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81" r:id="rId18"/>
    <p:sldId id="274" r:id="rId19"/>
    <p:sldId id="278" r:id="rId20"/>
    <p:sldId id="279" r:id="rId21"/>
    <p:sldId id="277" r:id="rId22"/>
    <p:sldId id="282" r:id="rId23"/>
    <p:sldId id="283" r:id="rId24"/>
    <p:sldId id="28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31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B3BEF-99D9-47ED-B625-7435509611D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C035-575C-4D55-8994-2B47B05EA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9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B80FC9-4DD4-49BC-86F8-E631F90E9C4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27DF41-9B92-945B-1B9E-B56B606E5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875" y="-697488"/>
            <a:ext cx="10058400" cy="356616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Министерства здравоохранения Российской Федерации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Кафедра стоматологии ИПО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9D1E46-D488-D58D-4855-1928D725D27F}"/>
              </a:ext>
            </a:extLst>
          </p:cNvPr>
          <p:cNvSpPr txBox="1"/>
          <p:nvPr/>
        </p:nvSpPr>
        <p:spPr>
          <a:xfrm>
            <a:off x="5564171" y="4502755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Выполнил ординатор </a:t>
            </a:r>
          </a:p>
          <a:p>
            <a:pPr algn="ctr"/>
            <a:r>
              <a:rPr lang="ru-RU" dirty="0"/>
              <a:t>кафедры стоматологии ИПО </a:t>
            </a:r>
          </a:p>
          <a:p>
            <a:pPr algn="ctr"/>
            <a:r>
              <a:rPr lang="ru-RU" dirty="0"/>
              <a:t>по специальности  «стоматология хирургическая»</a:t>
            </a:r>
          </a:p>
          <a:p>
            <a:pPr algn="ctr"/>
            <a:r>
              <a:rPr lang="ru-RU" dirty="0"/>
              <a:t>Ахмедов </a:t>
            </a:r>
            <a:r>
              <a:rPr lang="ru-RU" dirty="0"/>
              <a:t>Анар</a:t>
            </a:r>
            <a:r>
              <a:rPr lang="ru-RU" dirty="0"/>
              <a:t> </a:t>
            </a:r>
            <a:r>
              <a:rPr lang="ru-RU" dirty="0"/>
              <a:t>Ильгар</a:t>
            </a:r>
            <a:r>
              <a:rPr lang="ru-RU" dirty="0"/>
              <a:t> </a:t>
            </a:r>
            <a:r>
              <a:rPr lang="ru-RU" dirty="0"/>
              <a:t>оглы</a:t>
            </a:r>
            <a:endParaRPr lang="ru-RU" dirty="0"/>
          </a:p>
          <a:p>
            <a:pPr algn="ctr"/>
            <a:r>
              <a:rPr lang="ru-RU" dirty="0"/>
              <a:t>рецензент КМН, Доцент </a:t>
            </a:r>
            <a:r>
              <a:rPr lang="ru-RU" dirty="0" smtClean="0"/>
              <a:t>Дуж</a:t>
            </a:r>
            <a:r>
              <a:rPr lang="ru-RU" dirty="0" smtClean="0"/>
              <a:t> </a:t>
            </a:r>
            <a:r>
              <a:rPr lang="ru-RU" dirty="0"/>
              <a:t>Анатолий Николаевич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CF8DA2-9E22-4A9A-6490-74DB21183667}"/>
              </a:ext>
            </a:extLst>
          </p:cNvPr>
          <p:cNvSpPr txBox="1"/>
          <p:nvPr/>
        </p:nvSpPr>
        <p:spPr>
          <a:xfrm>
            <a:off x="5242240" y="6423143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Красноярск, 2022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20289"/>
              </p:ext>
            </p:extLst>
          </p:nvPr>
        </p:nvGraphicFramePr>
        <p:xfrm>
          <a:off x="2294163" y="2351315"/>
          <a:ext cx="7813221" cy="88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3221"/>
              </a:tblGrid>
              <a:tr h="889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Одонтогенные воспалительные заболевания </a:t>
                      </a:r>
                      <a:r>
                        <a:rPr lang="ru-RU" sz="1800" dirty="0" smtClean="0">
                          <a:effectLst/>
                        </a:rPr>
                        <a:t>челюстей. Одонтогенный </a:t>
                      </a:r>
                      <a:r>
                        <a:rPr lang="ru-RU" sz="1800" dirty="0">
                          <a:effectLst/>
                        </a:rPr>
                        <a:t>остеомиелит </a:t>
                      </a:r>
                      <a:r>
                        <a:rPr lang="ru-RU" sz="1800" dirty="0" smtClean="0">
                          <a:effectLst/>
                        </a:rPr>
                        <a:t>челюстей.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Этиология</a:t>
                      </a:r>
                      <a:r>
                        <a:rPr lang="ru-RU" sz="1800" dirty="0">
                          <a:effectLst/>
                        </a:rPr>
                        <a:t>, патогенез, клиника, диагностика, лечение.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КЛАССИФИКАЦИЯ ПЕРИОДОНТИТОВ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66E1FC-DED9-49AD-6DF5-654EBAAB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b="1" dirty="0">
                <a:solidFill>
                  <a:schemeClr val="accent2"/>
                </a:solidFill>
              </a:rPr>
              <a:t>ОСТРЫЕ: 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dirty="0"/>
              <a:t>а) острый серозный;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dirty="0"/>
              <a:t>б) острый гнойный.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endParaRPr lang="ru-RU" altLang="ru-RU" sz="1400" dirty="0"/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b="1" dirty="0">
                <a:solidFill>
                  <a:schemeClr val="accent2"/>
                </a:solidFill>
              </a:rPr>
              <a:t>ХРОНИЧЕСКИЕ:</a:t>
            </a:r>
            <a:r>
              <a:rPr lang="ru-RU" altLang="ru-RU" sz="1400" dirty="0"/>
              <a:t> 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dirty="0"/>
              <a:t>а) гранулирующий;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dirty="0"/>
              <a:t>б) гранулематозный;</a:t>
            </a:r>
          </a:p>
          <a:p>
            <a:pPr>
              <a:lnSpc>
                <a:spcPct val="120000"/>
              </a:lnSpc>
              <a:tabLst>
                <a:tab pos="676275" algn="l"/>
              </a:tabLst>
            </a:pPr>
            <a:r>
              <a:rPr lang="ru-RU" altLang="ru-RU" sz="1400" dirty="0"/>
              <a:t>в) фиброзный.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635693"/>
            <a:ext cx="4498520" cy="22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971883"/>
            <a:ext cx="4498520" cy="24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A904B2-984B-5A2B-816F-2B4C7D9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ХРОНИЧЕСКОГО  ПЕРИОДОНТИТА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7EE37E-D333-93EA-A505-37B6C0734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9829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lnSpc>
                <a:spcPct val="120000"/>
              </a:lnSpc>
              <a:defRPr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РЕЗЕКЦИЯ ВЕРХУШКИ КОРНЯ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20000"/>
              </a:lnSpc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операции состоит в отсечении верхушки корня зуба и удаления патологически измененных прилежащих тканей.</a:t>
            </a:r>
          </a:p>
          <a:p>
            <a:pPr indent="342900" algn="just">
              <a:lnSpc>
                <a:spcPct val="120000"/>
              </a:lnSpc>
              <a:defRPr/>
            </a:pP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ГЕМИСЕКЦИЯ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20000"/>
              </a:lnSpc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многокорневых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зубов при наличии патологического процесса в области корня, одного из корней, резорбции кости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межкорневой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перегородки, перфорации одного из корней или наличие у него глубокого внутрикостного кармана. Операция проводится после консервативного лечения и пломбирования остающихся каналов корней и полости коронки зуба. </a:t>
            </a:r>
          </a:p>
          <a:p>
            <a:pPr indent="342900" algn="just">
              <a:lnSpc>
                <a:spcPct val="120000"/>
              </a:lnSpc>
              <a:defRPr/>
            </a:pP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АМПУТАЦИЯ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корня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может быть проведена у однокорневых 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многокорневых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зубов. Функциональная надежность корня или корней невелика и только правильное протезирование (разгрузка) зуба могут сохранить несколько лет.</a:t>
            </a:r>
          </a:p>
        </p:txBody>
      </p:sp>
    </p:spTree>
    <p:extLst>
      <p:ext uri="{BB962C8B-B14F-4D97-AF65-F5344CB8AC3E}">
        <p14:creationId xmlns:p14="http://schemas.microsoft.com/office/powerpoint/2010/main" val="3134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3F3A44-7A0B-4A89-478D-9507862B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Одонтогенный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остеомиелит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челюсти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0BA48C-0145-CB1E-8A96-F31EB2A6F0FB}"/>
              </a:ext>
            </a:extLst>
          </p:cNvPr>
          <p:cNvSpPr txBox="1"/>
          <p:nvPr/>
        </p:nvSpPr>
        <p:spPr>
          <a:xfrm>
            <a:off x="822960" y="1637607"/>
            <a:ext cx="9260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Это инфекционно-аллергический</a:t>
            </a:r>
            <a:r>
              <a:rPr lang="ru-RU" b="1" dirty="0"/>
              <a:t>, гнойно-некротический воспалительный процесс в челюстных костях с вовлечением в процесс надкостницы, при котором источником и входными воротами для инфекции и сенсибилизации организма являются </a:t>
            </a:r>
            <a:r>
              <a:rPr lang="ru-RU" b="1" dirty="0" smtClean="0"/>
              <a:t>предшествующие </a:t>
            </a:r>
            <a:r>
              <a:rPr lang="ru-RU" b="1" dirty="0"/>
              <a:t>заболевания твердых и мягких тканей зуба и </a:t>
            </a:r>
            <a:r>
              <a:rPr lang="ru-RU" b="1" dirty="0" smtClean="0"/>
              <a:t>пародонта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96B44B8-D412-5E2B-A1FC-F0B9DFE41E22}"/>
              </a:ext>
            </a:extLst>
          </p:cNvPr>
          <p:cNvSpPr txBox="1"/>
          <p:nvPr/>
        </p:nvSpPr>
        <p:spPr>
          <a:xfrm>
            <a:off x="6481713" y="2890390"/>
            <a:ext cx="60944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Герметики для запечатывания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фиссур зубов</a:t>
            </a:r>
          </a:p>
        </p:txBody>
      </p:sp>
      <p:pic>
        <p:nvPicPr>
          <p:cNvPr id="1026" name="Picture 2" descr="https://osteokeen.ru/wp-content/uploads/2017/11/odontogenniy-osteomiel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82" y="3367602"/>
            <a:ext cx="6203993" cy="3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6E4FC9-14CB-B498-C5B2-2AEA3866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Этиология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остеомиелита челюстей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475" y="1666875"/>
            <a:ext cx="1104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частым источником патогенной микрофлоры при </a:t>
            </a:r>
            <a:r>
              <a:rPr lang="ru-RU" dirty="0" smtClean="0"/>
              <a:t>одонтогенных</a:t>
            </a:r>
            <a:r>
              <a:rPr lang="ru-RU" dirty="0" smtClean="0"/>
              <a:t> </a:t>
            </a:r>
            <a:r>
              <a:rPr lang="ru-RU" dirty="0"/>
              <a:t>остеомиелитах челюстей являются зубы с </a:t>
            </a:r>
            <a:r>
              <a:rPr lang="ru-RU" dirty="0"/>
              <a:t>гангренозно</a:t>
            </a:r>
            <a:r>
              <a:rPr lang="ru-RU" dirty="0"/>
              <a:t> распавшейся пульпой и инфекционными очагами в периодонте. Из воспаленной, а затем </a:t>
            </a:r>
            <a:r>
              <a:rPr lang="ru-RU" dirty="0"/>
              <a:t>некротизированной</a:t>
            </a:r>
            <a:r>
              <a:rPr lang="ru-RU" dirty="0"/>
              <a:t> пульпы патогенные микробы и их токсины попадают в периодонт, где возникает соответствующая воспалительная реакция, а затем септический материал контактным путем либо по лимфатическим и </a:t>
            </a:r>
            <a:r>
              <a:rPr lang="ru-RU" dirty="0" smtClean="0"/>
              <a:t>кровеносным </a:t>
            </a:r>
            <a:r>
              <a:rPr lang="ru-RU" dirty="0"/>
              <a:t>сосудам поступает в костномозговые пространства челюсти. </a:t>
            </a:r>
            <a:r>
              <a:rPr lang="ru-RU" dirty="0" smtClean="0"/>
              <a:t>Патогенные </a:t>
            </a:r>
            <a:r>
              <a:rPr lang="ru-RU" dirty="0"/>
              <a:t>микробы и их токсины могут проникать в </a:t>
            </a:r>
            <a:r>
              <a:rPr lang="ru-RU" dirty="0"/>
              <a:t>периодонтальную</a:t>
            </a:r>
            <a:r>
              <a:rPr lang="ru-RU" dirty="0"/>
              <a:t> щель также из корневых каналов некачественно запломбированных зубов.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CC7BD-888D-DA5F-39ED-57D9B051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1704975"/>
            <a:ext cx="115061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Патогенная микрофлора может поступать в костномозговые </a:t>
            </a:r>
            <a:r>
              <a:rPr lang="ru-RU" dirty="0" smtClean="0"/>
              <a:t>пространства </a:t>
            </a:r>
            <a:r>
              <a:rPr lang="ru-RU" dirty="0"/>
              <a:t>по лимфатическим путям также из живой, но воспаленной пульпы (при остром гнойном пульпите).</a:t>
            </a:r>
          </a:p>
          <a:p>
            <a:r>
              <a:rPr lang="ru-RU" dirty="0"/>
              <a:t>Важное значение в возникновении остеомиелита в результате </a:t>
            </a:r>
            <a:r>
              <a:rPr lang="ru-RU" dirty="0" smtClean="0"/>
              <a:t>пульпита </a:t>
            </a:r>
            <a:r>
              <a:rPr lang="ru-RU" dirty="0"/>
              <a:t>имеет передозировка или длительное пребывание мышьяковистой пасты </a:t>
            </a:r>
            <a:r>
              <a:rPr lang="ru-RU" dirty="0" smtClean="0"/>
              <a:t>в полости </a:t>
            </a:r>
            <a:r>
              <a:rPr lang="ru-RU" dirty="0"/>
              <a:t>зуба. Воспалительный процесс в челюстных костях протекает при этом весьма неблагоприятно.</a:t>
            </a:r>
          </a:p>
          <a:p>
            <a:r>
              <a:rPr lang="ru-RU" dirty="0"/>
              <a:t>Значительно реже патогенная микрофлора проникает в кость через воспаленную слизистую оболочку капюшона в связи с затрудненным </a:t>
            </a:r>
            <a:r>
              <a:rPr lang="ru-RU" dirty="0" smtClean="0"/>
              <a:t>прорезыванием </a:t>
            </a:r>
            <a:r>
              <a:rPr lang="ru-RU" dirty="0"/>
              <a:t>зубов мудрости. Еще реже источником и входными воротами для инфекции служат </a:t>
            </a:r>
            <a:r>
              <a:rPr lang="ru-RU" dirty="0"/>
              <a:t>десневые</a:t>
            </a:r>
            <a:r>
              <a:rPr lang="ru-RU" dirty="0"/>
              <a:t> карманы при пародонтозе или патологические процессы на слизистой оболочке.</a:t>
            </a:r>
          </a:p>
          <a:p>
            <a:r>
              <a:rPr lang="ru-RU" dirty="0"/>
              <a:t>Отмечаются случаи возникновения остеомиелита после нагноения </a:t>
            </a:r>
            <a:r>
              <a:rPr lang="ru-RU" dirty="0" smtClean="0"/>
              <a:t>содержимого </a:t>
            </a:r>
            <a:r>
              <a:rPr lang="ru-RU" dirty="0"/>
              <a:t>радикулярных</a:t>
            </a:r>
            <a:r>
              <a:rPr lang="ru-RU" dirty="0"/>
              <a:t> и фолликулярных кист челюстей, развития </a:t>
            </a:r>
            <a:r>
              <a:rPr lang="ru-RU" dirty="0" smtClean="0"/>
              <a:t>воспалительных </a:t>
            </a:r>
            <a:r>
              <a:rPr lang="ru-RU" dirty="0"/>
              <a:t>процессов в области </a:t>
            </a:r>
            <a:r>
              <a:rPr lang="ru-RU" dirty="0"/>
              <a:t>ретенированных</a:t>
            </a:r>
            <a:r>
              <a:rPr lang="ru-RU" dirty="0"/>
              <a:t> и </a:t>
            </a:r>
            <a:r>
              <a:rPr lang="ru-RU" dirty="0"/>
              <a:t>дистопированных</a:t>
            </a:r>
            <a:r>
              <a:rPr lang="ru-RU" dirty="0"/>
              <a:t> зубов.</a:t>
            </a:r>
          </a:p>
          <a:p>
            <a:r>
              <a:rPr lang="ru-RU" dirty="0"/>
              <a:t>Иногда остеомиелит развивается как осложнение операции удаления зуба.</a:t>
            </a:r>
          </a:p>
          <a:p>
            <a:r>
              <a:rPr lang="ru-RU" dirty="0"/>
              <a:t>Среди микрофлоры остеомиелитических гнойных очагов чаще </a:t>
            </a:r>
            <a:r>
              <a:rPr lang="ru-RU" dirty="0" smtClean="0"/>
              <a:t>встречаются </a:t>
            </a:r>
            <a:r>
              <a:rPr lang="ru-RU" dirty="0"/>
              <a:t>золотистые и белые стафилококки, стрептококки, грамотрицательные палочки, нередко в сочетании с анаэробной микрофлорой. Все чаще </a:t>
            </a:r>
            <a:r>
              <a:rPr lang="ru-RU" dirty="0" smtClean="0"/>
              <a:t>встречаются </a:t>
            </a:r>
            <a:r>
              <a:rPr lang="ru-RU" dirty="0"/>
              <a:t>штаммы микроорганизмов, устойчивых к антибиотикам, которые </a:t>
            </a:r>
            <a:r>
              <a:rPr lang="ru-RU" dirty="0" smtClean="0"/>
              <a:t>приводят </a:t>
            </a:r>
            <a:r>
              <a:rPr lang="ru-RU" dirty="0"/>
              <a:t>к развитию тяжелых форм остеомиелита с длительным и трудно </a:t>
            </a:r>
            <a:r>
              <a:rPr lang="ru-RU" dirty="0" smtClean="0"/>
              <a:t>поддающимся </a:t>
            </a:r>
            <a:r>
              <a:rPr lang="ru-RU" dirty="0"/>
              <a:t>лечением.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8151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1DCF2B-B0B6-C558-5EF0-10D4B9B1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Патогенез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" y="14008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В настоящее время выделяют 4 основные теории развития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одонтогенного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остеомиелита челюстей.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750" y="2243941"/>
            <a:ext cx="101536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Первая теория</a:t>
            </a:r>
          </a:p>
          <a:p>
            <a:r>
              <a:rPr lang="ru-RU" sz="2000" dirty="0" smtClean="0"/>
              <a:t>Инфекционно-эмболическая </a:t>
            </a:r>
            <a:r>
              <a:rPr lang="ru-RU" sz="2000" dirty="0"/>
              <a:t>теория Боброва-</a:t>
            </a:r>
            <a:r>
              <a:rPr lang="ru-RU" sz="2000" dirty="0"/>
              <a:t>Лексера</a:t>
            </a:r>
            <a:r>
              <a:rPr lang="ru-RU" sz="2000" dirty="0"/>
              <a:t>. Согласно этой теории воспаление в кости возникает в результате переноса бактериального </a:t>
            </a:r>
            <a:r>
              <a:rPr lang="ru-RU" sz="2000" dirty="0"/>
              <a:t>эмбола</a:t>
            </a:r>
            <a:r>
              <a:rPr lang="ru-RU" sz="2000" dirty="0"/>
              <a:t> и его оседания в концевых капиллярах, с их </a:t>
            </a:r>
            <a:r>
              <a:rPr lang="ru-RU" sz="2000" dirty="0"/>
              <a:t>тромбированием</a:t>
            </a:r>
            <a:r>
              <a:rPr lang="ru-RU" sz="2000" dirty="0"/>
              <a:t>. </a:t>
            </a:r>
            <a:r>
              <a:rPr lang="ru-RU" sz="2000" dirty="0" smtClean="0"/>
              <a:t>Возникающее </a:t>
            </a:r>
            <a:r>
              <a:rPr lang="ru-RU" sz="2000" dirty="0"/>
              <a:t>нарушение кровообращения и питания кости ведет к ее некрозу, а присоединение инфекции к гнойному воспалению. Однако эта теория </a:t>
            </a:r>
            <a:r>
              <a:rPr lang="ru-RU" sz="2000" dirty="0" smtClean="0"/>
              <a:t>справедлива </a:t>
            </a:r>
            <a:r>
              <a:rPr lang="ru-RU" sz="2000" dirty="0"/>
              <a:t>лишь при условии концевого строения капилляров. Но исследования В.М. Уварова доказали отсутствие концевого строения кровоснабжения </a:t>
            </a:r>
            <a:r>
              <a:rPr lang="ru-RU" sz="2000" dirty="0" smtClean="0"/>
              <a:t>челюстей </a:t>
            </a:r>
            <a:r>
              <a:rPr lang="ru-RU" sz="2000" dirty="0"/>
              <a:t>и подтвердили наличие обширных анастомозов между сосудами, </a:t>
            </a:r>
            <a:r>
              <a:rPr lang="ru-RU" sz="2000" dirty="0" smtClean="0"/>
              <a:t>кровоснабжающими</a:t>
            </a:r>
            <a:r>
              <a:rPr lang="ru-RU" sz="2000" dirty="0" smtClean="0"/>
              <a:t> </a:t>
            </a:r>
            <a:r>
              <a:rPr lang="ru-RU" sz="2000" dirty="0"/>
              <a:t>челюсти, что в значительной степени опровергло теорию Боброва-</a:t>
            </a:r>
            <a:r>
              <a:rPr lang="ru-RU" sz="2000" dirty="0"/>
              <a:t>Лексера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03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E6BF10-6EE7-F76D-5588-0870EB4A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Патогенез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1502688"/>
            <a:ext cx="113442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Вторая теория</a:t>
            </a:r>
          </a:p>
          <a:p>
            <a:r>
              <a:rPr lang="ru-RU" dirty="0" smtClean="0"/>
              <a:t>Инфекционно-аллергическая </a:t>
            </a:r>
            <a:r>
              <a:rPr lang="ru-RU" dirty="0"/>
              <a:t>теория </a:t>
            </a:r>
            <a:r>
              <a:rPr lang="ru-RU" dirty="0"/>
              <a:t>Дерижанова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этой теории заболевание может развиться в сенсибилизированном организме при наличии дремлющей инфекции. Сенсибилизация может происходить при </a:t>
            </a:r>
            <a:r>
              <a:rPr lang="ru-RU" dirty="0" smtClean="0"/>
              <a:t>инфекционных </a:t>
            </a:r>
            <a:r>
              <a:rPr lang="ru-RU" dirty="0"/>
              <a:t>заболеваниях, других нагноительных процессах, при всасывании </a:t>
            </a:r>
            <a:r>
              <a:rPr lang="ru-RU" dirty="0" smtClean="0"/>
              <a:t>продуктов </a:t>
            </a:r>
            <a:r>
              <a:rPr lang="ru-RU" dirty="0"/>
              <a:t>распада и под влиянием других причин, причем разрешающим </a:t>
            </a:r>
            <a:r>
              <a:rPr lang="ru-RU" dirty="0" smtClean="0"/>
              <a:t>фактором </a:t>
            </a:r>
            <a:r>
              <a:rPr lang="ru-RU" dirty="0"/>
              <a:t>аллергии служит любое неспецифическое раздражение, в том числе </a:t>
            </a:r>
            <a:r>
              <a:rPr lang="ru-RU" dirty="0" smtClean="0"/>
              <a:t>охлаждение</a:t>
            </a:r>
            <a:r>
              <a:rPr lang="ru-RU" dirty="0"/>
              <a:t>, травма и т.п. В результате проникновения антигенов в костную ткань здесь развивается местная аллергическая реакция по типу </a:t>
            </a:r>
            <a:r>
              <a:rPr lang="ru-RU" dirty="0" smtClean="0"/>
              <a:t>феномена</a:t>
            </a:r>
            <a:r>
              <a:rPr lang="ru-RU" dirty="0"/>
              <a:t> </a:t>
            </a:r>
            <a:r>
              <a:rPr lang="ru-RU" dirty="0" smtClean="0"/>
              <a:t>Артюса</a:t>
            </a:r>
            <a:r>
              <a:rPr lang="ru-RU" dirty="0" smtClean="0"/>
              <a:t>-Сахарова </a:t>
            </a:r>
            <a:r>
              <a:rPr lang="ru-RU" dirty="0"/>
              <a:t>с повреждением эндотелия сосудов, внутрисосудистым свертыванием крови, стазом, нарушением микроциркуляции, некрозом ткани и последующим развитием воспаления</a:t>
            </a:r>
          </a:p>
        </p:txBody>
      </p:sp>
    </p:spTree>
    <p:extLst>
      <p:ext uri="{BB962C8B-B14F-4D97-AF65-F5344CB8AC3E}">
        <p14:creationId xmlns:p14="http://schemas.microsoft.com/office/powerpoint/2010/main" val="528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39985-2D75-9CA7-4517-3104579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Третья теория</a:t>
            </a:r>
          </a:p>
          <a:p>
            <a:r>
              <a:rPr lang="ru-RU" dirty="0" smtClean="0"/>
              <a:t>Нейро</a:t>
            </a:r>
            <a:r>
              <a:rPr lang="ru-RU" dirty="0" smtClean="0"/>
              <a:t>-трофическая </a:t>
            </a:r>
            <a:r>
              <a:rPr lang="ru-RU" dirty="0"/>
              <a:t>(рефлекторная) теория Семенченко. Согласно этой теории патогенеза центральная нервная система играет ведущую роль как в возникновении сенсибилизации организма, так и в нарушениях </a:t>
            </a:r>
            <a:r>
              <a:rPr lang="ru-RU" dirty="0" smtClean="0"/>
              <a:t>кровоснабжения </a:t>
            </a:r>
            <a:r>
              <a:rPr lang="ru-RU" dirty="0"/>
              <a:t>кости, главным образом в возникновении спазма сосудов, что в совокупности создает условия для развития остеомиелита. В результате </a:t>
            </a:r>
            <a:r>
              <a:rPr lang="ru-RU" dirty="0" smtClean="0"/>
              <a:t>длительного </a:t>
            </a:r>
            <a:r>
              <a:rPr lang="ru-RU" dirty="0"/>
              <a:t>раздражения периферических нервов скрытыми </a:t>
            </a:r>
            <a:r>
              <a:rPr lang="ru-RU" dirty="0" smtClean="0"/>
              <a:t>околоверхушечными</a:t>
            </a:r>
            <a:r>
              <a:rPr lang="ru-RU" dirty="0" smtClean="0"/>
              <a:t> </a:t>
            </a:r>
            <a:r>
              <a:rPr lang="ru-RU" dirty="0"/>
              <a:t>очагами воспаления возникает нарушение трофических процессов в </a:t>
            </a:r>
            <a:r>
              <a:rPr lang="ru-RU" dirty="0" smtClean="0"/>
              <a:t>костной </a:t>
            </a:r>
            <a:r>
              <a:rPr lang="ru-RU" dirty="0"/>
              <a:t>ткани, что ведет к образованию в последней очаговых некрозов. </a:t>
            </a:r>
            <a:r>
              <a:rPr lang="ru-RU" dirty="0" smtClean="0"/>
              <a:t>Патолоические</a:t>
            </a:r>
            <a:r>
              <a:rPr lang="ru-RU" dirty="0" smtClean="0"/>
              <a:t> </a:t>
            </a:r>
            <a:r>
              <a:rPr lang="ru-RU" dirty="0"/>
              <a:t>импульсы, постоянно поступающие в кору головного мозга, </a:t>
            </a:r>
            <a:r>
              <a:rPr lang="ru-RU" dirty="0" smtClean="0"/>
              <a:t>вызывают </a:t>
            </a:r>
            <a:r>
              <a:rPr lang="ru-RU" dirty="0"/>
              <a:t>или поддерживают в кости сосудистые расстройства. Вследствие этого нарушается трофика в очагах постоянного раздражения и создаются хорошие условия для развития инфекции.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Четвертая теория</a:t>
            </a:r>
          </a:p>
          <a:p>
            <a:r>
              <a:rPr lang="ru-RU" dirty="0" smtClean="0"/>
              <a:t>Эндокринная </a:t>
            </a:r>
            <a:r>
              <a:rPr lang="ru-RU" dirty="0"/>
              <a:t>теория Соловьева. Усиление секреции </a:t>
            </a:r>
            <a:r>
              <a:rPr lang="ru-RU" dirty="0" smtClean="0"/>
              <a:t>люкокортикоидов</a:t>
            </a:r>
            <a:r>
              <a:rPr lang="ru-RU" dirty="0" smtClean="0"/>
              <a:t> </a:t>
            </a:r>
            <a:r>
              <a:rPr lang="ru-RU" dirty="0"/>
              <a:t>при активации системы гипоталамус - гипофиз - кора надпочечников задерживает развитие сенсибилизации организма, подавляет развитие </a:t>
            </a:r>
            <a:r>
              <a:rPr lang="ru-RU" dirty="0" smtClean="0"/>
              <a:t>воспалительной </a:t>
            </a:r>
            <a:r>
              <a:rPr lang="ru-RU" dirty="0"/>
              <a:t>реакции. Эта система контролирует течение инфекционно-воспалительного процесса. Однако длительное существование хронических очагов инфекции может приводить к скрытой функциональной </a:t>
            </a:r>
            <a:r>
              <a:rPr lang="ru-RU" dirty="0" smtClean="0"/>
              <a:t>недостаточности </a:t>
            </a:r>
            <a:r>
              <a:rPr lang="ru-RU" dirty="0"/>
              <a:t>указанной системы. На этом фоне воздействие на организм больного различных раздражителей приводит в ряде случаев к истощению системы гипоталамус - гипофиз - кора надпочечников. Такое ослабление контроля со стороны регулирующей системы сопровождается активацией инфекционно-аллергического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3C0151-0491-34C1-CFE3-CC5D3B11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Патологическая анатомия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FF0D8E-72FA-EA8C-F0B6-EA121A3E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Острая фаза </a:t>
            </a:r>
            <a:r>
              <a:rPr lang="ru-RU" dirty="0"/>
              <a:t>одонтогенного</a:t>
            </a:r>
            <a:r>
              <a:rPr lang="ru-RU" dirty="0"/>
              <a:t> остеомиелита характеризуется разлитым гнойным воспалением всех элементов кости без выраженной демаркации процесса. Оно проявляется отеком, полнокровием и лейкоцитарной </a:t>
            </a:r>
            <a:r>
              <a:rPr lang="ru-RU" dirty="0" smtClean="0"/>
              <a:t>инфильтрацией </a:t>
            </a:r>
            <a:r>
              <a:rPr lang="ru-RU" dirty="0"/>
              <a:t>костного мозга, содержимого питательных каналов кости и каналов остеонов, надкостницы с прилежащими к ней мягкими тканями. Сосуды </a:t>
            </a:r>
            <a:r>
              <a:rPr lang="ru-RU" dirty="0" smtClean="0"/>
              <a:t>расширены</a:t>
            </a:r>
            <a:r>
              <a:rPr lang="ru-RU" dirty="0"/>
              <a:t>, полнокровны. Наблюдается тромбоз и кровоизлияние в </a:t>
            </a:r>
            <a:r>
              <a:rPr lang="ru-RU" dirty="0" smtClean="0"/>
              <a:t>окружающую </a:t>
            </a:r>
            <a:r>
              <a:rPr lang="ru-RU" dirty="0"/>
              <a:t>сосуды ткань. В костном мозге встречаются зоны кровоизлияния, </a:t>
            </a:r>
            <a:r>
              <a:rPr lang="ru-RU" dirty="0" smtClean="0"/>
              <a:t>множественные </a:t>
            </a:r>
            <a:r>
              <a:rPr lang="ru-RU" dirty="0"/>
              <a:t>участки гнойной инфильтрации с некрозом в центре. </a:t>
            </a:r>
            <a:r>
              <a:rPr lang="ru-RU" dirty="0" smtClean="0"/>
              <a:t>Надкостница </a:t>
            </a:r>
            <a:r>
              <a:rPr lang="ru-RU" dirty="0"/>
              <a:t>отслоена от кости за счет скопившегося под ней экссудата.</a:t>
            </a:r>
          </a:p>
          <a:p>
            <a:r>
              <a:rPr lang="ru-RU" dirty="0"/>
              <a:t>В хронической фазе </a:t>
            </a:r>
            <a:r>
              <a:rPr lang="ru-RU" dirty="0"/>
              <a:t>одонтогенного</a:t>
            </a:r>
            <a:r>
              <a:rPr lang="ru-RU" dirty="0"/>
              <a:t> остеомиелита хорошо проявляются участки </a:t>
            </a:r>
            <a:r>
              <a:rPr lang="ru-RU" dirty="0"/>
              <a:t>остеонекроза</a:t>
            </a:r>
            <a:r>
              <a:rPr lang="ru-RU" dirty="0"/>
              <a:t>, вокруг которых происходит рассасывание прилежащей здоровой кости. </a:t>
            </a:r>
            <a:r>
              <a:rPr lang="ru-RU" dirty="0" smtClean="0"/>
              <a:t>Участки </a:t>
            </a:r>
            <a:r>
              <a:rPr lang="ru-RU" dirty="0"/>
              <a:t>некротизированного</a:t>
            </a:r>
            <a:r>
              <a:rPr lang="ru-RU" dirty="0"/>
              <a:t> костного мозга окружаются и замещаются богато </a:t>
            </a:r>
            <a:r>
              <a:rPr lang="ru-RU" dirty="0"/>
              <a:t>васкуляризованной</a:t>
            </a:r>
            <a:r>
              <a:rPr lang="ru-RU" dirty="0"/>
              <a:t> грануляционной тканью.</a:t>
            </a:r>
          </a:p>
          <a:p>
            <a:r>
              <a:rPr lang="ru-RU" dirty="0"/>
              <a:t>В сроки от 1 до 2 </a:t>
            </a:r>
            <a:r>
              <a:rPr lang="ru-RU" dirty="0" smtClean="0"/>
              <a:t>мес. </a:t>
            </a:r>
            <a:r>
              <a:rPr lang="ru-RU" dirty="0"/>
              <a:t>завершается формирование секвестров. Секвестр находится в </a:t>
            </a:r>
            <a:r>
              <a:rPr lang="ru-RU" dirty="0"/>
              <a:t>секвестральной</a:t>
            </a:r>
            <a:r>
              <a:rPr lang="ru-RU" dirty="0"/>
              <a:t> полости, окруженной </a:t>
            </a:r>
            <a:r>
              <a:rPr lang="ru-RU" dirty="0"/>
              <a:t>секвестральной</a:t>
            </a:r>
            <a:r>
              <a:rPr lang="ru-RU" dirty="0"/>
              <a:t> капсулой. </a:t>
            </a:r>
            <a:r>
              <a:rPr lang="ru-RU" dirty="0"/>
              <a:t>Секвестральная</a:t>
            </a:r>
            <a:r>
              <a:rPr lang="ru-RU" dirty="0"/>
              <a:t> полость имеет свищевой ход.</a:t>
            </a:r>
          </a:p>
          <a:p>
            <a:r>
              <a:rPr lang="ru-RU" dirty="0" smtClean="0"/>
              <a:t>После </a:t>
            </a:r>
            <a:r>
              <a:rPr lang="ru-RU" dirty="0"/>
              <a:t>хирургического удаления или самопроизвольного отхождения секвестра </a:t>
            </a:r>
            <a:r>
              <a:rPr lang="ru-RU" dirty="0"/>
              <a:t>секвестральная</a:t>
            </a:r>
            <a:r>
              <a:rPr lang="ru-RU" dirty="0"/>
              <a:t> полость замещается вначале соединительной </a:t>
            </a:r>
            <a:r>
              <a:rPr lang="ru-RU" dirty="0" smtClean="0"/>
              <a:t>тканью</a:t>
            </a:r>
            <a:r>
              <a:rPr lang="ru-RU" dirty="0"/>
              <a:t>, а затем костной. Не происходит восстановления лишь погибшего </a:t>
            </a:r>
            <a:r>
              <a:rPr lang="ru-RU" dirty="0" smtClean="0"/>
              <a:t>альвеолярного </a:t>
            </a:r>
            <a:r>
              <a:rPr lang="ru-RU" dirty="0"/>
              <a:t>отростка челюсти.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35104F-010B-18E3-5733-587BB69F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Классификация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одонтогеппого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остеомиелита челюстей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5A8DF8-633A-9B1C-3B45-906454235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Остеомиелит классифицируют в зависимости от распространённости, источника инфицирования и рентгенологических признаков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6574" y="2710934"/>
            <a:ext cx="106029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14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распространённости</a:t>
            </a:r>
          </a:p>
          <a:p>
            <a:r>
              <a:rPr lang="ru-RU" sz="1400" dirty="0"/>
              <a:t>• </a:t>
            </a:r>
            <a:r>
              <a:rPr lang="ru-RU" sz="1400" dirty="0">
                <a:solidFill>
                  <a:schemeClr val="tx2"/>
                </a:solidFill>
              </a:rPr>
              <a:t>ограниченный</a:t>
            </a:r>
            <a:r>
              <a:rPr lang="ru-RU" sz="1400" dirty="0"/>
              <a:t> — захватывает мягкие ткани и связочный аппарат 2–3 зубов;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>
                <a:solidFill>
                  <a:schemeClr val="tx2"/>
                </a:solidFill>
              </a:rPr>
              <a:t>очаговый</a:t>
            </a:r>
            <a:r>
              <a:rPr lang="ru-RU" sz="1400" dirty="0"/>
              <a:t> — поражает альвеолярный отросток и челюсть в области 3–4 зубов;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>
                <a:solidFill>
                  <a:schemeClr val="tx2"/>
                </a:solidFill>
              </a:rPr>
              <a:t>диффузный</a:t>
            </a:r>
            <a:r>
              <a:rPr lang="ru-RU" sz="1400" dirty="0"/>
              <a:t> — поражается половина или вся </a:t>
            </a:r>
            <a:r>
              <a:rPr lang="ru-RU" sz="1400" dirty="0" smtClean="0"/>
              <a:t>челюсть</a:t>
            </a:r>
          </a:p>
          <a:p>
            <a:r>
              <a:rPr lang="ru-RU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источнику </a:t>
            </a:r>
            <a:r>
              <a:rPr lang="ru-RU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инфекции</a:t>
            </a:r>
          </a:p>
          <a:p>
            <a:r>
              <a:rPr lang="ru-RU" sz="1400" dirty="0"/>
              <a:t>• </a:t>
            </a:r>
            <a:r>
              <a:rPr lang="ru-RU" sz="1400" dirty="0">
                <a:solidFill>
                  <a:schemeClr val="tx2"/>
                </a:solidFill>
              </a:rPr>
              <a:t>одонтогенный</a:t>
            </a:r>
            <a:r>
              <a:rPr lang="ru-RU" sz="1400" dirty="0"/>
              <a:t> — источником заражения является больной зуб, чаще всего заболевание развивается как осложнение периодонтита;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>
                <a:solidFill>
                  <a:schemeClr val="tx2"/>
                </a:solidFill>
              </a:rPr>
              <a:t>травматический</a:t>
            </a:r>
            <a:r>
              <a:rPr lang="ru-RU" sz="1400" dirty="0"/>
              <a:t> — возникает при переломах и других повреждениях, в том числе огнестрельных;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>
                <a:solidFill>
                  <a:schemeClr val="tx2"/>
                </a:solidFill>
              </a:rPr>
              <a:t>гематогенный</a:t>
            </a:r>
            <a:r>
              <a:rPr lang="ru-RU" sz="1400" dirty="0"/>
              <a:t> — инфекция попадает из какого-либо органа с током крови, заболевание развивается при хронических и острых инфекциях, например при скарлатине, дифтерии, хроническом </a:t>
            </a:r>
            <a:r>
              <a:rPr lang="ru-RU" sz="1400" dirty="0" smtClean="0"/>
              <a:t>тонзиллите</a:t>
            </a:r>
          </a:p>
          <a:p>
            <a:r>
              <a:rPr lang="ru-RU" sz="1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рентгенологическим </a:t>
            </a:r>
            <a:r>
              <a:rPr lang="ru-RU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признакам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Хроническая </a:t>
            </a:r>
            <a:r>
              <a:rPr lang="ru-RU" sz="1400" dirty="0"/>
              <a:t>форма с преобладанием гиперпластических процессов, т. е. злокачественного увеличения тканей из-за неконтролируемого разрастания клеток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/>
              <a:t>Хроническая форма с преобладанием деструктивных процессов подразделяется на два </a:t>
            </a:r>
            <a:r>
              <a:rPr lang="ru-RU" sz="1400" dirty="0" smtClean="0"/>
              <a:t>вида: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Рарефицирующий</a:t>
            </a:r>
            <a:r>
              <a:rPr lang="ru-RU" sz="1400" dirty="0" smtClean="0"/>
              <a:t> </a:t>
            </a:r>
            <a:r>
              <a:rPr lang="ru-RU" sz="1400" dirty="0"/>
              <a:t>(</a:t>
            </a:r>
            <a:r>
              <a:rPr lang="ru-RU" sz="1400" dirty="0"/>
              <a:t>гнёздный</a:t>
            </a:r>
            <a:r>
              <a:rPr lang="ru-RU" sz="1400" dirty="0"/>
              <a:t>), при котором поражается множество участков кости челюсти. По виду напоминает гнездо с мелкими очагами разрушения и рассасывания костной </a:t>
            </a:r>
            <a:r>
              <a:rPr lang="ru-RU" sz="1400" dirty="0" smtClean="0"/>
              <a:t>ткани.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Секвестрирующий</a:t>
            </a:r>
            <a:r>
              <a:rPr lang="ru-RU" sz="1400" dirty="0"/>
              <a:t>, при котором омертвевшие участки костной ткани отторгаются</a:t>
            </a:r>
            <a:endParaRPr lang="ru-RU" sz="14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0288B-953F-ACEC-62B6-35646F6A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6F06EE-90A3-F8F1-C83E-D13431D6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Изучить этиологию и патогенез </a:t>
            </a:r>
            <a:r>
              <a:rPr lang="ru-RU" dirty="0"/>
              <a:t>одонтогенных</a:t>
            </a:r>
            <a:r>
              <a:rPr lang="ru-RU" dirty="0"/>
              <a:t> воспалительных заболеваний. </a:t>
            </a:r>
            <a:r>
              <a:rPr lang="ru-RU" dirty="0" smtClean="0"/>
              <a:t>Для </a:t>
            </a:r>
            <a:r>
              <a:rPr lang="ru-RU" dirty="0"/>
              <a:t>предупреждения возникновения и развития заболеваний полости </a:t>
            </a:r>
            <a:r>
              <a:rPr lang="ru-RU" dirty="0" smtClean="0"/>
              <a:t>рта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 descr="https://nashi-angeli.ru/wp-content/uploads/2021/08/94b70653f2180cb87d507d912062f4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3" y="3341687"/>
            <a:ext cx="8673115" cy="27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2069B-C1B8-EADE-E0A5-DA9E0AC7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Стадии остеомиелита челюстей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A4A3CC-5314-215E-59A8-F21F5E46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Острая — длится 14 суток.</a:t>
            </a:r>
          </a:p>
          <a:p>
            <a:r>
              <a:rPr lang="ru-RU" dirty="0"/>
              <a:t>Подострая — наступает на 15–20-е сутки.</a:t>
            </a:r>
          </a:p>
          <a:p>
            <a:r>
              <a:rPr lang="ru-RU" dirty="0"/>
              <a:t>Хроническая — от 30 суток до нескольких лет.</a:t>
            </a:r>
          </a:p>
          <a:p>
            <a:r>
              <a:rPr lang="ru-RU" dirty="0"/>
              <a:t>Обострение хронического остеомиелита</a:t>
            </a:r>
          </a:p>
          <a:p>
            <a:endParaRPr lang="ru-RU" dirty="0"/>
          </a:p>
        </p:txBody>
      </p:sp>
      <p:pic>
        <p:nvPicPr>
          <p:cNvPr id="2050" name="Picture 2" descr="https://myslide.ru/documents_7/7749f0bd07eb88c4d9e472f375bc101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648075"/>
            <a:ext cx="4190999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остеомиелита челюстей в острой фазе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/>
              <a:t>Лечение </a:t>
            </a:r>
            <a:r>
              <a:rPr lang="ru-RU" sz="2800" dirty="0"/>
              <a:t>одонтогенного</a:t>
            </a:r>
            <a:r>
              <a:rPr lang="ru-RU" sz="2800" dirty="0"/>
              <a:t> остеомиелита челюстей в острой фазе должно быть направлено на ликвидацию гнойно-воспалительного очага в кости и окружающих мягких тканях, проведение мероприятий по борьбе с инфекцией и устранение нарушенных функций организма, вызванных основным </a:t>
            </a:r>
            <a:r>
              <a:rPr lang="ru-RU" sz="2800" dirty="0" smtClean="0"/>
              <a:t>заболеванием</a:t>
            </a:r>
            <a:r>
              <a:rPr lang="ru-RU" sz="2800" dirty="0"/>
              <a:t>. Снижение вирулентности инфекционного начала достигается </a:t>
            </a:r>
            <a:r>
              <a:rPr lang="ru-RU" sz="2800" dirty="0" smtClean="0"/>
              <a:t>активным </a:t>
            </a:r>
            <a:r>
              <a:rPr lang="ru-RU" sz="2800" dirty="0"/>
              <a:t>хирургическим вмешательством с целью дренирования гнойного очага и включает удаление причинного зуба, рассечение мягких тканей при </a:t>
            </a:r>
            <a:r>
              <a:rPr lang="ru-RU" sz="2800" dirty="0" smtClean="0"/>
              <a:t>околочелюстных</a:t>
            </a:r>
            <a:r>
              <a:rPr lang="ru-RU" sz="2800" dirty="0" smtClean="0"/>
              <a:t> </a:t>
            </a:r>
            <a:r>
              <a:rPr lang="ru-RU" sz="2800" dirty="0"/>
              <a:t>абсцессах и флегмонах с дренированием раны.</a:t>
            </a:r>
          </a:p>
          <a:p>
            <a:r>
              <a:rPr lang="ru-RU" sz="2800" dirty="0"/>
              <a:t>Удаление причинного зуба в начальной стадии заболевания является основным и обязательным видом терапии этого заболевания. Это </a:t>
            </a:r>
            <a:r>
              <a:rPr lang="ru-RU" sz="2800" dirty="0" smtClean="0"/>
              <a:t>оперативное </a:t>
            </a:r>
            <a:r>
              <a:rPr lang="ru-RU" sz="2800" dirty="0"/>
              <a:t>вмешательство приводит к оттоку экссудата из костномозговых </a:t>
            </a:r>
            <a:r>
              <a:rPr lang="ru-RU" sz="2800" dirty="0" smtClean="0"/>
              <a:t>пространств </a:t>
            </a:r>
            <a:r>
              <a:rPr lang="ru-RU" sz="2800" dirty="0"/>
              <a:t>и к снижению внутрикостного давления, что способствует </a:t>
            </a:r>
            <a:r>
              <a:rPr lang="ru-RU" sz="2800" dirty="0" smtClean="0"/>
              <a:t>улучшению </a:t>
            </a:r>
            <a:r>
              <a:rPr lang="ru-RU" sz="2800" dirty="0"/>
              <a:t>кровообращения, предупреждению необратимых изменений в кости, связанных с нарушением микроциркуляции.</a:t>
            </a:r>
          </a:p>
          <a:p>
            <a:r>
              <a:rPr lang="ru-RU" sz="2800" dirty="0"/>
              <a:t>В комплекс хирургического лечения входит обязательное проведение разрезов в полости рта по переходной складке челюсти, по показаниям </a:t>
            </a:r>
            <a:r>
              <a:rPr lang="ru-RU" sz="2800" dirty="0" smtClean="0"/>
              <a:t>проведение </a:t>
            </a:r>
            <a:r>
              <a:rPr lang="ru-RU" sz="2800" dirty="0"/>
              <a:t>наружных разрезов.</a:t>
            </a:r>
          </a:p>
          <a:p>
            <a:r>
              <a:rPr lang="ru-RU" sz="2800" dirty="0"/>
              <a:t>Подвижные зубы сохраняются. По мере стихания воспалительных </a:t>
            </a:r>
            <a:r>
              <a:rPr lang="ru-RU" sz="2800" dirty="0" smtClean="0"/>
              <a:t>явлений </a:t>
            </a:r>
            <a:r>
              <a:rPr lang="ru-RU" sz="2800" dirty="0"/>
              <a:t>эти зубы укрепляются.</a:t>
            </a:r>
          </a:p>
        </p:txBody>
      </p:sp>
    </p:spTree>
    <p:extLst>
      <p:ext uri="{BB962C8B-B14F-4D97-AF65-F5344CB8AC3E}">
        <p14:creationId xmlns:p14="http://schemas.microsoft.com/office/powerpoint/2010/main" val="8303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остеомиелита челюстей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подострой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фазе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подострой фазе остеомиелита продолжают </a:t>
            </a:r>
            <a:r>
              <a:rPr lang="ru-RU" sz="2000" dirty="0" smtClean="0"/>
              <a:t>антибактериальную </a:t>
            </a:r>
            <a:r>
              <a:rPr lang="ru-RU" sz="2000" dirty="0"/>
              <a:t>терапию, предупреждая дальнейшее распространение </a:t>
            </a:r>
            <a:r>
              <a:rPr lang="ru-RU" sz="2000" dirty="0" smtClean="0"/>
              <a:t>гнойно-некротического </a:t>
            </a:r>
            <a:r>
              <a:rPr lang="ru-RU" sz="2000" dirty="0"/>
              <a:t>процесса. Осуществляются мероприятия по сохранению </a:t>
            </a:r>
            <a:r>
              <a:rPr lang="ru-RU" sz="2000" dirty="0" smtClean="0"/>
              <a:t>микроциркуляции </a:t>
            </a:r>
            <a:r>
              <a:rPr lang="ru-RU" sz="2000" dirty="0"/>
              <a:t>для предупреждения некроза кости в новых участках и </a:t>
            </a:r>
            <a:r>
              <a:rPr lang="ru-RU" sz="2000" dirty="0" smtClean="0"/>
              <a:t>ускорения </a:t>
            </a:r>
            <a:r>
              <a:rPr lang="ru-RU" sz="2000" dirty="0"/>
              <a:t>формирования секвестров.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С </a:t>
            </a:r>
            <a:r>
              <a:rPr lang="ru-RU" sz="2000" dirty="0"/>
              <a:t>этой целью назначают средства, </a:t>
            </a:r>
            <a:r>
              <a:rPr lang="ru-RU" sz="2000" dirty="0" smtClean="0"/>
              <a:t>стимулирующие </a:t>
            </a:r>
            <a:r>
              <a:rPr lang="ru-RU" sz="2000" dirty="0"/>
              <a:t>обмен в тканях: анаболические гормоны, </a:t>
            </a:r>
            <a:r>
              <a:rPr lang="ru-RU" sz="2000" dirty="0"/>
              <a:t>метацил</a:t>
            </a:r>
            <a:r>
              <a:rPr lang="ru-RU" sz="2000" dirty="0"/>
              <a:t>, </a:t>
            </a:r>
            <a:r>
              <a:rPr lang="ru-RU" sz="2000" dirty="0"/>
              <a:t>пентоксил</a:t>
            </a:r>
            <a:r>
              <a:rPr lang="ru-RU" sz="2000" dirty="0"/>
              <a:t>, </a:t>
            </a:r>
            <a:r>
              <a:rPr lang="ru-RU" sz="2000" dirty="0" smtClean="0"/>
              <a:t>протеолитичесике</a:t>
            </a:r>
            <a:r>
              <a:rPr lang="ru-RU" sz="2000" dirty="0" smtClean="0"/>
              <a:t> </a:t>
            </a:r>
            <a:r>
              <a:rPr lang="ru-RU" sz="2000" dirty="0"/>
              <a:t>ферменты, переливание крови и кровезаменителей, </a:t>
            </a:r>
            <a:r>
              <a:rPr lang="ru-RU" sz="2000" dirty="0" smtClean="0"/>
              <a:t>аутогемотерапию</a:t>
            </a:r>
            <a:r>
              <a:rPr lang="ru-RU" sz="2000" dirty="0"/>
              <a:t>, УФО, УВЧ. Одновременно с медикаментозной и физической </a:t>
            </a:r>
            <a:r>
              <a:rPr lang="ru-RU" sz="2000" dirty="0" smtClean="0"/>
              <a:t>терапией </a:t>
            </a:r>
            <a:r>
              <a:rPr lang="ru-RU" sz="2000" dirty="0"/>
              <a:t>осуществляется адекватное дренирование гнойной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4733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остеомиелита челюстей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хронической фазе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хронической фазе остеомиелита продолжают антибактериальное и противовоспалительное лечение. Производят </a:t>
            </a:r>
            <a:r>
              <a:rPr lang="ru-RU" sz="2000" dirty="0"/>
              <a:t>секвестрэктомию</a:t>
            </a:r>
            <a:r>
              <a:rPr lang="ru-RU" sz="2000" dirty="0"/>
              <a:t>. Сроки </a:t>
            </a:r>
            <a:r>
              <a:rPr lang="ru-RU" sz="2000" dirty="0" smtClean="0"/>
              <a:t>оперативного </a:t>
            </a:r>
            <a:r>
              <a:rPr lang="ru-RU" sz="2000" dirty="0"/>
              <a:t>вмешательства определяют индивидуально.</a:t>
            </a:r>
          </a:p>
          <a:p>
            <a:r>
              <a:rPr lang="ru-RU" sz="2000" dirty="0"/>
              <a:t>При ограниченных остеомиелитах верхней челюсти и альвеолярного отростка нижней челюсти операцию проводят </a:t>
            </a:r>
            <a:r>
              <a:rPr lang="ru-RU" sz="2000" dirty="0"/>
              <a:t>внутриротовым</a:t>
            </a:r>
            <a:r>
              <a:rPr lang="ru-RU" sz="2000" dirty="0"/>
              <a:t> доступом. </a:t>
            </a:r>
            <a:r>
              <a:rPr lang="ru-RU" sz="2000" dirty="0" smtClean="0"/>
              <a:t>Секвестрэктомия</a:t>
            </a:r>
            <a:r>
              <a:rPr lang="ru-RU" sz="2000" dirty="0" smtClean="0"/>
              <a:t> </a:t>
            </a:r>
            <a:r>
              <a:rPr lang="ru-RU" sz="2000" dirty="0"/>
              <a:t>на нижней челюсти требует </a:t>
            </a:r>
            <a:r>
              <a:rPr lang="ru-RU" sz="2000" dirty="0" smtClean="0"/>
              <a:t>внеротового</a:t>
            </a:r>
            <a:r>
              <a:rPr lang="ru-RU" sz="2000" dirty="0" smtClean="0"/>
              <a:t> </a:t>
            </a:r>
            <a:r>
              <a:rPr lang="ru-RU" sz="2000" dirty="0"/>
              <a:t>подхода.</a:t>
            </a:r>
          </a:p>
          <a:p>
            <a:r>
              <a:rPr lang="ru-RU" sz="2000" dirty="0"/>
              <a:t>Под надежным обезболиванием рассекают и отслаивают мягкие ткани. Кость трепанируют в пределах </a:t>
            </a:r>
            <a:r>
              <a:rPr lang="ru-RU" sz="2000" dirty="0"/>
              <a:t>секвестральной</a:t>
            </a:r>
            <a:r>
              <a:rPr lang="ru-RU" sz="2000" dirty="0"/>
              <a:t> полости. Удаляют секвестры, выскабливают грануляции до здоровых слоев кости. Иссекают свищевые </a:t>
            </a:r>
            <a:r>
              <a:rPr lang="ru-RU" sz="2000" dirty="0" smtClean="0"/>
              <a:t>ходы</a:t>
            </a:r>
            <a:r>
              <a:rPr lang="ru-RU" sz="2000" dirty="0"/>
              <a:t>. Сглаживают острые края костной полости, заполняют ее антибиотиками, </a:t>
            </a:r>
            <a:r>
              <a:rPr lang="ru-RU" sz="2000" dirty="0"/>
              <a:t>гемостатической</a:t>
            </a:r>
            <a:r>
              <a:rPr lang="ru-RU" sz="2000" dirty="0"/>
              <a:t> губкой. Рану ушивают. Устанавливают дренаж.</a:t>
            </a:r>
          </a:p>
          <a:p>
            <a:r>
              <a:rPr lang="ru-RU" sz="2000" dirty="0"/>
              <a:t>При обширных дефектах кости проводят первичную или отсроченную костную пластику.</a:t>
            </a:r>
          </a:p>
          <a:p>
            <a:r>
              <a:rPr lang="ru-RU" sz="2000" dirty="0"/>
              <a:t>По показаниям </a:t>
            </a:r>
            <a:r>
              <a:rPr lang="ru-RU" sz="2000" dirty="0"/>
              <a:t>секвестрэктомии</a:t>
            </a:r>
            <a:r>
              <a:rPr lang="ru-RU" sz="2000" dirty="0"/>
              <a:t> должно предшествовать </a:t>
            </a:r>
            <a:r>
              <a:rPr lang="ru-RU" sz="2000" dirty="0"/>
              <a:t>шинирование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2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Чтобы избежать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одонтогенных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воспалительных заболеваний нужна своевременная профилактика, которая предполагает своевременное терапевтическое лечение кариеса, пульпита, периодонтита; санацию гнойных очагов в организме, укрепление иммунитета, предупреждение травм челюстно-лицевой области.</a:t>
            </a:r>
          </a:p>
          <a:p>
            <a:pPr marL="0" indent="0">
              <a:buNone/>
            </a:pPr>
            <a:r>
              <a:rPr lang="ru-RU" sz="2000" dirty="0"/>
              <a:t>Своевременная диагностика и правильное ведение острого остеомиелита челюсти в большинстве случаев обеспечивает выздоровление.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31DEAA-9DD9-03F4-49C4-934AB024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40FE9B66-9FF9-9DF8-F1DD-7B2A2729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27" t="35222" r="37191" b="23104"/>
          <a:stretch/>
        </p:blipFill>
        <p:spPr>
          <a:xfrm>
            <a:off x="4526617" y="3292288"/>
            <a:ext cx="3043079" cy="3270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A631222-6077-50CC-E85E-8B56D1A09F06}"/>
              </a:ext>
            </a:extLst>
          </p:cNvPr>
          <p:cNvSpPr/>
          <p:nvPr/>
        </p:nvSpPr>
        <p:spPr>
          <a:xfrm>
            <a:off x="1097281" y="406552"/>
            <a:ext cx="10058399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41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3AF21-1E07-80C9-51CC-B9D8C1F4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B4869C-5FD4-0E99-4574-85B4682E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8340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1.</a:t>
            </a:r>
            <a:r>
              <a:rPr lang="ru-RU" sz="1200" dirty="0" smtClean="0"/>
              <a:t> Деркачев</a:t>
            </a:r>
            <a:r>
              <a:rPr lang="ru-RU" sz="1200" dirty="0"/>
              <a:t>, В. С. Острый и хронический остеомиелиты : учебно-методическое пособие / В. С. Деркачев, С. А. Алексеев, Ю. В. Осипов. – Минск : БГМУ, 2020. – 28 </a:t>
            </a:r>
            <a:r>
              <a:rPr lang="ru-RU" sz="1200" dirty="0" smtClean="0"/>
              <a:t>с</a:t>
            </a:r>
          </a:p>
          <a:p>
            <a:pPr marL="0" indent="0">
              <a:buNone/>
            </a:pPr>
            <a:r>
              <a:rPr lang="ru-RU" sz="1200" dirty="0" smtClean="0"/>
              <a:t>2. </a:t>
            </a:r>
            <a:r>
              <a:rPr lang="ru-RU" sz="1200" dirty="0"/>
              <a:t>Хирургическая стоматология : учебник / ред. В. В. Афанасьев. - 3-е изд</a:t>
            </a:r>
            <a:r>
              <a:rPr lang="ru-RU" sz="1200" dirty="0" smtClean="0"/>
              <a:t>., </a:t>
            </a:r>
            <a:r>
              <a:rPr lang="ru-RU" sz="1200" dirty="0" err="1" smtClean="0"/>
              <a:t>перераб</a:t>
            </a:r>
            <a:r>
              <a:rPr lang="ru-RU" sz="1200" dirty="0"/>
              <a:t>. - Москва : ГЭОТАР-Медиа, 2019. - 400 с.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3. </a:t>
            </a:r>
            <a:r>
              <a:rPr lang="ru-RU" sz="1200" dirty="0"/>
              <a:t>Основы челюстно-лицевой хирургии и хирургической стоматологии. — 3-е изд., </a:t>
            </a:r>
            <a:r>
              <a:rPr lang="ru-RU" sz="1200" dirty="0" err="1"/>
              <a:t>перераб</a:t>
            </a:r>
            <a:r>
              <a:rPr lang="ru-RU" sz="1200" dirty="0"/>
              <a:t>. и доп. — Витебск: Белмедкн1га, 1998.— 416 с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4. Кулаков</a:t>
            </a:r>
            <a:r>
              <a:rPr lang="ru-RU" sz="1200" dirty="0"/>
              <a:t>, А. А. Хирургическая стоматология / под ред. Кулакова А. А. - Москва : ГЭОТАР-Медиа, 2021. - 408 </a:t>
            </a:r>
            <a:r>
              <a:rPr lang="ru-RU" sz="1200" dirty="0" smtClean="0"/>
              <a:t>с</a:t>
            </a:r>
          </a:p>
          <a:p>
            <a:pPr marL="0" indent="0">
              <a:buNone/>
            </a:pPr>
            <a:r>
              <a:rPr lang="ru-RU" sz="1200" dirty="0" smtClean="0"/>
              <a:t>5. </a:t>
            </a:r>
            <a:r>
              <a:rPr lang="ru-RU" sz="1200" dirty="0"/>
              <a:t>Челюстно-лицевая хирургия. Учебник. / Под </a:t>
            </a:r>
            <a:r>
              <a:rPr lang="ru-RU" sz="1200" dirty="0" smtClean="0"/>
              <a:t>ред. Дробышева </a:t>
            </a:r>
            <a:r>
              <a:rPr lang="ru-RU" sz="1200" dirty="0"/>
              <a:t>А.Ю., </a:t>
            </a:r>
            <a:r>
              <a:rPr lang="ru-RU" sz="1200" dirty="0" err="1"/>
              <a:t>Янушевича</a:t>
            </a:r>
            <a:r>
              <a:rPr lang="ru-RU" sz="1200" dirty="0"/>
              <a:t> О.О.. - М. : ГЭОТАР-Медиа, </a:t>
            </a:r>
            <a:r>
              <a:rPr lang="ru-RU" sz="1200" dirty="0" smtClean="0"/>
              <a:t>2018</a:t>
            </a:r>
          </a:p>
          <a:p>
            <a:pPr marL="0" indent="0">
              <a:buNone/>
            </a:pPr>
            <a:r>
              <a:rPr lang="ru-RU" sz="1200" dirty="0" smtClean="0"/>
              <a:t>6. </a:t>
            </a:r>
            <a:r>
              <a:rPr lang="ru-RU" sz="1200" dirty="0"/>
              <a:t>Тимофеев А.А. Челюстно-лицевая хирургия : учебник. – Молодечно : Типография «Победа», 2020. – 832 с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7. </a:t>
            </a:r>
            <a:r>
              <a:rPr lang="ru-RU" sz="1200" dirty="0" err="1" smtClean="0"/>
              <a:t>Каханович</a:t>
            </a:r>
            <a:r>
              <a:rPr lang="ru-RU" sz="1200" dirty="0" smtClean="0"/>
              <a:t> </a:t>
            </a:r>
            <a:r>
              <a:rPr lang="ru-RU" sz="1200" dirty="0"/>
              <a:t>Т.В. Общие осложнения травм челюстно-лицевой области : учеб.- метод пособие – Минск : БГМУ, 2019. – 30 с. 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28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4FE23C-AB28-DD76-5B87-84566DF0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B16488-F945-E547-8F93-EABAE594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Освоить классификацию воспали­тельных заболеваний тканей челюстно-лицевой области. </a:t>
            </a:r>
            <a:endParaRPr lang="ru-RU" sz="2800" dirty="0" smtClean="0"/>
          </a:p>
          <a:p>
            <a:r>
              <a:rPr lang="ru-RU" sz="2800" dirty="0" smtClean="0"/>
              <a:t>Освоить </a:t>
            </a:r>
            <a:r>
              <a:rPr lang="ru-RU" sz="2800" dirty="0"/>
              <a:t>этиологию, патогенез, клинику, диагностику, лечение </a:t>
            </a:r>
            <a:r>
              <a:rPr lang="ru-RU" sz="2800" dirty="0"/>
              <a:t>одонтогенного</a:t>
            </a:r>
            <a:r>
              <a:rPr lang="ru-RU" sz="2800" dirty="0"/>
              <a:t> остеомиелита челюстей</a:t>
            </a:r>
          </a:p>
        </p:txBody>
      </p:sp>
      <p:pic>
        <p:nvPicPr>
          <p:cNvPr id="5" name="Picture 2" descr="http://www.limig.info/i/p/1303732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699194"/>
            <a:ext cx="3557814" cy="293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F4DA18-1CD6-FF1C-C77D-B8AD19BD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Одонтогенные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воспалительные заболевания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6A8D6ED-B591-CBFA-3F08-59EB1149EF4D}"/>
              </a:ext>
            </a:extLst>
          </p:cNvPr>
          <p:cNvSpPr txBox="1"/>
          <p:nvPr/>
        </p:nvSpPr>
        <p:spPr>
          <a:xfrm>
            <a:off x="4713697" y="3503037"/>
            <a:ext cx="2764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Вторичная профилактика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0C2E449-F049-A62D-8C13-6260389DDBBA}"/>
              </a:ext>
            </a:extLst>
          </p:cNvPr>
          <p:cNvSpPr txBox="1"/>
          <p:nvPr/>
        </p:nvSpPr>
        <p:spPr>
          <a:xfrm>
            <a:off x="8576320" y="3503037"/>
            <a:ext cx="2947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Третичная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профилактика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1985" y="1632859"/>
            <a:ext cx="100910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— это большая группа специфических и неспецифических заболеваний инфекционно-воспалительной природы, затрагивающих кости челюстей, прилежащие к ним мягкие ткани и клетчаточные пространства, регионарные лимфатические узлы, причиной которых являются заболевания зуба либо тканей, непосредственно прилегающих к нему. Воротами инфекции в данном случае являются либо дефекты твердых тканей зуба, либо эпителиального покрова десны.</a:t>
            </a:r>
          </a:p>
        </p:txBody>
      </p:sp>
    </p:spTree>
    <p:extLst>
      <p:ext uri="{BB962C8B-B14F-4D97-AF65-F5344CB8AC3E}">
        <p14:creationId xmlns:p14="http://schemas.microsoft.com/office/powerpoint/2010/main" val="3767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F7AC20-27E0-4DCF-0E66-E9B014F6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ЭТИОЛОГИЯ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BBC87F-0CE3-DFB6-AEE3-5BDD4135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47" y="1966200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marL="0" indent="0" eaLnBrk="0" hangingPunct="0">
              <a:lnSpc>
                <a:spcPct val="140000"/>
              </a:lnSpc>
              <a:buNone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Возбудители </a:t>
            </a: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одонтогенных</a:t>
            </a: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 воспалительных заболеваний 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Стафилококки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Стрептококки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Энтерококки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Диплококки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Грамположительные и грамотрицательные палочки</a:t>
            </a:r>
          </a:p>
          <a:p>
            <a:pPr marL="342900" indent="-342900" eaLnBrk="0" hangingPunct="0">
              <a:lnSpc>
                <a:spcPct val="140000"/>
              </a:lnSpc>
              <a:buFontTx/>
              <a:buChar char="•"/>
            </a:pP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Е. </a:t>
            </a:r>
            <a:r>
              <a:rPr lang="en-US" altLang="ru-RU" sz="2800" b="1" dirty="0">
                <a:solidFill>
                  <a:srgbClr val="000000"/>
                </a:solidFill>
                <a:cs typeface="Times New Roman" pitchFamily="18" charset="0"/>
              </a:rPr>
              <a:t>coli</a:t>
            </a:r>
            <a:r>
              <a:rPr lang="ru-RU" altLang="ru-RU" sz="28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ru-RU" sz="2800" b="1" dirty="0">
                <a:solidFill>
                  <a:srgbClr val="000000"/>
                </a:solidFill>
                <a:cs typeface="Times New Roman" pitchFamily="18" charset="0"/>
              </a:rPr>
              <a:t>Proteus</a:t>
            </a:r>
            <a:endParaRPr lang="ru-RU" altLang="ru-RU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DB157-DF2F-9831-D03E-86A904B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Классификация острых </a:t>
            </a:r>
            <a:r>
              <a:rPr lang="ru-RU" sz="2800" b="1" i="1" dirty="0">
                <a:solidFill>
                  <a:schemeClr val="tx1"/>
                </a:solidFill>
              </a:rPr>
              <a:t>одонтогенных</a:t>
            </a:r>
            <a:r>
              <a:rPr lang="ru-RU" sz="2800" b="1" i="1" dirty="0">
                <a:solidFill>
                  <a:schemeClr val="tx1"/>
                </a:solidFill>
              </a:rPr>
              <a:t> воспалительных заболеваний (1988 г., ЦНИИС Минздрава СССР).</a:t>
            </a:r>
            <a:br>
              <a:rPr lang="ru-RU" sz="2800" b="1" i="1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I. С преимущественным поражением костных структур челюсти.</a:t>
            </a:r>
            <a:br>
              <a:rPr lang="ru-RU" dirty="0"/>
            </a:br>
            <a:r>
              <a:rPr lang="ru-RU" dirty="0"/>
              <a:t>Острый, обострившийся хронический периодонтит.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Острый </a:t>
            </a:r>
            <a:r>
              <a:rPr lang="ru-RU" dirty="0"/>
              <a:t>одонтогенный</a:t>
            </a:r>
            <a:r>
              <a:rPr lang="ru-RU" dirty="0"/>
              <a:t> остеомиелит.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II. С преимущественным поражением </a:t>
            </a:r>
            <a:r>
              <a:rPr lang="ru-RU" dirty="0"/>
              <a:t>околочелюстных</a:t>
            </a:r>
            <a:r>
              <a:rPr lang="ru-RU" dirty="0"/>
              <a:t> мягких тканей.</a:t>
            </a:r>
            <a:br>
              <a:rPr lang="ru-RU" dirty="0"/>
            </a:br>
            <a:r>
              <a:rPr lang="ru-RU" dirty="0"/>
              <a:t>Острый </a:t>
            </a:r>
            <a:r>
              <a:rPr lang="ru-RU" dirty="0"/>
              <a:t>одонтогенный</a:t>
            </a:r>
            <a:r>
              <a:rPr lang="ru-RU" dirty="0"/>
              <a:t> периостит.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Острый </a:t>
            </a:r>
            <a:r>
              <a:rPr lang="ru-RU" dirty="0"/>
              <a:t>перикоронарит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Одонтогенный</a:t>
            </a:r>
            <a:r>
              <a:rPr lang="ru-RU" dirty="0"/>
              <a:t> абсцесс.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Одонтогенная</a:t>
            </a:r>
            <a:r>
              <a:rPr lang="ru-RU" dirty="0"/>
              <a:t> флегмона.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Одонтогенный</a:t>
            </a:r>
            <a:r>
              <a:rPr lang="ru-RU" dirty="0"/>
              <a:t> воспалительный инфильтрат.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B0375C-422C-9896-79DD-445FB78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00200"/>
            <a:ext cx="11065329" cy="509451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/>
              <a:t>III</a:t>
            </a:r>
            <a:r>
              <a:rPr lang="ru-RU" b="1" i="1" dirty="0"/>
              <a:t>. С преимущественным поражением регионарного лимфатического аппарата.</a:t>
            </a:r>
            <a:br>
              <a:rPr lang="ru-RU" b="1" i="1" dirty="0"/>
            </a:br>
            <a:r>
              <a:rPr lang="ru-RU" b="1" i="1" dirty="0"/>
              <a:t>Острый </a:t>
            </a:r>
            <a:r>
              <a:rPr lang="ru-RU" b="1" i="1" dirty="0"/>
              <a:t>одонтогенный</a:t>
            </a:r>
            <a:r>
              <a:rPr lang="ru-RU" b="1" i="1" dirty="0"/>
              <a:t> лимфаденит (серозный, гнойный).</a:t>
            </a:r>
          </a:p>
          <a:p>
            <a:pPr>
              <a:defRPr/>
            </a:pPr>
            <a:r>
              <a:rPr lang="ru-RU" b="1" i="1" dirty="0"/>
              <a:t>Одонтогенная</a:t>
            </a:r>
            <a:r>
              <a:rPr lang="ru-RU" b="1" i="1" dirty="0"/>
              <a:t> </a:t>
            </a:r>
            <a:r>
              <a:rPr lang="ru-RU" b="1" i="1" dirty="0"/>
              <a:t>аденофлегмона</a:t>
            </a:r>
            <a:r>
              <a:rPr lang="ru-RU" b="1" i="1" dirty="0"/>
              <a:t>.</a:t>
            </a:r>
          </a:p>
          <a:p>
            <a:pPr>
              <a:defRPr/>
            </a:pPr>
            <a:r>
              <a:rPr lang="ru-RU" b="1" i="1" dirty="0" smtClean="0"/>
              <a:t>IV</a:t>
            </a:r>
            <a:r>
              <a:rPr lang="ru-RU" b="1" i="1" dirty="0"/>
              <a:t>. Осложнения </a:t>
            </a:r>
            <a:r>
              <a:rPr lang="ru-RU" b="1" i="1" dirty="0"/>
              <a:t>одонтогенных</a:t>
            </a:r>
            <a:r>
              <a:rPr lang="ru-RU" b="1" i="1" dirty="0"/>
              <a:t> воспалительных заболеваний с поражением отдаленно расположенных органов, анатомических образований, генерализацией инфекции.</a:t>
            </a:r>
            <a:br>
              <a:rPr lang="ru-RU" b="1" i="1" dirty="0"/>
            </a:br>
            <a:r>
              <a:rPr lang="ru-RU" b="1" i="1" dirty="0"/>
              <a:t>Медиастинит.</a:t>
            </a:r>
          </a:p>
          <a:p>
            <a:pPr>
              <a:defRPr/>
            </a:pPr>
            <a:r>
              <a:rPr lang="ru-RU" b="1" i="1" dirty="0"/>
              <a:t>Тромбофлебит лицевых вен, синусов твердой мозговой оболочки.</a:t>
            </a:r>
          </a:p>
          <a:p>
            <a:pPr>
              <a:defRPr/>
            </a:pPr>
            <a:r>
              <a:rPr lang="ru-RU" b="1" i="1" dirty="0"/>
              <a:t>Менингит, </a:t>
            </a:r>
            <a:r>
              <a:rPr lang="ru-RU" b="1" i="1" dirty="0"/>
              <a:t>менингоэнцефалит</a:t>
            </a:r>
            <a:r>
              <a:rPr lang="ru-RU" b="1" i="1" dirty="0"/>
              <a:t>, абсцесс головного мозга.</a:t>
            </a:r>
          </a:p>
          <a:p>
            <a:pPr>
              <a:defRPr/>
            </a:pPr>
            <a:r>
              <a:rPr lang="ru-RU" b="1" i="1" dirty="0"/>
              <a:t>Сепсис.</a:t>
            </a:r>
          </a:p>
          <a:p>
            <a:pPr>
              <a:defRPr/>
            </a:pPr>
            <a:r>
              <a:rPr lang="ru-RU" b="1" i="1" dirty="0" smtClean="0"/>
              <a:t>Среди </a:t>
            </a:r>
            <a:r>
              <a:rPr lang="ru-RU" b="1" i="1" dirty="0"/>
              <a:t>хронических </a:t>
            </a:r>
            <a:r>
              <a:rPr lang="ru-RU" b="1" i="1" dirty="0"/>
              <a:t>одонтогенных</a:t>
            </a:r>
            <a:r>
              <a:rPr lang="ru-RU" b="1" i="1" dirty="0"/>
              <a:t> воспалительных заболеваний можно выделить хронические формы периодонтитов (фиброзный, гранулирующий, гранулематозный), хронический периостит, хронический остеомиелит, хронический лимфаденит.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264" y="914400"/>
            <a:ext cx="80989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/>
              <a:t>Среди хронических </a:t>
            </a:r>
            <a:r>
              <a:rPr lang="ru-RU" sz="2800" b="1" i="1" dirty="0"/>
              <a:t>одонтогенных</a:t>
            </a:r>
            <a:r>
              <a:rPr lang="ru-RU" sz="2800" b="1" i="1" dirty="0"/>
              <a:t> воспалительных заболеваний можно выделить хронические формы периодонтитов (фиброзный, гранулирующий, гранулематозный), хронический периостит, хронический остеомиелит, хронический лимфаденит.</a:t>
            </a:r>
            <a:br>
              <a:rPr lang="ru-RU" sz="2800" b="1" i="1" dirty="0"/>
            </a:b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67" y="4637314"/>
            <a:ext cx="5406231" cy="198571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4C64C-0251-5ADC-E783-024F8A84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Хронический периодонтит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586" y="1737462"/>
            <a:ext cx="8439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/>
              <a:t>Хронический периодонтит</a:t>
            </a:r>
            <a:r>
              <a:rPr lang="ru-RU" dirty="0"/>
              <a:t> – это хроническое воспаление периодонта. Следует отметить, что периодонтит принимает хронический характер только тогда, когда у экссудата есть пути оттока. Чаще всего путем оттока экссудата становится полость зуба. Заболевание в основном протекает бессимптомно (благодаря путям оттока) с кратковременными обострениями, которые быстро проходят.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/>
              <a:t>Различают три вида хронического периодонтита: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Хронический Фиброзный периодонтит;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Хронический Гранулирующий периодонтит;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Хронический Гранулематозный периодонтит</a:t>
            </a:r>
          </a:p>
        </p:txBody>
      </p:sp>
    </p:spTree>
    <p:extLst>
      <p:ext uri="{BB962C8B-B14F-4D97-AF65-F5344CB8AC3E}">
        <p14:creationId xmlns:p14="http://schemas.microsoft.com/office/powerpoint/2010/main" val="33000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2338</TotalTime>
  <Words>1871</Words>
  <Application>Microsoft Office PowerPoint</Application>
  <PresentationFormat>Произвольный</PresentationFormat>
  <Paragraphs>139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Ясность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  </vt:lpstr>
      <vt:lpstr>Цель</vt:lpstr>
      <vt:lpstr>Задачи</vt:lpstr>
      <vt:lpstr>Одонтогенные воспалительные заболевания</vt:lpstr>
      <vt:lpstr>ЭТИОЛОГИЯ</vt:lpstr>
      <vt:lpstr>Классификация острых одонтогенных воспалительных заболеваний (1988 г., ЦНИИС Минздрава СССР). </vt:lpstr>
      <vt:lpstr>Презентация PowerPoint</vt:lpstr>
      <vt:lpstr>Презентация PowerPoint</vt:lpstr>
      <vt:lpstr>Хронический периодонтит</vt:lpstr>
      <vt:lpstr>КЛАССИФИКАЦИЯ ПЕРИОДОНТИТОВ</vt:lpstr>
      <vt:lpstr>ЛЕЧЕНИЕ ХРОНИЧЕСКОГО  ПЕРИОДОНТИТА</vt:lpstr>
      <vt:lpstr>Одонтогенный остеомиелит челюсти</vt:lpstr>
      <vt:lpstr>Этиология одонтогенного остеомиелита челюстей</vt:lpstr>
      <vt:lpstr>Презентация PowerPoint</vt:lpstr>
      <vt:lpstr>Патогенез</vt:lpstr>
      <vt:lpstr>Патогенез</vt:lpstr>
      <vt:lpstr>Патогенез</vt:lpstr>
      <vt:lpstr>Патологическая анатомия</vt:lpstr>
      <vt:lpstr>Классификация одонтогеппого остеомиелита челюстей</vt:lpstr>
      <vt:lpstr>Стадии остеомиелита челюстей</vt:lpstr>
      <vt:lpstr>Лечение одонтогенного остеомиелита челюстей в острой фазе </vt:lpstr>
      <vt:lpstr>Лечение одонтогенного остеомиелита челюстей в подострой фазе </vt:lpstr>
      <vt:lpstr>Лечение одонтогенного остеомиелита челюстей в хронической фазе</vt:lpstr>
      <vt:lpstr>Вывод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dc:title>
  <dc:creator>Виктория Жиделева</dc:creator>
  <cp:lastModifiedBy>anarstom</cp:lastModifiedBy>
  <cp:revision>23</cp:revision>
  <dcterms:created xsi:type="dcterms:W3CDTF">2022-10-08T07:35:51Z</dcterms:created>
  <dcterms:modified xsi:type="dcterms:W3CDTF">2022-12-07T14:30:59Z</dcterms:modified>
</cp:coreProperties>
</file>