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76" r:id="rId3"/>
    <p:sldId id="278" r:id="rId4"/>
    <p:sldId id="270" r:id="rId5"/>
    <p:sldId id="271" r:id="rId6"/>
    <p:sldId id="274" r:id="rId7"/>
    <p:sldId id="272" r:id="rId8"/>
    <p:sldId id="273" r:id="rId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Координационный Совет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ФИРО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СибРУМЦ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92544"/>
        <c:axId val="261882432"/>
      </c:barChart>
      <c:catAx>
        <c:axId val="1860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882432"/>
        <c:crosses val="autoZero"/>
        <c:auto val="1"/>
        <c:lblAlgn val="ctr"/>
        <c:lblOffset val="100"/>
        <c:noMultiLvlLbl val="0"/>
      </c:catAx>
      <c:valAx>
        <c:axId val="2618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09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0608-753B-4B3A-B399-256AFB5A6474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4559-5131-4593-BA61-4FEDF570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6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Гриф фиро проверить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7F0C83-25F2-452B-B452-8921034DF76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Гриф фиро проверить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7F0C83-25F2-452B-B452-8921034DF76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3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5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6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40E-B1B5-4AAD-9233-EF4D0F45937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EAC1-2091-4749-B040-34EFB81A0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Заголовок 2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056437" cy="2376264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О присвоении грифа Координационного совета </a:t>
            </a:r>
            <a:r>
              <a:rPr lang="ru-RU" altLang="ru-RU" sz="2800" b="1" dirty="0">
                <a:solidFill>
                  <a:srgbClr val="C00000"/>
                </a:solidFill>
                <a:ea typeface="+mn-ea"/>
                <a:cs typeface="+mn-cs"/>
              </a:rPr>
              <a:t>по области образования "</a:t>
            </a: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Здравоохранение </a:t>
            </a:r>
            <a:r>
              <a:rPr lang="ru-RU" altLang="ru-RU" sz="2800" b="1" dirty="0">
                <a:solidFill>
                  <a:srgbClr val="C00000"/>
                </a:solidFill>
                <a:ea typeface="+mn-ea"/>
                <a:cs typeface="+mn-cs"/>
              </a:rPr>
              <a:t>и медицинские </a:t>
            </a: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науки" </a:t>
            </a:r>
            <a:b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учебным пособиям в 2017 году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539750" y="2636912"/>
            <a:ext cx="8208963" cy="35289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altLang="ru-RU" sz="2800" b="1" dirty="0" smtClean="0">
                <a:solidFill>
                  <a:srgbClr val="262673"/>
                </a:solidFill>
                <a:cs typeface="Times New Roman" pitchFamily="18" charset="0"/>
              </a:rPr>
              <a:t>	</a:t>
            </a:r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2300" b="1" dirty="0" smtClean="0">
              <a:solidFill>
                <a:srgbClr val="262673"/>
              </a:solidFill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altLang="ru-RU" sz="2300" b="1" dirty="0">
              <a:solidFill>
                <a:srgbClr val="262673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altLang="ru-RU" sz="2300" b="1" dirty="0" smtClean="0">
              <a:solidFill>
                <a:srgbClr val="262673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altLang="ru-RU" sz="2300" b="1" dirty="0">
              <a:solidFill>
                <a:srgbClr val="262673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altLang="ru-RU" sz="2300" b="1" dirty="0" smtClean="0">
              <a:solidFill>
                <a:srgbClr val="262673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2300" b="1" dirty="0" smtClean="0">
                <a:solidFill>
                  <a:srgbClr val="262673"/>
                </a:solidFill>
                <a:ea typeface="Calibri" pitchFamily="34" charset="0"/>
                <a:cs typeface="Times New Roman" pitchFamily="18" charset="0"/>
              </a:rPr>
              <a:t>Начальник </a:t>
            </a:r>
            <a:r>
              <a:rPr lang="ru-RU" altLang="ru-RU" sz="2300" b="1" dirty="0" err="1" smtClean="0">
                <a:solidFill>
                  <a:srgbClr val="262673"/>
                </a:solidFill>
                <a:ea typeface="Calibri" pitchFamily="34" charset="0"/>
                <a:cs typeface="Times New Roman" pitchFamily="18" charset="0"/>
              </a:rPr>
              <a:t>учебно</a:t>
            </a:r>
            <a:r>
              <a:rPr lang="ru-RU" altLang="ru-RU" sz="2300" b="1" dirty="0" smtClean="0">
                <a:solidFill>
                  <a:srgbClr val="262673"/>
                </a:solidFill>
                <a:ea typeface="Calibri" pitchFamily="34" charset="0"/>
                <a:cs typeface="Times New Roman" pitchFamily="18" charset="0"/>
              </a:rPr>
              <a:t> – методического управления Мягкова Е.Г.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sz="2300" b="1" dirty="0" smtClean="0">
                <a:solidFill>
                  <a:srgbClr val="262673"/>
                </a:solidFill>
                <a:ea typeface="Calibri" pitchFamily="34" charset="0"/>
                <a:cs typeface="Times New Roman" pitchFamily="18" charset="0"/>
              </a:rPr>
              <a:t>05 марта 2018 г.</a:t>
            </a:r>
            <a:endParaRPr lang="ru-RU" altLang="ru-RU" sz="2300" b="1" dirty="0" smtClean="0">
              <a:solidFill>
                <a:srgbClr val="C0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03650" y="188640"/>
            <a:ext cx="1316022" cy="83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92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Заголовок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8332415" cy="1872207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В 2017 году 9 учебных пособий направлены на экспертизу в Координационный совет </a:t>
            </a:r>
            <a:r>
              <a:rPr lang="ru-RU" altLang="ru-RU" sz="2800" b="1" dirty="0">
                <a:solidFill>
                  <a:srgbClr val="C00000"/>
                </a:solidFill>
                <a:ea typeface="+mn-ea"/>
                <a:cs typeface="+mn-cs"/>
              </a:rPr>
              <a:t>по области образования "Здравоохранение и медицинские науки</a:t>
            </a:r>
            <a:r>
              <a:rPr lang="ru-RU" alt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"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539750" y="2636912"/>
            <a:ext cx="8208963" cy="35289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altLang="ru-RU" sz="2800" b="1" dirty="0" smtClean="0">
                <a:solidFill>
                  <a:srgbClr val="262673"/>
                </a:solidFill>
                <a:cs typeface="Times New Roman" pitchFamily="18" charset="0"/>
              </a:rPr>
              <a:t>Гриф </a:t>
            </a:r>
            <a:r>
              <a:rPr lang="ru-RU" altLang="ru-RU" sz="2800" b="1" i="1" u="sng" dirty="0" smtClean="0">
                <a:solidFill>
                  <a:srgbClr val="262673"/>
                </a:solidFill>
                <a:cs typeface="Times New Roman" pitchFamily="18" charset="0"/>
              </a:rPr>
              <a:t>рекомендовано Координационным </a:t>
            </a:r>
            <a:r>
              <a:rPr lang="ru-RU" altLang="ru-RU" sz="2800" b="1" i="1" u="sng" dirty="0">
                <a:solidFill>
                  <a:srgbClr val="262673"/>
                </a:solidFill>
                <a:cs typeface="Times New Roman" pitchFamily="18" charset="0"/>
              </a:rPr>
              <a:t>советом по области образования "Здравоохранение и медицинские науки" </a:t>
            </a:r>
            <a:r>
              <a:rPr lang="ru-RU" altLang="ru-RU" sz="2800" b="1" i="1" u="sng" dirty="0" smtClean="0">
                <a:solidFill>
                  <a:srgbClr val="262673"/>
                </a:solidFill>
                <a:cs typeface="Times New Roman" pitchFamily="18" charset="0"/>
              </a:rPr>
              <a:t>в качестве учебного пособия для использования в образовательных учреждениях, реализующих ООП ВО 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altLang="ru-RU" sz="2800" b="1" dirty="0" smtClean="0">
                <a:solidFill>
                  <a:srgbClr val="262673"/>
                </a:solidFill>
                <a:cs typeface="Times New Roman" pitchFamily="18" charset="0"/>
              </a:rPr>
              <a:t>присвоен</a:t>
            </a:r>
            <a:r>
              <a:rPr lang="ru-RU" altLang="ru-RU" sz="2300" dirty="0" smtClean="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ru-RU" altLang="ru-RU" sz="23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cs typeface="Times New Roman" pitchFamily="18" charset="0"/>
              </a:rPr>
              <a:t>учебным пособиям </a:t>
            </a:r>
          </a:p>
          <a:p>
            <a:pPr marL="0" indent="0" eaLnBrk="1" hangingPunct="1">
              <a:buNone/>
              <a:defRPr/>
            </a:pPr>
            <a:endParaRPr lang="ru-RU" altLang="ru-RU" sz="2300" b="1" dirty="0" smtClean="0">
              <a:solidFill>
                <a:srgbClr val="262673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2300" b="1" dirty="0" smtClean="0">
              <a:solidFill>
                <a:srgbClr val="C0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6554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Динамика получения грифов координационного совета </a:t>
            </a:r>
            <a:r>
              <a:rPr lang="ru-RU" altLang="ru-RU" sz="2800" b="1" dirty="0">
                <a:solidFill>
                  <a:srgbClr val="C00000"/>
                </a:solidFill>
              </a:rPr>
              <a:t>по области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образования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</a:rPr>
              <a:t>"Здравоохранение и медицинские науки"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766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80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400" b="1" i="1" dirty="0">
                <a:solidFill>
                  <a:srgbClr val="C00000"/>
                </a:solidFill>
              </a:rPr>
              <a:t>31.05.01 Лечебное </a:t>
            </a:r>
            <a:r>
              <a:rPr lang="ru-RU" sz="3400" b="1" i="1" dirty="0" smtClean="0">
                <a:solidFill>
                  <a:srgbClr val="C00000"/>
                </a:solidFill>
              </a:rPr>
              <a:t>дело</a:t>
            </a:r>
            <a:endParaRPr lang="ru-RU" sz="3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Учебное </a:t>
            </a:r>
            <a:r>
              <a:rPr lang="ru-RU" sz="2000" dirty="0">
                <a:solidFill>
                  <a:srgbClr val="002060"/>
                </a:solidFill>
              </a:rPr>
              <a:t>пособие </a:t>
            </a:r>
            <a:r>
              <a:rPr lang="ru-RU" sz="2000" b="1" dirty="0">
                <a:solidFill>
                  <a:srgbClr val="C00000"/>
                </a:solidFill>
              </a:rPr>
              <a:t>«Дифференциальная диагностика злокачественных новообразований кожи»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Авторы: Рукша Т.Г., Аксененко М.Б., </a:t>
            </a:r>
            <a:r>
              <a:rPr lang="ru-RU" sz="2000" dirty="0" err="1">
                <a:solidFill>
                  <a:srgbClr val="002060"/>
                </a:solidFill>
              </a:rPr>
              <a:t>Дыхно</a:t>
            </a:r>
            <a:r>
              <a:rPr lang="ru-RU" sz="2000" dirty="0">
                <a:solidFill>
                  <a:srgbClr val="002060"/>
                </a:solidFill>
              </a:rPr>
              <a:t> Ю.А.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Учебное </a:t>
            </a:r>
            <a:r>
              <a:rPr lang="ru-RU" sz="2000" dirty="0">
                <a:solidFill>
                  <a:srgbClr val="002060"/>
                </a:solidFill>
              </a:rPr>
              <a:t>пособие </a:t>
            </a:r>
            <a:r>
              <a:rPr lang="ru-RU" sz="2000" b="1" dirty="0">
                <a:solidFill>
                  <a:srgbClr val="C00000"/>
                </a:solidFill>
              </a:rPr>
              <a:t>"Хроническая болезнь почек: основные принципы диагностики, лечения, профилактики</a:t>
            </a:r>
            <a:r>
              <a:rPr lang="ru-RU" sz="2000" b="1" dirty="0" smtClean="0">
                <a:solidFill>
                  <a:srgbClr val="C00000"/>
                </a:solidFill>
              </a:rPr>
              <a:t>"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Авторы: Соловьева И.А., Мосина В.А., Гордеева Н.В., </a:t>
            </a:r>
            <a:r>
              <a:rPr lang="ru-RU" sz="2000" dirty="0" err="1">
                <a:solidFill>
                  <a:srgbClr val="002060"/>
                </a:solidFill>
              </a:rPr>
              <a:t>Крапошина</a:t>
            </a:r>
            <a:r>
              <a:rPr lang="ru-RU" sz="2000" dirty="0">
                <a:solidFill>
                  <a:srgbClr val="002060"/>
                </a:solidFill>
              </a:rPr>
              <a:t> А.Ю., </a:t>
            </a:r>
            <a:r>
              <a:rPr lang="ru-RU" sz="2000" dirty="0" err="1">
                <a:solidFill>
                  <a:srgbClr val="002060"/>
                </a:solidFill>
              </a:rPr>
              <a:t>Демко</a:t>
            </a:r>
            <a:r>
              <a:rPr lang="ru-RU" sz="2000" dirty="0">
                <a:solidFill>
                  <a:srgbClr val="002060"/>
                </a:solidFill>
              </a:rPr>
              <a:t> И.В.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Учебное </a:t>
            </a:r>
            <a:r>
              <a:rPr lang="ru-RU" sz="2000" dirty="0">
                <a:solidFill>
                  <a:srgbClr val="002060"/>
                </a:solidFill>
              </a:rPr>
              <a:t>пособие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"Диагностика и лечение хронических форм ИБС</a:t>
            </a:r>
            <a:r>
              <a:rPr lang="ru-RU" sz="2000" b="1" dirty="0" smtClean="0">
                <a:solidFill>
                  <a:srgbClr val="C00000"/>
                </a:solidFill>
              </a:rPr>
              <a:t>"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Авторы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err="1">
                <a:solidFill>
                  <a:srgbClr val="002060"/>
                </a:solidFill>
              </a:rPr>
              <a:t>Вериго</a:t>
            </a:r>
            <a:r>
              <a:rPr lang="ru-RU" sz="2000" dirty="0">
                <a:solidFill>
                  <a:srgbClr val="002060"/>
                </a:solidFill>
              </a:rPr>
              <a:t> Я.И., Петрова М.М., </a:t>
            </a:r>
            <a:r>
              <a:rPr lang="ru-RU" sz="2000" dirty="0" err="1">
                <a:solidFill>
                  <a:srgbClr val="002060"/>
                </a:solidFill>
              </a:rPr>
              <a:t>Демко</a:t>
            </a:r>
            <a:r>
              <a:rPr lang="ru-RU" sz="2000" dirty="0">
                <a:solidFill>
                  <a:srgbClr val="002060"/>
                </a:solidFill>
              </a:rPr>
              <a:t> И.В., Собко Е.А., Мосина В.А., Гордеева Н.В., </a:t>
            </a:r>
            <a:r>
              <a:rPr lang="ru-RU" sz="2000" dirty="0" err="1">
                <a:solidFill>
                  <a:srgbClr val="002060"/>
                </a:solidFill>
              </a:rPr>
              <a:t>Крапошина</a:t>
            </a:r>
            <a:r>
              <a:rPr lang="ru-RU" sz="2000" dirty="0">
                <a:solidFill>
                  <a:srgbClr val="002060"/>
                </a:solidFill>
              </a:rPr>
              <a:t> А.Ю., Соловьева И.А., Савич М.Б.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20080" r="47601" b="10824"/>
          <a:stretch/>
        </p:blipFill>
        <p:spPr bwMode="auto">
          <a:xfrm>
            <a:off x="5940152" y="4384620"/>
            <a:ext cx="1296144" cy="19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21750" r="47733" b="11396"/>
          <a:stretch/>
        </p:blipFill>
        <p:spPr bwMode="auto">
          <a:xfrm>
            <a:off x="3275856" y="4365104"/>
            <a:ext cx="1296144" cy="2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20849" r="47512" b="12220"/>
          <a:stretch/>
        </p:blipFill>
        <p:spPr bwMode="auto">
          <a:xfrm>
            <a:off x="707728" y="4365104"/>
            <a:ext cx="1271984" cy="2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solidFill>
                  <a:srgbClr val="C00000"/>
                </a:solidFill>
              </a:rPr>
              <a:t>31.05.02 Педиатрия</a:t>
            </a:r>
            <a:endParaRPr lang="ru-RU" sz="3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        Учебное пособие </a:t>
            </a:r>
            <a:r>
              <a:rPr lang="ru-RU" b="1" dirty="0" smtClean="0">
                <a:solidFill>
                  <a:srgbClr val="C00000"/>
                </a:solidFill>
              </a:rPr>
              <a:t>«Тропические и 			другие     		</a:t>
            </a:r>
            <a:r>
              <a:rPr lang="ru-RU" b="1" dirty="0" err="1" smtClean="0">
                <a:solidFill>
                  <a:srgbClr val="C00000"/>
                </a:solidFill>
              </a:rPr>
              <a:t>глистно</a:t>
            </a:r>
            <a:r>
              <a:rPr lang="ru-RU" b="1" dirty="0" smtClean="0">
                <a:solidFill>
                  <a:srgbClr val="C00000"/>
                </a:solidFill>
              </a:rPr>
              <a:t>-				паразитарные инвазии у детей»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	Авторы</a:t>
            </a:r>
            <a:r>
              <a:rPr lang="ru-RU" dirty="0">
                <a:solidFill>
                  <a:srgbClr val="002060"/>
                </a:solidFill>
              </a:rPr>
              <a:t>: Мартынова Г.П., Соловьева И.А., </a:t>
            </a: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Богвилене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Я.А., </a:t>
            </a:r>
            <a:r>
              <a:rPr lang="ru-RU" dirty="0" err="1">
                <a:solidFill>
                  <a:srgbClr val="002060"/>
                </a:solidFill>
              </a:rPr>
              <a:t>Кутищева</a:t>
            </a:r>
            <a:r>
              <a:rPr lang="ru-RU" dirty="0">
                <a:solidFill>
                  <a:srgbClr val="002060"/>
                </a:solidFill>
              </a:rPr>
              <a:t> И.А.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Учебное </a:t>
            </a:r>
            <a:r>
              <a:rPr lang="ru-RU" dirty="0">
                <a:solidFill>
                  <a:srgbClr val="002060"/>
                </a:solidFill>
              </a:rPr>
              <a:t>пособие </a:t>
            </a:r>
            <a:r>
              <a:rPr lang="ru-RU" b="1" dirty="0">
                <a:solidFill>
                  <a:srgbClr val="C00000"/>
                </a:solidFill>
              </a:rPr>
              <a:t>«Вирусные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гепатиты </a:t>
            </a:r>
            <a:r>
              <a:rPr lang="ru-RU" b="1" dirty="0">
                <a:solidFill>
                  <a:srgbClr val="C00000"/>
                </a:solidFill>
              </a:rPr>
              <a:t>у детей»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Авторы: Мартынова Г.П., Соловьева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И.А</a:t>
            </a:r>
            <a:r>
              <a:rPr lang="ru-RU" dirty="0">
                <a:solidFill>
                  <a:srgbClr val="002060"/>
                </a:solidFill>
              </a:rPr>
              <a:t>., </a:t>
            </a:r>
            <a:r>
              <a:rPr lang="ru-RU" dirty="0" err="1">
                <a:solidFill>
                  <a:srgbClr val="002060"/>
                </a:solidFill>
              </a:rPr>
              <a:t>Богвилене</a:t>
            </a:r>
            <a:r>
              <a:rPr lang="ru-RU" dirty="0">
                <a:solidFill>
                  <a:srgbClr val="002060"/>
                </a:solidFill>
              </a:rPr>
              <a:t> Я.А., </a:t>
            </a:r>
            <a:r>
              <a:rPr lang="ru-RU" dirty="0" err="1">
                <a:solidFill>
                  <a:srgbClr val="002060"/>
                </a:solidFill>
              </a:rPr>
              <a:t>Кутищева</a:t>
            </a:r>
            <a:r>
              <a:rPr lang="ru-RU" dirty="0">
                <a:solidFill>
                  <a:srgbClr val="002060"/>
                </a:solidFill>
              </a:rPr>
              <a:t> И.А.,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Строганова М.А.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23853" r="50903" b="16366"/>
          <a:stretch/>
        </p:blipFill>
        <p:spPr bwMode="auto">
          <a:xfrm>
            <a:off x="611560" y="764704"/>
            <a:ext cx="15121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t="24437" r="49415" b="16304"/>
          <a:stretch/>
        </p:blipFill>
        <p:spPr bwMode="auto">
          <a:xfrm>
            <a:off x="6804248" y="3573016"/>
            <a:ext cx="18722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solidFill>
                  <a:srgbClr val="C00000"/>
                </a:solidFill>
              </a:rPr>
              <a:t>38.04.02 </a:t>
            </a:r>
            <a:r>
              <a:rPr lang="ru-RU" sz="3400" b="1" i="1" dirty="0" smtClean="0">
                <a:solidFill>
                  <a:srgbClr val="C00000"/>
                </a:solidFill>
              </a:rPr>
              <a:t>Менеджмент</a:t>
            </a:r>
            <a:endParaRPr lang="ru-RU" sz="3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rgbClr val="002060"/>
                </a:solidFill>
              </a:rPr>
              <a:t>Учебное </a:t>
            </a:r>
            <a:r>
              <a:rPr lang="ru-RU" dirty="0">
                <a:solidFill>
                  <a:srgbClr val="002060"/>
                </a:solidFill>
              </a:rPr>
              <a:t>пособие </a:t>
            </a:r>
            <a:r>
              <a:rPr lang="ru-RU" b="1" dirty="0">
                <a:solidFill>
                  <a:srgbClr val="C00000"/>
                </a:solidFill>
              </a:rPr>
              <a:t>"</a:t>
            </a:r>
            <a:r>
              <a:rPr lang="ru-RU" b="1" dirty="0" smtClean="0">
                <a:solidFill>
                  <a:srgbClr val="C00000"/>
                </a:solidFill>
              </a:rPr>
              <a:t>Бизнес-			планирование </a:t>
            </a:r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					здравоохранении</a:t>
            </a:r>
            <a:r>
              <a:rPr lang="ru-RU" b="1" dirty="0">
                <a:solidFill>
                  <a:srgbClr val="C00000"/>
                </a:solidFill>
              </a:rPr>
              <a:t>" </a:t>
            </a:r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rgbClr val="002060"/>
                </a:solidFill>
              </a:rPr>
              <a:t>Авторы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Таптыгина</a:t>
            </a:r>
            <a:r>
              <a:rPr lang="ru-RU" dirty="0">
                <a:solidFill>
                  <a:srgbClr val="002060"/>
                </a:solidFill>
              </a:rPr>
              <a:t> Е.В., </a:t>
            </a:r>
            <a:r>
              <a:rPr lang="ru-RU" dirty="0" smtClean="0">
                <a:solidFill>
                  <a:srgbClr val="002060"/>
                </a:solidFill>
              </a:rPr>
              <a:t>				Морозова </a:t>
            </a:r>
            <a:r>
              <a:rPr lang="ru-RU" dirty="0">
                <a:solidFill>
                  <a:srgbClr val="002060"/>
                </a:solidFill>
              </a:rPr>
              <a:t>Т.Д.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0882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</a:rPr>
              <a:t>Ординатура</a:t>
            </a:r>
            <a:endParaRPr lang="ru-RU" sz="3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b="1" i="1" u="sng" dirty="0" smtClean="0">
                <a:solidFill>
                  <a:srgbClr val="C00000"/>
                </a:solidFill>
              </a:rPr>
              <a:t>31.08.42 Неврология</a:t>
            </a:r>
            <a:r>
              <a:rPr lang="ru-RU" i="1" u="sng" dirty="0" smtClean="0">
                <a:solidFill>
                  <a:srgbClr val="C00000"/>
                </a:solidFill>
              </a:rPr>
              <a:t>, </a:t>
            </a:r>
            <a:r>
              <a:rPr lang="ru-RU" b="1" i="1" u="sng" dirty="0" smtClean="0">
                <a:solidFill>
                  <a:srgbClr val="C00000"/>
                </a:solidFill>
              </a:rPr>
              <a:t>31.08.49 Терапия, </a:t>
            </a:r>
            <a:endParaRPr lang="ru-RU" i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                </a:t>
            </a:r>
            <a:r>
              <a:rPr lang="ru-RU" b="1" i="1" dirty="0" smtClean="0">
                <a:solidFill>
                  <a:srgbClr val="C00000"/>
                </a:solidFill>
              </a:rPr>
              <a:t> 	</a:t>
            </a:r>
            <a:r>
              <a:rPr lang="ru-RU" b="1" i="1" u="sng" dirty="0" smtClean="0">
                <a:solidFill>
                  <a:srgbClr val="C00000"/>
                </a:solidFill>
              </a:rPr>
              <a:t> 31.08.54 </a:t>
            </a:r>
            <a:r>
              <a:rPr lang="ru-RU" b="1" i="1" u="sng" dirty="0">
                <a:solidFill>
                  <a:srgbClr val="C00000"/>
                </a:solidFill>
              </a:rPr>
              <a:t>Общая врачебная </a:t>
            </a:r>
            <a:r>
              <a:rPr lang="ru-RU" b="1" i="1" u="sng" dirty="0" smtClean="0">
                <a:solidFill>
                  <a:srgbClr val="C00000"/>
                </a:solidFill>
              </a:rPr>
              <a:t>практика</a:t>
            </a:r>
            <a:endParaRPr lang="ru-RU" i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Учебное пособие </a:t>
            </a:r>
            <a:r>
              <a:rPr lang="ru-RU" b="1" dirty="0" smtClean="0">
                <a:solidFill>
                  <a:srgbClr val="C00000"/>
                </a:solidFill>
              </a:rPr>
              <a:t>"Шкалы и вопросники   		для оценки </a:t>
            </a:r>
            <a:r>
              <a:rPr lang="ru-RU" b="1" dirty="0" err="1" smtClean="0">
                <a:solidFill>
                  <a:srgbClr val="C00000"/>
                </a:solidFill>
              </a:rPr>
              <a:t>нейропатической</a:t>
            </a:r>
            <a:r>
              <a:rPr lang="ru-RU" b="1" dirty="0" smtClean="0">
                <a:solidFill>
                  <a:srgbClr val="C00000"/>
                </a:solidFill>
              </a:rPr>
              <a:t> боли"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Авторы</a:t>
            </a:r>
            <a:r>
              <a:rPr lang="ru-RU" dirty="0">
                <a:solidFill>
                  <a:srgbClr val="002060"/>
                </a:solidFill>
              </a:rPr>
              <a:t>: Пронина Е.А., Шнайдер Н.А.,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Петрова </a:t>
            </a:r>
            <a:r>
              <a:rPr lang="ru-RU" dirty="0">
                <a:solidFill>
                  <a:srgbClr val="002060"/>
                </a:solidFill>
              </a:rPr>
              <a:t>М.М., Боброва О.П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C00000"/>
                </a:solidFill>
              </a:rPr>
              <a:t>31.08.57 Онкология </a:t>
            </a:r>
            <a:endParaRPr lang="ru-RU" i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Учебное пособие </a:t>
            </a:r>
            <a:r>
              <a:rPr lang="ru-RU" b="1" dirty="0" smtClean="0">
                <a:solidFill>
                  <a:srgbClr val="C00000"/>
                </a:solidFill>
              </a:rPr>
              <a:t>«Хронический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болевой </a:t>
            </a:r>
            <a:r>
              <a:rPr lang="ru-RU" b="1" dirty="0">
                <a:solidFill>
                  <a:srgbClr val="C00000"/>
                </a:solidFill>
              </a:rPr>
              <a:t>синдром в онкологии: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диагностика </a:t>
            </a:r>
            <a:r>
              <a:rPr lang="ru-RU" b="1" dirty="0">
                <a:solidFill>
                  <a:srgbClr val="C00000"/>
                </a:solidFill>
              </a:rPr>
              <a:t>и лечение»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Авторы: Боброва О.П., </a:t>
            </a:r>
            <a:r>
              <a:rPr lang="ru-RU" dirty="0" err="1">
                <a:solidFill>
                  <a:srgbClr val="002060"/>
                </a:solidFill>
              </a:rPr>
              <a:t>Зуков</a:t>
            </a:r>
            <a:r>
              <a:rPr lang="ru-RU" dirty="0">
                <a:solidFill>
                  <a:srgbClr val="002060"/>
                </a:solidFill>
              </a:rPr>
              <a:t> Р.А.,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Модестов </a:t>
            </a:r>
            <a:r>
              <a:rPr lang="ru-RU" dirty="0">
                <a:solidFill>
                  <a:srgbClr val="002060"/>
                </a:solidFill>
              </a:rPr>
              <a:t>А.А., Шнайдер Н.А., Петрова М.М.,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Пронина </a:t>
            </a:r>
            <a:r>
              <a:rPr lang="ru-RU" dirty="0">
                <a:solidFill>
                  <a:srgbClr val="002060"/>
                </a:solidFill>
              </a:rPr>
              <a:t>Е.А.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18938" r="47800" b="12844"/>
          <a:stretch/>
        </p:blipFill>
        <p:spPr bwMode="auto">
          <a:xfrm>
            <a:off x="467544" y="1074088"/>
            <a:ext cx="1800200" cy="24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2" t="14998" r="45514" b="13091"/>
          <a:stretch/>
        </p:blipFill>
        <p:spPr bwMode="auto">
          <a:xfrm>
            <a:off x="6804248" y="3573760"/>
            <a:ext cx="1944216" cy="276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900" b="1" i="1" u="sng" dirty="0">
                <a:solidFill>
                  <a:srgbClr val="C00000"/>
                </a:solidFill>
              </a:rPr>
              <a:t>31.08.72 Стоматология общей практики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900" b="1" i="1" u="sng" dirty="0">
                <a:solidFill>
                  <a:srgbClr val="C00000"/>
                </a:solidFill>
              </a:rPr>
              <a:t>31.08.73 Стоматология терапевтическая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900" b="1" i="1" u="sng" dirty="0">
                <a:solidFill>
                  <a:srgbClr val="C00000"/>
                </a:solidFill>
              </a:rPr>
              <a:t>31.08.74 Стоматология хирургическая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900" b="1" i="1" u="sng" dirty="0">
                <a:solidFill>
                  <a:srgbClr val="C00000"/>
                </a:solidFill>
              </a:rPr>
              <a:t>31.08.75 Стоматология ортопедическая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900" b="1" i="1" u="sng" dirty="0" smtClean="0">
                <a:solidFill>
                  <a:srgbClr val="C00000"/>
                </a:solidFill>
              </a:rPr>
              <a:t>31.08.76 Стоматология </a:t>
            </a:r>
            <a:r>
              <a:rPr lang="ru-RU" sz="2900" b="1" i="1" u="sng" dirty="0">
                <a:solidFill>
                  <a:srgbClr val="C00000"/>
                </a:solidFill>
              </a:rPr>
              <a:t>детская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Учебное </a:t>
            </a:r>
            <a:r>
              <a:rPr lang="ru-RU" dirty="0">
                <a:solidFill>
                  <a:srgbClr val="002060"/>
                </a:solidFill>
              </a:rPr>
              <a:t>пособие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Опухоли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челюстно-лицевой области»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Авторы: Казанцева Т.В.,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Алямовский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В.В., Чижов Ю.В</a:t>
            </a:r>
            <a:r>
              <a:rPr lang="ru-RU" dirty="0" smtClean="0">
                <a:solidFill>
                  <a:srgbClr val="002060"/>
                </a:solidFill>
              </a:rPr>
              <a:t>.,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Овчинникова</a:t>
            </a:r>
            <a:r>
              <a:rPr lang="ru-RU" dirty="0">
                <a:solidFill>
                  <a:srgbClr val="002060"/>
                </a:solidFill>
              </a:rPr>
              <a:t> С.А., Казанцев М.Е.,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Дыхно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Ю.А.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22083" r="47085" b="13001"/>
          <a:stretch/>
        </p:blipFill>
        <p:spPr bwMode="auto">
          <a:xfrm>
            <a:off x="6300192" y="2780928"/>
            <a:ext cx="230425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212</Words>
  <Application>Microsoft Office PowerPoint</Application>
  <PresentationFormat>Экран (4:3)</PresentationFormat>
  <Paragraphs>60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присвоении грифа Координационного совета по области образования "Здравоохранение и медицинские науки"  учебным пособиям в 2017 году</vt:lpstr>
      <vt:lpstr>В 2017 году 9 учебных пособий направлены на экспертизу в Координационный совет по области образования "Здравоохранение и медицинские науки"</vt:lpstr>
      <vt:lpstr>Динамика получения грифов координационного совета по области образования  "Здравоохранение и медицинские науки"</vt:lpstr>
      <vt:lpstr>31.05.01 Лечебное дело</vt:lpstr>
      <vt:lpstr>31.05.02 Педиатрия</vt:lpstr>
      <vt:lpstr>38.04.02 Менеджмент</vt:lpstr>
      <vt:lpstr>Ординатура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Евгеньевна Серкова</dc:creator>
  <cp:lastModifiedBy>МягковаЕГ</cp:lastModifiedBy>
  <cp:revision>48</cp:revision>
  <cp:lastPrinted>2017-12-07T06:16:19Z</cp:lastPrinted>
  <dcterms:created xsi:type="dcterms:W3CDTF">2016-12-16T08:57:30Z</dcterms:created>
  <dcterms:modified xsi:type="dcterms:W3CDTF">2018-03-05T07:48:03Z</dcterms:modified>
</cp:coreProperties>
</file>