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0"/>
  </p:notesMasterIdLst>
  <p:handoutMasterIdLst>
    <p:handoutMasterId r:id="rId51"/>
  </p:handoutMasterIdLst>
  <p:sldIdLst>
    <p:sldId id="333" r:id="rId2"/>
    <p:sldId id="950" r:id="rId3"/>
    <p:sldId id="400" r:id="rId4"/>
    <p:sldId id="450" r:id="rId5"/>
    <p:sldId id="451" r:id="rId6"/>
    <p:sldId id="453" r:id="rId7"/>
    <p:sldId id="464" r:id="rId8"/>
    <p:sldId id="471" r:id="rId9"/>
    <p:sldId id="494" r:id="rId10"/>
    <p:sldId id="495" r:id="rId11"/>
    <p:sldId id="458" r:id="rId12"/>
    <p:sldId id="363" r:id="rId13"/>
    <p:sldId id="362" r:id="rId14"/>
    <p:sldId id="364" r:id="rId15"/>
    <p:sldId id="331" r:id="rId16"/>
    <p:sldId id="345" r:id="rId17"/>
    <p:sldId id="473" r:id="rId18"/>
    <p:sldId id="365" r:id="rId19"/>
    <p:sldId id="496" r:id="rId20"/>
    <p:sldId id="967" r:id="rId21"/>
    <p:sldId id="968" r:id="rId22"/>
    <p:sldId id="969" r:id="rId23"/>
    <p:sldId id="970" r:id="rId24"/>
    <p:sldId id="971" r:id="rId25"/>
    <p:sldId id="370" r:id="rId26"/>
    <p:sldId id="951" r:id="rId27"/>
    <p:sldId id="952" r:id="rId28"/>
    <p:sldId id="953" r:id="rId29"/>
    <p:sldId id="501" r:id="rId30"/>
    <p:sldId id="476" r:id="rId31"/>
    <p:sldId id="477" r:id="rId32"/>
    <p:sldId id="965" r:id="rId33"/>
    <p:sldId id="388" r:id="rId34"/>
    <p:sldId id="478" r:id="rId35"/>
    <p:sldId id="966" r:id="rId36"/>
    <p:sldId id="510" r:id="rId37"/>
    <p:sldId id="517" r:id="rId38"/>
    <p:sldId id="964" r:id="rId39"/>
    <p:sldId id="954" r:id="rId40"/>
    <p:sldId id="955" r:id="rId41"/>
    <p:sldId id="956" r:id="rId42"/>
    <p:sldId id="957" r:id="rId43"/>
    <p:sldId id="958" r:id="rId44"/>
    <p:sldId id="959" r:id="rId45"/>
    <p:sldId id="960" r:id="rId46"/>
    <p:sldId id="961" r:id="rId47"/>
    <p:sldId id="962" r:id="rId48"/>
    <p:sldId id="963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AF0000"/>
    <a:srgbClr val="6E0000"/>
    <a:srgbClr val="000000"/>
    <a:srgbClr val="FF9900"/>
    <a:srgbClr val="FFFF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8" autoAdjust="0"/>
    <p:restoredTop sz="95908" autoAdjust="0"/>
  </p:normalViewPr>
  <p:slideViewPr>
    <p:cSldViewPr>
      <p:cViewPr varScale="1">
        <p:scale>
          <a:sx n="111" d="100"/>
          <a:sy n="111" d="100"/>
        </p:scale>
        <p:origin x="184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7FDD15C-C3E1-AE46-9FEE-110277EE2F41}" type="datetimeFigureOut">
              <a:rPr lang="ru-RU"/>
              <a:pPr>
                <a:defRPr/>
              </a:pPr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44A0A3B-88E9-D247-A63C-3C467C914D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696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181998-D694-424F-8268-2EA73FFAAB4C}" type="datetimeFigureOut">
              <a:rPr lang="ru-RU"/>
              <a:pPr>
                <a:defRPr/>
              </a:pPr>
              <a:t>17.09.2020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74D2BD-DCF8-D341-BD02-5FF266534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8281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 dirty="0">
                <a:latin typeface="Arial,Bold"/>
              </a:rPr>
              <a:t>Figure 2. </a:t>
            </a:r>
            <a:r>
              <a:rPr lang="en-US" sz="1200" b="0" i="0" u="none" strike="noStrike" baseline="0" dirty="0">
                <a:latin typeface="Arial" panose="020B0604020202020204" pitchFamily="34" charset="0"/>
              </a:rPr>
              <a:t>Comparison of chest radiograph (image A) and CT thorax coronal image (image</a:t>
            </a:r>
          </a:p>
          <a:p>
            <a:pPr algn="l"/>
            <a:r>
              <a:rPr lang="en-US" sz="1200" b="0" i="0" u="none" strike="noStrike" baseline="0" dirty="0">
                <a:latin typeface="Arial" panose="020B0604020202020204" pitchFamily="34" charset="0"/>
              </a:rPr>
              <a:t>B). The ground glass opacities in the right lower lobe periphery on the CT (red arrows) are</a:t>
            </a:r>
          </a:p>
          <a:p>
            <a:pPr algn="l"/>
            <a:r>
              <a:rPr lang="en-US" sz="1200" b="0" i="0" u="none" strike="noStrike" baseline="0" dirty="0">
                <a:latin typeface="Arial" panose="020B0604020202020204" pitchFamily="34" charset="0"/>
              </a:rPr>
              <a:t>not visible on the chest radiograph, which was taken 1 hour apart from the first study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FF8CF-93F0-484B-B9D8-CD1EDE0CEEB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95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Figure 2. Chest CT findings of COVID-19 pneumonia on </a:t>
            </a:r>
            <a:r>
              <a:rPr lang="en-US" sz="12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transaxial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images.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GGO; (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crazy-paving pattern (GGO with superimposed inter- and </a:t>
            </a:r>
            <a:r>
              <a:rPr lang="en-US" sz="12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intralobular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septal thickening); (</a:t>
            </a:r>
            <a:r>
              <a:rPr lang="en-US" sz="12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Consolidation.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FF8CF-93F0-484B-B9D8-CD1EDE0CEEB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79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800" b="1" i="1" u="none" strike="noStrike" baseline="0" dirty="0">
                <a:latin typeface="Shaker2Lancet-BoldItalic"/>
              </a:rPr>
              <a:t>Figure 4: </a:t>
            </a:r>
            <a:r>
              <a:rPr lang="en-US" sz="800" b="1" i="0" u="none" strike="noStrike" baseline="0" dirty="0">
                <a:latin typeface="Shaker2Lancet-Bold"/>
              </a:rPr>
              <a:t>Transverse CT scans from a 60-year-old man (day 8 after symptom onset)</a:t>
            </a:r>
          </a:p>
          <a:p>
            <a:pPr algn="l"/>
            <a:r>
              <a:rPr lang="en-US" sz="800" b="0" i="0" u="none" strike="noStrike" baseline="0" dirty="0">
                <a:latin typeface="Shaker2Lancet-Regular"/>
              </a:rPr>
              <a:t>Selected images from CT scans at different levels. Extensive ground-glass opacities can be seen in both lungs,</a:t>
            </a:r>
          </a:p>
          <a:p>
            <a:pPr algn="l"/>
            <a:r>
              <a:rPr lang="en-US" sz="800" b="0" i="0" u="none" strike="noStrike" baseline="0" dirty="0">
                <a:latin typeface="Shaker2Lancet-Regular"/>
              </a:rPr>
              <a:t>involving almost the entire lower lobes, and most of the upper lobes and right middle lobe, giving a white lung</a:t>
            </a:r>
          </a:p>
          <a:p>
            <a:pPr algn="l"/>
            <a:r>
              <a:rPr lang="en-US" sz="800" b="0" i="0" u="none" strike="noStrike" baseline="0" dirty="0">
                <a:latin typeface="Shaker2Lancet-Regular"/>
              </a:rPr>
              <a:t>appearance, with air </a:t>
            </a:r>
            <a:r>
              <a:rPr lang="en-US" sz="800" b="0" i="0" u="none" strike="noStrike" baseline="0" dirty="0" err="1">
                <a:latin typeface="Shaker2Lancet-Regular"/>
              </a:rPr>
              <a:t>bronchograms</a:t>
            </a:r>
            <a:r>
              <a:rPr lang="en-US" sz="800" b="0" i="0" u="none" strike="noStrike" baseline="0" dirty="0">
                <a:latin typeface="Shaker2Lancet-Regular"/>
              </a:rPr>
              <a:t>. The patient died 4 days after this scan.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FF8CF-93F0-484B-B9D8-CD1EDE0CEEB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70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FF8CF-93F0-484B-B9D8-CD1EDE0CEEB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126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0939D-37DF-418D-84AC-D4FA7708ED1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71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9pPr>
          </a:lstStyle>
          <a:p>
            <a:fld id="{339D8530-0B64-4192-ADCF-7D84190271C9}" type="slidenum">
              <a:rPr lang="ru-RU" altLang="ru-RU" sz="1000">
                <a:latin typeface="Times New Roman" panose="02020603050405020304" pitchFamily="18" charset="0"/>
              </a:rPr>
              <a:pPr/>
              <a:t>33</a:t>
            </a:fld>
            <a:endParaRPr lang="ru-RU" altLang="ru-RU" sz="1000">
              <a:latin typeface="Times New Roman" panose="02020603050405020304" pitchFamily="1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0959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04B2E-4E11-6846-955B-140F89FA77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7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B8E3D-8D18-8E44-86E0-5CB9837DE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91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DF07D-803D-CE43-ACEA-AF2990F992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822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675" y="304804"/>
            <a:ext cx="8001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5000"/>
              </a:lnSpc>
              <a:spcBef>
                <a:spcPct val="50000"/>
              </a:spcBef>
              <a:buClr>
                <a:srgbClr val="008080"/>
              </a:buClr>
              <a:buSzPct val="75000"/>
              <a:buFont typeface="Wingdings" pitchFamily="2" charset="2"/>
              <a:buChar char="l"/>
              <a:defRPr>
                <a:cs typeface="+mn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5000"/>
              </a:lnSpc>
              <a:spcBef>
                <a:spcPct val="50000"/>
              </a:spcBef>
              <a:buClr>
                <a:srgbClr val="008080"/>
              </a:buClr>
              <a:buSzPct val="75000"/>
              <a:buFont typeface="Wingdings" pitchFamily="2" charset="2"/>
              <a:buChar char="l"/>
              <a:defRPr>
                <a:cs typeface="+mn-cs"/>
              </a:defRPr>
            </a:lvl1pPr>
          </a:lstStyle>
          <a:p>
            <a:pPr defTabSz="685800" fontAlgn="auto">
              <a:spcAft>
                <a:spcPts val="0"/>
              </a:spcAft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5000"/>
              </a:lnSpc>
              <a:spcBef>
                <a:spcPct val="50000"/>
              </a:spcBef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/>
            </a:lvl1pPr>
          </a:lstStyle>
          <a:p>
            <a:pPr defTabSz="685800" fontAlgn="auto">
              <a:spcAft>
                <a:spcPts val="0"/>
              </a:spcAft>
            </a:pPr>
            <a:fld id="{B9E71E35-43A8-4229-A27F-E724866E3C8D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685800" fontAlgn="auto">
                <a:spcAft>
                  <a:spcPts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507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4593"/>
            <a:ext cx="7886700" cy="1325531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53346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0DF5C-2DA8-A642-A022-5CA42BE325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3D50D-899C-F342-A4C1-77865C365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811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6C273-DC11-3648-BA43-EEEC1A14B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430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73EDA-65DF-634F-81C5-6B882CED5E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345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6CB51-915E-9B47-98E3-4EC2BC2D7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3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C294A-DD2D-4B45-8BF6-41E37F2380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377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D41E8-D100-9A47-830F-4C4E17813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03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6EB49-6188-1E46-B5DC-7B5ED2D9E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78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023A46B-7B67-0D4B-823C-D7E6525546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10" r:id="rId12"/>
    <p:sldLayoutId id="214748371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0975" y="332656"/>
            <a:ext cx="8662050" cy="3600400"/>
          </a:xfrm>
        </p:spPr>
        <p:txBody>
          <a:bodyPr/>
          <a:lstStyle/>
          <a:p>
            <a:pPr eaLnBrk="1" hangingPunct="1"/>
            <a:r>
              <a:rPr lang="ru-RU" sz="4000" b="1" dirty="0"/>
              <a:t>Острый респираторный </a:t>
            </a:r>
            <a:r>
              <a:rPr lang="ru-RU" sz="4000" b="1" dirty="0" err="1"/>
              <a:t>дистресс</a:t>
            </a:r>
            <a:r>
              <a:rPr lang="ru-RU" sz="4000" b="1" dirty="0"/>
              <a:t>-синдром при новой </a:t>
            </a:r>
            <a:r>
              <a:rPr lang="ru-RU" sz="4000" b="1" dirty="0" err="1"/>
              <a:t>коронавирусной</a:t>
            </a:r>
            <a:r>
              <a:rPr lang="ru-RU" sz="4000" b="1" dirty="0"/>
              <a:t> инфекции (</a:t>
            </a:r>
            <a:r>
              <a:rPr lang="en-US" sz="4000" b="1" dirty="0"/>
              <a:t>COVID-19)</a:t>
            </a:r>
            <a:br>
              <a:rPr lang="en-US" sz="4000" b="1" dirty="0"/>
            </a:br>
            <a:r>
              <a:rPr lang="ru-RU" sz="4000" b="1" dirty="0"/>
              <a:t>Часть 1. </a:t>
            </a:r>
            <a:r>
              <a:rPr lang="en-US" sz="4000" b="1" dirty="0"/>
              <a:t>COVID-19 -  </a:t>
            </a:r>
            <a:r>
              <a:rPr lang="ru-RU" sz="4000" b="1" dirty="0"/>
              <a:t>что нужно знать анестезиологу-реаниматологу</a:t>
            </a:r>
            <a:endParaRPr lang="ru-RU" sz="4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381" y="4149080"/>
            <a:ext cx="8607330" cy="2022470"/>
          </a:xfrm>
        </p:spPr>
        <p:txBody>
          <a:bodyPr/>
          <a:lstStyle/>
          <a:p>
            <a:pPr eaLnBrk="1" hangingPunct="1"/>
            <a:r>
              <a:rPr lang="ru-RU" sz="2400" dirty="0">
                <a:solidFill>
                  <a:srgbClr val="898989"/>
                </a:solidFill>
                <a:latin typeface="Calibri" charset="0"/>
              </a:rPr>
              <a:t>Грицан Алексей Иванович</a:t>
            </a:r>
          </a:p>
          <a:p>
            <a:pPr eaLnBrk="1" hangingPunct="1"/>
            <a:r>
              <a:rPr lang="ru-RU" sz="2400" dirty="0">
                <a:solidFill>
                  <a:schemeClr val="tx1"/>
                </a:solidFill>
                <a:latin typeface="Calibri" charset="0"/>
              </a:rPr>
              <a:t>Красноярский государственный медицинский университет </a:t>
            </a:r>
            <a:r>
              <a:rPr lang="ru-RU" sz="2400" dirty="0" err="1">
                <a:solidFill>
                  <a:schemeClr val="tx1"/>
                </a:solidFill>
                <a:latin typeface="Calibri" charset="0"/>
              </a:rPr>
              <a:t>им.проф</a:t>
            </a:r>
            <a:r>
              <a:rPr lang="ru-RU" sz="2400" dirty="0">
                <a:solidFill>
                  <a:schemeClr val="tx1"/>
                </a:solidFill>
                <a:latin typeface="Calibri" charset="0"/>
              </a:rPr>
              <a:t>. В.Ф. </a:t>
            </a:r>
            <a:r>
              <a:rPr lang="ru-RU" sz="2400" dirty="0" err="1">
                <a:solidFill>
                  <a:schemeClr val="tx1"/>
                </a:solidFill>
                <a:latin typeface="Calibri" charset="0"/>
              </a:rPr>
              <a:t>Войно-Ясенецкого</a:t>
            </a:r>
            <a:r>
              <a:rPr lang="ru-RU" sz="2400" dirty="0">
                <a:solidFill>
                  <a:schemeClr val="tx1"/>
                </a:solidFill>
                <a:latin typeface="Calibri" charset="0"/>
              </a:rPr>
              <a:t>,</a:t>
            </a:r>
          </a:p>
          <a:p>
            <a:pPr eaLnBrk="1" hangingPunct="1"/>
            <a:r>
              <a:rPr lang="ru-RU" sz="2400" dirty="0">
                <a:solidFill>
                  <a:schemeClr val="tx1"/>
                </a:solidFill>
                <a:latin typeface="Calibri" charset="0"/>
              </a:rPr>
              <a:t>кафедра анестезиологии и реаниматологии ИПО</a:t>
            </a:r>
          </a:p>
          <a:p>
            <a:pPr eaLnBrk="1" hangingPunct="1"/>
            <a:r>
              <a:rPr lang="en-US" sz="2400" dirty="0">
                <a:solidFill>
                  <a:srgbClr val="898989"/>
                </a:solidFill>
                <a:latin typeface="Calibri" charset="0"/>
              </a:rPr>
              <a:t>22</a:t>
            </a:r>
            <a:r>
              <a:rPr lang="ru-RU" sz="2400" dirty="0">
                <a:solidFill>
                  <a:srgbClr val="898989"/>
                </a:solidFill>
                <a:latin typeface="Calibri" charset="0"/>
              </a:rPr>
              <a:t> </a:t>
            </a:r>
            <a:r>
              <a:rPr lang="en-US" sz="2400" dirty="0">
                <a:solidFill>
                  <a:srgbClr val="898989"/>
                </a:solidFill>
                <a:latin typeface="Calibri" charset="0"/>
              </a:rPr>
              <a:t> </a:t>
            </a:r>
            <a:r>
              <a:rPr lang="ru-RU" sz="2400" dirty="0">
                <a:solidFill>
                  <a:srgbClr val="898989"/>
                </a:solidFill>
                <a:latin typeface="Calibri" charset="0"/>
              </a:rPr>
              <a:t>мая  2020 года</a:t>
            </a:r>
          </a:p>
          <a:p>
            <a:pPr eaLnBrk="1" hangingPunct="1"/>
            <a:endParaRPr lang="ru-RU" sz="2000" dirty="0">
              <a:solidFill>
                <a:srgbClr val="898989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237312"/>
            <a:ext cx="397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n-lt"/>
              </a:rPr>
              <a:t>Пациентка М, 46 лет. 26.03.2020 вечер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8" r="3334" b="35349"/>
          <a:stretch/>
        </p:blipFill>
        <p:spPr>
          <a:xfrm>
            <a:off x="1639747" y="836712"/>
            <a:ext cx="586450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8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368436"/>
            <a:ext cx="8496944" cy="3265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Очень чувствительный, но не специфичный метод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35"/>
              </a:spcAft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Чувствительность 97%, специфичность 25% </a:t>
            </a:r>
            <a:r>
              <a:rPr lang="ru-RU" sz="20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ru-RU" sz="1200" baseline="30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35"/>
              </a:spcAft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Позволяет заподозрить диагноз у 33% пациентов с отрицательным результатом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RT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PCR </a:t>
            </a:r>
            <a:r>
              <a:rPr lang="ru-RU" sz="20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ru-RU" sz="1200" baseline="30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35"/>
              </a:spcAft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Изменения сходные с другими вирусными пневмониями </a:t>
            </a:r>
            <a:r>
              <a:rPr lang="ru-RU" sz="20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двусторонние, в нижних отделах, периферическая локализация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Наибольшие изменения к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дню </a:t>
            </a:r>
            <a:r>
              <a:rPr lang="en-US" sz="20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ru-RU" sz="1200" baseline="30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792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КТ легких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7245" y="6021288"/>
            <a:ext cx="8273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latin typeface="+mn-lt"/>
              </a:rPr>
              <a:t>1 Ai et al. Correlation of Chest CT and RT-PCR Testing in Coronavirus Disease 2019 (COVID-19) in China: A Report of 1014 Radiology 2020</a:t>
            </a:r>
            <a:endParaRPr lang="ru-RU" sz="1100" dirty="0">
              <a:solidFill>
                <a:srgbClr val="002060"/>
              </a:solidFill>
              <a:latin typeface="+mn-lt"/>
            </a:endParaRPr>
          </a:p>
          <a:p>
            <a:r>
              <a:rPr lang="en-US" sz="1100" dirty="0">
                <a:solidFill>
                  <a:srgbClr val="002060"/>
                </a:solidFill>
                <a:latin typeface="+mn-lt"/>
              </a:rPr>
              <a:t>2 </a:t>
            </a:r>
            <a:r>
              <a:rPr lang="en-US" sz="1100" dirty="0" err="1">
                <a:solidFill>
                  <a:srgbClr val="002060"/>
                </a:solidFill>
                <a:latin typeface="+mn-lt"/>
              </a:rPr>
              <a:t>PatlasMN</a:t>
            </a:r>
            <a:r>
              <a:rPr lang="en-US" sz="1100" dirty="0">
                <a:solidFill>
                  <a:srgbClr val="002060"/>
                </a:solidFill>
                <a:latin typeface="+mn-lt"/>
              </a:rPr>
              <a:t> COVID-19: What Can We Learn From Stories From the Trenches? Can </a:t>
            </a:r>
            <a:r>
              <a:rPr lang="en-US" sz="1100" dirty="0" err="1">
                <a:solidFill>
                  <a:srgbClr val="002060"/>
                </a:solidFill>
                <a:latin typeface="+mn-lt"/>
              </a:rPr>
              <a:t>AssocRadiolJ</a:t>
            </a:r>
            <a:r>
              <a:rPr lang="en-US" sz="1100" dirty="0">
                <a:solidFill>
                  <a:srgbClr val="002060"/>
                </a:solidFill>
                <a:latin typeface="+mn-lt"/>
              </a:rPr>
              <a:t>. 2020 </a:t>
            </a:r>
            <a:endParaRPr lang="ru-RU" sz="1100" dirty="0">
              <a:solidFill>
                <a:srgbClr val="002060"/>
              </a:solidFill>
              <a:latin typeface="+mn-lt"/>
            </a:endParaRPr>
          </a:p>
          <a:p>
            <a:r>
              <a:rPr lang="en-US" sz="1100" dirty="0">
                <a:solidFill>
                  <a:srgbClr val="002060"/>
                </a:solidFill>
                <a:latin typeface="+mn-lt"/>
              </a:rPr>
              <a:t>3 Guan et al. Clinical Characteristics of Coronavirus Disease 2019 in China NEJM 2020</a:t>
            </a:r>
            <a:endParaRPr lang="ru-RU" sz="1100" dirty="0">
              <a:solidFill>
                <a:srgbClr val="002060"/>
              </a:solidFill>
              <a:latin typeface="+mn-lt"/>
            </a:endParaRPr>
          </a:p>
          <a:p>
            <a:r>
              <a:rPr lang="en-US" sz="1100" dirty="0">
                <a:solidFill>
                  <a:srgbClr val="002060"/>
                </a:solidFill>
                <a:latin typeface="+mn-lt"/>
              </a:rPr>
              <a:t>4 Pan et al. Time Course of Lung Changes On Chest CT During Recovery From 2019 Novel Coronavirus (COVID-19) Pneumonia. </a:t>
            </a:r>
            <a:r>
              <a:rPr lang="ru-RU" sz="1100" dirty="0" err="1">
                <a:solidFill>
                  <a:srgbClr val="002060"/>
                </a:solidFill>
                <a:latin typeface="+mn-lt"/>
              </a:rPr>
              <a:t>Radiology</a:t>
            </a:r>
            <a:r>
              <a:rPr lang="ru-RU" sz="1100" dirty="0">
                <a:solidFill>
                  <a:srgbClr val="002060"/>
                </a:solidFill>
                <a:latin typeface="+mn-lt"/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763453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440" y="1410474"/>
            <a:ext cx="8631120" cy="4037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5329" y="6576129"/>
            <a:ext cx="1698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+mn-lt"/>
              </a:rPr>
              <a:t>Ng et al. Radiology 2020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6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Только ВРКТ!</a:t>
            </a:r>
          </a:p>
        </p:txBody>
      </p:sp>
    </p:spTree>
    <p:extLst>
      <p:ext uri="{BB962C8B-B14F-4D97-AF65-F5344CB8AC3E}">
        <p14:creationId xmlns:p14="http://schemas.microsoft.com/office/powerpoint/2010/main" val="1654544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394" y="1900200"/>
            <a:ext cx="8981213" cy="30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4012" y="6557089"/>
            <a:ext cx="1829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+mn-lt"/>
              </a:rPr>
              <a:t>Pang et al. Radiology 2020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6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Паттерны ВРКТ легких</a:t>
            </a:r>
          </a:p>
        </p:txBody>
      </p:sp>
    </p:spTree>
    <p:extLst>
      <p:ext uri="{BB962C8B-B14F-4D97-AF65-F5344CB8AC3E}">
        <p14:creationId xmlns:p14="http://schemas.microsoft.com/office/powerpoint/2010/main" val="2251826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88640"/>
            <a:ext cx="4889027" cy="648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6496" y="6536377"/>
            <a:ext cx="2127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+mj-lt"/>
              </a:rPr>
              <a:t>Shi et al. Lancet Infect Dis 2020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6816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074" y="970600"/>
            <a:ext cx="8117851" cy="491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9781" y="6525344"/>
            <a:ext cx="6757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+mn-lt"/>
              </a:rPr>
              <a:t>Huang et al. Lancet Published online January 24, 2020 https://doi.org/10.1016/S0140-6736(20)30183-5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46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ВРКТ легких</a:t>
            </a:r>
          </a:p>
        </p:txBody>
      </p:sp>
    </p:spTree>
    <p:extLst>
      <p:ext uri="{BB962C8B-B14F-4D97-AF65-F5344CB8AC3E}">
        <p14:creationId xmlns:p14="http://schemas.microsoft.com/office/powerpoint/2010/main" val="151896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8759391" cy="36081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6525344"/>
            <a:ext cx="7065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+mn-lt"/>
              </a:rPr>
              <a:t>Chen et al. Lancet 2020; Published online January 29, 2020 https://doi.org/10.1016/S0140-6736(20)30211-7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0792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ВРКТ легких</a:t>
            </a:r>
          </a:p>
        </p:txBody>
      </p:sp>
    </p:spTree>
    <p:extLst>
      <p:ext uri="{BB962C8B-B14F-4D97-AF65-F5344CB8AC3E}">
        <p14:creationId xmlns:p14="http://schemas.microsoft.com/office/powerpoint/2010/main" val="2997511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1961" y="1412776"/>
            <a:ext cx="5940077" cy="4228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792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ВРКТ легких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5329" y="6576129"/>
            <a:ext cx="1698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+mn-lt"/>
              </a:rPr>
              <a:t>Ng et al. Radiology 2020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2477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7711" y="6581001"/>
            <a:ext cx="2136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err="1">
                <a:solidFill>
                  <a:srgbClr val="002060"/>
                </a:solidFill>
                <a:latin typeface="+mn-lt"/>
              </a:rPr>
              <a:t>Bernheim</a:t>
            </a:r>
            <a:r>
              <a:rPr lang="en-US" sz="1200" dirty="0">
                <a:solidFill>
                  <a:srgbClr val="002060"/>
                </a:solidFill>
                <a:latin typeface="+mn-lt"/>
              </a:rPr>
              <a:t> et al. Radiology 2020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462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Частота изменений на КТ в зависимости от времени заболевания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93515" y="1383146"/>
            <a:ext cx="8156970" cy="4854166"/>
            <a:chOff x="493515" y="908720"/>
            <a:chExt cx="8156970" cy="4854166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/>
            <a:srcRect t="10456"/>
            <a:stretch/>
          </p:blipFill>
          <p:spPr>
            <a:xfrm>
              <a:off x="493515" y="908720"/>
              <a:ext cx="8156970" cy="48541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31640" y="4925798"/>
              <a:ext cx="13935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latin typeface="+mn-lt"/>
                </a:rPr>
                <a:t>Нормальная КТ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92209" y="4925798"/>
              <a:ext cx="132196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400" b="1" dirty="0">
                  <a:latin typeface="+mn-lt"/>
                </a:rPr>
                <a:t>Консолидация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43662" y="4925798"/>
              <a:ext cx="133337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>
                  <a:latin typeface="+mn-lt"/>
                </a:rPr>
                <a:t>Двусторонние </a:t>
              </a:r>
            </a:p>
            <a:p>
              <a:pPr algn="ctr"/>
              <a:r>
                <a:rPr lang="ru-RU" sz="1400" b="1" dirty="0">
                  <a:latin typeface="+mn-lt"/>
                </a:rPr>
                <a:t>изменения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72116" y="4925798"/>
              <a:ext cx="121630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latin typeface="+mn-lt"/>
                </a:rPr>
                <a:t>Линейные </a:t>
              </a:r>
            </a:p>
            <a:p>
              <a:pPr algn="ctr"/>
              <a:r>
                <a:rPr lang="ru-RU" sz="1400" b="1" dirty="0">
                  <a:latin typeface="+mn-lt"/>
                </a:rPr>
                <a:t>тени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06528" y="4925798"/>
              <a:ext cx="154811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>
                  <a:latin typeface="+mn-lt"/>
                </a:rPr>
                <a:t>Периферическая </a:t>
              </a:r>
            </a:p>
            <a:p>
              <a:pPr algn="ctr"/>
              <a:r>
                <a:rPr lang="ru-RU" sz="1400" b="1" dirty="0">
                  <a:latin typeface="+mn-lt"/>
                </a:rPr>
                <a:t>локализация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28401" y="5414693"/>
              <a:ext cx="13532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latin typeface="+mn-lt"/>
                </a:rPr>
                <a:t>Раннее (0-2 дня)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07904" y="5384249"/>
              <a:ext cx="19829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latin typeface="+mn-lt"/>
                </a:rPr>
                <a:t>Промежуточное (3-5 дней)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40152" y="5414692"/>
              <a:ext cx="145507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latin typeface="+mn-lt"/>
                </a:rPr>
                <a:t>Позднее (6-12 дня)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211427" y="2749013"/>
              <a:ext cx="113882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latin typeface="+mn-lt"/>
                </a:rPr>
                <a:t>% процент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2099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792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УЗИ легких при 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COVID-19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4817"/>
            <a:ext cx="1509682" cy="5864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052736"/>
            <a:ext cx="5026466" cy="17606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825" y="2900474"/>
            <a:ext cx="4976873" cy="1767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8665" y="4789078"/>
            <a:ext cx="4995224" cy="17362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142" y="1556792"/>
            <a:ext cx="2349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 Н</a:t>
            </a:r>
            <a:r>
              <a:rPr lang="ru-RU" b="1" dirty="0">
                <a:solidFill>
                  <a:srgbClr val="002060"/>
                </a:solidFill>
              </a:rPr>
              <a:t>ачальная стадия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8142" y="3357935"/>
            <a:ext cx="2419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Прогрессирование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233" y="5041676"/>
            <a:ext cx="2055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 Тяжелая форма</a:t>
            </a:r>
          </a:p>
        </p:txBody>
      </p:sp>
    </p:spTree>
    <p:extLst>
      <p:ext uri="{BB962C8B-B14F-4D97-AF65-F5344CB8AC3E}">
        <p14:creationId xmlns:p14="http://schemas.microsoft.com/office/powerpoint/2010/main" val="1058811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Формы клинического течения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904656"/>
          </a:xfrm>
        </p:spPr>
        <p:txBody>
          <a:bodyPr/>
          <a:lstStyle/>
          <a:p>
            <a:r>
              <a:rPr lang="ru-RU" sz="1800" dirty="0"/>
              <a:t>Бессимптомная инфекция (носительство) (1-30%): положительный результат лабораторного обследования без симптоматики.</a:t>
            </a:r>
          </a:p>
          <a:p>
            <a:r>
              <a:rPr lang="ru-RU" sz="1800" dirty="0"/>
              <a:t>Легкая форма течения слабо выраженные симптомы (температура тела ниже 38,5 °</a:t>
            </a:r>
            <a:r>
              <a:rPr lang="ru-RU" sz="1800" dirty="0" err="1"/>
              <a:t>C</a:t>
            </a:r>
            <a:r>
              <a:rPr lang="ru-RU" sz="1800" dirty="0"/>
              <a:t>, кашель, слабость, боли в горле) и отсутствие пневмонии по данным РГОГК и КТ. </a:t>
            </a:r>
          </a:p>
          <a:p>
            <a:r>
              <a:rPr lang="ru-RU" sz="1800" dirty="0"/>
              <a:t> Среднетяжелое течение: лихорадка выше 38,5 °</a:t>
            </a:r>
            <a:r>
              <a:rPr lang="ru-RU" sz="1800" dirty="0" err="1"/>
              <a:t>C</a:t>
            </a:r>
            <a:r>
              <a:rPr lang="ru-RU" sz="1800" dirty="0"/>
              <a:t>, ЧДД более 22/мин, одышка при физических нагрузках, наличие пневмонии по данным РГОГК и КТ, SpO2 &lt; 95%, СРБ сыворотки крови более 10 мг/л</a:t>
            </a:r>
          </a:p>
          <a:p>
            <a:r>
              <a:rPr lang="ru-RU" sz="1800" dirty="0"/>
              <a:t>Тяжелое течение (10-15%): острая дыхательная недостаточность (ЧДД более 30/мин</a:t>
            </a:r>
            <a:r>
              <a:rPr lang="nl-NL" sz="1800" dirty="0"/>
              <a:t>, SpO</a:t>
            </a:r>
            <a:r>
              <a:rPr lang="nl-NL" sz="1800" baseline="-25000" dirty="0"/>
              <a:t>2</a:t>
            </a:r>
            <a:r>
              <a:rPr lang="nl-NL" sz="1800" dirty="0"/>
              <a:t> </a:t>
            </a:r>
            <a:r>
              <a:rPr lang="ru-RU" sz="1800" dirty="0"/>
              <a:t>≤ </a:t>
            </a:r>
            <a:r>
              <a:rPr lang="pt-PT" sz="1800" dirty="0"/>
              <a:t>93%, PaO</a:t>
            </a:r>
            <a:r>
              <a:rPr lang="pt-PT" sz="1800" baseline="-25000" dirty="0"/>
              <a:t>2</a:t>
            </a:r>
            <a:r>
              <a:rPr lang="ru-RU" sz="1800" dirty="0"/>
              <a:t>/FiO</a:t>
            </a:r>
            <a:r>
              <a:rPr lang="ru-RU" sz="1800" baseline="-25000" dirty="0"/>
              <a:t>2</a:t>
            </a:r>
            <a:r>
              <a:rPr lang="ru-RU" sz="1800" dirty="0"/>
              <a:t> ≤ 300 мм </a:t>
            </a:r>
            <a:r>
              <a:rPr lang="ru-RU" sz="1800" dirty="0" err="1"/>
              <a:t>рт.ст</a:t>
            </a:r>
            <a:r>
              <a:rPr lang="ru-RU" sz="1800" dirty="0"/>
              <a:t>., прогрессирование изменений в легких по данным РГОКГ, КТ, УЗИ (увеличение в объеме изменений в легких более чем на 50% через 24-48 ч) очаги диффузных инфильтративных изменений &gt; 50% легочной ткани, появившиеся через 24-48 часов от начала болезни); снижение уровня сознания, ажитация; нестабильная гемодинамика (систолическое АД менее 90 мм </a:t>
            </a:r>
            <a:r>
              <a:rPr lang="ru-RU" sz="1800" dirty="0" err="1"/>
              <a:t>рт.ст</a:t>
            </a:r>
            <a:r>
              <a:rPr lang="ru-RU" sz="1800" dirty="0"/>
              <a:t>. или диастолическое АД менее 60 мм </a:t>
            </a:r>
            <a:r>
              <a:rPr lang="ru-RU" sz="1800" dirty="0" err="1"/>
              <a:t>рт.ст</a:t>
            </a:r>
            <a:r>
              <a:rPr lang="ru-RU" sz="1800" dirty="0"/>
              <a:t>., диурез менее 20 мл/час); </a:t>
            </a:r>
            <a:r>
              <a:rPr lang="ru-RU" sz="1800" dirty="0" err="1"/>
              <a:t>лактат</a:t>
            </a:r>
            <a:r>
              <a:rPr lang="ru-RU" sz="1800" dirty="0"/>
              <a:t> артериальной крови &gt; 2 </a:t>
            </a:r>
            <a:r>
              <a:rPr lang="ru-RU" sz="1800" dirty="0" err="1"/>
              <a:t>ммоль</a:t>
            </a:r>
            <a:r>
              <a:rPr lang="ru-RU" sz="1800" dirty="0"/>
              <a:t>/л; </a:t>
            </a:r>
            <a:r>
              <a:rPr lang="ru-RU" sz="1800" dirty="0" err="1"/>
              <a:t>qSOFA</a:t>
            </a:r>
            <a:r>
              <a:rPr lang="ru-RU" sz="1800" dirty="0"/>
              <a:t> &gt; 2 балла.</a:t>
            </a:r>
          </a:p>
          <a:p>
            <a:r>
              <a:rPr lang="ru-RU" sz="1800" dirty="0"/>
              <a:t>Крайне тяжелое течение (3-5%): ОДН, требующая проведения </a:t>
            </a:r>
            <a:r>
              <a:rPr lang="ru-RU" sz="1800" dirty="0" err="1"/>
              <a:t>искусственой</a:t>
            </a:r>
            <a:r>
              <a:rPr lang="ru-RU" sz="1800" dirty="0"/>
              <a:t> </a:t>
            </a:r>
            <a:r>
              <a:rPr lang="ru-RU" sz="1800" dirty="0" err="1"/>
              <a:t>вентиляциии</a:t>
            </a:r>
            <a:r>
              <a:rPr lang="ru-RU" sz="1800" dirty="0"/>
              <a:t> легких; септический шок, поражение других органов и систем, которое требует мониторинга и лечения в условиях отделения реанимации и </a:t>
            </a:r>
            <a:r>
              <a:rPr lang="ru-RU" sz="1800" dirty="0" err="1"/>
              <a:t>интенисвной</a:t>
            </a:r>
            <a:r>
              <a:rPr lang="ru-RU" sz="1800" dirty="0"/>
              <a:t> терапии.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52562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D72C20-CBE7-3249-A8FC-47DFC3B78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837"/>
            <a:ext cx="9144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65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939DE3-A339-FC47-9A31-D2D4A3CDC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837"/>
            <a:ext cx="9144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65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20D67D-0FDC-AB49-8B7D-2AFC97AC7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837"/>
            <a:ext cx="9144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85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7232EE-4A3E-C043-ABE0-BE2A1671F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837"/>
            <a:ext cx="9144000" cy="48863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F62773-152C-614F-93B9-2D525B520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837"/>
            <a:ext cx="9144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56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215300-5001-AC42-9667-C2E50CF90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837"/>
            <a:ext cx="91440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855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3"/>
          <p:cNvSpPr>
            <a:spLocks noChangeArrowheads="1"/>
          </p:cNvSpPr>
          <p:nvPr/>
        </p:nvSpPr>
        <p:spPr bwMode="auto">
          <a:xfrm>
            <a:off x="1" y="116632"/>
            <a:ext cx="9143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3200" b="1" dirty="0">
                <a:solidFill>
                  <a:srgbClr val="C00000"/>
                </a:solidFill>
                <a:latin typeface="Calibri" panose="020F0502020204030204"/>
              </a:rPr>
              <a:t>Клинические особенности подтвержденных случаев инфекции, вызванной̆ COVID-19 в Китае</a:t>
            </a:r>
          </a:p>
        </p:txBody>
      </p:sp>
      <p:sp>
        <p:nvSpPr>
          <p:cNvPr id="38914" name="Прямоугольник 4"/>
          <p:cNvSpPr>
            <a:spLocks noChangeArrowheads="1"/>
          </p:cNvSpPr>
          <p:nvPr/>
        </p:nvSpPr>
        <p:spPr bwMode="auto">
          <a:xfrm>
            <a:off x="251520" y="1484784"/>
            <a:ext cx="8640960" cy="4455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fontAlgn="auto">
              <a:spcBef>
                <a:spcPts val="450"/>
              </a:spcBef>
              <a:spcAft>
                <a:spcPts val="0"/>
              </a:spcAft>
            </a:pPr>
            <a:r>
              <a:rPr kumimoji="0" lang="ru-RU" altLang="ru-RU" sz="2800" b="1" baseline="30000" dirty="0">
                <a:solidFill>
                  <a:srgbClr val="C00000"/>
                </a:solidFill>
                <a:latin typeface="Calibri" panose="020F0502020204030204"/>
              </a:rPr>
              <a:t>Бессимптомная инфекция </a:t>
            </a:r>
            <a:r>
              <a:rPr kumimoji="0" lang="ru-RU" altLang="ru-RU" sz="2800" b="1" baseline="300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kumimoji="0" lang="ru-RU" altLang="ru-RU" sz="2800" b="1" baseline="30000" dirty="0">
                <a:solidFill>
                  <a:srgbClr val="C00000"/>
                </a:solidFill>
                <a:latin typeface="Calibri" panose="020F0502020204030204"/>
              </a:rPr>
              <a:t>1%</a:t>
            </a:r>
          </a:p>
          <a:p>
            <a:pPr defTabSz="685800" fontAlgn="auto">
              <a:spcBef>
                <a:spcPts val="450"/>
              </a:spcBef>
              <a:spcAft>
                <a:spcPts val="0"/>
              </a:spcAft>
            </a:pPr>
            <a:r>
              <a:rPr kumimoji="0" lang="ru-RU" altLang="ru-RU" sz="2800" baseline="30000" dirty="0">
                <a:solidFill>
                  <a:srgbClr val="C00000"/>
                </a:solidFill>
                <a:latin typeface="Calibri" panose="020F0502020204030204"/>
              </a:rPr>
              <a:t>● </a:t>
            </a:r>
            <a:r>
              <a:rPr kumimoji="0" lang="ru-RU" altLang="ru-RU" sz="2800" baseline="30000" dirty="0">
                <a:latin typeface="Calibri" panose="020F0502020204030204"/>
              </a:rPr>
              <a:t>положительный результат лабораторного обследования без симптоматики</a:t>
            </a:r>
          </a:p>
          <a:p>
            <a:pPr defTabSz="685800" fontAlgn="auto">
              <a:spcBef>
                <a:spcPts val="450"/>
              </a:spcBef>
              <a:spcAft>
                <a:spcPts val="0"/>
              </a:spcAft>
            </a:pPr>
            <a:r>
              <a:rPr kumimoji="0" lang="ru-RU" altLang="ru-RU" sz="2800" b="1" baseline="30000" dirty="0">
                <a:solidFill>
                  <a:srgbClr val="C00000"/>
                </a:solidFill>
                <a:latin typeface="Calibri" panose="020F0502020204030204"/>
              </a:rPr>
              <a:t>Легкое и среднетяжелое течение </a:t>
            </a:r>
            <a:r>
              <a:rPr kumimoji="0" lang="ru-RU" altLang="ru-RU" sz="2800" b="1" baseline="300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kumimoji="0" lang="ru-RU" altLang="ru-RU" sz="2800" b="1" baseline="30000" dirty="0">
                <a:solidFill>
                  <a:srgbClr val="C00000"/>
                </a:solidFill>
                <a:latin typeface="Calibri" panose="020F0502020204030204"/>
              </a:rPr>
              <a:t>80%</a:t>
            </a:r>
          </a:p>
          <a:p>
            <a:pPr defTabSz="685800" fontAlgn="auto">
              <a:spcBef>
                <a:spcPts val="450"/>
              </a:spcBef>
              <a:spcAft>
                <a:spcPts val="0"/>
              </a:spcAft>
            </a:pPr>
            <a:r>
              <a:rPr kumimoji="0" lang="ru-RU" altLang="ru-RU" sz="2800" baseline="30000" dirty="0">
                <a:solidFill>
                  <a:srgbClr val="C00000"/>
                </a:solidFill>
                <a:latin typeface="Calibri" panose="020F0502020204030204"/>
              </a:rPr>
              <a:t>●</a:t>
            </a:r>
            <a:r>
              <a:rPr kumimoji="0" lang="ru-RU" altLang="ru-RU" sz="2800" baseline="30000" dirty="0">
                <a:solidFill>
                  <a:prstClr val="black"/>
                </a:solidFill>
                <a:latin typeface="Calibri" panose="020F0502020204030204"/>
              </a:rPr>
              <a:t> случаи без развития пневмонии или с пневмонией среднетяжелого течения</a:t>
            </a:r>
          </a:p>
          <a:p>
            <a:pPr defTabSz="685800" fontAlgn="auto">
              <a:spcBef>
                <a:spcPts val="450"/>
              </a:spcBef>
              <a:spcAft>
                <a:spcPts val="0"/>
              </a:spcAft>
            </a:pPr>
            <a:r>
              <a:rPr kumimoji="0" lang="ru-RU" altLang="ru-RU" sz="2800" b="1" baseline="30000" dirty="0">
                <a:solidFill>
                  <a:srgbClr val="C00000"/>
                </a:solidFill>
                <a:latin typeface="Calibri" panose="020F0502020204030204"/>
              </a:rPr>
              <a:t>Тяжелое течение </a:t>
            </a:r>
            <a:r>
              <a:rPr kumimoji="0" lang="ru-RU" altLang="ru-RU" sz="2800" b="1" baseline="300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kumimoji="0" lang="ru-RU" altLang="ru-RU" sz="2800" b="1" baseline="30000" dirty="0">
                <a:solidFill>
                  <a:srgbClr val="C00000"/>
                </a:solidFill>
                <a:latin typeface="Calibri" panose="020F0502020204030204"/>
              </a:rPr>
              <a:t>15%</a:t>
            </a:r>
          </a:p>
          <a:p>
            <a:pPr defTabSz="685800" fontAlgn="auto">
              <a:spcBef>
                <a:spcPts val="450"/>
              </a:spcBef>
              <a:spcAft>
                <a:spcPts val="0"/>
              </a:spcAft>
            </a:pPr>
            <a:r>
              <a:rPr kumimoji="0" lang="ru-RU" altLang="ru-RU" sz="2800" baseline="30000" dirty="0">
                <a:solidFill>
                  <a:srgbClr val="C00000"/>
                </a:solidFill>
                <a:latin typeface="Calibri" panose="020F0502020204030204"/>
              </a:rPr>
              <a:t>●</a:t>
            </a:r>
            <a:r>
              <a:rPr kumimoji="0" lang="ru-RU" altLang="ru-RU" sz="2800" baseline="30000" dirty="0">
                <a:solidFill>
                  <a:prstClr val="black"/>
                </a:solidFill>
                <a:latin typeface="Calibri" panose="020F0502020204030204"/>
              </a:rPr>
              <a:t> острая дыхательная недостаточность  (ЧДД более 30/мин, SpO2 ≤ 93%, PaO2 /FiO2 ≤ 300, очаги диффузных инфильтративных изменений </a:t>
            </a:r>
            <a:r>
              <a:rPr kumimoji="0" lang="en-US" altLang="ru-RU" sz="2800" baseline="30000" dirty="0">
                <a:solidFill>
                  <a:prstClr val="black"/>
                </a:solidFill>
                <a:latin typeface="Calibri" panose="020F0502020204030204"/>
              </a:rPr>
              <a:t>&gt;</a:t>
            </a:r>
            <a:r>
              <a:rPr kumimoji="0" lang="ru-RU" altLang="ru-RU" sz="2800" baseline="30000" dirty="0">
                <a:solidFill>
                  <a:prstClr val="black"/>
                </a:solidFill>
                <a:latin typeface="Calibri" panose="020F0502020204030204"/>
              </a:rPr>
              <a:t> 50% легочной ткани, появившиеся через 24-48 часов от начала болезни)</a:t>
            </a:r>
          </a:p>
          <a:p>
            <a:pPr defTabSz="685800" fontAlgn="auto">
              <a:spcBef>
                <a:spcPts val="450"/>
              </a:spcBef>
              <a:spcAft>
                <a:spcPts val="0"/>
              </a:spcAft>
            </a:pPr>
            <a:r>
              <a:rPr kumimoji="0" lang="ru-RU" altLang="ru-RU" sz="2800" b="1" baseline="30000" dirty="0" err="1">
                <a:solidFill>
                  <a:srgbClr val="C00000"/>
                </a:solidFill>
                <a:latin typeface="Calibri" panose="020F0502020204030204"/>
              </a:rPr>
              <a:t>Крайне</a:t>
            </a:r>
            <a:r>
              <a:rPr kumimoji="0" lang="ru-RU" altLang="ru-RU" sz="2800" b="1" baseline="30000" dirty="0">
                <a:solidFill>
                  <a:srgbClr val="C00000"/>
                </a:solidFill>
                <a:latin typeface="Calibri" panose="020F0502020204030204"/>
              </a:rPr>
              <a:t> тяжелое течение </a:t>
            </a:r>
            <a:r>
              <a:rPr kumimoji="0" lang="ru-RU" altLang="ru-RU" sz="2800" b="1" baseline="3000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kumimoji="0" lang="ru-RU" altLang="ru-RU" sz="2800" b="1" baseline="30000" dirty="0">
                <a:solidFill>
                  <a:srgbClr val="C00000"/>
                </a:solidFill>
                <a:latin typeface="Calibri" panose="020F0502020204030204"/>
              </a:rPr>
              <a:t>3%</a:t>
            </a:r>
          </a:p>
          <a:p>
            <a:pPr defTabSz="685800" fontAlgn="auto">
              <a:spcBef>
                <a:spcPts val="450"/>
              </a:spcBef>
              <a:spcAft>
                <a:spcPts val="0"/>
              </a:spcAft>
            </a:pPr>
            <a:r>
              <a:rPr kumimoji="0" lang="ru-RU" altLang="ru-RU" sz="2800" baseline="30000" dirty="0">
                <a:solidFill>
                  <a:srgbClr val="C00000"/>
                </a:solidFill>
                <a:latin typeface="Calibri" panose="020F0502020204030204"/>
              </a:rPr>
              <a:t>●</a:t>
            </a:r>
            <a:r>
              <a:rPr kumimoji="0" lang="en-US" altLang="ru-RU" sz="2800" baseline="30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ru-RU" altLang="ru-RU" sz="2800" baseline="30000" dirty="0">
                <a:solidFill>
                  <a:prstClr val="black"/>
                </a:solidFill>
                <a:latin typeface="Calibri" panose="020F0502020204030204"/>
              </a:rPr>
              <a:t>ОДН, септический шок, синдром </a:t>
            </a:r>
            <a:r>
              <a:rPr kumimoji="0" lang="ru-RU" altLang="ru-RU" sz="2800" baseline="30000" dirty="0" err="1">
                <a:solidFill>
                  <a:prstClr val="black"/>
                </a:solidFill>
                <a:latin typeface="Calibri" panose="020F0502020204030204"/>
              </a:rPr>
              <a:t>полиорганной</a:t>
            </a:r>
            <a:r>
              <a:rPr kumimoji="0" lang="ru-RU" altLang="ru-RU" sz="2800" baseline="30000" dirty="0">
                <a:solidFill>
                  <a:prstClr val="black"/>
                </a:solidFill>
                <a:latin typeface="Calibri" panose="020F0502020204030204"/>
              </a:rPr>
              <a:t> недостаточности</a:t>
            </a:r>
            <a:endParaRPr kumimoji="0" lang="en-US" altLang="ru-RU" sz="2800" baseline="300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450"/>
              </a:spcBef>
              <a:spcAft>
                <a:spcPts val="0"/>
              </a:spcAft>
            </a:pPr>
            <a:endParaRPr kumimoji="0" lang="ru-RU" altLang="ru-RU" sz="2800" baseline="300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900"/>
              </a:spcBef>
              <a:spcAft>
                <a:spcPts val="0"/>
              </a:spcAft>
            </a:pPr>
            <a:r>
              <a:rPr kumimoji="0" lang="ru-RU" altLang="ru-RU" sz="2800" b="1" baseline="30000" dirty="0">
                <a:solidFill>
                  <a:srgbClr val="002060"/>
                </a:solidFill>
                <a:latin typeface="Calibri" panose="020F0502020204030204"/>
              </a:rPr>
              <a:t>Пожилые пациенты и пациенты с сопутствующей </a:t>
            </a:r>
            <a:r>
              <a:rPr kumimoji="0" lang="ru-RU" altLang="ru-RU" sz="2800" b="1" baseline="30000" dirty="0" err="1">
                <a:solidFill>
                  <a:srgbClr val="002060"/>
                </a:solidFill>
                <a:latin typeface="Calibri" panose="020F0502020204030204"/>
              </a:rPr>
              <a:t>преморбидной</a:t>
            </a:r>
            <a:r>
              <a:rPr kumimoji="0" lang="ru-RU" altLang="ru-RU" sz="2800" b="1" baseline="30000" dirty="0">
                <a:solidFill>
                  <a:srgbClr val="002060"/>
                </a:solidFill>
                <a:latin typeface="Calibri" panose="020F0502020204030204"/>
              </a:rPr>
              <a:t> патологией, ожирением, </a:t>
            </a:r>
            <a:r>
              <a:rPr kumimoji="0" lang="ru-RU" altLang="ru-RU" sz="2800" b="1" baseline="30000" dirty="0" err="1">
                <a:solidFill>
                  <a:srgbClr val="002060"/>
                </a:solidFill>
                <a:latin typeface="Calibri" panose="020F0502020204030204"/>
              </a:rPr>
              <a:t>лимфопенией</a:t>
            </a:r>
            <a:r>
              <a:rPr kumimoji="0" lang="ru-RU" altLang="ru-RU" sz="2800" b="1" baseline="30000" dirty="0">
                <a:solidFill>
                  <a:srgbClr val="002060"/>
                </a:solidFill>
                <a:latin typeface="Calibri" panose="020F0502020204030204"/>
              </a:rPr>
              <a:t> относятся к группе неблагоприятного прогноза</a:t>
            </a:r>
          </a:p>
        </p:txBody>
      </p:sp>
      <p:sp>
        <p:nvSpPr>
          <p:cNvPr id="38915" name="Прямоугольник 6"/>
          <p:cNvSpPr>
            <a:spLocks noChangeArrowheads="1"/>
          </p:cNvSpPr>
          <p:nvPr/>
        </p:nvSpPr>
        <p:spPr bwMode="auto">
          <a:xfrm>
            <a:off x="3275857" y="6581001"/>
            <a:ext cx="586814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200" dirty="0">
                <a:solidFill>
                  <a:srgbClr val="002060"/>
                </a:solidFill>
                <a:latin typeface="Calibri" panose="020F0502020204030204"/>
              </a:rPr>
              <a:t>Данные китайского центра по контролю и профилактике заболеваний (</a:t>
            </a:r>
            <a:r>
              <a:rPr lang="en-GB" altLang="ru-RU" sz="1200" dirty="0">
                <a:solidFill>
                  <a:srgbClr val="002060"/>
                </a:solidFill>
                <a:latin typeface="Calibri" panose="020F0502020204030204"/>
              </a:rPr>
              <a:t>CDC</a:t>
            </a:r>
            <a:r>
              <a:rPr lang="ru-RU" altLang="ru-RU" sz="1200" dirty="0">
                <a:solidFill>
                  <a:srgbClr val="002060"/>
                </a:solidFill>
                <a:latin typeface="Calibri" panose="020F0502020204030204"/>
              </a:rPr>
              <a:t>), 02.2020</a:t>
            </a:r>
          </a:p>
        </p:txBody>
      </p:sp>
    </p:spTree>
    <p:extLst>
      <p:ext uri="{BB962C8B-B14F-4D97-AF65-F5344CB8AC3E}">
        <p14:creationId xmlns:p14="http://schemas.microsoft.com/office/powerpoint/2010/main" val="810139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Критерии перевода в ОРИТ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620688"/>
            <a:ext cx="8856984" cy="5956602"/>
          </a:xfrm>
        </p:spPr>
        <p:txBody>
          <a:bodyPr/>
          <a:lstStyle/>
          <a:p>
            <a:r>
              <a:rPr lang="ru-RU" sz="2000" dirty="0"/>
              <a:t>Рекомендуется для перевода в ОРИТ взрослых пациентов использовать следующие критерии (достаточно одного из критериев): </a:t>
            </a:r>
          </a:p>
          <a:p>
            <a:r>
              <a:rPr lang="ru-RU" sz="2000" dirty="0"/>
              <a:t>начальные проявления и клиническая картина быстро прогрессирующей ОДН (нарастающая и выраженная одышка; цианоз; ЧД &gt; 30 в минуту; SpO2 &lt; 90%); </a:t>
            </a:r>
          </a:p>
          <a:p>
            <a:r>
              <a:rPr lang="ru-RU" sz="2000" dirty="0"/>
              <a:t>артериальное давление АД </a:t>
            </a:r>
            <a:r>
              <a:rPr lang="ru-RU" sz="2000" dirty="0" err="1"/>
              <a:t>сист</a:t>
            </a:r>
            <a:r>
              <a:rPr lang="ru-RU" sz="2000" dirty="0"/>
              <a:t>. &lt; 90 мм рт. ст.; </a:t>
            </a:r>
          </a:p>
          <a:p>
            <a:r>
              <a:rPr lang="ru-RU" sz="2000" dirty="0"/>
              <a:t>шок (мраморность конечностей, </a:t>
            </a:r>
            <a:r>
              <a:rPr lang="ru-RU" sz="2000" dirty="0" err="1"/>
              <a:t>акроцианоз</a:t>
            </a:r>
            <a:r>
              <a:rPr lang="ru-RU" sz="2000" dirty="0"/>
              <a:t>, холодные конечности, симптом замедленного сосудистого пятна (&gt;3 сек), </a:t>
            </a:r>
            <a:r>
              <a:rPr lang="ru-RU" sz="2000" dirty="0" err="1"/>
              <a:t>лактат</a:t>
            </a:r>
            <a:r>
              <a:rPr lang="ru-RU" sz="2000" dirty="0"/>
              <a:t> более 3 </a:t>
            </a:r>
            <a:r>
              <a:rPr lang="ru-RU" sz="2000" dirty="0" err="1"/>
              <a:t>ммоль</a:t>
            </a:r>
            <a:r>
              <a:rPr lang="ru-RU" sz="2000" dirty="0"/>
              <a:t>/л); </a:t>
            </a:r>
          </a:p>
          <a:p>
            <a:r>
              <a:rPr lang="ru-RU" sz="2000" dirty="0"/>
              <a:t>дисфункция центральной нервной системы (оценка по шкале комы Глазго менее 15 баллов); </a:t>
            </a:r>
          </a:p>
          <a:p>
            <a:r>
              <a:rPr lang="ru-RU" sz="2000" dirty="0"/>
              <a:t>острая почечная недостаточность (мочеотделение &lt; 0,5 мл/кг/ч в течение 1 часа или повышение уровня </a:t>
            </a:r>
            <a:r>
              <a:rPr lang="ru-RU" sz="2000" dirty="0" err="1"/>
              <a:t>креатинина</a:t>
            </a:r>
            <a:r>
              <a:rPr lang="ru-RU" sz="2000" dirty="0"/>
              <a:t> в два раза от нормального значения); </a:t>
            </a:r>
          </a:p>
          <a:p>
            <a:r>
              <a:rPr lang="ru-RU" sz="2000" dirty="0"/>
              <a:t>печеночная дисфункция (увеличение содержания билирубина выше 20 </a:t>
            </a:r>
            <a:r>
              <a:rPr lang="ru-RU" sz="2000" dirty="0" err="1"/>
              <a:t>мкмоль</a:t>
            </a:r>
            <a:r>
              <a:rPr lang="ru-RU" sz="2000" dirty="0"/>
              <a:t>/л в течение 2-х дней или повышение уровня </a:t>
            </a:r>
            <a:r>
              <a:rPr lang="ru-RU" sz="2000" dirty="0" err="1"/>
              <a:t>трансаминаз</a:t>
            </a:r>
            <a:r>
              <a:rPr lang="ru-RU" sz="2000" dirty="0"/>
              <a:t> в два раза и более от нормы); </a:t>
            </a:r>
          </a:p>
          <a:p>
            <a:r>
              <a:rPr lang="ru-RU" sz="2000" dirty="0" err="1"/>
              <a:t>коагулопатия</a:t>
            </a:r>
            <a:r>
              <a:rPr lang="ru-RU" sz="2000" dirty="0"/>
              <a:t> (число тромбоцитов &lt; 100 </a:t>
            </a:r>
            <a:r>
              <a:rPr lang="ru-RU" sz="2000" dirty="0" err="1"/>
              <a:t>тыс</a:t>
            </a:r>
            <a:r>
              <a:rPr lang="ru-RU" sz="2000" dirty="0"/>
              <a:t>/</a:t>
            </a:r>
            <a:r>
              <a:rPr lang="ru-RU" sz="2000" dirty="0" err="1"/>
              <a:t>мкл</a:t>
            </a:r>
            <a:r>
              <a:rPr lang="ru-RU" sz="2000" dirty="0"/>
              <a:t> или их снижение на 50% от наивысшего значения в течение 3-х дней).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16495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Критерии перевода в ОРИТ (дети)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1052736"/>
            <a:ext cx="8856984" cy="5524554"/>
          </a:xfrm>
        </p:spPr>
        <p:txBody>
          <a:bodyPr/>
          <a:lstStyle/>
          <a:p>
            <a:r>
              <a:rPr lang="ru-RU" sz="2000" dirty="0"/>
              <a:t>Рекомендуется для перевода в ОРИТ детей использовать следующие критерии (достаточно одного из критериев): </a:t>
            </a:r>
          </a:p>
          <a:p>
            <a:r>
              <a:rPr lang="ru-RU" sz="2000" dirty="0"/>
              <a:t>нарастание цианоза и одышки в покое; показатели </a:t>
            </a:r>
            <a:r>
              <a:rPr lang="ru-RU" sz="2000" dirty="0" err="1"/>
              <a:t>пульсоксиметрии</a:t>
            </a:r>
            <a:r>
              <a:rPr lang="ru-RU" sz="2000" dirty="0"/>
              <a:t> ниже 92%-94%; одышка (дети до 1 года – более 60 в мин, дети до 5 лет – более 40 в мин, старше 5 лет – более 30 в мин); </a:t>
            </a:r>
          </a:p>
          <a:p>
            <a:r>
              <a:rPr lang="ru-RU" sz="2000" dirty="0"/>
              <a:t>появление кашля с примесью крови в мокроте, боли или тяжести в груди; </a:t>
            </a:r>
          </a:p>
          <a:p>
            <a:r>
              <a:rPr lang="ru-RU" sz="2000" dirty="0"/>
              <a:t>появление признаков геморрагического синдрома; </a:t>
            </a:r>
          </a:p>
          <a:p>
            <a:r>
              <a:rPr lang="ru-RU" sz="2000" dirty="0"/>
              <a:t>изменения психического состояния, спутанность сознания или возбуждение, судороги;</a:t>
            </a:r>
          </a:p>
          <a:p>
            <a:r>
              <a:rPr lang="ru-RU" sz="2000" dirty="0"/>
              <a:t>повторная рвота; </a:t>
            </a:r>
          </a:p>
          <a:p>
            <a:r>
              <a:rPr lang="ru-RU" sz="2000" dirty="0"/>
              <a:t>снижение артериального давления и уменьшение мочеотделения; </a:t>
            </a:r>
          </a:p>
          <a:p>
            <a:r>
              <a:rPr lang="ru-RU" sz="2000" dirty="0"/>
              <a:t>сохранение высокой лихорадки (более 4-5 суток) с </a:t>
            </a:r>
            <a:r>
              <a:rPr lang="ru-RU" sz="2000" dirty="0" err="1"/>
              <a:t>рефрактерностью</a:t>
            </a:r>
            <a:r>
              <a:rPr lang="ru-RU" sz="2000" dirty="0"/>
              <a:t> к жаропонижающим средствам и развитием тяжелых осложнений.</a:t>
            </a:r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68586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Особенности ОРДС при </a:t>
            </a:r>
            <a:r>
              <a:rPr lang="en-US" sz="4000" b="1" dirty="0">
                <a:solidFill>
                  <a:srgbClr val="C00000"/>
                </a:solidFill>
              </a:rPr>
              <a:t>COVID-19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1052736"/>
            <a:ext cx="8856984" cy="5524554"/>
          </a:xfrm>
        </p:spPr>
        <p:txBody>
          <a:bodyPr/>
          <a:lstStyle/>
          <a:p>
            <a:r>
              <a:rPr lang="ru-RU" sz="2400" dirty="0"/>
              <a:t>ОРДС при НКИ </a:t>
            </a:r>
            <a:r>
              <a:rPr lang="en-US" sz="2400" dirty="0"/>
              <a:t>COVID</a:t>
            </a:r>
            <a:r>
              <a:rPr lang="ru-RU" sz="2400" dirty="0"/>
              <a:t>-19 диагностирован в среднем на 8-е сутки от начала заболевания, частота развития ОРДС 61%, индекс </a:t>
            </a:r>
            <a:r>
              <a:rPr lang="en-US" sz="2400" dirty="0" err="1"/>
              <a:t>PaO</a:t>
            </a:r>
            <a:r>
              <a:rPr lang="ru-RU" sz="2400" baseline="-25000" dirty="0"/>
              <a:t>2</a:t>
            </a:r>
            <a:r>
              <a:rPr lang="ru-RU" sz="2400" dirty="0"/>
              <a:t>/</a:t>
            </a:r>
            <a:r>
              <a:rPr lang="en-US" sz="2400" dirty="0" err="1"/>
              <a:t>FiO</a:t>
            </a:r>
            <a:r>
              <a:rPr lang="ru-RU" sz="2400" baseline="-25000" dirty="0"/>
              <a:t>2</a:t>
            </a:r>
            <a:r>
              <a:rPr lang="ru-RU" sz="2400" dirty="0"/>
              <a:t> при поступлении в ОРИТ - 136 (103-234) мм </a:t>
            </a:r>
            <a:r>
              <a:rPr lang="ru-RU" sz="2400" dirty="0" err="1"/>
              <a:t>рт.ст</a:t>
            </a:r>
            <a:r>
              <a:rPr lang="ru-RU" sz="2400" dirty="0"/>
              <a:t>. </a:t>
            </a:r>
          </a:p>
          <a:p>
            <a:r>
              <a:rPr lang="ru-RU" sz="2400" dirty="0"/>
              <a:t>У пациентов с ОРДС вследствие НКИ </a:t>
            </a:r>
            <a:r>
              <a:rPr lang="en-US" sz="2400" dirty="0"/>
              <a:t>COVID</a:t>
            </a:r>
            <a:r>
              <a:rPr lang="ru-RU" sz="2400" dirty="0"/>
              <a:t>-19 описаны 2 различных варианта поражений легких:</a:t>
            </a:r>
          </a:p>
          <a:p>
            <a:pPr lvl="0"/>
            <a:r>
              <a:rPr lang="ru-RU" sz="2400" dirty="0" err="1">
                <a:effectLst>
                  <a:outerShdw sx="0" sy="0">
                    <a:srgbClr val="000000"/>
                  </a:outerShdw>
                </a:effectLst>
              </a:rPr>
              <a:t>Малорекрутабельные</a:t>
            </a:r>
            <a:r>
              <a:rPr lang="ru-RU" sz="2400" dirty="0">
                <a:effectLst>
                  <a:outerShdw sx="0" sy="0">
                    <a:srgbClr val="000000"/>
                  </a:outerShdw>
                </a:effectLst>
              </a:rPr>
              <a:t> легкие (собственно, вирусная пневмония, более ранняя стадия): нормальная податливость легочной ткани, участки только матового стекла на КТ легких, локализованные </a:t>
            </a:r>
            <a:r>
              <a:rPr lang="ru-RU" sz="2400" dirty="0" err="1">
                <a:effectLst>
                  <a:outerShdw sx="0" sy="0">
                    <a:srgbClr val="000000"/>
                  </a:outerShdw>
                </a:effectLst>
              </a:rPr>
              <a:t>субплеврально</a:t>
            </a:r>
            <a:r>
              <a:rPr lang="ru-RU" sz="2400" dirty="0">
                <a:effectLst>
                  <a:outerShdw sx="0" sy="0">
                    <a:srgbClr val="000000"/>
                  </a:outerShdw>
                </a:effectLst>
              </a:rPr>
              <a:t> и вдоль </a:t>
            </a:r>
            <a:r>
              <a:rPr lang="ru-RU" sz="2400" dirty="0" err="1">
                <a:effectLst>
                  <a:outerShdw sx="0" sy="0">
                    <a:srgbClr val="000000"/>
                  </a:outerShdw>
                </a:effectLst>
              </a:rPr>
              <a:t>междолевых</a:t>
            </a:r>
            <a:r>
              <a:rPr lang="ru-RU" sz="2400" dirty="0">
                <a:effectLst>
                  <a:outerShdw sx="0" sy="0">
                    <a:srgbClr val="000000"/>
                  </a:outerShdw>
                </a:effectLst>
              </a:rPr>
              <a:t> щелей, низкая </a:t>
            </a:r>
            <a:r>
              <a:rPr lang="ru-RU" sz="2400" dirty="0" err="1">
                <a:effectLst>
                  <a:outerShdw sx="0" sy="0">
                    <a:srgbClr val="000000"/>
                  </a:outerShdw>
                </a:effectLst>
              </a:rPr>
              <a:t>рекрутабельность</a:t>
            </a:r>
            <a:r>
              <a:rPr lang="ru-RU" sz="2400" dirty="0">
                <a:effectLst>
                  <a:outerShdw sx="0" sy="0">
                    <a:srgbClr val="000000"/>
                  </a:outerShdw>
                </a:effectLst>
              </a:rPr>
              <a:t> легких.</a:t>
            </a:r>
          </a:p>
          <a:p>
            <a:pPr lvl="0"/>
            <a:r>
              <a:rPr lang="ru-RU" sz="2400" dirty="0" err="1">
                <a:effectLst>
                  <a:outerShdw sx="0" sy="0">
                    <a:srgbClr val="000000"/>
                  </a:outerShdw>
                </a:effectLst>
              </a:rPr>
              <a:t>Рекрутабельные</a:t>
            </a:r>
            <a:r>
              <a:rPr lang="ru-RU" sz="2400" dirty="0">
                <a:effectLst>
                  <a:outerShdw sx="0" sy="0">
                    <a:srgbClr val="000000"/>
                  </a:outerShdw>
                </a:effectLst>
              </a:rPr>
              <a:t> легкие (собственно, ОРДС): низкая податливость респираторной системы, коллапс и </a:t>
            </a:r>
            <a:r>
              <a:rPr lang="ru-RU" sz="2400" dirty="0" err="1">
                <a:effectLst>
                  <a:outerShdw sx="0" sy="0">
                    <a:srgbClr val="000000"/>
                  </a:outerShdw>
                </a:effectLst>
              </a:rPr>
              <a:t>ателектазирование</a:t>
            </a:r>
            <a:r>
              <a:rPr lang="ru-RU" sz="2400" dirty="0">
                <a:effectLst>
                  <a:outerShdw sx="0" sy="0">
                    <a:srgbClr val="000000"/>
                  </a:outerShdw>
                </a:effectLst>
              </a:rPr>
              <a:t> альвеол, увеличение массы легочной ткани («влажные лёгкие»), высокая </a:t>
            </a:r>
            <a:r>
              <a:rPr lang="ru-RU" sz="2400" dirty="0" err="1">
                <a:effectLst>
                  <a:outerShdw sx="0" sy="0">
                    <a:srgbClr val="000000"/>
                  </a:outerShdw>
                </a:effectLst>
              </a:rPr>
              <a:t>рекрутабельность</a:t>
            </a:r>
            <a:r>
              <a:rPr lang="ru-RU" sz="2400" dirty="0">
                <a:effectLst>
                  <a:outerShdw sx="0" sy="0">
                    <a:srgbClr val="000000"/>
                  </a:outerShdw>
                </a:effectLst>
              </a:rPr>
              <a:t> лёгких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03389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>
            <a:extLst>
              <a:ext uri="{FF2B5EF4-FFF2-40B4-BE49-F238E27FC236}">
                <a16:creationId xmlns:a16="http://schemas.microsoft.com/office/drawing/2014/main" id="{1062E7B3-A43F-4DB8-8E01-9AFA81899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74773" r="47273" b="14227"/>
          <a:stretch>
            <a:fillRect/>
          </a:stretch>
        </p:blipFill>
        <p:spPr bwMode="auto">
          <a:xfrm>
            <a:off x="3635375" y="4383088"/>
            <a:ext cx="1944688" cy="86518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3">
            <a:extLst>
              <a:ext uri="{FF2B5EF4-FFF2-40B4-BE49-F238E27FC236}">
                <a16:creationId xmlns:a16="http://schemas.microsoft.com/office/drawing/2014/main" id="{E8EECCFB-1EC8-4000-A132-43FD8B806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8563" y="2062162"/>
            <a:ext cx="1354138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Rectangle 4">
            <a:extLst>
              <a:ext uri="{FF2B5EF4-FFF2-40B4-BE49-F238E27FC236}">
                <a16:creationId xmlns:a16="http://schemas.microsoft.com/office/drawing/2014/main" id="{FF66E8E1-1D75-44C1-B392-B3856F3B6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5888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7620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C00000"/>
                </a:solidFill>
                <a:ea typeface="MS PGothic" panose="020B0600070205080204" pitchFamily="34" charset="-128"/>
              </a:rPr>
              <a:t>Респираторная терапия при ОДН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EB8EF838-6927-430F-B14F-479D042D1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8" y="3729038"/>
            <a:ext cx="1993900" cy="3968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 err="1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Неинвазивная</a:t>
            </a:r>
            <a:r>
              <a:rPr lang="ru-RU" alt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ВЛ</a:t>
            </a:r>
          </a:p>
        </p:txBody>
      </p:sp>
      <p:sp>
        <p:nvSpPr>
          <p:cNvPr id="143366" name="Rectangle 14">
            <a:extLst>
              <a:ext uri="{FF2B5EF4-FFF2-40B4-BE49-F238E27FC236}">
                <a16:creationId xmlns:a16="http://schemas.microsoft.com/office/drawing/2014/main" id="{2D259C0F-63F2-49A0-BC4C-9F58C0C7E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3540125"/>
            <a:ext cx="17272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D46A3758-EB86-4757-9B71-79CE4D454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738" y="5319713"/>
            <a:ext cx="1965325" cy="3968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defPPr>
              <a:defRPr lang="ru-RU"/>
            </a:defPPr>
            <a:lvl1pPr defTabSz="457200">
              <a:lnSpc>
                <a:spcPct val="140000"/>
              </a:lnSpc>
              <a:buFontTx/>
              <a:buNone/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Интубация и ИВЛ</a:t>
            </a: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C8349E0F-D20D-4AF7-8473-D7AFE9AD4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3744913"/>
            <a:ext cx="1639888" cy="3968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defPPr>
              <a:defRPr lang="ru-RU"/>
            </a:defPPr>
            <a:lvl1pPr defTabSz="457200">
              <a:lnSpc>
                <a:spcPct val="140000"/>
              </a:lnSpc>
              <a:buFontTx/>
              <a:buNone/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    Кислород    </a:t>
            </a:r>
          </a:p>
        </p:txBody>
      </p:sp>
      <p:sp>
        <p:nvSpPr>
          <p:cNvPr id="143369" name="Line 17">
            <a:extLst>
              <a:ext uri="{FF2B5EF4-FFF2-40B4-BE49-F238E27FC236}">
                <a16:creationId xmlns:a16="http://schemas.microsoft.com/office/drawing/2014/main" id="{8DE959EC-8735-46AA-8348-152F182F7F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1650" y="4044950"/>
            <a:ext cx="1366838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370" name="Text Box 18">
            <a:extLst>
              <a:ext uri="{FF2B5EF4-FFF2-40B4-BE49-F238E27FC236}">
                <a16:creationId xmlns:a16="http://schemas.microsoft.com/office/drawing/2014/main" id="{C3539373-5277-4B79-B1F4-9D707927493D}"/>
              </a:ext>
            </a:extLst>
          </p:cNvPr>
          <p:cNvSpPr txBox="1">
            <a:spLocks noChangeArrowheads="1"/>
          </p:cNvSpPr>
          <p:nvPr/>
        </p:nvSpPr>
        <p:spPr bwMode="auto">
          <a:xfrm rot="-1436081">
            <a:off x="5508625" y="4043363"/>
            <a:ext cx="996950" cy="265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0066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неудача  </a:t>
            </a:r>
          </a:p>
        </p:txBody>
      </p:sp>
      <p:sp>
        <p:nvSpPr>
          <p:cNvPr id="143371" name="Line 19">
            <a:extLst>
              <a:ext uri="{FF2B5EF4-FFF2-40B4-BE49-F238E27FC236}">
                <a16:creationId xmlns:a16="http://schemas.microsoft.com/office/drawing/2014/main" id="{EE4BDCEF-A848-4C6E-8E95-49BBD04DB2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4338" y="4044950"/>
            <a:ext cx="43180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Text Box 20">
            <a:extLst>
              <a:ext uri="{FF2B5EF4-FFF2-40B4-BE49-F238E27FC236}">
                <a16:creationId xmlns:a16="http://schemas.microsoft.com/office/drawing/2014/main" id="{2D1BFEE0-AB92-4883-86AE-C7217F8FABA0}"/>
              </a:ext>
            </a:extLst>
          </p:cNvPr>
          <p:cNvSpPr txBox="1">
            <a:spLocks noChangeArrowheads="1"/>
          </p:cNvSpPr>
          <p:nvPr/>
        </p:nvSpPr>
        <p:spPr bwMode="auto">
          <a:xfrm rot="3215319">
            <a:off x="2531269" y="4434682"/>
            <a:ext cx="996950" cy="26511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defTabSz="457200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Arial" pitchFamily="34" charset="0"/>
              </a:rPr>
              <a:t>неудача  </a:t>
            </a:r>
          </a:p>
        </p:txBody>
      </p:sp>
      <p:sp>
        <p:nvSpPr>
          <p:cNvPr id="143373" name="Line 18">
            <a:extLst>
              <a:ext uri="{FF2B5EF4-FFF2-40B4-BE49-F238E27FC236}">
                <a16:creationId xmlns:a16="http://schemas.microsoft.com/office/drawing/2014/main" id="{0EC7E27F-B238-49B4-ADC8-35380BF1D5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32138" y="3971925"/>
            <a:ext cx="3600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CE942FED-9E68-4473-9E2F-8BDAD6170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613150"/>
            <a:ext cx="898525" cy="26511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457200">
              <a:lnSpc>
                <a:spcPct val="80000"/>
              </a:lnSpc>
              <a:defRPr/>
            </a:pPr>
            <a:r>
              <a:rPr lang="ru-RU" altLang="ru-RU" sz="1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неудача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693079B-3399-40E9-AAAD-9FCE657A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2277" t="3069" r="4910" b="13611"/>
          <a:stretch>
            <a:fillRect/>
          </a:stretch>
        </p:blipFill>
        <p:spPr bwMode="auto">
          <a:xfrm>
            <a:off x="7126288" y="4540250"/>
            <a:ext cx="847725" cy="13684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6">
            <a:extLst>
              <a:ext uri="{FF2B5EF4-FFF2-40B4-BE49-F238E27FC236}">
                <a16:creationId xmlns:a16="http://schemas.microsoft.com/office/drawing/2014/main" id="{10C77AB3-A61E-48EF-8F9D-54799EE5F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6288" y="5908675"/>
            <a:ext cx="844550" cy="3968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defPPr>
              <a:defRPr lang="ru-RU"/>
            </a:defPPr>
            <a:lvl1pPr defTabSz="457200">
              <a:lnSpc>
                <a:spcPct val="140000"/>
              </a:lnSpc>
              <a:buFontTx/>
              <a:buNone/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ru-RU" altLang="ru-RU" dirty="0"/>
              <a:t> ЭКМО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151AE3D1-EC68-4679-9ECA-E05B01FB892F}"/>
              </a:ext>
            </a:extLst>
          </p:cNvPr>
          <p:cNvSpPr txBox="1">
            <a:spLocks noChangeArrowheads="1"/>
          </p:cNvSpPr>
          <p:nvPr/>
        </p:nvSpPr>
        <p:spPr bwMode="auto">
          <a:xfrm rot="12780000" flipH="1" flipV="1">
            <a:off x="5864225" y="4857750"/>
            <a:ext cx="1009650" cy="2651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457200">
              <a:lnSpc>
                <a:spcPct val="80000"/>
              </a:lnSpc>
              <a:defRPr/>
            </a:pPr>
            <a:r>
              <a:rPr lang="ru-RU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  <a:cs typeface="Arial" pitchFamily="34" charset="0"/>
              </a:rPr>
              <a:t>неудача  </a:t>
            </a:r>
          </a:p>
        </p:txBody>
      </p:sp>
      <p:sp>
        <p:nvSpPr>
          <p:cNvPr id="143378" name="Line 19">
            <a:extLst>
              <a:ext uri="{FF2B5EF4-FFF2-40B4-BE49-F238E27FC236}">
                <a16:creationId xmlns:a16="http://schemas.microsoft.com/office/drawing/2014/main" id="{2B7C3914-DC31-40DB-868B-491031086A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1650" y="4673600"/>
            <a:ext cx="1582738" cy="952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43379" name="Picture 2">
            <a:extLst>
              <a:ext uri="{FF2B5EF4-FFF2-40B4-BE49-F238E27FC236}">
                <a16:creationId xmlns:a16="http://schemas.microsoft.com/office/drawing/2014/main" id="{E19DADDC-B8A5-4016-8001-ED044D911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" r="54311" b="58766"/>
          <a:stretch>
            <a:fillRect/>
          </a:stretch>
        </p:blipFill>
        <p:spPr bwMode="auto">
          <a:xfrm>
            <a:off x="7007225" y="2209800"/>
            <a:ext cx="1668463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43380" name="Picture 3">
            <a:extLst>
              <a:ext uri="{FF2B5EF4-FFF2-40B4-BE49-F238E27FC236}">
                <a16:creationId xmlns:a16="http://schemas.microsoft.com/office/drawing/2014/main" id="{87FF7376-3627-497D-995C-7B287F4D3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" b="19212"/>
          <a:stretch>
            <a:fillRect/>
          </a:stretch>
        </p:blipFill>
        <p:spPr bwMode="auto">
          <a:xfrm>
            <a:off x="3783013" y="1701800"/>
            <a:ext cx="143668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3381" name="Line 19">
            <a:extLst>
              <a:ext uri="{FF2B5EF4-FFF2-40B4-BE49-F238E27FC236}">
                <a16:creationId xmlns:a16="http://schemas.microsoft.com/office/drawing/2014/main" id="{8CC3B4BA-C61F-4D30-A285-CF999D2329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97513" y="2420938"/>
            <a:ext cx="1090612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143382" name="Прямая со стрелкой 26">
            <a:extLst>
              <a:ext uri="{FF2B5EF4-FFF2-40B4-BE49-F238E27FC236}">
                <a16:creationId xmlns:a16="http://schemas.microsoft.com/office/drawing/2014/main" id="{7F9E783A-CC5A-45CE-91B6-AE50A2EBAD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2000" y="3265488"/>
            <a:ext cx="0" cy="10445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 Box 16">
            <a:extLst>
              <a:ext uri="{FF2B5EF4-FFF2-40B4-BE49-F238E27FC236}">
                <a16:creationId xmlns:a16="http://schemas.microsoft.com/office/drawing/2014/main" id="{BE8290A5-73A1-4BAD-83D9-C03A530D4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38" y="2968625"/>
            <a:ext cx="2320925" cy="584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defPPr>
              <a:defRPr lang="ru-RU"/>
            </a:defPPr>
            <a:lvl1pPr defTabSz="457200">
              <a:lnSpc>
                <a:spcPct val="140000"/>
              </a:lnSpc>
              <a:buFontTx/>
              <a:buNone/>
              <a:defRPr sz="1600" b="1">
                <a:solidFill>
                  <a:srgbClr val="C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ru-RU" altLang="ru-RU" dirty="0"/>
              <a:t>    Высоко-поточный </a:t>
            </a:r>
          </a:p>
          <a:p>
            <a:pPr algn="ctr">
              <a:lnSpc>
                <a:spcPct val="100000"/>
              </a:lnSpc>
              <a:defRPr/>
            </a:pPr>
            <a:r>
              <a:rPr lang="ru-RU" altLang="ru-RU" dirty="0"/>
              <a:t>кислород    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11560" y="980728"/>
            <a:ext cx="8280920" cy="3518578"/>
          </a:xfrm>
          <a:prstGeom prst="roundRect">
            <a:avLst/>
          </a:prstGeom>
          <a:solidFill>
            <a:srgbClr val="FFC000">
              <a:alpha val="5098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54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3"/>
          <p:cNvSpPr>
            <a:spLocks noChangeArrowheads="1"/>
          </p:cNvSpPr>
          <p:nvPr/>
        </p:nvSpPr>
        <p:spPr bwMode="auto">
          <a:xfrm>
            <a:off x="1" y="107921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3600" b="1" dirty="0">
                <a:solidFill>
                  <a:srgbClr val="C00000"/>
                </a:solidFill>
                <a:latin typeface="Calibri" panose="020F0502020204030204"/>
              </a:rPr>
              <a:t>Пациенты COVID-19</a:t>
            </a:r>
          </a:p>
        </p:txBody>
      </p:sp>
      <p:pic>
        <p:nvPicPr>
          <p:cNvPr id="37890" name="Изображение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91452"/>
            <a:ext cx="3239592" cy="292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Изображение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784" y="1932836"/>
            <a:ext cx="4614663" cy="293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854120" y="4941168"/>
            <a:ext cx="7678320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kumimoji="0" lang="ru-RU" altLang="ru-RU" sz="2000" b="1" baseline="30000" dirty="0">
                <a:solidFill>
                  <a:srgbClr val="002060"/>
                </a:solidFill>
                <a:latin typeface="Calibri" panose="020F0502020204030204"/>
              </a:rPr>
              <a:t>Среди почти 147 беременных, по данным CDC Китая, на 7 февраля 2020 90% перенесли заболевание в легкой форме, </a:t>
            </a:r>
            <a:r>
              <a:rPr kumimoji="0" lang="ru-RU" altLang="ru-RU" sz="2000" b="1" baseline="30000" dirty="0">
                <a:solidFill>
                  <a:srgbClr val="FF0000"/>
                </a:solidFill>
                <a:latin typeface="Calibri" panose="020F0502020204030204"/>
              </a:rPr>
              <a:t>8% – в тяжелой и 1% – в очень тяжелой форме (ОРДС)</a:t>
            </a:r>
            <a:endParaRPr kumimoji="0" lang="ru-RU" altLang="ru-RU" sz="2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37893" name="Прямоугольник 7"/>
          <p:cNvSpPr>
            <a:spLocks noChangeArrowheads="1"/>
          </p:cNvSpPr>
          <p:nvPr/>
        </p:nvSpPr>
        <p:spPr bwMode="auto">
          <a:xfrm>
            <a:off x="3347864" y="6525344"/>
            <a:ext cx="5796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1200" dirty="0">
                <a:solidFill>
                  <a:srgbClr val="002060"/>
                </a:solidFill>
                <a:latin typeface="Calibri" panose="020F0502020204030204"/>
              </a:rPr>
              <a:t>Данные китайского центра по контролю и профилактике заболеваний (</a:t>
            </a:r>
            <a:r>
              <a:rPr lang="en-GB" altLang="ru-RU" sz="1200" dirty="0">
                <a:solidFill>
                  <a:srgbClr val="002060"/>
                </a:solidFill>
                <a:latin typeface="Calibri" panose="020F0502020204030204"/>
              </a:rPr>
              <a:t>CDC</a:t>
            </a:r>
            <a:r>
              <a:rPr lang="ru-RU" altLang="ru-RU" sz="1200" dirty="0">
                <a:solidFill>
                  <a:srgbClr val="002060"/>
                </a:solidFill>
                <a:latin typeface="Calibri" panose="020F0502020204030204"/>
              </a:rPr>
              <a:t>), 02.2020</a:t>
            </a:r>
          </a:p>
        </p:txBody>
      </p:sp>
      <p:sp>
        <p:nvSpPr>
          <p:cNvPr id="37894" name="Прямоугольник 8"/>
          <p:cNvSpPr>
            <a:spLocks noChangeArrowheads="1"/>
          </p:cNvSpPr>
          <p:nvPr/>
        </p:nvSpPr>
        <p:spPr bwMode="auto">
          <a:xfrm rot="5400000">
            <a:off x="2099372" y="1106540"/>
            <a:ext cx="690632" cy="3090192"/>
          </a:xfrm>
          <a:prstGeom prst="rect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6075" indent="-346075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9556" indent="-259556" defTabSz="685800" fontAlgn="auto">
              <a:spcBef>
                <a:spcPts val="0"/>
              </a:spcBef>
              <a:spcAft>
                <a:spcPts val="0"/>
              </a:spcAft>
            </a:pPr>
            <a:endParaRPr kumimoji="0" lang="ru-RU" altLang="ru-RU" sz="1575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895" name="Прямоугольник 9"/>
          <p:cNvSpPr>
            <a:spLocks noChangeArrowheads="1"/>
          </p:cNvSpPr>
          <p:nvPr/>
        </p:nvSpPr>
        <p:spPr bwMode="auto">
          <a:xfrm rot="5400000">
            <a:off x="6696235" y="2888942"/>
            <a:ext cx="2376266" cy="1296144"/>
          </a:xfrm>
          <a:prstGeom prst="rect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6075" indent="-346075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9556" indent="-259556" defTabSz="685800" fontAlgn="auto">
              <a:spcBef>
                <a:spcPts val="0"/>
              </a:spcBef>
              <a:spcAft>
                <a:spcPts val="0"/>
              </a:spcAft>
            </a:pPr>
            <a:endParaRPr kumimoji="0" lang="ru-RU" altLang="ru-RU" sz="1575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6735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1547664" y="116632"/>
            <a:ext cx="5955584" cy="1629398"/>
          </a:xfrm>
          <a:prstGeom prst="rect">
            <a:avLst/>
          </a:prstGeom>
          <a:noFill/>
          <a:ln>
            <a:noFill/>
          </a:ln>
          <a:effectLst>
            <a:outerShdw blurRad="63500" dist="127001" dir="2700000" algn="tl" rotWithShape="0">
              <a:srgbClr val="000000">
                <a:alpha val="54999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284787" y="6560641"/>
            <a:ext cx="5878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+mn-lt"/>
              </a:rPr>
              <a:t>European Society of Intensive Care Medicine and the Society of Critical Care Medicine 2020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2136338"/>
            <a:ext cx="8568952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latin typeface="Calibri" pitchFamily="34" charset="0"/>
                <a:cs typeface="Calibri" pitchFamily="34" charset="0"/>
              </a:rPr>
              <a:t>Рекомендации</a:t>
            </a:r>
          </a:p>
          <a:p>
            <a:pPr lvl="0"/>
            <a:r>
              <a:rPr lang="en-US" dirty="0">
                <a:latin typeface="Calibri" pitchFamily="34" charset="0"/>
                <a:cs typeface="Calibri" pitchFamily="34" charset="0"/>
              </a:rPr>
              <a:t>23. </a:t>
            </a:r>
            <a:r>
              <a:rPr lang="ru-RU" dirty="0">
                <a:latin typeface="Calibri" pitchFamily="34" charset="0"/>
                <a:cs typeface="Calibri" pitchFamily="34" charset="0"/>
              </a:rPr>
              <a:t>У взрослых с COVID-19 мы предлагаем начинать оксигенотерапию, если насыщение периферической крови кислородом (SрO</a:t>
            </a:r>
            <a:r>
              <a:rPr lang="ru-RU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ru-RU" dirty="0">
                <a:latin typeface="Calibri" pitchFamily="34" charset="0"/>
                <a:cs typeface="Calibri" pitchFamily="34" charset="0"/>
              </a:rPr>
              <a:t>) составляет &lt; 92%, и рекомендуем начинать оксигенотерапию, если SрO</a:t>
            </a:r>
            <a:r>
              <a:rPr lang="ru-RU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ru-RU" dirty="0">
                <a:latin typeface="Calibri" pitchFamily="34" charset="0"/>
                <a:cs typeface="Calibri" pitchFamily="34" charset="0"/>
              </a:rPr>
              <a:t> &lt;90%</a:t>
            </a:r>
            <a:r>
              <a:rPr lang="en-US" dirty="0">
                <a:latin typeface="Calibri" pitchFamily="34" charset="0"/>
                <a:cs typeface="Calibri" pitchFamily="34" charset="0"/>
              </a:rPr>
              <a:t> (</a:t>
            </a:r>
            <a:r>
              <a:rPr lang="ru-RU" dirty="0">
                <a:latin typeface="Calibri" pitchFamily="34" charset="0"/>
                <a:cs typeface="Calibri" pitchFamily="34" charset="0"/>
              </a:rPr>
              <a:t>сильные рекомендации,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доказальства</a:t>
            </a:r>
            <a:r>
              <a:rPr lang="ru-RU" dirty="0">
                <a:latin typeface="Calibri" pitchFamily="34" charset="0"/>
                <a:cs typeface="Calibri" pitchFamily="34" charset="0"/>
              </a:rPr>
              <a:t> среднего качества).</a:t>
            </a:r>
          </a:p>
          <a:p>
            <a:pPr lvl="0"/>
            <a:endParaRPr lang="en-US" dirty="0"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>
                <a:latin typeface="Calibri" pitchFamily="34" charset="0"/>
                <a:cs typeface="Calibri" pitchFamily="34" charset="0"/>
              </a:rPr>
              <a:t>24. </a:t>
            </a:r>
            <a:r>
              <a:rPr lang="ru-RU" dirty="0">
                <a:latin typeface="Calibri" pitchFamily="34" charset="0"/>
                <a:cs typeface="Calibri" pitchFamily="34" charset="0"/>
              </a:rPr>
              <a:t>У взрослых с COVID-19 и острой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гипоксемической</a:t>
            </a:r>
            <a:r>
              <a:rPr lang="ru-RU" dirty="0">
                <a:latin typeface="Calibri" pitchFamily="34" charset="0"/>
                <a:cs typeface="Calibri" pitchFamily="34" charset="0"/>
              </a:rPr>
              <a:t> дыхательной недостаточностью на кислороде мы рекомендуем поддержание SрO</a:t>
            </a:r>
            <a:r>
              <a:rPr lang="ru-RU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ru-RU" dirty="0">
                <a:latin typeface="Calibri" pitchFamily="34" charset="0"/>
                <a:cs typeface="Calibri" pitchFamily="34" charset="0"/>
              </a:rPr>
              <a:t> не выше 96% (сильные рекомендации, </a:t>
            </a:r>
            <a:r>
              <a:rPr lang="ru-RU" dirty="0" err="1">
                <a:latin typeface="Calibri" pitchFamily="34" charset="0"/>
                <a:cs typeface="Calibri" pitchFamily="34" charset="0"/>
              </a:rPr>
              <a:t>доказальства</a:t>
            </a:r>
            <a:r>
              <a:rPr lang="ru-RU" dirty="0">
                <a:latin typeface="Calibri" pitchFamily="34" charset="0"/>
                <a:cs typeface="Calibri" pitchFamily="34" charset="0"/>
              </a:rPr>
              <a:t> среднего качества).</a:t>
            </a:r>
          </a:p>
        </p:txBody>
      </p:sp>
    </p:spTree>
    <p:extLst>
      <p:ext uri="{BB962C8B-B14F-4D97-AF65-F5344CB8AC3E}">
        <p14:creationId xmlns:p14="http://schemas.microsoft.com/office/powerpoint/2010/main" val="1625058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84787" y="6560641"/>
            <a:ext cx="5878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+mn-lt"/>
              </a:rPr>
              <a:t>European Society of Intensive Care Medicine and the Society of Critical Care Medicine 2020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226" y="3673960"/>
            <a:ext cx="878497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latin typeface="Calibri" pitchFamily="34" charset="0"/>
                <a:cs typeface="Calibri" pitchFamily="34" charset="0"/>
              </a:rPr>
              <a:t>Рекомендации</a:t>
            </a:r>
          </a:p>
          <a:p>
            <a:pPr lvl="0"/>
            <a:r>
              <a:rPr lang="ru-RU" sz="1600" dirty="0">
                <a:latin typeface="Calibri" pitchFamily="34" charset="0"/>
                <a:cs typeface="Calibri" pitchFamily="34" charset="0"/>
              </a:rPr>
              <a:t>25. У взрослых с COVID-19 и острой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гипоксемической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дыхательной недостаточностью, несмотря на обычную оксигенотерапию, мы предлагаем использовать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высокопоточную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назальную оксигенотерапию.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4909120"/>
            <a:ext cx="8784976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latin typeface="Calibri" pitchFamily="34" charset="0"/>
                <a:cs typeface="Calibri" pitchFamily="34" charset="0"/>
              </a:rPr>
              <a:t>Рекомендации</a:t>
            </a:r>
          </a:p>
          <a:p>
            <a:pPr lvl="0"/>
            <a:r>
              <a:rPr lang="ru-RU" sz="1600" dirty="0">
                <a:latin typeface="Calibri" pitchFamily="34" charset="0"/>
                <a:cs typeface="Calibri" pitchFamily="34" charset="0"/>
              </a:rPr>
              <a:t>26. У взрослых с COVID-19 и острой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гипоксемической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дыхательной недостаточностью мы предлагаем использовать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высокопоточную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назальную оксигенотерапию, а не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неинвазивную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вентиляцию легких.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3081861" y="281630"/>
            <a:ext cx="5955584" cy="1629398"/>
          </a:xfrm>
          <a:prstGeom prst="rect">
            <a:avLst/>
          </a:prstGeom>
          <a:noFill/>
          <a:ln>
            <a:noFill/>
          </a:ln>
          <a:effectLst>
            <a:outerShdw blurRad="63500" dist="127001" dir="2700000" algn="tl" rotWithShape="0">
              <a:srgbClr val="000000">
                <a:alpha val="54999"/>
              </a:srgbClr>
            </a:outerShdw>
          </a:effec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0AB8267-917A-6A42-9A42-88311737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" b="19212"/>
          <a:stretch>
            <a:fillRect/>
          </a:stretch>
        </p:blipFill>
        <p:spPr bwMode="auto">
          <a:xfrm>
            <a:off x="179512" y="225748"/>
            <a:ext cx="25892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A77CB1-4B00-6D46-B792-354EA5CA9058}"/>
              </a:ext>
            </a:extLst>
          </p:cNvPr>
          <p:cNvSpPr txBox="1"/>
          <p:nvPr/>
        </p:nvSpPr>
        <p:spPr>
          <a:xfrm>
            <a:off x="201226" y="2197209"/>
            <a:ext cx="6264275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ЧД ≥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25/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мин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Pa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</a:t>
            </a:r>
            <a:r>
              <a:rPr lang="ru-RU" sz="2000" b="1" baseline="-25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/</a:t>
            </a:r>
            <a:r>
              <a:rPr lang="en-US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Fi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</a:t>
            </a:r>
            <a:r>
              <a:rPr lang="ru-RU" sz="2000" b="1" baseline="-25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&lt; </a:t>
            </a:r>
            <a:r>
              <a:rPr lang="en-US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24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0 мм </a:t>
            </a:r>
            <a:r>
              <a:rPr lang="ru-RU" sz="2000" b="1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рт.ст</a:t>
            </a:r>
            <a:r>
              <a:rPr lang="ru-RU" sz="20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Pa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СО</a:t>
            </a:r>
            <a:r>
              <a:rPr lang="ru-RU" sz="2000" baseline="-25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&lt; 50 мм </a:t>
            </a:r>
            <a:r>
              <a:rPr lang="ru-RU" sz="20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рт.ст</a:t>
            </a:r>
            <a:r>
              <a:rPr lang="ru-RU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2900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Показания </a:t>
            </a:r>
            <a:r>
              <a:rPr lang="ru-RU" sz="4000" b="1" dirty="0" err="1">
                <a:solidFill>
                  <a:srgbClr val="C00000"/>
                </a:solidFill>
              </a:rPr>
              <a:t>кислородотерапии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10" y="1268760"/>
            <a:ext cx="8658962" cy="3888432"/>
          </a:xfrm>
        </p:spPr>
        <p:txBody>
          <a:bodyPr/>
          <a:lstStyle/>
          <a:p>
            <a:pPr marL="0" indent="0">
              <a:buNone/>
            </a:pPr>
            <a:endParaRPr lang="ru-RU" dirty="0">
              <a:latin typeface="Calibri" pitchFamily="34" charset="0"/>
              <a:cs typeface="Calibri" pitchFamily="34" charset="0"/>
            </a:endParaRPr>
          </a:p>
          <a:p>
            <a:r>
              <a:rPr lang="ru-RU" dirty="0">
                <a:latin typeface="Calibri" pitchFamily="34" charset="0"/>
                <a:cs typeface="Calibri" pitchFamily="34" charset="0"/>
              </a:rPr>
              <a:t>Насыщение периферической крови кислородом (SрO</a:t>
            </a:r>
            <a:r>
              <a:rPr lang="ru-RU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ru-RU" dirty="0">
                <a:latin typeface="Calibri" pitchFamily="34" charset="0"/>
                <a:cs typeface="Calibri" pitchFamily="34" charset="0"/>
              </a:rPr>
              <a:t>) составляет &lt; 92%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или ЧДД более 25 в минуту при Sр</a:t>
            </a:r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ru-RU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менее </a:t>
            </a:r>
            <a:r>
              <a:rPr lang="en-US" dirty="0">
                <a:latin typeface="Calibri" pitchFamily="34" charset="0"/>
                <a:cs typeface="Calibri" pitchFamily="34" charset="0"/>
              </a:rPr>
              <a:t>95%</a:t>
            </a:r>
            <a:r>
              <a:rPr lang="ru-RU" dirty="0">
                <a:latin typeface="Calibri" pitchFamily="34" charset="0"/>
                <a:cs typeface="Calibri" pitchFamily="34" charset="0"/>
              </a:rPr>
              <a:t> (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если менее 92% на </a:t>
            </a:r>
            <a:r>
              <a:rPr lang="ru-RU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кислородотерапии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– </a:t>
            </a:r>
            <a:r>
              <a:rPr lang="ru-RU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прон</a:t>
            </a:r>
            <a:r>
              <a:rPr lang="ru-RU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-позиция</a:t>
            </a:r>
            <a:r>
              <a:rPr lang="ru-RU" dirty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ru-RU" dirty="0">
                <a:latin typeface="Calibri" pitchFamily="34" charset="0"/>
                <a:cs typeface="Calibri" pitchFamily="34" charset="0"/>
              </a:rPr>
              <a:t>Необходимо достигнуть Sр</a:t>
            </a:r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ru-RU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latin typeface="Calibri" pitchFamily="34" charset="0"/>
                <a:cs typeface="Calibri" pitchFamily="34" charset="0"/>
              </a:rPr>
              <a:t>=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9</a:t>
            </a:r>
            <a:r>
              <a:rPr lang="ru-RU" dirty="0">
                <a:latin typeface="Calibri" pitchFamily="34" charset="0"/>
                <a:cs typeface="Calibri" pitchFamily="34" charset="0"/>
              </a:rPr>
              <a:t>6</a:t>
            </a:r>
            <a:r>
              <a:rPr lang="en-US" dirty="0">
                <a:latin typeface="Calibri" pitchFamily="34" charset="0"/>
                <a:cs typeface="Calibri" pitchFamily="34" charset="0"/>
              </a:rPr>
              <a:t>%</a:t>
            </a:r>
            <a:r>
              <a:rPr lang="ru-RU" dirty="0">
                <a:latin typeface="Calibri" pitchFamily="34" charset="0"/>
                <a:cs typeface="Calibri" pitchFamily="34" charset="0"/>
              </a:rPr>
              <a:t> </a:t>
            </a:r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36580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115888"/>
            <a:ext cx="9142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Показания к НВЛ при вирусной пневмонии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131840" y="4398119"/>
            <a:ext cx="5862637" cy="20161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>
              <a:spcAft>
                <a:spcPts val="180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Выраженная одышка в покое, ЧДД &gt; 30/мин</a:t>
            </a:r>
          </a:p>
          <a:p>
            <a:pPr>
              <a:spcAft>
                <a:spcPts val="180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Признаки дисфункции дыхательной мускулатуры</a:t>
            </a:r>
          </a:p>
          <a:p>
            <a:pPr>
              <a:spcAft>
                <a:spcPts val="180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РаО</a:t>
            </a:r>
            <a:r>
              <a:rPr lang="ru-RU" sz="20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 60 мм </a:t>
            </a:r>
            <a:r>
              <a:rPr lang="ru-RU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рт.ст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при FiО</a:t>
            </a:r>
            <a:r>
              <a:rPr lang="ru-RU" sz="20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0.4 </a:t>
            </a:r>
          </a:p>
          <a:p>
            <a:pPr>
              <a:spcAft>
                <a:spcPts val="1800"/>
              </a:spcAft>
              <a:buClr>
                <a:srgbClr val="C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РаСО</a:t>
            </a:r>
            <a:r>
              <a:rPr lang="ru-RU" sz="20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50 мм </a:t>
            </a:r>
            <a:r>
              <a:rPr lang="ru-RU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рт.ст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или рН &lt; 7,33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2471738" y="6550025"/>
            <a:ext cx="6638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yr" panose="02020603050405020304" pitchFamily="18" charset="0"/>
              </a:defRPr>
            </a:lvl9pPr>
          </a:lstStyle>
          <a:p>
            <a:pPr algn="r"/>
            <a:r>
              <a:rPr lang="ru-RU" altLang="ru-RU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Confalonieri</a:t>
            </a:r>
            <a:r>
              <a:rPr lang="ru-RU" alt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ru-RU" alt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ru-RU" alt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altLang="ru-RU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ru-RU" alt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 </a:t>
            </a:r>
            <a:r>
              <a:rPr lang="ru-RU" altLang="ru-RU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</a:t>
            </a:r>
            <a:r>
              <a:rPr lang="ru-RU" alt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</a:t>
            </a:r>
            <a:r>
              <a:rPr lang="ru-RU" alt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</a:t>
            </a:r>
            <a:r>
              <a:rPr lang="ru-RU" alt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ru-RU" alt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1999; 160: 1585- 1591</a:t>
            </a:r>
          </a:p>
        </p:txBody>
      </p:sp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69A21BDC-996A-407D-851A-368D75BF1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9387"/>
            <a:ext cx="4078229" cy="29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12836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348880"/>
            <a:ext cx="8568952" cy="32932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latin typeface="Calibri" pitchFamily="34" charset="0"/>
                <a:cs typeface="Calibri" pitchFamily="34" charset="0"/>
              </a:rPr>
              <a:t>Рекомендации</a:t>
            </a:r>
          </a:p>
          <a:p>
            <a:pPr lvl="0"/>
            <a:r>
              <a:rPr lang="ru-RU" sz="1600" dirty="0">
                <a:latin typeface="Calibri" pitchFamily="34" charset="0"/>
                <a:cs typeface="Calibri" pitchFamily="34" charset="0"/>
              </a:rPr>
              <a:t>27.У взрослых с 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COVID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-19 и острой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гипоксемической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дыхательной недостаточностью, если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высокопоточная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оксигенотерапия недоступна и нет срочных показаний для интубации трахеи, мы </a:t>
            </a:r>
            <a:r>
              <a:rPr lang="ru-RU" sz="1600">
                <a:latin typeface="Calibri" pitchFamily="34" charset="0"/>
                <a:cs typeface="Calibri" pitchFamily="34" charset="0"/>
              </a:rPr>
              <a:t>предлагаем попытку неинвазивной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вентиляции легких с тщательным мониторингом и частой оценкой на предмет прогрессирования дыхательной недостаточности.</a:t>
            </a:r>
          </a:p>
          <a:p>
            <a:pPr lvl="0"/>
            <a:endParaRPr lang="ru-RU" sz="1600" dirty="0"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ru-RU" sz="1600" dirty="0">
                <a:latin typeface="Calibri" pitchFamily="34" charset="0"/>
                <a:cs typeface="Calibri" pitchFamily="34" charset="0"/>
              </a:rPr>
              <a:t>28. Мы не можем дать рекомендации относительно использования шлема при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неинвазивной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вентиляции легких, по сравнению с маской. Это вариант, но мы не уверены в его безопасности и эффективности при COVID-19.</a:t>
            </a:r>
          </a:p>
          <a:p>
            <a:pPr lvl="0"/>
            <a:endParaRPr lang="ru-RU" sz="1600" dirty="0"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ru-RU" sz="1600" dirty="0">
                <a:latin typeface="Calibri" pitchFamily="34" charset="0"/>
                <a:cs typeface="Calibri" pitchFamily="34" charset="0"/>
              </a:rPr>
              <a:t>29. У взрослых с COVID-19, получающих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неинвазивную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вентиляцию легких или </a:t>
            </a:r>
            <a:r>
              <a:rPr lang="ru-RU" sz="1600" dirty="0" err="1">
                <a:latin typeface="Calibri" pitchFamily="34" charset="0"/>
                <a:cs typeface="Calibri" pitchFamily="34" charset="0"/>
              </a:rPr>
              <a:t>высокопоточную</a:t>
            </a:r>
            <a:r>
              <a:rPr lang="ru-RU" sz="1600" dirty="0">
                <a:latin typeface="Calibri" pitchFamily="34" charset="0"/>
                <a:cs typeface="Calibri" pitchFamily="34" charset="0"/>
              </a:rPr>
              <a:t> оксигенотерапию, мы рекомендуем внимательно следить за ухудшением респираторного статуса и раннюю интубацию в контролируемых условиях при ухудшении состояния.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>
          <a:xfrm>
            <a:off x="1547664" y="116632"/>
            <a:ext cx="5955584" cy="1629398"/>
          </a:xfrm>
          <a:prstGeom prst="rect">
            <a:avLst/>
          </a:prstGeom>
          <a:noFill/>
          <a:ln>
            <a:noFill/>
          </a:ln>
          <a:effectLst>
            <a:outerShdw blurRad="63500" dist="127001" dir="2700000" algn="tl" rotWithShape="0">
              <a:srgbClr val="000000">
                <a:alpha val="54999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84787" y="6560641"/>
            <a:ext cx="5878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rgbClr val="002060"/>
                </a:solidFill>
                <a:latin typeface="+mn-lt"/>
              </a:rPr>
              <a:t>European Society of Intensive Care Medicine and the Society of Critical Care Medicine 2020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7505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55260" cy="136815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Показания </a:t>
            </a:r>
            <a:r>
              <a:rPr lang="ru-RU" sz="4000" b="1" dirty="0" err="1">
                <a:solidFill>
                  <a:srgbClr val="C00000"/>
                </a:solidFill>
              </a:rPr>
              <a:t>неинвазивной</a:t>
            </a:r>
            <a:r>
              <a:rPr lang="ru-RU" sz="4000" b="1" dirty="0">
                <a:solidFill>
                  <a:srgbClr val="C00000"/>
                </a:solidFill>
              </a:rPr>
              <a:t> вентиляции легких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1700808"/>
            <a:ext cx="8820980" cy="2592288"/>
          </a:xfrm>
        </p:spPr>
        <p:txBody>
          <a:bodyPr/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Насыщение периферической крови кислородом (SрO</a:t>
            </a:r>
            <a:r>
              <a:rPr lang="ru-RU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ru-RU" dirty="0">
                <a:latin typeface="Calibri" pitchFamily="34" charset="0"/>
                <a:cs typeface="Calibri" pitchFamily="34" charset="0"/>
              </a:rPr>
              <a:t>) составляет &lt; 92%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latin typeface="Calibri" pitchFamily="34" charset="0"/>
                <a:cs typeface="Calibri" pitchFamily="34" charset="0"/>
              </a:rPr>
              <a:t> или ЧДД более 25 в минуту при Sр</a:t>
            </a:r>
            <a:r>
              <a:rPr lang="en-US" dirty="0">
                <a:latin typeface="Calibri" pitchFamily="34" charset="0"/>
                <a:cs typeface="Calibri" pitchFamily="34" charset="0"/>
              </a:rPr>
              <a:t>O</a:t>
            </a:r>
            <a:r>
              <a:rPr lang="ru-RU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менее </a:t>
            </a:r>
            <a:r>
              <a:rPr lang="en-US" dirty="0">
                <a:latin typeface="Calibri" pitchFamily="34" charset="0"/>
                <a:cs typeface="Calibri" pitchFamily="34" charset="0"/>
              </a:rPr>
              <a:t>95%</a:t>
            </a:r>
            <a:r>
              <a:rPr lang="ru-RU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в положении </a:t>
            </a:r>
            <a:r>
              <a:rPr lang="ru-RU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прон</a:t>
            </a:r>
            <a:r>
              <a:rPr lang="ru-RU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-позиции</a:t>
            </a:r>
            <a:endParaRPr lang="ru-RU" sz="2000" dirty="0">
              <a:solidFill>
                <a:srgbClr val="FF0000"/>
              </a:solidFill>
            </a:endParaRP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49753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Прямоугольник 2"/>
          <p:cNvSpPr>
            <a:spLocks noChangeArrowheads="1"/>
          </p:cNvSpPr>
          <p:nvPr/>
        </p:nvSpPr>
        <p:spPr bwMode="auto">
          <a:xfrm>
            <a:off x="0" y="13970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Основные типы интерфейсов для НВЛ</a:t>
            </a:r>
            <a:endParaRPr lang="en-US" altLang="ru-RU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alt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тяжелая вирусная пневмония)</a:t>
            </a:r>
            <a:endParaRPr lang="en-US" altLang="ru-RU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8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r="6409" b="20000"/>
          <a:stretch>
            <a:fillRect/>
          </a:stretch>
        </p:blipFill>
        <p:spPr bwMode="auto">
          <a:xfrm>
            <a:off x="6216650" y="3679968"/>
            <a:ext cx="181292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68965" name="Прямоугольник 9"/>
          <p:cNvSpPr>
            <a:spLocks noChangeArrowheads="1"/>
          </p:cNvSpPr>
          <p:nvPr/>
        </p:nvSpPr>
        <p:spPr bwMode="auto">
          <a:xfrm>
            <a:off x="1133475" y="3455988"/>
            <a:ext cx="1857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Ротовой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загубник</a:t>
            </a:r>
            <a:endParaRPr lang="ru-RU" altLang="ru-RU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966" name="Прямоугольник 10"/>
          <p:cNvSpPr>
            <a:spLocks noChangeArrowheads="1"/>
          </p:cNvSpPr>
          <p:nvPr/>
        </p:nvSpPr>
        <p:spPr bwMode="auto">
          <a:xfrm>
            <a:off x="3316288" y="3455988"/>
            <a:ext cx="2500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Носовая (назальная)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маска</a:t>
            </a:r>
            <a:endParaRPr lang="ru-RU" altLang="ru-RU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967" name="Прямоугольник 11"/>
          <p:cNvSpPr>
            <a:spLocks noChangeArrowheads="1"/>
          </p:cNvSpPr>
          <p:nvPr/>
        </p:nvSpPr>
        <p:spPr bwMode="auto">
          <a:xfrm>
            <a:off x="5857875" y="3455988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Носовые (назальные)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конусы</a:t>
            </a:r>
            <a:endParaRPr lang="ru-RU" altLang="ru-RU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968" name="Прямоугольник 13"/>
          <p:cNvSpPr>
            <a:spLocks noChangeArrowheads="1"/>
          </p:cNvSpPr>
          <p:nvPr/>
        </p:nvSpPr>
        <p:spPr bwMode="auto">
          <a:xfrm>
            <a:off x="3638550" y="6157913"/>
            <a:ext cx="1857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Полная лицевая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маска</a:t>
            </a:r>
            <a:endParaRPr lang="ru-RU" altLang="ru-RU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969" name="Прямоугольник 14"/>
          <p:cNvSpPr>
            <a:spLocks noChangeArrowheads="1"/>
          </p:cNvSpPr>
          <p:nvPr/>
        </p:nvSpPr>
        <p:spPr bwMode="auto">
          <a:xfrm>
            <a:off x="6643688" y="6157913"/>
            <a:ext cx="7477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Шлем</a:t>
            </a:r>
            <a:endParaRPr lang="ru-RU" altLang="ru-RU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970" name="Прямоугольник 15"/>
          <p:cNvSpPr>
            <a:spLocks noChangeArrowheads="1"/>
          </p:cNvSpPr>
          <p:nvPr/>
        </p:nvSpPr>
        <p:spPr bwMode="auto">
          <a:xfrm>
            <a:off x="919163" y="6157913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C000"/>
              </a:buClr>
              <a:buFontTx/>
              <a:buNone/>
            </a:pPr>
            <a:r>
              <a:rPr lang="ru-RU" altLang="ru-RU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Ороназальная (лицевая) маска</a:t>
            </a:r>
          </a:p>
        </p:txBody>
      </p:sp>
      <p:pic>
        <p:nvPicPr>
          <p:cNvPr id="168971" name="Picture 16" descr="Respironics ComfortGel Full - Click Image to Cl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58938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6" t="5067" r="3902" b="23979"/>
          <a:stretch>
            <a:fillRect/>
          </a:stretch>
        </p:blipFill>
        <p:spPr bwMode="auto">
          <a:xfrm>
            <a:off x="3271168" y="2615550"/>
            <a:ext cx="180022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481324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3678662" cy="52785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  <a:latin typeface="+mn-lt"/>
              </a:rPr>
              <a:t>Прональная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 позиция при проведении НВЛ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6477610"/>
            <a:ext cx="3258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+mj-lt"/>
              </a:rPr>
              <a:t>Feltracco</a:t>
            </a:r>
            <a:r>
              <a:rPr lang="ru-RU" sz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+mj-lt"/>
              </a:rPr>
              <a:t>et al. </a:t>
            </a:r>
            <a:r>
              <a:rPr lang="fr-FR" sz="1200" dirty="0">
                <a:solidFill>
                  <a:srgbClr val="002060"/>
                </a:solidFill>
                <a:latin typeface="+mj-lt"/>
              </a:rPr>
              <a:t>Clin Transplant 2009: 23: 748–750</a:t>
            </a:r>
            <a:endParaRPr lang="ru-RU" sz="1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124744"/>
            <a:ext cx="3600400" cy="2648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484" y="3573016"/>
            <a:ext cx="3577972" cy="2830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6477610"/>
            <a:ext cx="2956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+mn-lt"/>
              </a:rPr>
              <a:t>Pérez-Nieto et al. Critical Care (2020) 24:114</a:t>
            </a:r>
            <a:endParaRPr lang="ru-RU" sz="1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25089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Показания для интубации трахеи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908720"/>
            <a:ext cx="8820980" cy="5668570"/>
          </a:xfrm>
        </p:spPr>
        <p:txBody>
          <a:bodyPr/>
          <a:lstStyle/>
          <a:p>
            <a:r>
              <a:rPr lang="ru-RU" dirty="0"/>
              <a:t>Гипоксемия (</a:t>
            </a:r>
            <a:r>
              <a:rPr lang="en-US" dirty="0"/>
              <a:t>SpO2&lt;92</a:t>
            </a:r>
            <a:r>
              <a:rPr lang="ru-RU" dirty="0"/>
              <a:t>%) несмотря на НВЛ в положении лежа на животе</a:t>
            </a:r>
          </a:p>
          <a:p>
            <a:r>
              <a:rPr lang="ru-RU" dirty="0"/>
              <a:t>ЧДД более 35 в минуту</a:t>
            </a:r>
          </a:p>
          <a:p>
            <a:r>
              <a:rPr lang="ru-RU" dirty="0"/>
              <a:t>Нарастание видимой экскурсии грудной летки</a:t>
            </a:r>
          </a:p>
          <a:p>
            <a:r>
              <a:rPr lang="ru-RU" dirty="0"/>
              <a:t>Нарушение/изменение сознания</a:t>
            </a:r>
          </a:p>
          <a:p>
            <a:r>
              <a:rPr lang="ru-RU" dirty="0"/>
              <a:t>Остановка дыхания</a:t>
            </a:r>
          </a:p>
          <a:p>
            <a:r>
              <a:rPr lang="ru-RU" dirty="0"/>
              <a:t>Нестабильная гемодинамика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16894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Рекомендации ФАР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908720"/>
            <a:ext cx="8820980" cy="5668570"/>
          </a:xfrm>
        </p:spPr>
        <p:txBody>
          <a:bodyPr/>
          <a:lstStyle/>
          <a:p>
            <a:r>
              <a:rPr lang="ru-RU" sz="2000" dirty="0"/>
              <a:t>75. Пациентам с острой дыхательной недостаточностью и подозреваемой/подтвержденной НКИ COVID-19 для выбора тактики респираторной терапии и настройки параметров респираторной поддержки рекомендуется использовать Клинические рекомендации ФАР «Диагностика и интенсивная терапия острого респираторного </a:t>
            </a:r>
            <a:r>
              <a:rPr lang="ru-RU" sz="2000" dirty="0" err="1"/>
              <a:t>дистресс</a:t>
            </a:r>
            <a:r>
              <a:rPr lang="ru-RU" sz="2000" dirty="0"/>
              <a:t>-синдрома», так как нет убедительных данных, что ОРДС при НКИ COVID-19 имеет существенные отличия от ОРДС вследствие любой другой вирусной пневмонии (например, при гриппе А) (УДД – 5, УУР – С) </a:t>
            </a:r>
          </a:p>
          <a:p>
            <a:endParaRPr lang="ru-RU" sz="2000" dirty="0"/>
          </a:p>
          <a:p>
            <a:r>
              <a:rPr lang="ru-RU" sz="2000" dirty="0"/>
              <a:t>76. У пациентов с высоко вероятной или подтвержденной НКИ COVID-19 с </a:t>
            </a:r>
            <a:r>
              <a:rPr lang="ru-RU" sz="2000" dirty="0" err="1"/>
              <a:t>кислородозависимостью</a:t>
            </a:r>
            <a:r>
              <a:rPr lang="ru-RU" sz="2000" dirty="0"/>
              <a:t> рекомендуется выполнение компьютерной томографии легких при доступности метода и транспортабельности пациента, так как КТ лёгких имеет важное значение в выборе тактики респираторной поддержки; при отсутствии КТ рекомендовано использовать обзорную рентгенографию органов грудной клетки и ультразвуковой мониторинг состояния ткани лёгких (УДД – 5, УУР –С) </a:t>
            </a:r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92054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215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Клиническая картина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908720"/>
            <a:ext cx="63954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>
              <a:latin typeface="+mn-lt"/>
            </a:endParaRPr>
          </a:p>
          <a:p>
            <a:r>
              <a:rPr lang="ru-RU" sz="2400" dirty="0">
                <a:latin typeface="+mn-lt"/>
              </a:rPr>
              <a:t>Частые признаки </a:t>
            </a:r>
            <a:r>
              <a:rPr lang="en-US" sz="2400" dirty="0">
                <a:latin typeface="+mn-lt"/>
              </a:rPr>
              <a:t>(&gt;10%)</a:t>
            </a:r>
            <a:endParaRPr lang="ru-RU" sz="2400" dirty="0">
              <a:latin typeface="+mn-lt"/>
            </a:endParaRPr>
          </a:p>
          <a:p>
            <a:r>
              <a:rPr lang="fr-FR" sz="2000" dirty="0">
                <a:solidFill>
                  <a:srgbClr val="002060"/>
                </a:solidFill>
                <a:latin typeface="+mn-lt"/>
              </a:rPr>
              <a:t>●</a:t>
            </a:r>
            <a:r>
              <a:rPr lang="ru-RU" sz="2000" dirty="0">
                <a:latin typeface="+mn-lt"/>
              </a:rPr>
              <a:t>Инкубационный период</a:t>
            </a:r>
            <a:r>
              <a:rPr lang="fr-FR" sz="2000" dirty="0">
                <a:latin typeface="+mn-lt"/>
              </a:rPr>
              <a:t>: </a:t>
            </a:r>
            <a:r>
              <a:rPr lang="ru-RU" sz="2000" dirty="0">
                <a:latin typeface="+mn-lt"/>
              </a:rPr>
              <a:t>в среднем, 5 дней </a:t>
            </a:r>
            <a:r>
              <a:rPr lang="fr-FR" sz="2000" dirty="0">
                <a:latin typeface="+mn-lt"/>
              </a:rPr>
              <a:t>(2-14 </a:t>
            </a:r>
            <a:r>
              <a:rPr lang="ru-RU" sz="2000" dirty="0">
                <a:latin typeface="+mn-lt"/>
              </a:rPr>
              <a:t>дней</a:t>
            </a:r>
            <a:r>
              <a:rPr lang="fr-FR" sz="2000" dirty="0">
                <a:latin typeface="+mn-lt"/>
              </a:rPr>
              <a:t>)</a:t>
            </a:r>
          </a:p>
          <a:p>
            <a:r>
              <a:rPr lang="fr-FR" sz="2000" dirty="0">
                <a:solidFill>
                  <a:srgbClr val="002060"/>
                </a:solidFill>
                <a:latin typeface="+mn-lt"/>
              </a:rPr>
              <a:t>●</a:t>
            </a:r>
            <a:r>
              <a:rPr lang="ru-RU" sz="2000" dirty="0">
                <a:latin typeface="+mn-lt"/>
              </a:rPr>
              <a:t>Средний возраст</a:t>
            </a:r>
            <a:r>
              <a:rPr lang="fr-FR" sz="2000" dirty="0">
                <a:latin typeface="+mn-lt"/>
              </a:rPr>
              <a:t>: ≈50 </a:t>
            </a:r>
            <a:r>
              <a:rPr lang="ru-RU" sz="2000" dirty="0">
                <a:latin typeface="+mn-lt"/>
              </a:rPr>
              <a:t>лет</a:t>
            </a:r>
            <a:r>
              <a:rPr lang="fr-FR" sz="2000" dirty="0">
                <a:latin typeface="+mn-lt"/>
              </a:rPr>
              <a:t>, 40% </a:t>
            </a:r>
            <a:r>
              <a:rPr lang="ru-RU" sz="2000" dirty="0">
                <a:latin typeface="+mn-lt"/>
              </a:rPr>
              <a:t>- женщины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6309320"/>
            <a:ext cx="8366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en-US" sz="1000" dirty="0" err="1">
                <a:solidFill>
                  <a:srgbClr val="002060"/>
                </a:solidFill>
                <a:latin typeface="+mn-lt"/>
              </a:rPr>
              <a:t>Chenet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al. Epidemiological and clinical characteristics of 99 cases of 2019 novel coronavirus pneumonia in Wuhan, China: a descriptive study Lancet 2020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dirty="0">
                <a:solidFill>
                  <a:srgbClr val="002060"/>
                </a:solidFill>
                <a:latin typeface="+mn-lt"/>
              </a:rPr>
              <a:t>Young et al. Epidemiologic Features and Clinical Course of Patients Infected With SARS-CoV-2 in Singapore JAMA 2020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dirty="0">
                <a:solidFill>
                  <a:srgbClr val="002060"/>
                </a:solidFill>
                <a:latin typeface="+mn-lt"/>
              </a:rPr>
              <a:t>Guan et al. Clinical Characteristics of Coronavirus Disease 2019 in China NEJM 2020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pPr marL="228600" indent="-228600">
              <a:buFont typeface="+mj-lt"/>
              <a:buAutoNum type="arabicPeriod"/>
            </a:pPr>
            <a:endParaRPr lang="ru-RU" sz="1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89248" y="1641155"/>
          <a:ext cx="7107088" cy="4120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78696">
                  <a:extLst>
                    <a:ext uri="{9D8B030D-6E8A-4147-A177-3AD203B41FA5}">
                      <a16:colId xmlns:a16="http://schemas.microsoft.com/office/drawing/2014/main" val="1894851038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1090528425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Клинические признаки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510234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Лихорадка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40% исходно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80% при наблюдении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5260458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Лихорадка &gt;39°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15%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7305036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Кашель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80%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5051367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Астения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5804518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Мокрота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3007687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Одышка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30%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4642658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Боли в горле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3578178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Миалгия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495023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Головная боль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2845503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Лихорадка, кашель и одышка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15%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345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40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Рекомендации ФАР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908720"/>
            <a:ext cx="8820980" cy="5668570"/>
          </a:xfrm>
        </p:spPr>
        <p:txBody>
          <a:bodyPr/>
          <a:lstStyle/>
          <a:p>
            <a:r>
              <a:rPr lang="ru-RU" sz="2000" dirty="0"/>
              <a:t>77. У пациентов с ОРДС вследствие НКИ COVID-19 рекомендуется использовать пошаговый подход в выборе методов респираторной терапии для улучшения результатов лечения: при ОРДС легкой степени - стандартную оксигенотерапию через лицевую маску или назальные канюли в сочетании с </a:t>
            </a:r>
            <a:r>
              <a:rPr lang="ru-RU" sz="2000" dirty="0" err="1"/>
              <a:t>прон</a:t>
            </a:r>
            <a:r>
              <a:rPr lang="ru-RU" sz="2000" dirty="0"/>
              <a:t>-позицией, а при ОРДС средней и тяжелой степени - интубация трахеи и инвазивная ИВЛ в сочетании с </a:t>
            </a:r>
            <a:r>
              <a:rPr lang="ru-RU" sz="2000" dirty="0" err="1"/>
              <a:t>прон</a:t>
            </a:r>
            <a:r>
              <a:rPr lang="ru-RU" sz="2000" dirty="0"/>
              <a:t>-позицией (УДД – 4, УУР –С)</a:t>
            </a:r>
          </a:p>
          <a:p>
            <a:endParaRPr lang="ru-RU" sz="2000" dirty="0"/>
          </a:p>
          <a:p>
            <a:r>
              <a:rPr lang="ru-RU" sz="2000" dirty="0"/>
              <a:t>78. При наличии показаний у пациентов с ОРДС не рекомендуется задерживать интубацию трахеи и начало ИВЛ, так как отсрочка интубации трахеи при ОРДС ухудшает прогноз. Показаниями для интубации трахеи являются: гипоксемия (SpO</a:t>
            </a:r>
            <a:r>
              <a:rPr lang="ru-RU" sz="2000" baseline="-25000" dirty="0"/>
              <a:t>2</a:t>
            </a:r>
            <a:r>
              <a:rPr lang="ru-RU" sz="2000" dirty="0"/>
              <a:t>&lt;92%) несмотря на оксигенотерапию в положении лежа на животе, ЧДД более 30 в мин, нарастание видимой экскурсии грудной клетки, нарушение /изменение сознания, ухудшение </a:t>
            </a:r>
            <a:r>
              <a:rPr lang="ru-RU" sz="2000" dirty="0" err="1"/>
              <a:t>визуализационной</a:t>
            </a:r>
            <a:r>
              <a:rPr lang="ru-RU" sz="2000" dirty="0"/>
              <a:t> картины лёгких (УДД – 2, УУР –В)</a:t>
            </a:r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957149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Рекомендации ФАР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908720"/>
            <a:ext cx="8820980" cy="5668570"/>
          </a:xfrm>
        </p:spPr>
        <p:txBody>
          <a:bodyPr/>
          <a:lstStyle/>
          <a:p>
            <a:r>
              <a:rPr lang="ru-RU" sz="2000" dirty="0"/>
              <a:t>79. У пациентов с НКИ COVID-19 и SpO</a:t>
            </a:r>
            <a:r>
              <a:rPr lang="ru-RU" sz="2000" baseline="-25000" dirty="0"/>
              <a:t>2</a:t>
            </a:r>
            <a:r>
              <a:rPr lang="ru-RU" sz="2000" dirty="0"/>
              <a:t> менее 92% рекомендуется начать оксигенотерапию до достижения величины 96% (УДД – 4, УУР –С)</a:t>
            </a:r>
          </a:p>
          <a:p>
            <a:endParaRPr lang="ru-RU" sz="2000" dirty="0"/>
          </a:p>
          <a:p>
            <a:r>
              <a:rPr lang="ru-RU" sz="2000" dirty="0"/>
              <a:t>80. У пациентов с </a:t>
            </a:r>
            <a:r>
              <a:rPr lang="ru-RU" sz="2000" dirty="0" err="1"/>
              <a:t>гипоксемической</a:t>
            </a:r>
            <a:r>
              <a:rPr lang="ru-RU" sz="2000" dirty="0"/>
              <a:t> ОДН вследствие НКИ COVID-19 при неэффективности стандартной оксигенотерапии следует рассмотреть возможность применения </a:t>
            </a:r>
            <a:r>
              <a:rPr lang="ru-RU" sz="2000" dirty="0" err="1"/>
              <a:t>высокопоточной</a:t>
            </a:r>
            <a:r>
              <a:rPr lang="ru-RU" sz="2000" dirty="0"/>
              <a:t> </a:t>
            </a:r>
            <a:r>
              <a:rPr lang="ru-RU" sz="2000" dirty="0" err="1"/>
              <a:t>оксигенации</a:t>
            </a:r>
            <a:r>
              <a:rPr lang="ru-RU" sz="2000" dirty="0"/>
              <a:t>; при использовании </a:t>
            </a:r>
            <a:r>
              <a:rPr lang="ru-RU" sz="2000" dirty="0" err="1"/>
              <a:t>высокопоточной</a:t>
            </a:r>
            <a:r>
              <a:rPr lang="ru-RU" sz="2000" dirty="0"/>
              <a:t> оксигенотерапии рекомендуется надеть на пациента защитную маску (УДД – 2, УУР –В)</a:t>
            </a:r>
          </a:p>
          <a:p>
            <a:endParaRPr lang="ru-RU" sz="2000" dirty="0"/>
          </a:p>
          <a:p>
            <a:r>
              <a:rPr lang="ru-RU" sz="2000" dirty="0"/>
              <a:t>81. У пациентов с ОРДС вследствие НКИ </a:t>
            </a:r>
            <a:r>
              <a:rPr lang="en-US" sz="2000" dirty="0"/>
              <a:t>COVID</a:t>
            </a:r>
            <a:r>
              <a:rPr lang="ru-RU" sz="2000" dirty="0"/>
              <a:t>-19 при отсутствии технической возможности проведения </a:t>
            </a:r>
            <a:r>
              <a:rPr lang="ru-RU" sz="2000" dirty="0" err="1"/>
              <a:t>высокопоточной</a:t>
            </a:r>
            <a:r>
              <a:rPr lang="ru-RU" sz="2000" dirty="0"/>
              <a:t> </a:t>
            </a:r>
            <a:r>
              <a:rPr lang="ru-RU" sz="2000" dirty="0" err="1"/>
              <a:t>оксигенации</a:t>
            </a:r>
            <a:r>
              <a:rPr lang="ru-RU" sz="2000" dirty="0"/>
              <a:t> или ее неэффективности рекомендуется оценить целесообразность использования </a:t>
            </a:r>
            <a:r>
              <a:rPr lang="ru-RU" sz="2000" dirty="0" err="1"/>
              <a:t>неинвазивной</a:t>
            </a:r>
            <a:r>
              <a:rPr lang="ru-RU" sz="2000" dirty="0"/>
              <a:t> вентиляции легких в режиме </a:t>
            </a:r>
            <a:r>
              <a:rPr lang="en-US" sz="2000" dirty="0"/>
              <a:t>CPAP </a:t>
            </a:r>
            <a:r>
              <a:rPr lang="ru-RU" sz="2000" dirty="0"/>
              <a:t>до 15-18 см вод. ст. (УДД – 5, УУР –С)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848592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Рекомендации ФАР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908720"/>
            <a:ext cx="8820980" cy="5668570"/>
          </a:xfrm>
        </p:spPr>
        <p:txBody>
          <a:bodyPr/>
          <a:lstStyle/>
          <a:p>
            <a:r>
              <a:rPr lang="ru-RU" sz="2000" dirty="0"/>
              <a:t>82. У пациентов с ОРДС легкой степени вследствие НКИ COVID-19 при применении </a:t>
            </a:r>
            <a:r>
              <a:rPr lang="ru-RU" sz="2000" dirty="0" err="1"/>
              <a:t>неинвазивной</a:t>
            </a:r>
            <a:r>
              <a:rPr lang="ru-RU" sz="2000" dirty="0"/>
              <a:t> ИВЛ как терапии первой линии рекомендуется рассмотреть возможность использования шлема вместо масок для уменьшения аэрозольного распространения </a:t>
            </a:r>
            <a:r>
              <a:rPr lang="ru-RU" sz="2000" dirty="0" err="1"/>
              <a:t>коронавирусной</a:t>
            </a:r>
            <a:r>
              <a:rPr lang="ru-RU" sz="2000" dirty="0"/>
              <a:t> инфекции (УДД – 5, УУР –С)</a:t>
            </a:r>
          </a:p>
          <a:p>
            <a:endParaRPr lang="ru-RU" sz="2000" dirty="0"/>
          </a:p>
          <a:p>
            <a:r>
              <a:rPr lang="ru-RU" sz="2000" dirty="0"/>
              <a:t>83. У пациентов с НКИ COVID-19, нуждающихся в дополнительной подаче кислорода, рекомендуется сочетание оксигенотерапии с положением пациента лежа на животе (</a:t>
            </a:r>
            <a:r>
              <a:rPr lang="ru-RU" sz="2000" dirty="0" err="1"/>
              <a:t>прон</a:t>
            </a:r>
            <a:r>
              <a:rPr lang="ru-RU" sz="2000" dirty="0"/>
              <a:t>-позиция) для улучшения </a:t>
            </a:r>
            <a:r>
              <a:rPr lang="ru-RU" sz="2000" dirty="0" err="1"/>
              <a:t>оксигенации</a:t>
            </a:r>
            <a:r>
              <a:rPr lang="ru-RU" sz="2000" dirty="0"/>
              <a:t> и возможного снижения летальности (УДД – 4, УУР – С)</a:t>
            </a:r>
          </a:p>
          <a:p>
            <a:endParaRPr lang="ru-RU" sz="2000" dirty="0"/>
          </a:p>
          <a:p>
            <a:r>
              <a:rPr lang="ru-RU" sz="2000" dirty="0"/>
              <a:t>84. У пациентов с ОРДС вследствие НКИ COVID-19 при проведении ИВЛ рекомендуется мониторинг разницы между давлением плато и РЕЕР («движущего» давления) или статической податливости респираторной системы для оценки гомогенности повреждения альвеол и выбора дальнейшей тактики респираторной поддержки (УДД – 4, УУР –С)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97466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Рекомендации ФАР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908720"/>
            <a:ext cx="8820980" cy="5668570"/>
          </a:xfrm>
        </p:spPr>
        <p:txBody>
          <a:bodyPr/>
          <a:lstStyle/>
          <a:p>
            <a:r>
              <a:rPr lang="ru-RU" sz="2000" dirty="0"/>
              <a:t>85. При искусственной вентиляции лёгких у пациентов с НКИ COVID-19 т с ОРДС рекомендуется использовать дыхательный объём 4-8 мл/кг идеальной массы тела, так как применение ДО более 9 мл/кг ИМТ приводит к увеличению осложнений и летальности (УДД – 2, УУР –В) </a:t>
            </a:r>
          </a:p>
          <a:p>
            <a:endParaRPr lang="ru-RU" sz="2000" dirty="0"/>
          </a:p>
          <a:p>
            <a:r>
              <a:rPr lang="ru-RU" sz="2000" dirty="0"/>
              <a:t>86. У пациентов с ОРДС вследствие НКИ COVID-19 рекомендовано использовать РЕЕР 12-20 см вод. ст. (УДД – 2, УУР –В) </a:t>
            </a:r>
          </a:p>
          <a:p>
            <a:endParaRPr lang="ru-RU" sz="2000" dirty="0"/>
          </a:p>
          <a:p>
            <a:r>
              <a:rPr lang="ru-RU" sz="2000" dirty="0"/>
              <a:t>87. При проведении ИВЛ у пациентов с ОРДС вследствие НКИ COVID-19 рекомендовано использование положения лежа на животе в течение не менее 16 часов в сутки для улучшения </a:t>
            </a:r>
            <a:r>
              <a:rPr lang="ru-RU" sz="2000" dirty="0" err="1"/>
              <a:t>оксигенации</a:t>
            </a:r>
            <a:r>
              <a:rPr lang="ru-RU" sz="2000" dirty="0"/>
              <a:t> и возможного снижения летальности (УДД – 4, УУР –С) </a:t>
            </a:r>
          </a:p>
          <a:p>
            <a:endParaRPr lang="ru-RU" sz="2000" dirty="0"/>
          </a:p>
          <a:p>
            <a:r>
              <a:rPr lang="ru-RU" sz="2000" dirty="0"/>
              <a:t>88. У пациентов с ОРДС вследствие НКИ COVID-19 рутинное применение маневров </a:t>
            </a:r>
            <a:r>
              <a:rPr lang="ru-RU" sz="2000" dirty="0" err="1"/>
              <a:t>рекрутирования</a:t>
            </a:r>
            <a:r>
              <a:rPr lang="ru-RU" sz="2000" dirty="0"/>
              <a:t> альвеол не рекомендовано (УДД – 4, УУР –С)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31286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Рекомендации ФАР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908720"/>
            <a:ext cx="8820980" cy="5668570"/>
          </a:xfrm>
        </p:spPr>
        <p:txBody>
          <a:bodyPr/>
          <a:lstStyle/>
          <a:p>
            <a:r>
              <a:rPr lang="ru-RU" sz="2000" dirty="0"/>
              <a:t>89. У пациентов с ОРДС вследствие НКИ COVID-19 рекомендовано продлевать респираторную поддержку (до 14 суток и более) даже при положительной динамике </a:t>
            </a:r>
            <a:r>
              <a:rPr lang="ru-RU" sz="2000" dirty="0" err="1"/>
              <a:t>оксигенирующей</a:t>
            </a:r>
            <a:r>
              <a:rPr lang="ru-RU" sz="2000" dirty="0"/>
              <a:t> функции лёгких, так как при COVID-19 возможно повторное ухудшение течения ОРДС (УДД – 4, УУР –С)</a:t>
            </a:r>
          </a:p>
          <a:p>
            <a:endParaRPr lang="ru-RU" sz="2000" dirty="0"/>
          </a:p>
          <a:p>
            <a:r>
              <a:rPr lang="ru-RU" sz="2000" dirty="0"/>
              <a:t>90. При искусственной вентиляции лёгких у пациентов с ОРДС рутинное применение ингаляционного оксида азота (NO) не рекомендовано (УДД – 5, УУР –С)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63080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Гемодинамическая  поддержка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908720"/>
            <a:ext cx="8820980" cy="5668570"/>
          </a:xfrm>
        </p:spPr>
        <p:txBody>
          <a:bodyPr/>
          <a:lstStyle/>
          <a:p>
            <a:r>
              <a:rPr lang="ru-RU" sz="2000" dirty="0"/>
              <a:t>91. У пациента с НКИ COVID-19 и гипотензией (систолическое АД менее 90 мм рт. ст. или среднее АД менее 65 мм рт. ст.) рекомендуется провести </a:t>
            </a:r>
            <a:r>
              <a:rPr lang="ru-RU" sz="2000" dirty="0" err="1"/>
              <a:t>скрининговое</a:t>
            </a:r>
            <a:r>
              <a:rPr lang="ru-RU" sz="2000" dirty="0"/>
              <a:t> обследование, направленное на выявление возможных очагов инфекции, включая бактериальную суперинфекцию (УДД – 3, УУР –В)</a:t>
            </a:r>
          </a:p>
          <a:p>
            <a:endParaRPr lang="ru-RU" sz="2000" dirty="0"/>
          </a:p>
          <a:p>
            <a:r>
              <a:rPr lang="ru-RU" sz="2000" dirty="0"/>
              <a:t>99. У пациентов с НКИ COVID-19 и гипотензией в качестве вазоактивного препарата первой линии рекомендуется использовать норадреналин (УДД – 1, УУР – В)</a:t>
            </a:r>
          </a:p>
          <a:p>
            <a:endParaRPr lang="ru-RU" sz="2000" dirty="0"/>
          </a:p>
          <a:p>
            <a:r>
              <a:rPr lang="ru-RU" sz="2000" dirty="0"/>
              <a:t>100. У пациентов с НКИ COVID-19 и гипотензией при недоступности норадреналина в качестве вазоактивного препарата первой линии рекомендуется использовать адреналин (УДД – 1, УУР – В) </a:t>
            </a:r>
          </a:p>
          <a:p>
            <a:endParaRPr lang="ru-RU" sz="2000" dirty="0"/>
          </a:p>
          <a:p>
            <a:r>
              <a:rPr lang="ru-RU" sz="2000" dirty="0"/>
              <a:t>103. У пациентов с НКИ COVID-19 и рефрактерным шоком рекомендуется использовать низкие дозы кортикостероидов (УДД – 1, УУР – В)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3239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" y="116632"/>
            <a:ext cx="8229600" cy="634082"/>
          </a:xfrm>
        </p:spPr>
        <p:txBody>
          <a:bodyPr/>
          <a:lstStyle/>
          <a:p>
            <a:r>
              <a:rPr lang="ru-RU" sz="4000" b="1" dirty="0">
                <a:solidFill>
                  <a:srgbClr val="C00000"/>
                </a:solidFill>
              </a:rPr>
              <a:t>Миорелаксация и </a:t>
            </a:r>
            <a:r>
              <a:rPr lang="ru-RU" sz="4000" b="1" dirty="0" err="1">
                <a:solidFill>
                  <a:srgbClr val="C00000"/>
                </a:solidFill>
              </a:rPr>
              <a:t>седация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908720"/>
            <a:ext cx="8820980" cy="5668570"/>
          </a:xfrm>
        </p:spPr>
        <p:txBody>
          <a:bodyPr/>
          <a:lstStyle/>
          <a:p>
            <a:r>
              <a:rPr lang="ru-RU" sz="2400" dirty="0"/>
              <a:t>112. У пациентов с НКИ COVID-19 для обеспечения </a:t>
            </a:r>
            <a:r>
              <a:rPr lang="ru-RU" sz="2400" dirty="0" err="1"/>
              <a:t>протективной</a:t>
            </a:r>
            <a:r>
              <a:rPr lang="ru-RU" sz="2400" dirty="0"/>
              <a:t> вентиляции при умеренном или тяжелом течении ОРДС рекомендуется использовать болюсы мышечных релаксантов вместо их продленной </a:t>
            </a:r>
            <a:r>
              <a:rPr lang="ru-RU" sz="2400" dirty="0" err="1"/>
              <a:t>инфузии</a:t>
            </a:r>
            <a:r>
              <a:rPr lang="ru-RU" sz="2400" dirty="0"/>
              <a:t> (УДД – 5, УУР – С)</a:t>
            </a:r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/>
              <a:t>113. В случае сохраняющейся десинхронизации взаимодействия «пациент-респиратор», необходимости глубокой </a:t>
            </a:r>
            <a:r>
              <a:rPr lang="ru-RU" sz="2400" dirty="0" err="1"/>
              <a:t>седации</a:t>
            </a:r>
            <a:r>
              <a:rPr lang="ru-RU" sz="2400" dirty="0"/>
              <a:t>, проведении респираторной поддержки в положении на животе, а также потребности в высоком давлении плато рекомендуется продленная </a:t>
            </a:r>
            <a:r>
              <a:rPr lang="ru-RU" sz="2400" dirty="0" err="1"/>
              <a:t>инфузия</a:t>
            </a:r>
            <a:r>
              <a:rPr lang="ru-RU" sz="2400" dirty="0"/>
              <a:t> мышечных релаксантов продолжительностью до 48 часов (УДД – 5, УУР – С)</a:t>
            </a:r>
          </a:p>
          <a:p>
            <a:endParaRPr lang="ru-RU" sz="2000" dirty="0">
              <a:effectLst/>
            </a:endParaRPr>
          </a:p>
          <a:p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07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720080"/>
          </a:xfrm>
        </p:spPr>
        <p:txBody>
          <a:bodyPr/>
          <a:lstStyle/>
          <a:p>
            <a:r>
              <a:rPr lang="ru-RU" sz="3600" b="1" dirty="0" err="1">
                <a:solidFill>
                  <a:srgbClr val="C00000"/>
                </a:solidFill>
              </a:rPr>
              <a:t>Нутритивная</a:t>
            </a:r>
            <a:r>
              <a:rPr lang="ru-RU" sz="3600" b="1" dirty="0">
                <a:solidFill>
                  <a:srgbClr val="C00000"/>
                </a:solidFill>
              </a:rPr>
              <a:t> поддержка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10" y="1124744"/>
            <a:ext cx="8820980" cy="5452546"/>
          </a:xfrm>
        </p:spPr>
        <p:txBody>
          <a:bodyPr/>
          <a:lstStyle/>
          <a:p>
            <a:r>
              <a:rPr lang="ru-RU" sz="2000" dirty="0"/>
              <a:t>114. У пациентов с НКИ </a:t>
            </a:r>
            <a:r>
              <a:rPr lang="en-US" sz="2000" dirty="0"/>
              <a:t>COVID</a:t>
            </a:r>
            <a:r>
              <a:rPr lang="ru-RU" sz="2000" dirty="0"/>
              <a:t>-19, находящихся в ОРИТ более 24 часов, при отсутствии известных противопоказаний рекомендуется начинать </a:t>
            </a:r>
            <a:r>
              <a:rPr lang="ru-RU" sz="2000" dirty="0" err="1"/>
              <a:t>нутритивную</a:t>
            </a:r>
            <a:r>
              <a:rPr lang="ru-RU" sz="2000" dirty="0"/>
              <a:t> поддержку (УДД – 1, УУР – </a:t>
            </a:r>
            <a:r>
              <a:rPr lang="en-US" sz="2000" dirty="0"/>
              <a:t>B</a:t>
            </a:r>
            <a:r>
              <a:rPr lang="ru-RU" sz="2000" dirty="0"/>
              <a:t>)</a:t>
            </a:r>
            <a:endParaRPr lang="en-US" sz="2000" dirty="0"/>
          </a:p>
          <a:p>
            <a:endParaRPr lang="en-US" sz="2000" dirty="0"/>
          </a:p>
          <a:p>
            <a:r>
              <a:rPr lang="ru-RU" sz="2000" dirty="0"/>
              <a:t>115. Потребности в энергии и белке пациентов </a:t>
            </a:r>
            <a:r>
              <a:rPr lang="en-US" sz="2000" dirty="0"/>
              <a:t>c</a:t>
            </a:r>
            <a:r>
              <a:rPr lang="ru-RU" sz="2000" dirty="0"/>
              <a:t> НКИ С</a:t>
            </a:r>
            <a:r>
              <a:rPr lang="en-US" sz="2000" dirty="0"/>
              <a:t>OVID</a:t>
            </a:r>
            <a:r>
              <a:rPr lang="ru-RU" sz="2000" dirty="0"/>
              <a:t>-19 рекомендуется определять эмпирически: потребность в энергии - 25-30 ккал/кг, потребность в белке - 1,2-1,5 г/кг/сутки (УДД – 2, УУР – </a:t>
            </a:r>
            <a:r>
              <a:rPr lang="ru-RU" sz="2000" dirty="0" err="1"/>
              <a:t>B</a:t>
            </a:r>
            <a:r>
              <a:rPr lang="ru-RU" sz="2000" dirty="0"/>
              <a:t>)</a:t>
            </a:r>
          </a:p>
          <a:p>
            <a:endParaRPr lang="ru-RU" sz="2000" dirty="0"/>
          </a:p>
          <a:p>
            <a:r>
              <a:rPr lang="ru-RU" sz="2000" dirty="0"/>
              <a:t>117. При проведении </a:t>
            </a:r>
            <a:r>
              <a:rPr lang="ru-RU" sz="2000" dirty="0" err="1"/>
              <a:t>неинвазивной</a:t>
            </a:r>
            <a:r>
              <a:rPr lang="ru-RU" sz="2000" dirty="0"/>
              <a:t> ИВЛ и ИВЛ в </a:t>
            </a:r>
            <a:r>
              <a:rPr lang="ru-RU" sz="2000" dirty="0" err="1"/>
              <a:t>прон</a:t>
            </a:r>
            <a:r>
              <a:rPr lang="ru-RU" sz="2000" dirty="0"/>
              <a:t>-позиции рекомендуется применять метод </a:t>
            </a:r>
            <a:r>
              <a:rPr lang="ru-RU" sz="2000" dirty="0" err="1"/>
              <a:t>энтерального</a:t>
            </a:r>
            <a:r>
              <a:rPr lang="ru-RU" sz="2000" dirty="0"/>
              <a:t> зондового питания (УДД – 2, УУР – </a:t>
            </a:r>
            <a:r>
              <a:rPr lang="ru-RU" sz="2000" dirty="0" err="1"/>
              <a:t>B</a:t>
            </a:r>
            <a:r>
              <a:rPr lang="ru-RU" sz="2000" dirty="0"/>
              <a:t>)</a:t>
            </a:r>
          </a:p>
          <a:p>
            <a:endParaRPr lang="ru-RU" sz="2000" dirty="0">
              <a:effectLst/>
            </a:endParaRPr>
          </a:p>
          <a:p>
            <a:r>
              <a:rPr lang="ru-RU" sz="2000" dirty="0"/>
              <a:t>119. Раннее </a:t>
            </a:r>
            <a:r>
              <a:rPr lang="ru-RU" sz="2000" dirty="0" err="1"/>
              <a:t>энтеральное</a:t>
            </a:r>
            <a:r>
              <a:rPr lang="ru-RU" sz="2000" dirty="0"/>
              <a:t> питание следует начинать со стандартных </a:t>
            </a:r>
            <a:r>
              <a:rPr lang="ru-RU" sz="2000" dirty="0" err="1"/>
              <a:t>полисубстратных</a:t>
            </a:r>
            <a:r>
              <a:rPr lang="ru-RU" sz="2000" dirty="0"/>
              <a:t> </a:t>
            </a:r>
            <a:r>
              <a:rPr lang="ru-RU" sz="2000" dirty="0" err="1"/>
              <a:t>энтеральных</a:t>
            </a:r>
            <a:r>
              <a:rPr lang="ru-RU" sz="2000" dirty="0"/>
              <a:t> диет (тип Стандарт), а у пациентов с сопутствующим сахарным диабетом- с </a:t>
            </a:r>
            <a:r>
              <a:rPr lang="ru-RU" sz="2000" dirty="0" err="1"/>
              <a:t>энтеральных</a:t>
            </a:r>
            <a:r>
              <a:rPr lang="ru-RU" sz="2000" dirty="0"/>
              <a:t> смесей типа Диабет (УДД – 2, УУР – </a:t>
            </a:r>
            <a:r>
              <a:rPr lang="ru-RU" sz="2000" dirty="0" err="1"/>
              <a:t>B</a:t>
            </a:r>
            <a:r>
              <a:rPr lang="ru-RU" sz="2000" dirty="0"/>
              <a:t>).</a:t>
            </a:r>
          </a:p>
          <a:p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5325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FADB8-6C0F-B140-B61A-12020016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720080"/>
          </a:xfrm>
        </p:spPr>
        <p:txBody>
          <a:bodyPr/>
          <a:lstStyle/>
          <a:p>
            <a:r>
              <a:rPr lang="ru-RU" sz="3600" b="1" dirty="0">
                <a:solidFill>
                  <a:srgbClr val="C00000"/>
                </a:solidFill>
              </a:rPr>
              <a:t>Показания к ЭКМО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69AB5-342F-AD4A-B6AA-CCA65918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10" y="1124744"/>
            <a:ext cx="8820980" cy="5452546"/>
          </a:xfrm>
        </p:spPr>
        <p:txBody>
          <a:bodyPr/>
          <a:lstStyle/>
          <a:p>
            <a:r>
              <a:rPr lang="ru-RU" sz="2000" dirty="0"/>
              <a:t>131. Использование ЭКМО рекомендуется рассмотреть в тех случаях, когда стандартная респираторная и дополнительная терапия (</a:t>
            </a:r>
            <a:r>
              <a:rPr lang="ru-RU" sz="2000" dirty="0" err="1"/>
              <a:t>протективная</a:t>
            </a:r>
            <a:r>
              <a:rPr lang="ru-RU" sz="2000" dirty="0"/>
              <a:t> вентиляция легких с ДО 6 мл/кг с поддержанием </a:t>
            </a:r>
            <a:r>
              <a:rPr lang="en-US" sz="2000" dirty="0"/>
              <a:t>P</a:t>
            </a:r>
            <a:r>
              <a:rPr lang="ru-RU" sz="2000" dirty="0"/>
              <a:t>плато менее 30 см </a:t>
            </a:r>
            <a:r>
              <a:rPr lang="en-US" sz="2000" dirty="0"/>
              <a:t>H</a:t>
            </a:r>
            <a:r>
              <a:rPr lang="ru-RU" sz="2000" baseline="-25000" dirty="0"/>
              <a:t>2</a:t>
            </a:r>
            <a:r>
              <a:rPr lang="en-US" sz="2000" dirty="0"/>
              <a:t>O</a:t>
            </a:r>
            <a:r>
              <a:rPr lang="ru-RU" sz="2000" dirty="0"/>
              <a:t> и ПДКВ более 10 см </a:t>
            </a:r>
            <a:r>
              <a:rPr lang="en-US" sz="2000" dirty="0"/>
              <a:t>H</a:t>
            </a:r>
            <a:r>
              <a:rPr lang="ru-RU" sz="2000" baseline="-25000" dirty="0"/>
              <a:t>2</a:t>
            </a:r>
            <a:r>
              <a:rPr lang="en-US" sz="2000" dirty="0"/>
              <a:t>O</a:t>
            </a:r>
            <a:r>
              <a:rPr lang="ru-RU" sz="2000" dirty="0"/>
              <a:t>, </a:t>
            </a:r>
            <a:r>
              <a:rPr lang="ru-RU" sz="2000" dirty="0" err="1"/>
              <a:t>рекрутмент</a:t>
            </a:r>
            <a:r>
              <a:rPr lang="ru-RU" sz="2000" dirty="0"/>
              <a:t> маневр, </a:t>
            </a:r>
            <a:r>
              <a:rPr lang="ru-RU" sz="2000" dirty="0" err="1"/>
              <a:t>прон</a:t>
            </a:r>
            <a:r>
              <a:rPr lang="ru-RU" sz="2000" dirty="0"/>
              <a:t>-позиция, мышечная релаксация и </a:t>
            </a:r>
            <a:r>
              <a:rPr lang="ru-RU" sz="2000" dirty="0" err="1"/>
              <a:t>седация</a:t>
            </a:r>
            <a:r>
              <a:rPr lang="ru-RU" sz="2000" dirty="0"/>
              <a:t>) неэффективны для коррекции дыхательной недостаточности (УДД – 5, УУР – С)</a:t>
            </a:r>
          </a:p>
          <a:p>
            <a:endParaRPr lang="ru-RU" sz="2000" dirty="0"/>
          </a:p>
          <a:p>
            <a:r>
              <a:rPr lang="ru-RU" sz="2000" dirty="0"/>
              <a:t>132. Рекомендуется соблюдать следующие критерии начала ЭКМО: PaO</a:t>
            </a:r>
            <a:r>
              <a:rPr lang="ru-RU" sz="2000" baseline="-25000" dirty="0"/>
              <a:t>2</a:t>
            </a:r>
            <a:r>
              <a:rPr lang="ru-RU" sz="2000" dirty="0"/>
              <a:t>/FiO</a:t>
            </a:r>
            <a:r>
              <a:rPr lang="ru-RU" sz="2000" baseline="-25000" dirty="0"/>
              <a:t>2</a:t>
            </a:r>
            <a:r>
              <a:rPr lang="ru-RU" sz="2000" dirty="0"/>
              <a:t> менее 80 мм </a:t>
            </a:r>
            <a:r>
              <a:rPr lang="ru-RU" sz="2000" dirty="0" err="1"/>
              <a:t>рт.ст</a:t>
            </a:r>
            <a:r>
              <a:rPr lang="ru-RU" sz="2000" dirty="0"/>
              <a:t>. с FiO</a:t>
            </a:r>
            <a:r>
              <a:rPr lang="ru-RU" sz="2000" baseline="-25000" dirty="0"/>
              <a:t>2</a:t>
            </a:r>
            <a:r>
              <a:rPr lang="ru-RU" sz="2000" dirty="0"/>
              <a:t> более 80% более 6 часов или PaO</a:t>
            </a:r>
            <a:r>
              <a:rPr lang="ru-RU" sz="2000" baseline="-25000" dirty="0"/>
              <a:t>2</a:t>
            </a:r>
            <a:r>
              <a:rPr lang="ru-RU" sz="2000" dirty="0"/>
              <a:t>/FiO</a:t>
            </a:r>
            <a:r>
              <a:rPr lang="ru-RU" sz="2000" baseline="-25000" dirty="0"/>
              <a:t>2</a:t>
            </a:r>
            <a:r>
              <a:rPr lang="ru-RU" sz="2000" dirty="0"/>
              <a:t> менее 50 мм </a:t>
            </a:r>
            <a:r>
              <a:rPr lang="ru-RU" sz="2000" dirty="0" err="1"/>
              <a:t>рт.ст</a:t>
            </a:r>
            <a:r>
              <a:rPr lang="ru-RU" sz="2000" dirty="0"/>
              <a:t>. с FiO</a:t>
            </a:r>
            <a:r>
              <a:rPr lang="ru-RU" sz="2000" baseline="-25000" dirty="0"/>
              <a:t>2</a:t>
            </a:r>
            <a:r>
              <a:rPr lang="ru-RU" sz="2000" dirty="0"/>
              <a:t> более 80% более 3 часов, респираторный ацидоз: рН менее 7,25, РаСО</a:t>
            </a:r>
            <a:r>
              <a:rPr lang="ru-RU" sz="2000" baseline="-25000" dirty="0"/>
              <a:t>2</a:t>
            </a:r>
            <a:r>
              <a:rPr lang="ru-RU" sz="2000" dirty="0"/>
              <a:t> более 60 мм </a:t>
            </a:r>
            <a:r>
              <a:rPr lang="ru-RU" sz="2000" dirty="0" err="1"/>
              <a:t>рт.ст</a:t>
            </a:r>
            <a:r>
              <a:rPr lang="ru-RU" sz="2000" dirty="0"/>
              <a:t>. более 6 часов с </a:t>
            </a:r>
            <a:r>
              <a:rPr lang="ru-RU" sz="2000" dirty="0" err="1"/>
              <a:t>Pплато</a:t>
            </a:r>
            <a:r>
              <a:rPr lang="ru-RU" sz="2000" dirty="0"/>
              <a:t> более 32 см Н</a:t>
            </a:r>
            <a:r>
              <a:rPr lang="ru-RU" sz="2000" baseline="-25000" dirty="0"/>
              <a:t>2</a:t>
            </a:r>
            <a:r>
              <a:rPr lang="ru-RU" sz="2000" dirty="0"/>
              <a:t>О; оценка по шкале повреждения (LIS) 3 и более баллов (УДД – 2, УУР –В) </a:t>
            </a:r>
          </a:p>
          <a:p>
            <a:endParaRPr lang="ru-RU" sz="2000" dirty="0"/>
          </a:p>
          <a:p>
            <a:r>
              <a:rPr lang="ru-RU" sz="2000" dirty="0"/>
              <a:t>144. Рекомендуется </a:t>
            </a:r>
            <a:r>
              <a:rPr lang="ru-RU" sz="2000" dirty="0" err="1"/>
              <a:t>протективная</a:t>
            </a:r>
            <a:r>
              <a:rPr lang="ru-RU" sz="2000" dirty="0"/>
              <a:t> стратегия ИВЛ: </a:t>
            </a:r>
            <a:r>
              <a:rPr lang="en-US" sz="2000" dirty="0"/>
              <a:t>P</a:t>
            </a:r>
            <a:r>
              <a:rPr lang="ru-RU" sz="2000" dirty="0"/>
              <a:t>плато ≤ 25 см Н</a:t>
            </a:r>
            <a:r>
              <a:rPr lang="ru-RU" sz="2000" baseline="-25000" dirty="0"/>
              <a:t>2</a:t>
            </a:r>
            <a:r>
              <a:rPr lang="ru-RU" sz="2000" dirty="0"/>
              <a:t>О, ЧД 4-10 в минуту, ПДКВ 10-15 см Н</a:t>
            </a:r>
            <a:r>
              <a:rPr lang="ru-RU" sz="2000" baseline="-25000" dirty="0"/>
              <a:t>2</a:t>
            </a:r>
            <a:r>
              <a:rPr lang="ru-RU" sz="2000" dirty="0"/>
              <a:t>О, </a:t>
            </a:r>
            <a:r>
              <a:rPr lang="en-US" sz="2000" dirty="0"/>
              <a:t>P</a:t>
            </a:r>
            <a:r>
              <a:rPr lang="ru-RU" sz="2000" baseline="-25000" dirty="0"/>
              <a:t>«движущее» </a:t>
            </a:r>
            <a:r>
              <a:rPr lang="ru-RU" sz="2000" dirty="0"/>
              <a:t>менее 15 см Н</a:t>
            </a:r>
            <a:r>
              <a:rPr lang="ru-RU" sz="2000" baseline="-25000" dirty="0"/>
              <a:t>2</a:t>
            </a:r>
            <a:r>
              <a:rPr lang="ru-RU" sz="2000" dirty="0"/>
              <a:t>О, </a:t>
            </a:r>
            <a:r>
              <a:rPr lang="en-US" sz="2000" dirty="0" err="1"/>
              <a:t>FiO</a:t>
            </a:r>
            <a:r>
              <a:rPr lang="ru-RU" sz="2000" baseline="-25000" dirty="0"/>
              <a:t>2</a:t>
            </a:r>
            <a:r>
              <a:rPr lang="ru-RU" sz="2000" dirty="0"/>
              <a:t> менее 50%. (УДД – 5, УУР – С)</a:t>
            </a:r>
          </a:p>
          <a:p>
            <a:endParaRPr lang="ru-RU" sz="2000" dirty="0"/>
          </a:p>
          <a:p>
            <a:endParaRPr lang="ru-RU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3144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59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Клиническая картина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908720"/>
            <a:ext cx="3736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>
              <a:latin typeface="+mn-lt"/>
            </a:endParaRPr>
          </a:p>
          <a:p>
            <a:r>
              <a:rPr lang="ru-RU" sz="2400" dirty="0">
                <a:latin typeface="+mn-lt"/>
              </a:rPr>
              <a:t>Нечастые признаки </a:t>
            </a:r>
            <a:r>
              <a:rPr lang="en-US" sz="2400" dirty="0">
                <a:latin typeface="+mn-lt"/>
              </a:rPr>
              <a:t>(&lt;10%)</a:t>
            </a:r>
            <a:r>
              <a:rPr lang="fr-FR" sz="2000" dirty="0">
                <a:latin typeface="+mn-lt"/>
              </a:rPr>
              <a:t> </a:t>
            </a:r>
            <a:endParaRPr lang="ru-RU" sz="20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6309320"/>
            <a:ext cx="8366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buFont typeface="+mj-lt"/>
              <a:buAutoNum type="arabicPeriod"/>
            </a:pPr>
            <a:r>
              <a:rPr lang="en-US" sz="1000" dirty="0" err="1">
                <a:solidFill>
                  <a:srgbClr val="002060"/>
                </a:solidFill>
                <a:latin typeface="+mn-lt"/>
              </a:rPr>
              <a:t>Chenet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al. Epidemiological and clinical characteristics of 99 cases of 2019 novel coronavirus pneumonia in Wuhan, China: a descriptive study Lancet 2020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dirty="0">
                <a:solidFill>
                  <a:srgbClr val="002060"/>
                </a:solidFill>
                <a:latin typeface="+mn-lt"/>
              </a:rPr>
              <a:t>Young et al. Epidemiologic Features and Clinical Course of Patients Infected With SARS-CoV-2 in Singapore JAMA 2020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000" dirty="0">
                <a:solidFill>
                  <a:srgbClr val="002060"/>
                </a:solidFill>
                <a:latin typeface="+mn-lt"/>
              </a:rPr>
              <a:t>Guan et al. Clinical Characteristics of Coronavirus Disease 2019 in China NEJM 2020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pPr marL="228600" indent="-228600">
              <a:buFont typeface="+mj-lt"/>
              <a:buAutoNum type="arabicPeriod"/>
            </a:pPr>
            <a:endParaRPr lang="ru-RU" sz="10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67544" y="1628800"/>
          <a:ext cx="7128792" cy="43632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1200025486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1182166374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Клинические признаки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759397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ЖКТ признаки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233122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Диарея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5-10%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6635574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Тошнота и рвота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6968565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Респираторные признаки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7871280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Кровохарканье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1388022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Ринорея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8460375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Пневмоторакс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9904038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Общие признаки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0956526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Потливость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449254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Кожные признаки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3102697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Сыпь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&lt;1%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2967818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Конъюнктивит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&lt;1%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9168041"/>
                  </a:ext>
                </a:extLst>
              </a:tr>
              <a:tr h="1143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Аденопатии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&lt;1%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4788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1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428260"/>
            <a:ext cx="8424936" cy="3809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Атипичная клиническая картина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●</a:t>
            </a:r>
            <a:r>
              <a:rPr lang="ru-RU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Бессимптомные формы: 1%</a:t>
            </a:r>
            <a:r>
              <a:rPr lang="ru-RU" sz="2400" baseline="30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1</a:t>
            </a:r>
            <a:r>
              <a:rPr lang="ru-RU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</a:t>
            </a:r>
            <a:endParaRPr lang="ru-RU" sz="16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●</a:t>
            </a:r>
            <a:r>
              <a:rPr lang="ru-RU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Повышение уровня </a:t>
            </a:r>
            <a:r>
              <a:rPr lang="ru-RU" sz="24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тропонина</a:t>
            </a:r>
            <a:r>
              <a:rPr lang="ru-RU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4-28%, миокардит</a:t>
            </a:r>
            <a:r>
              <a:rPr lang="ru-RU" sz="2400" baseline="30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2</a:t>
            </a:r>
            <a:endParaRPr lang="ru-RU" sz="1600" baseline="300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●</a:t>
            </a:r>
            <a:r>
              <a:rPr lang="ru-RU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Диарея и рвота в дебюте</a:t>
            </a:r>
            <a:r>
              <a:rPr lang="ru-RU" sz="2400" baseline="30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3</a:t>
            </a:r>
            <a:endParaRPr lang="ru-RU" sz="1600" baseline="300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●</a:t>
            </a:r>
            <a:r>
              <a:rPr lang="ru-RU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Массивный </a:t>
            </a:r>
            <a:r>
              <a:rPr lang="ru-RU" sz="24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гепатоцитолиз</a:t>
            </a:r>
            <a:r>
              <a:rPr lang="ru-RU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(АСТ 7590 </a:t>
            </a:r>
            <a:r>
              <a:rPr lang="ru-RU" sz="24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ед</a:t>
            </a:r>
            <a:r>
              <a:rPr lang="ru-RU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/л, АЛТ 1445 </a:t>
            </a:r>
            <a:r>
              <a:rPr lang="ru-RU" sz="2400" dirty="0" err="1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ед</a:t>
            </a:r>
            <a:r>
              <a:rPr lang="ru-RU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/л)</a:t>
            </a:r>
            <a:r>
              <a:rPr lang="ru-RU" sz="2400" baseline="30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4</a:t>
            </a:r>
            <a:endParaRPr lang="ru-RU" sz="1600" baseline="300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ru-RU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●</a:t>
            </a:r>
            <a:r>
              <a:rPr lang="ru-RU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Спонтанный пневмомедиастинум</a:t>
            </a:r>
            <a:r>
              <a:rPr lang="ru-RU" sz="2400" baseline="30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5</a:t>
            </a:r>
            <a:endParaRPr lang="ru-RU" sz="1600" baseline="300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●</a:t>
            </a:r>
            <a:r>
              <a:rPr lang="ru-RU" sz="24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Кровохарканье в дебюте</a:t>
            </a:r>
            <a:r>
              <a:rPr lang="ru-RU" sz="2400" baseline="30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6</a:t>
            </a:r>
            <a:endParaRPr lang="ru-RU" sz="1600" baseline="30000" dirty="0">
              <a:solidFill>
                <a:srgbClr val="000000"/>
              </a:solidFill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359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+mn-lt"/>
              </a:rPr>
              <a:t>Клиническая картина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49" y="5688449"/>
            <a:ext cx="9125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+mn-lt"/>
              </a:rPr>
              <a:t>1 Novel Coronavirus Pneumonia Emergency Response Epidemiology </a:t>
            </a:r>
            <a:r>
              <a:rPr lang="en-US" sz="1000" dirty="0" err="1">
                <a:solidFill>
                  <a:srgbClr val="002060"/>
                </a:solidFill>
                <a:latin typeface="+mn-lt"/>
              </a:rPr>
              <a:t>Teamexternalicon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. [The Epidemiological Characteristics of an Outbreak of 2019 Novel Coronavirus Diseases (COVID-19) in China]. </a:t>
            </a:r>
            <a:r>
              <a:rPr lang="en-US" sz="1000" dirty="0" err="1">
                <a:solidFill>
                  <a:srgbClr val="002060"/>
                </a:solidFill>
                <a:latin typeface="+mn-lt"/>
              </a:rPr>
              <a:t>ZhonghuaLiu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Xing Bing </a:t>
            </a:r>
            <a:r>
              <a:rPr lang="en-US" sz="1000" dirty="0" err="1">
                <a:solidFill>
                  <a:srgbClr val="002060"/>
                </a:solidFill>
                <a:latin typeface="+mn-lt"/>
              </a:rPr>
              <a:t>XueZaZhi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r>
              <a:rPr lang="en-US" sz="1000" dirty="0">
                <a:solidFill>
                  <a:srgbClr val="002060"/>
                </a:solidFill>
                <a:latin typeface="+mn-lt"/>
              </a:rPr>
              <a:t>2 Lippi et al. Cardiac troponin I in patients with coronavirus disease 2019 (COVID-19): Evidence from a meta-analysis Progress in Cardiovascular Diseases 2020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r>
              <a:rPr lang="en-US" sz="1000" dirty="0">
                <a:solidFill>
                  <a:srgbClr val="002060"/>
                </a:solidFill>
                <a:latin typeface="+mn-lt"/>
              </a:rPr>
              <a:t>3Liu et al. Clinical characteristics of novel coronavirus cases in tertiary hospitals in Hubei Province Chinese Med J 2020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r>
              <a:rPr lang="en-US" sz="1000" dirty="0">
                <a:solidFill>
                  <a:srgbClr val="002060"/>
                </a:solidFill>
                <a:latin typeface="+mn-lt"/>
              </a:rPr>
              <a:t>4 Xu et al. Liver injury during highly pathogenic human coronavirus infections. Liver Int2020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r>
              <a:rPr lang="en-US" sz="1000" dirty="0">
                <a:solidFill>
                  <a:srgbClr val="002060"/>
                </a:solidFill>
                <a:latin typeface="+mn-lt"/>
              </a:rPr>
              <a:t>5Zhou et al. COVID-19 with spontaneous </a:t>
            </a:r>
            <a:r>
              <a:rPr lang="en-US" sz="1000" dirty="0" err="1">
                <a:solidFill>
                  <a:srgbClr val="002060"/>
                </a:solidFill>
                <a:latin typeface="+mn-lt"/>
              </a:rPr>
              <a:t>pneumomediastinum.Lancet</a:t>
            </a:r>
            <a:r>
              <a:rPr lang="en-US" sz="1000" dirty="0">
                <a:solidFill>
                  <a:srgbClr val="002060"/>
                </a:solidFill>
                <a:latin typeface="+mn-lt"/>
              </a:rPr>
              <a:t> Infect Dis 2020</a:t>
            </a:r>
            <a:endParaRPr lang="ru-RU" sz="1000" dirty="0">
              <a:solidFill>
                <a:srgbClr val="002060"/>
              </a:solidFill>
              <a:latin typeface="+mn-lt"/>
            </a:endParaRPr>
          </a:p>
          <a:p>
            <a:r>
              <a:rPr lang="en-US" sz="1000" dirty="0">
                <a:solidFill>
                  <a:srgbClr val="002060"/>
                </a:solidFill>
                <a:latin typeface="+mn-lt"/>
              </a:rPr>
              <a:t>6Shi et al. 2019 Novel Coronavirus (COVID-19) Pneumonia with Hemoptysis as the Initial Symptom: CT and Clinical Features. </a:t>
            </a:r>
            <a:r>
              <a:rPr lang="ru-RU" sz="1000" dirty="0" err="1">
                <a:solidFill>
                  <a:srgbClr val="002060"/>
                </a:solidFill>
                <a:latin typeface="+mn-lt"/>
              </a:rPr>
              <a:t>Korean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 J </a:t>
            </a:r>
            <a:r>
              <a:rPr lang="ru-RU" sz="1000" dirty="0" err="1">
                <a:solidFill>
                  <a:srgbClr val="002060"/>
                </a:solidFill>
                <a:latin typeface="+mn-lt"/>
              </a:rPr>
              <a:t>Radiol</a:t>
            </a:r>
            <a:r>
              <a:rPr lang="ru-RU" sz="1000" dirty="0">
                <a:solidFill>
                  <a:srgbClr val="002060"/>
                </a:solidFill>
                <a:latin typeface="+mn-lt"/>
              </a:rPr>
              <a:t>. 2020</a:t>
            </a:r>
          </a:p>
        </p:txBody>
      </p:sp>
    </p:spTree>
    <p:extLst>
      <p:ext uri="{BB962C8B-B14F-4D97-AF65-F5344CB8AC3E}">
        <p14:creationId xmlns:p14="http://schemas.microsoft.com/office/powerpoint/2010/main" val="65211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 noChangeArrowheads="1"/>
          </p:cNvSpPr>
          <p:nvPr>
            <p:ph type="title"/>
          </p:nvPr>
        </p:nvSpPr>
        <p:spPr>
          <a:xfrm>
            <a:off x="1" y="156478"/>
            <a:ext cx="9143999" cy="490538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solidFill>
                  <a:srgbClr val="C00000"/>
                </a:solidFill>
                <a:latin typeface="+mn-lt"/>
              </a:rPr>
              <a:t>Биологические маркеры COVID-19 </a:t>
            </a:r>
            <a:r>
              <a:rPr lang="ru-RU" altLang="ru-RU" sz="3200" b="1" dirty="0">
                <a:solidFill>
                  <a:srgbClr val="C00000"/>
                </a:solidFill>
                <a:latin typeface="+mn-lt"/>
                <a:ea typeface="MS PGothic" panose="020B0600070205080204" pitchFamily="34" charset="-128"/>
              </a:rPr>
              <a:t> </a:t>
            </a:r>
            <a:endParaRPr lang="en-US" altLang="ru-RU" sz="3200" b="1" dirty="0">
              <a:solidFill>
                <a:srgbClr val="C00000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46082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1115616" y="1661441"/>
            <a:ext cx="6912768" cy="383418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ru-RU" altLang="ru-RU" sz="2000" dirty="0" err="1">
                <a:ea typeface="MS PGothic" panose="020B0600070205080204" pitchFamily="34" charset="-128"/>
              </a:rPr>
              <a:t>Лейкопения</a:t>
            </a:r>
            <a:r>
              <a:rPr lang="ru-RU" altLang="ru-RU" sz="2000" dirty="0">
                <a:ea typeface="MS PGothic" panose="020B0600070205080204" pitchFamily="34" charset="-128"/>
              </a:rPr>
              <a:t> 					34%</a:t>
            </a:r>
          </a:p>
          <a:p>
            <a:pPr>
              <a:buClr>
                <a:srgbClr val="C00000"/>
              </a:buClr>
            </a:pPr>
            <a:r>
              <a:rPr lang="ru-RU" altLang="ru-RU" sz="2000" dirty="0" err="1">
                <a:ea typeface="MS PGothic" panose="020B0600070205080204" pitchFamily="34" charset="-128"/>
              </a:rPr>
              <a:t>Лимфопения</a:t>
            </a:r>
            <a:r>
              <a:rPr lang="ru-RU" altLang="ru-RU" sz="2000" dirty="0">
                <a:ea typeface="MS PGothic" panose="020B0600070205080204" pitchFamily="34" charset="-128"/>
              </a:rPr>
              <a:t> 			</a:t>
            </a:r>
            <a:r>
              <a:rPr lang="en-US" altLang="ru-RU" sz="2000" dirty="0">
                <a:ea typeface="MS PGothic" panose="020B0600070205080204" pitchFamily="34" charset="-128"/>
              </a:rPr>
              <a:t>	</a:t>
            </a:r>
            <a:r>
              <a:rPr lang="ru-RU" altLang="ru-RU" sz="2000" dirty="0">
                <a:ea typeface="MS PGothic" panose="020B0600070205080204" pitchFamily="34" charset="-128"/>
              </a:rPr>
              <a:t>	82%</a:t>
            </a:r>
          </a:p>
          <a:p>
            <a:pPr>
              <a:buClr>
                <a:srgbClr val="C00000"/>
              </a:buClr>
            </a:pPr>
            <a:r>
              <a:rPr lang="ru-RU" altLang="ru-RU" sz="2000" dirty="0">
                <a:ea typeface="MS PGothic" panose="020B0600070205080204" pitchFamily="34" charset="-128"/>
              </a:rPr>
              <a:t>Тромбоцитопения 				36%</a:t>
            </a:r>
          </a:p>
          <a:p>
            <a:pPr>
              <a:buClr>
                <a:srgbClr val="C00000"/>
              </a:buClr>
            </a:pPr>
            <a:r>
              <a:rPr lang="ru-RU" altLang="ru-RU" sz="2000" dirty="0">
                <a:ea typeface="MS PGothic" panose="020B0600070205080204" pitchFamily="34" charset="-128"/>
              </a:rPr>
              <a:t>СРБ выше 10 мг/л 				61%</a:t>
            </a:r>
          </a:p>
          <a:p>
            <a:pPr>
              <a:buClr>
                <a:srgbClr val="C00000"/>
              </a:buClr>
            </a:pPr>
            <a:r>
              <a:rPr lang="ru-RU" altLang="ru-RU" sz="2000" dirty="0">
                <a:ea typeface="MS PGothic" panose="020B0600070205080204" pitchFamily="34" charset="-128"/>
              </a:rPr>
              <a:t>ЛДГ выше 250 </a:t>
            </a:r>
            <a:r>
              <a:rPr lang="ru-RU" altLang="ru-RU" sz="2000" dirty="0" err="1">
                <a:ea typeface="MS PGothic" panose="020B0600070205080204" pitchFamily="34" charset="-128"/>
              </a:rPr>
              <a:t>Ед</a:t>
            </a:r>
            <a:r>
              <a:rPr lang="ru-RU" altLang="ru-RU" sz="2000" dirty="0">
                <a:ea typeface="MS PGothic" panose="020B0600070205080204" pitchFamily="34" charset="-128"/>
              </a:rPr>
              <a:t>/л 				42%</a:t>
            </a:r>
          </a:p>
          <a:p>
            <a:pPr>
              <a:spcBef>
                <a:spcPts val="450"/>
              </a:spcBef>
              <a:buClr>
                <a:srgbClr val="C00000"/>
              </a:buClr>
            </a:pPr>
            <a:r>
              <a:rPr lang="ru-RU" altLang="ru-RU" sz="2000" dirty="0">
                <a:ea typeface="MS PGothic" panose="020B0600070205080204" pitchFamily="34" charset="-128"/>
              </a:rPr>
              <a:t>Повышение </a:t>
            </a:r>
            <a:r>
              <a:rPr lang="en-US" altLang="ru-RU" sz="2000" dirty="0">
                <a:ea typeface="MS PGothic" panose="020B0600070205080204" pitchFamily="34" charset="-128"/>
              </a:rPr>
              <a:t>D-</a:t>
            </a:r>
            <a:r>
              <a:rPr lang="ru-RU" altLang="ru-RU" sz="2000" dirty="0" err="1">
                <a:ea typeface="MS PGothic" panose="020B0600070205080204" pitchFamily="34" charset="-128"/>
              </a:rPr>
              <a:t>димера</a:t>
            </a:r>
            <a:r>
              <a:rPr lang="en-US" altLang="ru-RU" sz="2000" dirty="0">
                <a:ea typeface="MS PGothic" panose="020B0600070205080204" pitchFamily="34" charset="-128"/>
              </a:rPr>
              <a:t> 			46%</a:t>
            </a:r>
            <a:endParaRPr lang="ru-RU" altLang="ru-RU" sz="2000" dirty="0">
              <a:ea typeface="MS PGothic" panose="020B0600070205080204" pitchFamily="34" charset="-128"/>
            </a:endParaRPr>
          </a:p>
          <a:p>
            <a:pPr>
              <a:spcBef>
                <a:spcPts val="450"/>
              </a:spcBef>
              <a:buClr>
                <a:srgbClr val="C00000"/>
              </a:buClr>
            </a:pPr>
            <a:r>
              <a:rPr lang="ru-RU" altLang="ru-RU" sz="2000" dirty="0">
                <a:ea typeface="MS PGothic" panose="020B0600070205080204" pitchFamily="34" charset="-128"/>
              </a:rPr>
              <a:t>Повышение </a:t>
            </a:r>
            <a:r>
              <a:rPr lang="ru-RU" altLang="ru-RU" sz="2000" dirty="0" err="1">
                <a:ea typeface="MS PGothic" panose="020B0600070205080204" pitchFamily="34" charset="-128"/>
              </a:rPr>
              <a:t>АсТ</a:t>
            </a:r>
            <a:r>
              <a:rPr lang="ru-RU" altLang="ru-RU" sz="2000" dirty="0">
                <a:ea typeface="MS PGothic" panose="020B0600070205080204" pitchFamily="34" charset="-128"/>
              </a:rPr>
              <a:t>, </a:t>
            </a:r>
            <a:r>
              <a:rPr lang="ru-RU" altLang="ru-RU" sz="2000" dirty="0" err="1">
                <a:ea typeface="MS PGothic" panose="020B0600070205080204" pitchFamily="34" charset="-128"/>
              </a:rPr>
              <a:t>АлТ</a:t>
            </a:r>
            <a:r>
              <a:rPr lang="en-US" altLang="ru-RU" sz="2000" dirty="0">
                <a:ea typeface="MS PGothic" panose="020B0600070205080204" pitchFamily="34" charset="-128"/>
              </a:rPr>
              <a:t> 			</a:t>
            </a:r>
            <a:r>
              <a:rPr lang="ru-RU" altLang="ru-RU" sz="2000" dirty="0">
                <a:ea typeface="MS PGothic" panose="020B0600070205080204" pitchFamily="34" charset="-128"/>
              </a:rPr>
              <a:t>	</a:t>
            </a:r>
            <a:r>
              <a:rPr lang="en-US" altLang="ru-RU" sz="2000" dirty="0">
                <a:ea typeface="MS PGothic" panose="020B0600070205080204" pitchFamily="34" charset="-128"/>
              </a:rPr>
              <a:t>43%</a:t>
            </a:r>
            <a:endParaRPr lang="ru-RU" altLang="ru-RU" sz="2000" dirty="0">
              <a:ea typeface="MS PGothic" panose="020B0600070205080204" pitchFamily="34" charset="-128"/>
            </a:endParaRPr>
          </a:p>
          <a:p>
            <a:pPr>
              <a:spcBef>
                <a:spcPts val="450"/>
              </a:spcBef>
              <a:buClr>
                <a:srgbClr val="C00000"/>
              </a:buClr>
            </a:pPr>
            <a:r>
              <a:rPr lang="ru-RU" altLang="ru-RU" sz="2000" dirty="0">
                <a:ea typeface="MS PGothic" panose="020B0600070205080204" pitchFamily="34" charset="-128"/>
              </a:rPr>
              <a:t>Повышение </a:t>
            </a:r>
            <a:r>
              <a:rPr lang="ru-RU" altLang="ru-RU" sz="2000" dirty="0" err="1">
                <a:ea typeface="MS PGothic" panose="020B0600070205080204" pitchFamily="34" charset="-128"/>
              </a:rPr>
              <a:t>ферритина</a:t>
            </a:r>
            <a:r>
              <a:rPr lang="ru-RU" altLang="ru-RU" sz="2000" dirty="0">
                <a:ea typeface="MS PGothic" panose="020B0600070205080204" pitchFamily="34" charset="-128"/>
              </a:rPr>
              <a:t> 			86%</a:t>
            </a:r>
          </a:p>
          <a:p>
            <a:pPr>
              <a:buClr>
                <a:srgbClr val="C00000"/>
              </a:buClr>
            </a:pPr>
            <a:r>
              <a:rPr lang="ru-RU" altLang="ru-RU" sz="2000" dirty="0">
                <a:ea typeface="MS PGothic" panose="020B0600070205080204" pitchFamily="34" charset="-128"/>
              </a:rPr>
              <a:t>Повышение </a:t>
            </a:r>
            <a:r>
              <a:rPr lang="ru-RU" altLang="ru-RU" sz="2000" dirty="0" err="1">
                <a:ea typeface="MS PGothic" panose="020B0600070205080204" pitchFamily="34" charset="-128"/>
              </a:rPr>
              <a:t>прокальцитонина</a:t>
            </a:r>
            <a:r>
              <a:rPr lang="ru-RU" altLang="ru-RU" sz="2000" dirty="0">
                <a:ea typeface="MS PGothic" panose="020B0600070205080204" pitchFamily="34" charset="-128"/>
              </a:rPr>
              <a:t> 		6%</a:t>
            </a:r>
            <a:endParaRPr lang="en-US" altLang="ru-RU" sz="2000" dirty="0">
              <a:ea typeface="MS PGothic" panose="020B0600070205080204" pitchFamily="34" charset="-128"/>
            </a:endParaRPr>
          </a:p>
        </p:txBody>
      </p:sp>
      <p:sp>
        <p:nvSpPr>
          <p:cNvPr id="46083" name="Прямоугольник 3"/>
          <p:cNvSpPr>
            <a:spLocks noChangeArrowheads="1"/>
          </p:cNvSpPr>
          <p:nvPr/>
        </p:nvSpPr>
        <p:spPr bwMode="auto">
          <a:xfrm>
            <a:off x="2051720" y="6536377"/>
            <a:ext cx="70922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200" dirty="0">
                <a:solidFill>
                  <a:srgbClr val="002060"/>
                </a:solidFill>
                <a:latin typeface="Calibri" panose="020F0502020204030204"/>
              </a:rPr>
              <a:t>Guan, Wei-</a:t>
            </a:r>
            <a:r>
              <a:rPr lang="en-US" altLang="ru-RU" sz="1200" dirty="0" err="1">
                <a:solidFill>
                  <a:srgbClr val="002060"/>
                </a:solidFill>
                <a:latin typeface="Calibri" panose="020F0502020204030204"/>
              </a:rPr>
              <a:t>Jie</a:t>
            </a:r>
            <a:r>
              <a:rPr lang="en-US" altLang="ru-RU" sz="1200" dirty="0">
                <a:solidFill>
                  <a:srgbClr val="002060"/>
                </a:solidFill>
                <a:latin typeface="Calibri" panose="020F0502020204030204"/>
              </a:rPr>
              <a:t>, et al. "Clinical characteristics of 2019 novel coronavirus infection in China." </a:t>
            </a:r>
            <a:r>
              <a:rPr lang="en-US" altLang="ru-RU" sz="1200" dirty="0" err="1">
                <a:solidFill>
                  <a:srgbClr val="002060"/>
                </a:solidFill>
                <a:latin typeface="Calibri" panose="020F0502020204030204"/>
              </a:rPr>
              <a:t>MedRxiv</a:t>
            </a:r>
            <a:r>
              <a:rPr lang="en-US" altLang="ru-RU" sz="1200" dirty="0">
                <a:solidFill>
                  <a:srgbClr val="002060"/>
                </a:solidFill>
                <a:latin typeface="Calibri" panose="020F0502020204030204"/>
              </a:rPr>
              <a:t> (2020).</a:t>
            </a:r>
            <a:endParaRPr lang="ru-RU" altLang="ru-RU" sz="12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88557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581137"/>
              </p:ext>
            </p:extLst>
          </p:nvPr>
        </p:nvGraphicFramePr>
        <p:xfrm>
          <a:off x="503548" y="1139081"/>
          <a:ext cx="8136904" cy="33123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42424">
                  <a:extLst>
                    <a:ext uri="{9D8B030D-6E8A-4147-A177-3AD203B41FA5}">
                      <a16:colId xmlns:a16="http://schemas.microsoft.com/office/drawing/2014/main" val="2794416944"/>
                    </a:ext>
                  </a:extLst>
                </a:gridCol>
                <a:gridCol w="3994480">
                  <a:extLst>
                    <a:ext uri="{9D8B030D-6E8A-4147-A177-3AD203B41FA5}">
                      <a16:colId xmlns:a16="http://schemas.microsoft.com/office/drawing/2014/main" val="3435334432"/>
                    </a:ext>
                  </a:extLst>
                </a:gridCol>
              </a:tblGrid>
              <a:tr h="552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Пневмония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79.1%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555085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Септический шок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1%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910374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ОРДС 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3.4%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926442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Острое повреждение почек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0.5%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09380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ДВС-синдром</a:t>
                      </a:r>
                      <a:endParaRPr lang="ru-RU" sz="3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0.1%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322299"/>
                  </a:ext>
                </a:extLst>
              </a:tr>
              <a:tr h="55206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chemeClr val="tx1"/>
                          </a:solidFill>
                          <a:effectLst/>
                        </a:rPr>
                        <a:t>Рабдомиолиз </a:t>
                      </a:r>
                      <a:endParaRPr lang="ru-RU" sz="32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0.1%</a:t>
                      </a:r>
                      <a:endParaRPr lang="ru-RU" sz="3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241643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88640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Осложнения</a:t>
            </a:r>
            <a:endParaRPr kumimoji="0" lang="ru-RU" altLang="ru-RU" sz="3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2051720" y="6597352"/>
            <a:ext cx="70922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>
                <a:srgbClr val="008080"/>
              </a:buClr>
              <a:buSzPct val="75000"/>
              <a:buFont typeface="Wingdings" panose="05000000000000000000" pitchFamily="2" charset="2"/>
              <a:buChar char="l"/>
              <a:defRPr kumimoji="1" sz="21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ru-RU" sz="1200" dirty="0">
                <a:solidFill>
                  <a:srgbClr val="002060"/>
                </a:solidFill>
                <a:latin typeface="Calibri" panose="020F0502020204030204"/>
              </a:rPr>
              <a:t>Guan WJ et al. "Clinical characteristics of 2019 novel coronavirus infection in China." </a:t>
            </a:r>
            <a:r>
              <a:rPr lang="en-US" altLang="ru-RU" sz="1200" dirty="0" err="1">
                <a:solidFill>
                  <a:srgbClr val="002060"/>
                </a:solidFill>
                <a:latin typeface="Calibri" panose="020F0502020204030204"/>
              </a:rPr>
              <a:t>MedRxiv</a:t>
            </a:r>
            <a:r>
              <a:rPr lang="en-US" altLang="ru-RU" sz="1200" dirty="0">
                <a:solidFill>
                  <a:srgbClr val="002060"/>
                </a:solidFill>
                <a:latin typeface="Calibri" panose="020F0502020204030204"/>
              </a:rPr>
              <a:t> (2020).</a:t>
            </a:r>
            <a:endParaRPr lang="ru-RU" altLang="ru-RU" sz="1200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483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37400"/>
          <a:stretch/>
        </p:blipFill>
        <p:spPr>
          <a:xfrm>
            <a:off x="1816553" y="764704"/>
            <a:ext cx="5510893" cy="504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6237312"/>
            <a:ext cx="384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+mn-lt"/>
              </a:rPr>
              <a:t>Пациентка М, 46 лет. 26.03.2020 утро</a:t>
            </a:r>
          </a:p>
        </p:txBody>
      </p:sp>
    </p:spTree>
    <p:extLst>
      <p:ext uri="{BB962C8B-B14F-4D97-AF65-F5344CB8AC3E}">
        <p14:creationId xmlns:p14="http://schemas.microsoft.com/office/powerpoint/2010/main" val="5691602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11117</TotalTime>
  <Words>3830</Words>
  <Application>Microsoft Macintosh PowerPoint</Application>
  <PresentationFormat>Экран (4:3)</PresentationFormat>
  <Paragraphs>346</Paragraphs>
  <Slides>48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Arial</vt:lpstr>
      <vt:lpstr>Arial,Bold</vt:lpstr>
      <vt:lpstr>Calibri</vt:lpstr>
      <vt:lpstr>Shaker2Lancet-Bold</vt:lpstr>
      <vt:lpstr>Shaker2Lancet-BoldItalic</vt:lpstr>
      <vt:lpstr>Shaker2Lancet-Regular</vt:lpstr>
      <vt:lpstr>Times New Roman</vt:lpstr>
      <vt:lpstr>Wingdings</vt:lpstr>
      <vt:lpstr>Тема Office</vt:lpstr>
      <vt:lpstr>Острый респираторный дистресс-синдром при новой коронавирусной инфекции (COVID-19) Часть 1. COVID-19 -  что нужно знать анестезиологу-реаниматологу</vt:lpstr>
      <vt:lpstr>Формы клинического течения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Биологические маркеры COVID-19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перевода в ОРИТ</vt:lpstr>
      <vt:lpstr>Критерии перевода в ОРИТ (дети)</vt:lpstr>
      <vt:lpstr>Особенности ОРДС при COVID-19</vt:lpstr>
      <vt:lpstr>Презентация PowerPoint</vt:lpstr>
      <vt:lpstr>Презентация PowerPoint</vt:lpstr>
      <vt:lpstr>Презентация PowerPoint</vt:lpstr>
      <vt:lpstr>Показания кислородотерапии</vt:lpstr>
      <vt:lpstr>Презентация PowerPoint</vt:lpstr>
      <vt:lpstr>Презентация PowerPoint</vt:lpstr>
      <vt:lpstr>Показания неинвазивной вентиляции легких</vt:lpstr>
      <vt:lpstr>Презентация PowerPoint</vt:lpstr>
      <vt:lpstr>Презентация PowerPoint</vt:lpstr>
      <vt:lpstr>Показания для интубации трахеи</vt:lpstr>
      <vt:lpstr>Рекомендации ФАР</vt:lpstr>
      <vt:lpstr>Рекомендации ФАР</vt:lpstr>
      <vt:lpstr>Рекомендации ФАР</vt:lpstr>
      <vt:lpstr>Рекомендации ФАР</vt:lpstr>
      <vt:lpstr>Рекомендации ФАР</vt:lpstr>
      <vt:lpstr>Рекомендации ФАР</vt:lpstr>
      <vt:lpstr>Гемодинамическая  поддержка</vt:lpstr>
      <vt:lpstr>Миорелаксация и седация</vt:lpstr>
      <vt:lpstr>Нутритивная поддержка</vt:lpstr>
      <vt:lpstr>Показания к ЭКМО</vt:lpstr>
    </vt:vector>
  </TitlesOfParts>
  <Company>КрайЗдрав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Графический мониторинг ИВЛ. Общие понятия. Роль графического мониторинга в оптимизации респираторной поддержки</dc:title>
  <dc:creator>Грицан</dc:creator>
  <cp:lastModifiedBy>Алексей Грицан</cp:lastModifiedBy>
  <cp:revision>1098</cp:revision>
  <cp:lastPrinted>2014-05-13T13:42:38Z</cp:lastPrinted>
  <dcterms:created xsi:type="dcterms:W3CDTF">2003-10-28T12:50:04Z</dcterms:created>
  <dcterms:modified xsi:type="dcterms:W3CDTF">2020-09-17T09:23:47Z</dcterms:modified>
</cp:coreProperties>
</file>