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83" r:id="rId4"/>
    <p:sldId id="291" r:id="rId5"/>
    <p:sldId id="274" r:id="rId6"/>
    <p:sldId id="273" r:id="rId7"/>
    <p:sldId id="270" r:id="rId8"/>
    <p:sldId id="269" r:id="rId9"/>
    <p:sldId id="268" r:id="rId10"/>
    <p:sldId id="260" r:id="rId11"/>
    <p:sldId id="262" r:id="rId12"/>
    <p:sldId id="276" r:id="rId13"/>
    <p:sldId id="277" r:id="rId14"/>
    <p:sldId id="261" r:id="rId15"/>
    <p:sldId id="264" r:id="rId16"/>
    <p:sldId id="288" r:id="rId17"/>
    <p:sldId id="289" r:id="rId18"/>
    <p:sldId id="263" r:id="rId19"/>
    <p:sldId id="290" r:id="rId20"/>
    <p:sldId id="284" r:id="rId21"/>
    <p:sldId id="266" r:id="rId22"/>
    <p:sldId id="278" r:id="rId23"/>
    <p:sldId id="292" r:id="rId24"/>
    <p:sldId id="257" r:id="rId25"/>
    <p:sldId id="258" r:id="rId26"/>
    <p:sldId id="265" r:id="rId27"/>
    <p:sldId id="280" r:id="rId28"/>
    <p:sldId id="279" r:id="rId29"/>
    <p:sldId id="259" r:id="rId30"/>
    <p:sldId id="285" r:id="rId31"/>
    <p:sldId id="286" r:id="rId32"/>
    <p:sldId id="287" r:id="rId33"/>
    <p:sldId id="28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106" d="100"/>
          <a:sy n="10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63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78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30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6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06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61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84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17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9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38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7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26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10BC1B-F377-4A2A-A25E-D02A41E026D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7FECC3-AC97-4178-89E8-BF52A5F0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592369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ОРГАНИЗАЦИЯ ОНКОСТОМАТОЛОГИЧЕСКОЙ ПОМОЩИ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med.cap.ru/home/381/bannery/vse/pomoch/%D1%85%D0%B8%D0%BC%D0%B8%D0%BE%D1%82%D0%B5%D1%80%D0%B0%D0%BF%D0%B8%D1%8F-%D0%BF%D1%80%D0%B8-%D1%80%D0%B0%D0%BA%D0%B5-%D0%BB%D0%B5%D0%B3%D0%BA%D0%B8%D1%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3558">
            <a:off x="741973" y="2895846"/>
            <a:ext cx="2642399" cy="35106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4584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244" y="180880"/>
            <a:ext cx="45047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С 2011 года в Красноярском крае реализуется проект «Строительство и реконструкция Краевого клинического онкологического диспансера имени А. И. </a:t>
            </a:r>
            <a:r>
              <a:rPr lang="ru-RU" sz="2000" b="1" dirty="0" err="1" smtClean="0"/>
              <a:t>Крыжановского</a:t>
            </a:r>
            <a:r>
              <a:rPr lang="ru-RU" sz="2000" b="1" dirty="0" smtClean="0"/>
              <a:t>». </a:t>
            </a:r>
            <a:r>
              <a:rPr lang="ru-RU" sz="2000" dirty="0" smtClean="0"/>
              <a:t>Плановая мощность нового медицинского центра – до 8000 операций в год.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I этап: 2011–2013 годы</a:t>
            </a:r>
            <a:r>
              <a:rPr lang="ru-RU" sz="2000" dirty="0"/>
              <a:t>. Строительство лечебно-диагностического корпуса, палатного корпуса хирургических отделений, приемного покоя.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onkod.krasgmu.ru/sys/images/photo/165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46" y="4288264"/>
            <a:ext cx="4219494" cy="2133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18516" y="64315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Сентябрь 2011 год</a:t>
            </a:r>
            <a:endParaRPr lang="ru-RU" dirty="0"/>
          </a:p>
        </p:txBody>
      </p:sp>
      <p:pic>
        <p:nvPicPr>
          <p:cNvPr id="9" name="Рисунок 8" descr="http://onkod.krasgmu.ru/sys/images/photo/165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0880"/>
            <a:ext cx="3592684" cy="6137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863588" y="63547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Октябрь 2011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88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II этап: 2014–2016 годы</a:t>
            </a:r>
            <a:r>
              <a:rPr lang="ru-RU" sz="2000" dirty="0" smtClean="0"/>
              <a:t>. Строительство поликлиники, палатного корпуса терапевтических отделений, патолого-анатомического отделения, пищеблока, пансионата на 100 мест и реконструкция радиологического отделения.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5530" y="2646204"/>
            <a:ext cx="5450830" cy="3484042"/>
          </a:xfrm>
          <a:prstGeom prst="roundRect">
            <a:avLst>
              <a:gd name="adj" fmla="val 23083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41167"/>
            <a:ext cx="3965043" cy="2966789"/>
          </a:xfrm>
          <a:prstGeom prst="roundRect">
            <a:avLst>
              <a:gd name="adj" fmla="val 23516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0276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Февраль 2012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2768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Май 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25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99433" y="3758342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Диагностические подразделения:</a:t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sz="2000" dirty="0" smtClean="0"/>
              <a:t>клинико-биохимическая лаборатория;</a:t>
            </a:r>
            <a:br>
              <a:rPr lang="ru-RU" sz="2000" dirty="0" smtClean="0"/>
            </a:br>
            <a:r>
              <a:rPr lang="ru-RU" sz="2000" dirty="0" smtClean="0"/>
              <a:t>- рентгеновское отделение;</a:t>
            </a:r>
            <a:br>
              <a:rPr lang="ru-RU" sz="2000" dirty="0" smtClean="0"/>
            </a:br>
            <a:r>
              <a:rPr lang="ru-RU" sz="2000" dirty="0" smtClean="0"/>
              <a:t>- отделение ультразвуковой диагностики;</a:t>
            </a:r>
            <a:br>
              <a:rPr lang="ru-RU" sz="2000" dirty="0" smtClean="0"/>
            </a:br>
            <a:r>
              <a:rPr lang="ru-RU" sz="2000" dirty="0" smtClean="0"/>
              <a:t>- эндоскопическое;</a:t>
            </a:r>
            <a:br>
              <a:rPr lang="ru-RU" sz="2000" dirty="0" smtClean="0"/>
            </a:br>
            <a:r>
              <a:rPr lang="ru-RU" sz="2000" dirty="0" smtClean="0"/>
              <a:t>- радиоизотопной диагностики;</a:t>
            </a:r>
            <a:br>
              <a:rPr lang="ru-RU" sz="2000" dirty="0" smtClean="0"/>
            </a:br>
            <a:r>
              <a:rPr lang="ru-RU" sz="2000" dirty="0" smtClean="0"/>
              <a:t>- отделение </a:t>
            </a:r>
            <a:r>
              <a:rPr lang="ru-RU" sz="2000" dirty="0" err="1" smtClean="0"/>
              <a:t>онкоморфологии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8700"/>
            <a:ext cx="3528392" cy="2856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http://cdn5.img22.ria.ru/images/96354/66/9635466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1193">
            <a:off x="311721" y="4243376"/>
            <a:ext cx="3643587" cy="2190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09195"/>
            <a:ext cx="4907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Основные виды медицинской деятельности Красноярского краевого клинического онкологического диспансера: </a:t>
            </a:r>
          </a:p>
          <a:p>
            <a:r>
              <a:rPr lang="ru-RU" sz="2000" dirty="0" smtClean="0"/>
              <a:t>• консультативный прием в поликлиниках КККОД больных, направленных из районов и городов Красноярского края, Иркутской и Кемеровской области, Республики Хакасия; </a:t>
            </a:r>
          </a:p>
          <a:p>
            <a:r>
              <a:rPr lang="ru-RU" sz="2000" dirty="0" smtClean="0"/>
              <a:t>• стационарная помощь больным доброкачественными и злокачественными новообразованиями; </a:t>
            </a:r>
          </a:p>
          <a:p>
            <a:r>
              <a:rPr lang="ru-RU" sz="2000" dirty="0" smtClean="0"/>
              <a:t>• экспертиза контроля качества.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560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7496" y="0"/>
            <a:ext cx="6624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9018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2060848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Круглосуточный стационар рассчитан на 495 человек.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В </a:t>
            </a:r>
            <a:r>
              <a:rPr lang="ru-RU" sz="2400" dirty="0">
                <a:solidFill>
                  <a:prstClr val="black"/>
                </a:solidFill>
              </a:rPr>
              <a:t>стационаре онкологическим больным оказывается помощь по различным профилям: общехирургический – 290 коек (в том числе торакальной хирургии – 40 коек, торакоабдоминальной хирургии – 110 коек, урологический – 40 коек, гинекологический – 60 коек, </a:t>
            </a:r>
            <a:r>
              <a:rPr lang="ru-RU" sz="2400" b="1" u="sng" dirty="0">
                <a:solidFill>
                  <a:srgbClr val="FF0000"/>
                </a:solidFill>
              </a:rPr>
              <a:t>опухолей головы и шеи – 40 коек), </a:t>
            </a:r>
            <a:r>
              <a:rPr lang="ru-RU" sz="2400" dirty="0">
                <a:solidFill>
                  <a:prstClr val="black"/>
                </a:solidFill>
              </a:rPr>
              <a:t>радиологический – 125 коек, химиотерапевтический – 100 коек (включая дневной стационар).</a:t>
            </a:r>
          </a:p>
        </p:txBody>
      </p:sp>
    </p:spTree>
    <p:extLst>
      <p:ext uri="{BB962C8B-B14F-4D97-AF65-F5344CB8AC3E}">
        <p14:creationId xmlns:p14="http://schemas.microsoft.com/office/powerpoint/2010/main" xmlns="" val="6179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1843" y="61054"/>
            <a:ext cx="711378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Очень важно </a:t>
            </a:r>
            <a:r>
              <a:rPr lang="ru-RU" sz="2800" i="1" dirty="0" smtClean="0">
                <a:solidFill>
                  <a:srgbClr val="0070C0"/>
                </a:solidFill>
              </a:rPr>
              <a:t>выявить рак </a:t>
            </a:r>
            <a:r>
              <a:rPr lang="ru-RU" sz="2400" dirty="0" smtClean="0"/>
              <a:t>или </a:t>
            </a:r>
            <a:r>
              <a:rPr lang="ru-RU" sz="2800" i="1" dirty="0" smtClean="0">
                <a:solidFill>
                  <a:srgbClr val="0070C0"/>
                </a:solidFill>
              </a:rPr>
              <a:t>предраковое состояние </a:t>
            </a:r>
            <a:r>
              <a:rPr lang="ru-RU" sz="2400" dirty="0" smtClean="0"/>
              <a:t>слизистой оболочки рта или губ как можно </a:t>
            </a:r>
            <a:r>
              <a:rPr lang="ru-RU" sz="2800" i="1" dirty="0" smtClean="0">
                <a:solidFill>
                  <a:srgbClr val="0070C0"/>
                </a:solidFill>
              </a:rPr>
              <a:t>раньше</a:t>
            </a:r>
            <a:r>
              <a:rPr lang="ru-RU" sz="2400" dirty="0" smtClean="0"/>
              <a:t>, чтобы избежать  операций</a:t>
            </a: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endParaRPr lang="ru-RU" sz="2800" b="1" i="1" dirty="0">
              <a:solidFill>
                <a:srgbClr val="0070C0"/>
              </a:solidFill>
            </a:endParaRP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endParaRPr lang="ru-RU" sz="2800" b="1" i="1" dirty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Цитологический </a:t>
            </a:r>
            <a:r>
              <a:rPr lang="ru-RU" sz="2800" b="1" i="1" dirty="0">
                <a:solidFill>
                  <a:srgbClr val="0070C0"/>
                </a:solidFill>
              </a:rPr>
              <a:t>метод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основан на изучении структурных особенностей клеточных элементов и их конгломератов. Метод прост, безопасен для больного, достаточно эффективен и надежен, позволяет быстро получить результаты, а при необходимости можно повторить </a:t>
            </a:r>
            <a:r>
              <a:rPr lang="ru-RU" sz="2400" dirty="0" smtClean="0"/>
              <a:t>исследование</a:t>
            </a:r>
          </a:p>
        </p:txBody>
      </p:sp>
      <p:pic>
        <p:nvPicPr>
          <p:cNvPr id="5" name="Рисунок 4" descr="http://www.scorcher.ru/journal/art/art_pic/1641/C0011680-T_lymphocytes_and_cancer_cell,_SEM-SP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7784" y="1772816"/>
            <a:ext cx="2501900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26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25907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800" b="1" i="1" dirty="0" smtClean="0">
                <a:solidFill>
                  <a:srgbClr val="0070C0"/>
                </a:solidFill>
              </a:rPr>
              <a:t>Мазки-отпечатки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000" dirty="0"/>
              <a:t>с раневой поверхности могут быть получены двумя способами.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Первый </a:t>
            </a:r>
            <a:r>
              <a:rPr lang="ru-RU" sz="2000" b="1" dirty="0">
                <a:solidFill>
                  <a:srgbClr val="0070C0"/>
                </a:solidFill>
              </a:rPr>
              <a:t>способ</a:t>
            </a:r>
            <a:r>
              <a:rPr lang="ru-RU" sz="2000" dirty="0"/>
              <a:t>: хорошо обезжиренное стекло (после длительного хранения в 96 % этиловом спирте) прикладывают к эрозии или язве слизистой оболочки рта, красной каймы губ. Однако этот способ неприемлем, если язва локализуется на труднодоступном участке или материал необходимо получить с глубоколежащего участка язвы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 </a:t>
            </a:r>
            <a:r>
              <a:rPr lang="ru-RU" sz="2000" b="1" dirty="0">
                <a:solidFill>
                  <a:srgbClr val="0070C0"/>
                </a:solidFill>
              </a:rPr>
              <a:t>Второй способ: </a:t>
            </a:r>
            <a:r>
              <a:rPr lang="ru-RU" sz="2000" dirty="0"/>
              <a:t>ученическую резинку нарезают длинными узкими столбиками с поперечным размером до 5x5 мм, стерилизуют кипячением и хранят в сухом виде. При необходимости столбик резинки прикладывают к раневой поверхности, а затем делают отпечатки на обезжиренном предметном стекле. Недостатком указанных способов является то, что не всегда удается получить нужное количество материала, нередко преобладают некротические массы.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060700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54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11" y="179249"/>
            <a:ext cx="705678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>
                <a:solidFill>
                  <a:srgbClr val="0070C0"/>
                </a:solidFill>
              </a:rPr>
              <a:t>) </a:t>
            </a:r>
            <a:r>
              <a:rPr lang="ru-RU" sz="2800" b="1" i="1" dirty="0" smtClean="0">
                <a:solidFill>
                  <a:srgbClr val="0070C0"/>
                </a:solidFill>
              </a:rPr>
              <a:t>Соскоб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2000" dirty="0"/>
              <a:t>делают при язвенных формах новообразований. </a:t>
            </a:r>
            <a:r>
              <a:rPr lang="ru-RU" sz="2000" dirty="0" smtClean="0"/>
              <a:t>Стоматологическим шпателем или гладилкой  берут </a:t>
            </a:r>
            <a:r>
              <a:rPr lang="ru-RU" sz="2000" dirty="0"/>
              <a:t>материал с поверхности опухоли и наносят его на предметное стекло, которое должно быть предварительно промаркировано, высушено и обезжирено</a:t>
            </a:r>
            <a:r>
              <a:rPr lang="ru-RU" sz="2000" dirty="0" smtClean="0"/>
              <a:t>;</a:t>
            </a:r>
          </a:p>
          <a:p>
            <a:pPr algn="just"/>
            <a:endParaRPr lang="ru-RU" sz="2000" dirty="0"/>
          </a:p>
          <a:p>
            <a:pPr algn="just"/>
            <a:r>
              <a:rPr lang="ru-RU" sz="2800" b="1" i="1" dirty="0">
                <a:solidFill>
                  <a:srgbClr val="0070C0"/>
                </a:solidFill>
              </a:rPr>
              <a:t>3)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Эксфолиативный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метод </a:t>
            </a:r>
            <a:r>
              <a:rPr lang="ru-RU" sz="2000" dirty="0"/>
              <a:t>- осторожно удаляют мелкие чешуйки, корочки, напластования с поверхности кожи лица, красной каймы губ, слизистой оболочки полости рта. Удалённый материал помещается на предметное стекло. Если после эксфолиации обнаруживается раневая поверхность, то на другое предметное стекло можно сделать </a:t>
            </a:r>
            <a:r>
              <a:rPr lang="ru-RU" sz="2000" dirty="0" smtClean="0"/>
              <a:t>мазок-отпечаток.</a:t>
            </a:r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r>
              <a:rPr lang="ru-RU" sz="2800" b="1" i="1" dirty="0" smtClean="0">
                <a:solidFill>
                  <a:srgbClr val="0070C0"/>
                </a:solidFill>
              </a:rPr>
              <a:t>4</a:t>
            </a:r>
            <a:r>
              <a:rPr lang="ru-RU" sz="2800" b="1" i="1" dirty="0">
                <a:solidFill>
                  <a:srgbClr val="0070C0"/>
                </a:solidFill>
              </a:rPr>
              <a:t>) </a:t>
            </a:r>
            <a:r>
              <a:rPr lang="ru-RU" sz="2800" b="1" i="1" dirty="0" smtClean="0">
                <a:solidFill>
                  <a:srgbClr val="0070C0"/>
                </a:solidFill>
              </a:rPr>
              <a:t>Смыв </a:t>
            </a:r>
            <a:r>
              <a:rPr lang="ru-RU" sz="2800" b="1" i="1" dirty="0">
                <a:solidFill>
                  <a:srgbClr val="0070C0"/>
                </a:solidFill>
              </a:rPr>
              <a:t>и исследование промывных вод </a:t>
            </a:r>
            <a:r>
              <a:rPr lang="ru-RU" sz="2000" dirty="0"/>
              <a:t>с поверхности исследуемого органа, например, верхнечелюстной пазухи. Для этого необходимо сделать прокол, наполнить пазуху </a:t>
            </a:r>
            <a:r>
              <a:rPr lang="ru-RU" sz="2000" dirty="0" err="1"/>
              <a:t>физраствором</a:t>
            </a:r>
            <a:r>
              <a:rPr lang="ru-RU" sz="2000" dirty="0"/>
              <a:t>, а затем извлечь его в тот же шприц. Содержимое шприца поместить на предметное стекло;</a:t>
            </a:r>
          </a:p>
          <a:p>
            <a:pPr algn="just"/>
            <a:endParaRPr lang="ru-RU" sz="2000" dirty="0"/>
          </a:p>
        </p:txBody>
      </p:sp>
      <p:pic>
        <p:nvPicPr>
          <p:cNvPr id="5" name="Рисунок 4" descr="http://macobgyn.com/mac/wp-content/uploads/wud_papsmea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4209">
            <a:off x="7168234" y="1241949"/>
            <a:ext cx="1745432" cy="1925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4725" y="4437112"/>
            <a:ext cx="1944215" cy="19442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43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529" y="188640"/>
            <a:ext cx="806489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70C0"/>
                </a:solidFill>
              </a:rPr>
              <a:t>5) Пункция</a:t>
            </a:r>
            <a:r>
              <a:rPr lang="ru-RU" sz="2000" i="1" dirty="0" smtClean="0"/>
              <a:t>. </a:t>
            </a:r>
            <a:r>
              <a:rPr lang="ru-RU" sz="2000" dirty="0" smtClean="0"/>
              <a:t>Эту манипуляцию производят шприцем вместимостью 5—10 мл, с инъекционной иглой длиной 6—8 см. При проведении пункции поверхностно расположенных новообразований и лимфатических узлов их фиксируют большим и указательным пальцами левой руки, а конец иглы вводят на нужную глубину. После получения </a:t>
            </a:r>
            <a:r>
              <a:rPr lang="ru-RU" sz="2000" dirty="0" err="1" smtClean="0"/>
              <a:t>пунктата</a:t>
            </a:r>
            <a:r>
              <a:rPr lang="ru-RU" sz="2000" dirty="0" smtClean="0"/>
              <a:t> иглу извлекают из ткани, содержимое шприца выдавливают на предметное стекло. Одной-двух капель полученного материала обычно достаточно для изучения клеточного состава тканей на исследуемом участке.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При наличии значительного количества крови мазки делают незамедлительно, так как из свернувшегося содержимого трудно приготовить удовлетворительные препараты.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805135" cy="2805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33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76672"/>
            <a:ext cx="64807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rgbClr val="0070C0"/>
                </a:solidFill>
              </a:rPr>
              <a:t>Материал, полученный любым указанным </a:t>
            </a:r>
            <a:r>
              <a:rPr lang="ru-RU" sz="2800" i="1" dirty="0" smtClean="0">
                <a:solidFill>
                  <a:srgbClr val="0070C0"/>
                </a:solidFill>
              </a:rPr>
              <a:t>способом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/>
              <a:t>высушивают </a:t>
            </a:r>
            <a:r>
              <a:rPr lang="ru-RU" sz="2400" dirty="0"/>
              <a:t>при комнатной температуре (сушить в пламени горелки или другим способом при высокой температуре не рекомендуется, так как может произойти деформация или разрушение клеток). </a:t>
            </a:r>
            <a:endParaRPr lang="ru-RU" sz="2400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/>
              <a:t>п</a:t>
            </a:r>
            <a:r>
              <a:rPr lang="ru-RU" sz="2400" dirty="0" smtClean="0"/>
              <a:t>репараты </a:t>
            </a:r>
            <a:r>
              <a:rPr lang="ru-RU" sz="2400" dirty="0"/>
              <a:t>фиксируют в метиловом спирте или смеси Никифорова. </a:t>
            </a:r>
            <a:endParaRPr lang="ru-RU" sz="2400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/>
              <a:t>окрашивание </a:t>
            </a:r>
            <a:r>
              <a:rPr lang="ru-RU" sz="2400" dirty="0"/>
              <a:t>производят азур-эозином в течение 25 мин. Для срочного окрашивания используют раствор азур-эозина 10-кратной концентрации и обрабатывают им препарат в течение 5 мин.</a:t>
            </a:r>
          </a:p>
        </p:txBody>
      </p:sp>
    </p:spTree>
    <p:extLst>
      <p:ext uri="{BB962C8B-B14F-4D97-AF65-F5344CB8AC3E}">
        <p14:creationId xmlns:p14="http://schemas.microsoft.com/office/powerpoint/2010/main" xmlns="" val="6339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412776"/>
            <a:ext cx="7740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С</a:t>
            </a:r>
            <a:r>
              <a:rPr lang="ru-RU" sz="3200" dirty="0" smtClean="0">
                <a:solidFill>
                  <a:srgbClr val="0070C0"/>
                </a:solidFill>
              </a:rPr>
              <a:t>ейчас мы имеем возможность не только визуально определять наличие подозрительно измененного эпителия и констатировать факторы риска у стоматологического пациента, но и использовать окрашивание патологических очагов.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4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89844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 современном мире злокачественные новообразования являются одной из главных причин заболеваемости и смертности с ежегодной регистрацией более 10 миллионов новых случаев.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endParaRPr lang="ru-RU" sz="2800" dirty="0"/>
          </a:p>
          <a:p>
            <a:pPr algn="ctr"/>
            <a:r>
              <a:rPr lang="ru-RU" sz="2800" dirty="0" smtClean="0"/>
              <a:t>По </a:t>
            </a:r>
            <a:r>
              <a:rPr lang="ru-RU" sz="2800" dirty="0"/>
              <a:t>данным Всемирной Организации Здравоохранения предполагается, </a:t>
            </a:r>
            <a:r>
              <a:rPr lang="ru-RU" sz="2800" b="1" u="sng" dirty="0">
                <a:solidFill>
                  <a:srgbClr val="FF0000"/>
                </a:solidFill>
              </a:rPr>
              <a:t>что к 2020 г. в мире будет насчитываться около 15 миллионов </a:t>
            </a:r>
            <a:r>
              <a:rPr lang="ru-RU" sz="2800" dirty="0"/>
              <a:t>случаев рака, что, в свою очередь, может привести к 10-миллионной смертности от этих заболеваний </a:t>
            </a:r>
            <a:r>
              <a:rPr lang="ru-RU" sz="2800" dirty="0" smtClean="0"/>
              <a:t>ежегодно.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396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380" y="0"/>
            <a:ext cx="8748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Методы </a:t>
            </a:r>
            <a:r>
              <a:rPr lang="ru-RU" sz="2800" b="1" dirty="0">
                <a:solidFill>
                  <a:srgbClr val="FF0000"/>
                </a:solidFill>
              </a:rPr>
              <a:t>Витальной окраски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Проба </a:t>
            </a:r>
            <a:r>
              <a:rPr lang="ru-RU" sz="2800" b="1" dirty="0">
                <a:solidFill>
                  <a:srgbClr val="FF0000"/>
                </a:solidFill>
              </a:rPr>
              <a:t>уксусной кислотой </a:t>
            </a:r>
            <a:r>
              <a:rPr lang="ru-RU" sz="2400" dirty="0"/>
              <a:t>— на слизистую оболочку в области исследования прикладывают ватный тампон, смоченный </a:t>
            </a:r>
            <a:r>
              <a:rPr lang="ru-RU" sz="2400" b="1" dirty="0">
                <a:solidFill>
                  <a:srgbClr val="7030A0"/>
                </a:solidFill>
              </a:rPr>
              <a:t>2—4 %-ной уксусной кислотой. </a:t>
            </a:r>
            <a:r>
              <a:rPr lang="ru-RU" sz="2400" dirty="0"/>
              <a:t>Кислота способствует устранению слизи, происходит набухание эпителия, возникает спазм сосудов и, как следствие, побледнение слизистой оболочки. Такая реакция расценивается как нормальная и присутствует при воспалительных процессах. </a:t>
            </a:r>
            <a:r>
              <a:rPr lang="ru-RU" sz="2400" b="1" u="sng" dirty="0">
                <a:solidFill>
                  <a:srgbClr val="7030A0"/>
                </a:solidFill>
              </a:rPr>
              <a:t>У больных раком слизистой оболочки побледнение не происходит</a:t>
            </a:r>
            <a:r>
              <a:rPr lang="ru-RU" sz="2400" dirty="0"/>
              <a:t> вследствие патологического роста сосудов в зоне опухолевого роста.</a:t>
            </a:r>
          </a:p>
          <a:p>
            <a:pPr algn="just"/>
            <a:endParaRPr lang="ru-RU" sz="2000" dirty="0"/>
          </a:p>
        </p:txBody>
      </p:sp>
      <p:pic>
        <p:nvPicPr>
          <p:cNvPr id="7170" name="Picture 2" descr="C:\Users\Sveta\Videos\Desktop\папка (1)\7a66b14626cf03f6cbc469ae1b373c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585" y="4725144"/>
            <a:ext cx="3357001" cy="213839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5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vizilite.ru/assets/image/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21110"/>
            <a:ext cx="3960440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83720" y="240804"/>
            <a:ext cx="45483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FF0000"/>
                </a:solidFill>
              </a:rPr>
              <a:t>Окраска </a:t>
            </a:r>
            <a:r>
              <a:rPr lang="ru-RU" sz="2800" b="1" dirty="0" err="1" smtClean="0">
                <a:solidFill>
                  <a:srgbClr val="FF0000"/>
                </a:solidFill>
              </a:rPr>
              <a:t>толуидиновым</a:t>
            </a:r>
            <a:r>
              <a:rPr lang="ru-RU" sz="2800" b="1" dirty="0" smtClean="0">
                <a:solidFill>
                  <a:srgbClr val="FF0000"/>
                </a:solidFill>
              </a:rPr>
              <a:t> голубым. </a:t>
            </a:r>
            <a:r>
              <a:rPr lang="ru-RU" sz="2400" dirty="0" smtClean="0">
                <a:solidFill>
                  <a:prstClr val="black"/>
                </a:solidFill>
              </a:rPr>
              <a:t>Применяют 1 % раствор </a:t>
            </a:r>
            <a:r>
              <a:rPr lang="ru-RU" sz="2400" dirty="0" err="1" smtClean="0">
                <a:solidFill>
                  <a:prstClr val="black"/>
                </a:solidFill>
              </a:rPr>
              <a:t>толуидиного</a:t>
            </a:r>
            <a:r>
              <a:rPr lang="ru-RU" sz="2400" dirty="0" smtClean="0">
                <a:solidFill>
                  <a:prstClr val="black"/>
                </a:solidFill>
              </a:rPr>
              <a:t> голубого, прикладывая его на ватном тампоне с экспозицией 2—3 мин. Препарат интенсивно воспринимается ядрами клеток, количество которых в значительной степени возрастает при наличии опухолевого роста. </a:t>
            </a:r>
            <a:r>
              <a:rPr lang="ru-RU" sz="2800" b="1" dirty="0" smtClean="0">
                <a:solidFill>
                  <a:srgbClr val="7030A0"/>
                </a:solidFill>
              </a:rPr>
              <a:t>Окрашивание эпителия в темно-синий цвет </a:t>
            </a:r>
            <a:r>
              <a:rPr lang="ru-RU" sz="2400" dirty="0" smtClean="0">
                <a:solidFill>
                  <a:prstClr val="black"/>
                </a:solidFill>
              </a:rPr>
              <a:t>дает возможность с большой достоверностью говорить о наличии злокачественной опухоли.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7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24132" y="655148"/>
            <a:ext cx="51845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Окраска гематоксилином</a:t>
            </a:r>
            <a:r>
              <a:rPr lang="ru-RU" sz="2400" dirty="0"/>
              <a:t>— раствором гематоксилина смазывают слизистую оболочку в течение 2—3 мин. Реакция основана на способности гематоксилина восприниматься ядрами клеток. </a:t>
            </a:r>
            <a:r>
              <a:rPr lang="ru-RU" sz="2800" b="1" dirty="0">
                <a:solidFill>
                  <a:srgbClr val="7030A0"/>
                </a:solidFill>
              </a:rPr>
              <a:t>Атипический эпителий окрашивается в темно-фиолетовый цвет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dirty="0"/>
              <a:t>а нормальный в бледно-фиолетовый. Разность интенсивности в окраске объясняется увеличением количества ядерной субстанции при раке.</a:t>
            </a:r>
          </a:p>
          <a:p>
            <a:pPr algn="just"/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2.imimg.com/data2/FI/FC/MY-/himotoxyn-jpg-250x2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213" y="1285989"/>
            <a:ext cx="3024336" cy="418596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178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9237" y="37322"/>
            <a:ext cx="5395251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Люминесцентный метод</a:t>
            </a:r>
          </a:p>
          <a:p>
            <a:pPr algn="just"/>
            <a:r>
              <a:rPr lang="ru-RU" sz="2800" b="1" dirty="0" err="1" smtClean="0">
                <a:solidFill>
                  <a:srgbClr val="0070C0"/>
                </a:solidFill>
              </a:rPr>
              <a:t>ВизиЛайт</a:t>
            </a:r>
            <a:r>
              <a:rPr lang="ru-RU" sz="2800" b="1" dirty="0" smtClean="0">
                <a:solidFill>
                  <a:srgbClr val="0070C0"/>
                </a:solidFill>
              </a:rPr>
              <a:t> Плюс (США</a:t>
            </a:r>
            <a:r>
              <a:rPr lang="ru-RU" sz="2400" dirty="0" smtClean="0"/>
              <a:t>) </a:t>
            </a:r>
            <a:r>
              <a:rPr lang="ru-RU" sz="2400" dirty="0"/>
              <a:t>– это двухкомпонентная тест-система, предназначенная для диагностики и контроля лечения предраковых и раковых состояний и заболеваний полости рта и </a:t>
            </a:r>
            <a:r>
              <a:rPr lang="ru-RU" sz="2400" dirty="0" smtClean="0"/>
              <a:t>губ. 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Набор </a:t>
            </a:r>
            <a:r>
              <a:rPr lang="ru-RU" sz="2800" b="1" dirty="0" err="1" smtClean="0">
                <a:solidFill>
                  <a:srgbClr val="0070C0"/>
                </a:solidFill>
              </a:rPr>
              <a:t>ВизиЛайт</a:t>
            </a:r>
            <a:r>
              <a:rPr lang="ru-RU" sz="2800" b="1" dirty="0" smtClean="0">
                <a:solidFill>
                  <a:srgbClr val="0070C0"/>
                </a:solidFill>
              </a:rPr>
              <a:t> Плюс состоит из: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/>
              <a:t>хемилюминесцентного источника света («фонарика» </a:t>
            </a:r>
            <a:r>
              <a:rPr lang="ru-RU" sz="2400" dirty="0" err="1" smtClean="0"/>
              <a:t>ВизиЛайт</a:t>
            </a:r>
            <a:r>
              <a:rPr lang="ru-RU" sz="2400" dirty="0" smtClean="0"/>
              <a:t>) для более точного обнаружения поражения слизистой оболочки ротовой полости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и синего метахроматического красителя (</a:t>
            </a:r>
            <a:r>
              <a:rPr lang="ru-RU" sz="2400" dirty="0" err="1" smtClean="0"/>
              <a:t>ТиБлю</a:t>
            </a:r>
            <a:r>
              <a:rPr lang="ru-RU" sz="2400" dirty="0" smtClean="0"/>
              <a:t>) для маркировки обнаруженных при помощи «фонарика» очагов поражения. </a:t>
            </a:r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pic>
        <p:nvPicPr>
          <p:cNvPr id="11266" name="Picture 2" descr="C:\Users\Sveta\Videos\Desktop\папка (1)\ViziLiteSuppP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0" y="2237265"/>
            <a:ext cx="3563497" cy="276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83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vizilite.ru/assets/image/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6746" y="3861048"/>
            <a:ext cx="3547254" cy="278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" y="167878"/>
            <a:ext cx="536408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Первый </a:t>
            </a:r>
            <a:r>
              <a:rPr lang="ru-RU" sz="2800" b="1" dirty="0" err="1" smtClean="0">
                <a:solidFill>
                  <a:srgbClr val="0070C0"/>
                </a:solidFill>
              </a:rPr>
              <a:t>диагностикум</a:t>
            </a:r>
            <a:r>
              <a:rPr lang="ru-RU" sz="2800" b="1" dirty="0" smtClean="0">
                <a:solidFill>
                  <a:srgbClr val="0070C0"/>
                </a:solidFill>
              </a:rPr>
              <a:t>-тест «</a:t>
            </a:r>
            <a:r>
              <a:rPr lang="ru-RU" sz="2800" b="1" dirty="0" err="1" smtClean="0">
                <a:solidFill>
                  <a:srgbClr val="0070C0"/>
                </a:solidFill>
              </a:rPr>
              <a:t>Визилайт</a:t>
            </a:r>
            <a:r>
              <a:rPr lang="ru-RU" sz="2800" b="1" dirty="0" smtClean="0">
                <a:solidFill>
                  <a:srgbClr val="0070C0"/>
                </a:solidFill>
              </a:rPr>
              <a:t>» </a:t>
            </a:r>
            <a:r>
              <a:rPr lang="ru-RU" sz="2400" dirty="0" smtClean="0"/>
              <a:t>представляет собой пластиковый одноразовый фонарик с 1% раствор уксусной кислоты во флаконе.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Этап №1</a:t>
            </a:r>
            <a:r>
              <a:rPr lang="ru-RU" sz="2400" dirty="0" smtClean="0"/>
              <a:t>. </a:t>
            </a:r>
            <a:r>
              <a:rPr lang="ru-RU" sz="2400" dirty="0"/>
              <a:t>О</a:t>
            </a:r>
            <a:r>
              <a:rPr lang="ru-RU" sz="2400" dirty="0" smtClean="0"/>
              <a:t>смотр полости рта пациента под обычным освещением стоматологической установки.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Этап №2.</a:t>
            </a:r>
            <a:r>
              <a:rPr lang="ru-RU" sz="2400" dirty="0" smtClean="0"/>
              <a:t> Полоскание полости рта пациента специальным раствором из набора «</a:t>
            </a:r>
            <a:r>
              <a:rPr lang="ru-RU" sz="2400" dirty="0" err="1" smtClean="0"/>
              <a:t>Визилайт</a:t>
            </a:r>
            <a:r>
              <a:rPr lang="ru-RU" sz="2400" dirty="0" smtClean="0"/>
              <a:t>» в течение 30–60 секунд.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Этап №3.</a:t>
            </a:r>
            <a:r>
              <a:rPr lang="ru-RU" sz="2400" dirty="0" smtClean="0"/>
              <a:t> Осмотр полости рта пациента с фонариком «</a:t>
            </a:r>
            <a:r>
              <a:rPr lang="ru-RU" sz="2400" dirty="0" err="1" smtClean="0"/>
              <a:t>Визилайт</a:t>
            </a:r>
            <a:r>
              <a:rPr lang="ru-RU" sz="2400" dirty="0" smtClean="0"/>
              <a:t>» при приглушенном внешнем освещении или в специальных очках «</a:t>
            </a:r>
            <a:r>
              <a:rPr lang="ru-RU" sz="2400" dirty="0" err="1" smtClean="0"/>
              <a:t>Визилайт</a:t>
            </a:r>
            <a:r>
              <a:rPr lang="ru-RU" sz="2400" dirty="0" smtClean="0"/>
              <a:t> светофильтр.</a:t>
            </a:r>
          </a:p>
          <a:p>
            <a:pPr algn="just"/>
            <a:endParaRPr lang="ru-RU" sz="2400" dirty="0"/>
          </a:p>
        </p:txBody>
      </p:sp>
      <p:pic>
        <p:nvPicPr>
          <p:cNvPr id="10242" name="Picture 2" descr="C:\Users\Sveta\Videos\Desktop\папка (1)\визи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911" y="4644"/>
            <a:ext cx="2445140" cy="3667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5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76905"/>
            <a:ext cx="849694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Свет, излучаемый фонариком «</a:t>
            </a:r>
            <a:r>
              <a:rPr lang="ru-RU" sz="2400" dirty="0" err="1"/>
              <a:t>ViziLite</a:t>
            </a:r>
            <a:r>
              <a:rPr lang="ru-RU" sz="2400" dirty="0"/>
              <a:t>», проникает вплоть до базальной мембраны, где ядра клеток более крупные. Свет, отражаясь от </a:t>
            </a:r>
            <a:r>
              <a:rPr lang="ru-RU" sz="2800" b="1" dirty="0">
                <a:solidFill>
                  <a:srgbClr val="0070C0"/>
                </a:solidFill>
              </a:rPr>
              <a:t>атипичных клеток в виде белого свечения </a:t>
            </a:r>
            <a:r>
              <a:rPr lang="ru-RU" sz="2400" dirty="0"/>
              <a:t>на поверхности слизистой, делает эти клетки легко обнаруживаемыми.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vizilite.ru/assets/image/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720080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304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-12784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Если было обнаружено  </a:t>
            </a:r>
            <a:r>
              <a:rPr lang="ru-RU" sz="2400" dirty="0"/>
              <a:t>подозрительное поражение слизистой оболочки </a:t>
            </a:r>
            <a:r>
              <a:rPr lang="ru-RU" sz="2400" dirty="0" smtClean="0"/>
              <a:t>ротовой проводят второго </a:t>
            </a:r>
            <a:r>
              <a:rPr lang="ru-RU" sz="2800" b="1" dirty="0" err="1" smtClean="0">
                <a:solidFill>
                  <a:srgbClr val="0070C0"/>
                </a:solidFill>
              </a:rPr>
              <a:t>диагностикум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– теста «</a:t>
            </a:r>
            <a:r>
              <a:rPr lang="ru-RU" sz="2800" b="1" dirty="0" err="1">
                <a:solidFill>
                  <a:srgbClr val="0070C0"/>
                </a:solidFill>
              </a:rPr>
              <a:t>Ти-Блю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r>
              <a:rPr lang="ru-RU" sz="2400" dirty="0" smtClean="0"/>
              <a:t>(</a:t>
            </a:r>
            <a:r>
              <a:rPr lang="ru-RU" sz="2400" dirty="0"/>
              <a:t>метахроматический краситель </a:t>
            </a:r>
            <a:r>
              <a:rPr lang="ru-RU" sz="2400" dirty="0" smtClean="0"/>
              <a:t> на основе </a:t>
            </a:r>
            <a:r>
              <a:rPr lang="ru-RU" sz="2400" dirty="0" err="1"/>
              <a:t>толуидинового</a:t>
            </a:r>
            <a:r>
              <a:rPr lang="ru-RU" sz="2400" dirty="0"/>
              <a:t> синего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5" name="Рисунок 4" descr="http://vizilite.ru/assets/image/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520" y="1618432"/>
            <a:ext cx="4104456" cy="27521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61276" y="458112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Участки, которые </a:t>
            </a:r>
            <a:r>
              <a:rPr lang="ru-RU" sz="2400" b="1" dirty="0">
                <a:solidFill>
                  <a:srgbClr val="0070C0"/>
                </a:solidFill>
              </a:rPr>
              <a:t>прокрасились синим цветом </a:t>
            </a:r>
            <a:r>
              <a:rPr lang="ru-RU" sz="2400" dirty="0"/>
              <a:t>после </a:t>
            </a:r>
            <a:r>
              <a:rPr lang="ru-RU" sz="2400" dirty="0" smtClean="0"/>
              <a:t>применения должны </a:t>
            </a:r>
            <a:r>
              <a:rPr lang="ru-RU" sz="2400" dirty="0"/>
              <a:t>вызвать серьезные опасения и обязывают врача применить высочайшую настороженность, вплоть до забора тканей на микроскопическое </a:t>
            </a:r>
            <a:r>
              <a:rPr lang="ru-RU" sz="2400" dirty="0" smtClean="0"/>
              <a:t>исследование (</a:t>
            </a:r>
            <a:r>
              <a:rPr lang="ru-RU" sz="2400" dirty="0"/>
              <a:t>биопсия). </a:t>
            </a:r>
          </a:p>
        </p:txBody>
      </p:sp>
    </p:spTree>
    <p:extLst>
      <p:ext uri="{BB962C8B-B14F-4D97-AF65-F5344CB8AC3E}">
        <p14:creationId xmlns:p14="http://schemas.microsoft.com/office/powerpoint/2010/main" xmlns="" val="21021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332656"/>
            <a:ext cx="8640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Прокрашенные синим красителем ткани наглядно видны врачу </a:t>
            </a:r>
            <a:r>
              <a:rPr lang="ru-RU" sz="2400" dirty="0" smtClean="0"/>
              <a:t>уже невооруженным глазом при обычном офисном освещении. Применения фонарика «</a:t>
            </a:r>
            <a:r>
              <a:rPr lang="ru-RU" sz="2400" dirty="0" err="1" smtClean="0"/>
              <a:t>Визилайт</a:t>
            </a:r>
            <a:r>
              <a:rPr lang="ru-RU" sz="2400" dirty="0" smtClean="0"/>
              <a:t>» для осмотра синих пятен при этом не требуется. </a:t>
            </a:r>
            <a:endParaRPr lang="ru-RU" sz="2400" dirty="0"/>
          </a:p>
        </p:txBody>
      </p:sp>
      <p:pic>
        <p:nvPicPr>
          <p:cNvPr id="9219" name="Picture 3" descr="123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488" y="2132958"/>
            <a:ext cx="8000992" cy="284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1504" y="5269927"/>
            <a:ext cx="385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Невидимые изменения при </a:t>
            </a:r>
            <a:r>
              <a:rPr lang="ru-RU" dirty="0" smtClean="0"/>
              <a:t>обычном освещении</a:t>
            </a:r>
            <a:r>
              <a:rPr lang="ru-RU" dirty="0"/>
              <a:t>                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5037235"/>
            <a:ext cx="3290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Подтвержденные </a:t>
            </a:r>
            <a:r>
              <a:rPr lang="ru-RU" dirty="0" smtClean="0">
                <a:solidFill>
                  <a:prstClr val="black"/>
                </a:solidFill>
              </a:rPr>
              <a:t>окрашиванием участки </a:t>
            </a:r>
            <a:r>
              <a:rPr lang="ru-RU" dirty="0">
                <a:solidFill>
                  <a:prstClr val="black"/>
                </a:solidFill>
              </a:rPr>
              <a:t>рака, ранее </a:t>
            </a:r>
            <a:r>
              <a:rPr lang="ru-RU" dirty="0" smtClean="0">
                <a:solidFill>
                  <a:prstClr val="black"/>
                </a:solidFill>
              </a:rPr>
              <a:t>при </a:t>
            </a:r>
            <a:r>
              <a:rPr lang="ru-RU" dirty="0" smtClean="0"/>
              <a:t>использовании </a:t>
            </a:r>
            <a:r>
              <a:rPr lang="ru-RU" dirty="0"/>
              <a:t>света "</a:t>
            </a:r>
            <a:r>
              <a:rPr lang="ru-RU" dirty="0" err="1"/>
              <a:t>ВизиЛайт</a:t>
            </a:r>
            <a:r>
              <a:rPr lang="ru-RU" dirty="0"/>
              <a:t> Плюс"</a:t>
            </a:r>
            <a:r>
              <a:rPr lang="ru-RU" dirty="0">
                <a:solidFill>
                  <a:prstClr val="black"/>
                </a:solidFill>
              </a:rPr>
              <a:t>       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3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3779912" y="6276221"/>
            <a:ext cx="4970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2290" name="Picture 2" descr="12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009" y="1180698"/>
            <a:ext cx="829203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4909" y="4301677"/>
            <a:ext cx="3475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Невидимые изменения при </a:t>
            </a:r>
            <a:r>
              <a:rPr lang="ru-RU" dirty="0" smtClean="0"/>
              <a:t>Флуоресцентное </a:t>
            </a:r>
            <a:r>
              <a:rPr lang="ru-RU" dirty="0" err="1"/>
              <a:t>свечениевидимое</a:t>
            </a:r>
            <a:r>
              <a:rPr lang="ru-RU" dirty="0"/>
              <a:t> врачу</a:t>
            </a:r>
            <a:br>
              <a:rPr lang="ru-RU" dirty="0"/>
            </a:br>
            <a:r>
              <a:rPr lang="ru-RU" dirty="0" smtClean="0"/>
              <a:t>обычном освещении</a:t>
            </a:r>
            <a:r>
              <a:rPr lang="ru-RU" dirty="0"/>
              <a:t>      </a:t>
            </a:r>
            <a:r>
              <a:rPr lang="ru-RU" sz="1600" dirty="0"/>
              <a:t> </a:t>
            </a:r>
            <a:r>
              <a:rPr lang="ru-RU" dirty="0"/>
              <a:t>              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51075" y="4349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Флуоресцентное </a:t>
            </a:r>
            <a:r>
              <a:rPr lang="ru-RU" dirty="0" err="1"/>
              <a:t>свечениевидимое</a:t>
            </a:r>
            <a:r>
              <a:rPr lang="ru-RU" dirty="0"/>
              <a:t> врачу</a:t>
            </a:r>
            <a:br>
              <a:rPr lang="ru-RU" dirty="0"/>
            </a:br>
            <a:r>
              <a:rPr lang="ru-RU" dirty="0"/>
              <a:t>обычном освещении                      при использовании </a:t>
            </a:r>
            <a:r>
              <a:rPr lang="ru-RU" dirty="0" err="1"/>
              <a:t>света"ВизиЛайт</a:t>
            </a:r>
            <a:r>
              <a:rPr lang="ru-RU" dirty="0"/>
              <a:t> Плюс"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Пример с использование </a:t>
            </a:r>
            <a:r>
              <a:rPr lang="ru-RU" sz="2400" b="1" dirty="0" smtClean="0">
                <a:solidFill>
                  <a:srgbClr val="0070C0"/>
                </a:solidFill>
              </a:rPr>
              <a:t>фонарика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688" y="5672326"/>
            <a:ext cx="8620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Положительный результат </a:t>
            </a:r>
            <a:r>
              <a:rPr lang="ru-RU" sz="2000" dirty="0" err="1" smtClean="0"/>
              <a:t>стоматоскопии</a:t>
            </a:r>
            <a:r>
              <a:rPr lang="ru-RU" sz="2000" dirty="0" smtClean="0"/>
              <a:t> позволяет поставить диагноз рака на ранних стадиях и своевременно направить его в специализированное учреждение для дальнейшего обследования и лечения.</a:t>
            </a:r>
            <a:endParaRPr lang="ru-RU" sz="2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12" y="514210"/>
            <a:ext cx="5334000" cy="85883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38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062" y="1268760"/>
            <a:ext cx="4657160" cy="30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332" y="1268760"/>
            <a:ext cx="4629097" cy="30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8518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2. Пациентка Н., 56 лет. Диагноз: КПЛ, эрозивно-язвенная форма. Диагностика хемилюминесцентным источником света «</a:t>
            </a:r>
            <a:r>
              <a:rPr lang="ru-RU" dirty="0" err="1"/>
              <a:t>ВизиЛайт</a:t>
            </a:r>
            <a:r>
              <a:rPr lang="ru-RU" dirty="0"/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8384" y="46531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3. Пациентка Н., 56 лет. Диагноз: КПЛ, эрозивно-язвенная форма. Диагностика окрашиванием с помощью тест-системы "</a:t>
            </a:r>
            <a:r>
              <a:rPr lang="ru-RU" dirty="0" err="1"/>
              <a:t>ВизиЛайт</a:t>
            </a:r>
            <a:r>
              <a:rPr lang="ru-RU" dirty="0"/>
              <a:t> Плюс"</a:t>
            </a:r>
          </a:p>
        </p:txBody>
      </p:sp>
    </p:spTree>
    <p:extLst>
      <p:ext uri="{BB962C8B-B14F-4D97-AF65-F5344CB8AC3E}">
        <p14:creationId xmlns:p14="http://schemas.microsoft.com/office/powerpoint/2010/main" xmlns="" val="5790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375250"/>
            <a:ext cx="6102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0070C0"/>
                </a:solidFill>
              </a:rPr>
              <a:t>Онкологическая помощь </a:t>
            </a:r>
            <a:r>
              <a:rPr lang="ru-RU" sz="2800" dirty="0"/>
              <a:t>— комплекс мероприятий, направленных на социальную и личную профилактику опухолей, их раннее выявление и разработку наиболее результативных методов лечения.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103563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67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402" y="1571072"/>
            <a:ext cx="4316326" cy="287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571072"/>
            <a:ext cx="4316327" cy="287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3" y="4595570"/>
            <a:ext cx="39776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5. Пациентка К., 52 г. Диагноз: лейкоплакия, типичная форма. Диагностика окрашиванием с помощью тест-системы «</a:t>
            </a:r>
            <a:r>
              <a:rPr lang="ru-RU" dirty="0" err="1"/>
              <a:t>ВизиЛайт</a:t>
            </a:r>
            <a:r>
              <a:rPr lang="ru-RU" dirty="0"/>
              <a:t> Плюс»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4725144"/>
            <a:ext cx="4190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Рис.4. Пациентка К., 52 г. Диагноз: лейкоплакия, типичная форма. Диагностика хемилюминесцентным источником света «</a:t>
            </a:r>
            <a:r>
              <a:rPr lang="ru-RU" dirty="0" err="1"/>
              <a:t>ВизиЛайт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8323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04664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Таким </a:t>
            </a:r>
            <a:r>
              <a:rPr lang="ru-RU" sz="2800" dirty="0" smtClean="0">
                <a:solidFill>
                  <a:srgbClr val="0070C0"/>
                </a:solidFill>
              </a:rPr>
              <a:t>образом массовое </a:t>
            </a:r>
            <a:r>
              <a:rPr lang="ru-RU" sz="2800" dirty="0">
                <a:solidFill>
                  <a:srgbClr val="0070C0"/>
                </a:solidFill>
              </a:rPr>
              <a:t>использование специальных методик онкологического скрининга ротовой полости позволит повысить процент </a:t>
            </a:r>
            <a:r>
              <a:rPr lang="ru-RU" sz="2800" dirty="0" err="1" smtClean="0">
                <a:solidFill>
                  <a:srgbClr val="0070C0"/>
                </a:solidFill>
              </a:rPr>
              <a:t>выявляемости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злокачественных заболеваний на ранних стадиях, что существенным образом позволит увеличить продолжительность </a:t>
            </a:r>
            <a:r>
              <a:rPr lang="ru-RU" sz="2800" dirty="0" smtClean="0">
                <a:solidFill>
                  <a:srgbClr val="0070C0"/>
                </a:solidFill>
              </a:rPr>
              <a:t>жизни.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beauty.razdevajsa.ru/sites/default/files/products/1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580" y="4149080"/>
            <a:ext cx="4116799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360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707132"/>
            <a:ext cx="525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СПАСИБО ЗА </a:t>
            </a:r>
          </a:p>
          <a:p>
            <a:pPr algn="ctr"/>
            <a:endParaRPr lang="ru-RU" sz="7200" b="1" dirty="0">
              <a:solidFill>
                <a:srgbClr val="FF0000"/>
              </a:solidFill>
            </a:endParaRPr>
          </a:p>
          <a:p>
            <a:pPr algn="ctr"/>
            <a:endParaRPr lang="ru-RU" sz="7200" b="1" dirty="0" smtClean="0">
              <a:solidFill>
                <a:srgbClr val="FF0000"/>
              </a:solidFill>
            </a:endParaRPr>
          </a:p>
          <a:p>
            <a:pPr algn="ctr"/>
            <a:endParaRPr lang="ru-RU" sz="7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ВНИМАНИЕ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www.onkologiinet.ru/files/4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7478">
            <a:off x="2542050" y="2163965"/>
            <a:ext cx="4065619" cy="271864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670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Возглавляет онкологическую службу страны </a:t>
            </a:r>
            <a:r>
              <a:rPr lang="ru-RU" sz="2400" b="1" dirty="0" smtClean="0">
                <a:solidFill>
                  <a:srgbClr val="FF0000"/>
                </a:solidFill>
              </a:rPr>
              <a:t>Министерство здравоохранения РФ</a:t>
            </a:r>
            <a:r>
              <a:rPr lang="ru-RU" sz="2400" dirty="0" smtClean="0"/>
              <a:t>. </a:t>
            </a:r>
            <a:r>
              <a:rPr lang="ru-RU" sz="2000" dirty="0" smtClean="0"/>
              <a:t>Основным звеном онкологической службы является </a:t>
            </a:r>
            <a:r>
              <a:rPr lang="ru-RU" sz="2400" b="1" dirty="0" smtClean="0">
                <a:solidFill>
                  <a:srgbClr val="FF0000"/>
                </a:solidFill>
              </a:rPr>
              <a:t>онкологический диспансер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776" y="3933056"/>
            <a:ext cx="8532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Онкологический диспансер - основное звено в противораковой борьбе. </a:t>
            </a:r>
          </a:p>
          <a:p>
            <a:pPr algn="just"/>
            <a:r>
              <a:rPr lang="ru-RU" sz="2000" dirty="0" smtClean="0"/>
              <a:t>Он является лечебно-профилактическим учреждением, обеспечивающим население квалифицированной специализированной стационарной и поликлинической онкологической помощью, проводит организационно-методическое руководство лечебно-профилактическими учреждениями по всем вопросам онкологии, осуществляет подготовку врачей и среднего медицинского персонала по данной специальности. 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2535"/>
            <a:ext cx="4212264" cy="25905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56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263" y="846148"/>
            <a:ext cx="671846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Задачи </a:t>
            </a:r>
            <a:r>
              <a:rPr lang="ru-RU" sz="2800" b="1" dirty="0" err="1" smtClean="0">
                <a:solidFill>
                  <a:srgbClr val="FF0000"/>
                </a:solidFill>
              </a:rPr>
              <a:t>онкодиспансера</a:t>
            </a:r>
            <a:r>
              <a:rPr lang="ru-RU" sz="2800" b="1" dirty="0" smtClean="0">
                <a:solidFill>
                  <a:srgbClr val="FF0000"/>
                </a:solidFill>
              </a:rPr>
              <a:t>: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ранняя диагностика предопухолевых и опухолевых заболеваний,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диспансерное наблюдение за </a:t>
            </a:r>
            <a:r>
              <a:rPr lang="ru-RU" sz="2400" dirty="0" err="1" smtClean="0"/>
              <a:t>онкобольными</a:t>
            </a:r>
            <a:r>
              <a:rPr lang="ru-RU" sz="2400" dirty="0" smtClean="0"/>
              <a:t>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систематический учёт и анализ заболеваемости и смертности от злокачественных новообразований,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изучение причин поздней диагностики опухолей,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внедрение современных методов диагностики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лечения новообразований,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изучение эффективности их лечения.</a:t>
            </a:r>
            <a:endParaRPr lang="ru-RU" sz="2400" dirty="0"/>
          </a:p>
        </p:txBody>
      </p:sp>
      <p:pic>
        <p:nvPicPr>
          <p:cNvPr id="5" name="Рисунок 4" descr="http://ucs.krasgmu.ru/sys/images/org/1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999" y="131138"/>
            <a:ext cx="1903730" cy="1430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778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3" y="188640"/>
            <a:ext cx="881467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Международная классификация злокачественных опухо­лей TNM  </a:t>
            </a:r>
          </a:p>
          <a:p>
            <a:endParaRPr lang="ru-RU" sz="2400" dirty="0"/>
          </a:p>
          <a:p>
            <a:r>
              <a:rPr lang="ru-RU" sz="2400" dirty="0" smtClean="0"/>
              <a:t>П</a:t>
            </a:r>
            <a:r>
              <a:rPr lang="ru-RU" sz="2000" dirty="0" smtClean="0"/>
              <a:t>о системе  Т</a:t>
            </a:r>
            <a:r>
              <a:rPr lang="en-US" sz="2000" dirty="0" smtClean="0"/>
              <a:t>NM</a:t>
            </a:r>
            <a:r>
              <a:rPr lang="ru-RU" sz="2000" dirty="0" smtClean="0"/>
              <a:t> выделяют  четыре стадии клинического течения рака:</a:t>
            </a:r>
          </a:p>
          <a:p>
            <a:endParaRPr lang="ru-RU" sz="20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 </a:t>
            </a:r>
            <a:r>
              <a:rPr lang="ru-RU" sz="2400" b="1" dirty="0">
                <a:solidFill>
                  <a:srgbClr val="FF0000"/>
                </a:solidFill>
              </a:rPr>
              <a:t>- (</a:t>
            </a:r>
            <a:r>
              <a:rPr lang="ru-RU" sz="2400" b="1" dirty="0" err="1">
                <a:solidFill>
                  <a:srgbClr val="FF0000"/>
                </a:solidFill>
              </a:rPr>
              <a:t>tumor</a:t>
            </a:r>
            <a:r>
              <a:rPr lang="ru-RU" sz="2400" b="1" dirty="0">
                <a:solidFill>
                  <a:srgbClr val="FF0000"/>
                </a:solidFill>
              </a:rPr>
              <a:t> — опухоль) </a:t>
            </a:r>
            <a:r>
              <a:rPr lang="ru-RU" sz="2000" dirty="0"/>
              <a:t>характеризует распространенность первичного очага. </a:t>
            </a:r>
            <a:endParaRPr lang="ru-RU" sz="2000" dirty="0" smtClean="0"/>
          </a:p>
          <a:p>
            <a:endParaRPr lang="ru-RU" sz="2400" dirty="0" smtClean="0"/>
          </a:p>
          <a:p>
            <a:r>
              <a:rPr lang="ru-RU" sz="2400" b="1" u="sng" dirty="0" smtClean="0">
                <a:solidFill>
                  <a:srgbClr val="7030A0"/>
                </a:solidFill>
              </a:rPr>
              <a:t>Первичный очаг: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Тis</a:t>
            </a:r>
            <a:r>
              <a:rPr lang="ru-RU" sz="2000" dirty="0" smtClean="0"/>
              <a:t>, что означает буквально "рак на месте" — </a:t>
            </a:r>
            <a:r>
              <a:rPr lang="ru-RU" sz="2000" dirty="0" err="1" smtClean="0"/>
              <a:t>преинвазивная</a:t>
            </a:r>
            <a:r>
              <a:rPr lang="ru-RU" sz="2000" dirty="0" smtClean="0"/>
              <a:t> карцинома. </a:t>
            </a:r>
          </a:p>
          <a:p>
            <a:r>
              <a:rPr lang="ru-RU" sz="2000" dirty="0" smtClean="0"/>
              <a:t>T0- означает отсутствие клинических признаков поражения того или иного органа.</a:t>
            </a:r>
          </a:p>
          <a:p>
            <a:r>
              <a:rPr lang="ru-RU" sz="2000" dirty="0" smtClean="0"/>
              <a:t>T1-опухоль до 2 см в наибольшем измерении</a:t>
            </a:r>
          </a:p>
          <a:p>
            <a:r>
              <a:rPr lang="ru-RU" sz="2000" dirty="0" smtClean="0"/>
              <a:t>T2- от 2 до 4см</a:t>
            </a:r>
          </a:p>
          <a:p>
            <a:r>
              <a:rPr lang="ru-RU" sz="2000" dirty="0" smtClean="0"/>
              <a:t>T3- более 4см</a:t>
            </a:r>
          </a:p>
          <a:p>
            <a:r>
              <a:rPr lang="ru-RU" sz="2000" dirty="0" smtClean="0"/>
              <a:t>T4- опухоль распространяется на соседние органы</a:t>
            </a:r>
            <a:endParaRPr lang="ru-RU" sz="2400" dirty="0" smtClean="0"/>
          </a:p>
          <a:p>
            <a:endParaRPr lang="ru-RU" sz="2000" dirty="0"/>
          </a:p>
        </p:txBody>
      </p:sp>
      <p:pic>
        <p:nvPicPr>
          <p:cNvPr id="5" name="Рисунок 4" descr="http://www.irontherapy.org/sites/default/files/styles/hero/public/images/articles/iStock_000015446378_Medium_0.jpg?itok=GD-etDqV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0749">
            <a:off x="6094603" y="4808689"/>
            <a:ext cx="2766005" cy="162305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7564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3943" y="0"/>
            <a:ext cx="73750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N - (</a:t>
            </a:r>
            <a:r>
              <a:rPr lang="ru-RU" sz="2400" b="1" dirty="0" err="1">
                <a:solidFill>
                  <a:srgbClr val="FF0000"/>
                </a:solidFill>
              </a:rPr>
              <a:t>nodulus</a:t>
            </a:r>
            <a:r>
              <a:rPr lang="ru-RU" sz="2400" b="1" dirty="0">
                <a:solidFill>
                  <a:srgbClr val="FF0000"/>
                </a:solidFill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</a:rPr>
              <a:t>узел)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- метастазы в регионарные лимфатические сосуды</a:t>
            </a:r>
          </a:p>
          <a:p>
            <a:endParaRPr lang="ru-RU" sz="2000" dirty="0"/>
          </a:p>
          <a:p>
            <a:r>
              <a:rPr lang="ru-RU" sz="2400" b="1" dirty="0" smtClean="0">
                <a:solidFill>
                  <a:srgbClr val="7030A0"/>
                </a:solidFill>
              </a:rPr>
              <a:t>Поражение регионарных лимфатических узлов:</a:t>
            </a:r>
          </a:p>
          <a:p>
            <a:endParaRPr lang="ru-RU" sz="2000" dirty="0" smtClean="0"/>
          </a:p>
          <a:p>
            <a:r>
              <a:rPr lang="ru-RU" sz="2000" dirty="0" smtClean="0"/>
              <a:t>N0 </a:t>
            </a:r>
            <a:r>
              <a:rPr lang="ru-RU" sz="2000" dirty="0"/>
              <a:t>- </a:t>
            </a:r>
            <a:r>
              <a:rPr lang="ru-RU" sz="2000" dirty="0" smtClean="0"/>
              <a:t> регионарные узлы  </a:t>
            </a:r>
            <a:r>
              <a:rPr lang="ru-RU" sz="2000" dirty="0"/>
              <a:t>не пальпируются;</a:t>
            </a:r>
          </a:p>
          <a:p>
            <a:r>
              <a:rPr lang="ru-RU" sz="2000" dirty="0"/>
              <a:t>N1 - определяются смещаемые лимфоузлы на стороне по­ражения;</a:t>
            </a:r>
          </a:p>
          <a:p>
            <a:r>
              <a:rPr lang="ru-RU" sz="2000" dirty="0"/>
              <a:t>N2 - определяются смещаемые лимфоузлы на противопо­ложной стороне или с обеих </a:t>
            </a:r>
            <a:r>
              <a:rPr lang="ru-RU" sz="2000" dirty="0" smtClean="0"/>
              <a:t>сторон(двусторонние);</a:t>
            </a:r>
            <a:endParaRPr lang="ru-RU" sz="2000" dirty="0"/>
          </a:p>
          <a:p>
            <a:r>
              <a:rPr lang="ru-RU" sz="2000" dirty="0"/>
              <a:t>N3 - определяются </a:t>
            </a:r>
            <a:r>
              <a:rPr lang="ru-RU" sz="2000" dirty="0" err="1"/>
              <a:t>несмещаемые</a:t>
            </a:r>
            <a:r>
              <a:rPr lang="ru-RU" sz="2000" dirty="0"/>
              <a:t> лимфоузлы;</a:t>
            </a:r>
          </a:p>
          <a:p>
            <a:r>
              <a:rPr lang="ru-RU" sz="2000" dirty="0" err="1"/>
              <a:t>Nx</a:t>
            </a:r>
            <a:r>
              <a:rPr lang="ru-RU" sz="2000" dirty="0"/>
              <a:t> - оценить состояние лимфоузлов не представляется воз­можным.</a:t>
            </a:r>
          </a:p>
          <a:p>
            <a:endParaRPr lang="ru-RU" dirty="0"/>
          </a:p>
        </p:txBody>
      </p:sp>
      <p:pic>
        <p:nvPicPr>
          <p:cNvPr id="6" name="Рисунок 5" descr="http://meduniver.com/Medical/profilaktika/Img/limfouzli_shei-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11416"/>
            <a:ext cx="2664297" cy="2224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www.health.vic.gov.au/images/news/diabetes-trial-lar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2293">
            <a:off x="5453822" y="4121268"/>
            <a:ext cx="3226323" cy="2477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172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08" y="5782398"/>
            <a:ext cx="9114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Классификцировать</a:t>
            </a:r>
            <a:r>
              <a:rPr lang="ru-RU" sz="2000" b="1" dirty="0" smtClean="0">
                <a:solidFill>
                  <a:srgbClr val="FF0000"/>
                </a:solidFill>
              </a:rPr>
              <a:t> опухоли по распространённости необходима для выработки единых принципов оптимального лечения и учета его эффективности.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3808" y="188640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 - (</a:t>
            </a:r>
            <a:r>
              <a:rPr lang="ru-RU" sz="2400" b="1" dirty="0" err="1">
                <a:solidFill>
                  <a:srgbClr val="FF0000"/>
                </a:solidFill>
              </a:rPr>
              <a:t>metastasis</a:t>
            </a:r>
            <a:r>
              <a:rPr lang="ru-RU" sz="2400" b="1" dirty="0">
                <a:solidFill>
                  <a:srgbClr val="FF0000"/>
                </a:solidFill>
              </a:rPr>
              <a:t> - метастаз) </a:t>
            </a:r>
            <a:r>
              <a:rPr lang="ru-RU" sz="2000" dirty="0" smtClean="0"/>
              <a:t>отдалённые гематогенные метастазы. </a:t>
            </a:r>
          </a:p>
          <a:p>
            <a:endParaRPr lang="ru-RU" sz="2000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Отдаленные </a:t>
            </a:r>
            <a:r>
              <a:rPr lang="ru-RU" sz="2400" b="1" dirty="0" err="1" smtClean="0">
                <a:solidFill>
                  <a:srgbClr val="7030A0"/>
                </a:solidFill>
              </a:rPr>
              <a:t>матастазы</a:t>
            </a:r>
            <a:r>
              <a:rPr lang="ru-RU" sz="2400" b="1" dirty="0" smtClean="0">
                <a:solidFill>
                  <a:srgbClr val="7030A0"/>
                </a:solidFill>
              </a:rPr>
              <a:t>: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000" dirty="0" smtClean="0"/>
              <a:t>M0 </a:t>
            </a:r>
            <a:r>
              <a:rPr lang="ru-RU" sz="2000" dirty="0"/>
              <a:t>- отдалённые метастазы отсутствуют;</a:t>
            </a:r>
          </a:p>
          <a:p>
            <a:r>
              <a:rPr lang="ru-RU" sz="2000" dirty="0"/>
              <a:t>M1 - отдалённые метастазы имеются;</a:t>
            </a:r>
          </a:p>
          <a:p>
            <a:r>
              <a:rPr lang="ru-RU" sz="2000" dirty="0" err="1"/>
              <a:t>Мх</a:t>
            </a:r>
            <a:r>
              <a:rPr lang="ru-RU" sz="2000" dirty="0"/>
              <a:t> - определить наличие отдалённых метастазов невозможно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Сочетание различных степеней поражения  Т</a:t>
            </a:r>
            <a:r>
              <a:rPr lang="en-US" sz="2400" b="1" dirty="0" smtClean="0">
                <a:solidFill>
                  <a:srgbClr val="FF0000"/>
                </a:solidFill>
              </a:rPr>
              <a:t>NM</a:t>
            </a:r>
            <a:r>
              <a:rPr lang="ru-RU" sz="2400" b="1" dirty="0" smtClean="0">
                <a:solidFill>
                  <a:srgbClr val="FF0000"/>
                </a:solidFill>
              </a:rPr>
              <a:t> дает представление о клинической стадии: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ru-RU" sz="2000" dirty="0" smtClean="0"/>
              <a:t>Стадия- Т1</a:t>
            </a:r>
            <a:r>
              <a:rPr lang="en-US" sz="2000" dirty="0" smtClean="0"/>
              <a:t>N</a:t>
            </a:r>
            <a:r>
              <a:rPr lang="ru-RU" sz="2000" dirty="0" smtClean="0"/>
              <a:t>0</a:t>
            </a:r>
            <a:r>
              <a:rPr lang="en-US" sz="2000" dirty="0" smtClean="0"/>
              <a:t>M</a:t>
            </a:r>
            <a:r>
              <a:rPr lang="ru-RU" sz="2000" dirty="0" smtClean="0"/>
              <a:t>0;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 smtClean="0"/>
              <a:t>Стадия- Т2</a:t>
            </a:r>
            <a:r>
              <a:rPr lang="en-US" sz="2000" dirty="0" smtClean="0"/>
              <a:t>N</a:t>
            </a:r>
            <a:r>
              <a:rPr lang="ru-RU" sz="2000" dirty="0" smtClean="0"/>
              <a:t>0</a:t>
            </a:r>
            <a:r>
              <a:rPr lang="en-US" sz="2000" dirty="0" smtClean="0"/>
              <a:t>M</a:t>
            </a:r>
            <a:r>
              <a:rPr lang="ru-RU" sz="2000" dirty="0" smtClean="0"/>
              <a:t>0;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/>
              <a:t> </a:t>
            </a:r>
            <a:r>
              <a:rPr lang="ru-RU" sz="2000" dirty="0" smtClean="0"/>
              <a:t>Стадия- Т3</a:t>
            </a:r>
            <a:r>
              <a:rPr lang="en-US" sz="2000" dirty="0" smtClean="0"/>
              <a:t>N</a:t>
            </a:r>
            <a:r>
              <a:rPr lang="ru-RU" sz="2000" dirty="0" smtClean="0"/>
              <a:t>0</a:t>
            </a:r>
            <a:r>
              <a:rPr lang="en-US" sz="2000" dirty="0" smtClean="0"/>
              <a:t>M</a:t>
            </a:r>
            <a:r>
              <a:rPr lang="ru-RU" sz="2000" dirty="0" smtClean="0"/>
              <a:t>0; Т1-3</a:t>
            </a:r>
            <a:r>
              <a:rPr lang="en-US" sz="2000" dirty="0" smtClean="0"/>
              <a:t>N</a:t>
            </a:r>
            <a:r>
              <a:rPr lang="ru-RU" sz="2000" dirty="0"/>
              <a:t>1</a:t>
            </a:r>
            <a:r>
              <a:rPr lang="en-US" sz="2000" dirty="0" smtClean="0"/>
              <a:t>M</a:t>
            </a:r>
            <a:r>
              <a:rPr lang="ru-RU" sz="2000" dirty="0" smtClean="0"/>
              <a:t>0;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/>
              <a:t> </a:t>
            </a:r>
            <a:r>
              <a:rPr lang="ru-RU" sz="2000" dirty="0" smtClean="0"/>
              <a:t>Стадия- Т4</a:t>
            </a:r>
            <a:r>
              <a:rPr lang="en-US" sz="2000" dirty="0" smtClean="0"/>
              <a:t>N</a:t>
            </a:r>
            <a:r>
              <a:rPr lang="ru-RU" sz="2000" dirty="0" smtClean="0"/>
              <a:t>0</a:t>
            </a:r>
            <a:r>
              <a:rPr lang="en-US" sz="2000" dirty="0" smtClean="0"/>
              <a:t> N</a:t>
            </a:r>
            <a:r>
              <a:rPr lang="ru-RU" sz="2000" dirty="0" smtClean="0"/>
              <a:t>1</a:t>
            </a:r>
            <a:r>
              <a:rPr lang="en-US" sz="2000" dirty="0" smtClean="0"/>
              <a:t>M</a:t>
            </a:r>
            <a:r>
              <a:rPr lang="ru-RU" sz="2000" dirty="0" smtClean="0"/>
              <a:t>0; любая Т</a:t>
            </a:r>
            <a:r>
              <a:rPr lang="en-US" sz="2000" dirty="0" smtClean="0"/>
              <a:t>N</a:t>
            </a:r>
            <a:r>
              <a:rPr lang="ru-RU" sz="2000" dirty="0" smtClean="0"/>
              <a:t>2</a:t>
            </a:r>
            <a:r>
              <a:rPr lang="en-US" sz="2000" dirty="0" smtClean="0"/>
              <a:t>N</a:t>
            </a:r>
            <a:r>
              <a:rPr lang="ru-RU" sz="2000" dirty="0" smtClean="0"/>
              <a:t>3</a:t>
            </a:r>
            <a:r>
              <a:rPr lang="en-US" sz="2000" dirty="0" smtClean="0"/>
              <a:t>M</a:t>
            </a:r>
            <a:r>
              <a:rPr lang="ru-RU" sz="2000" dirty="0" smtClean="0"/>
              <a:t>0; любая Т, любая</a:t>
            </a:r>
            <a:r>
              <a:rPr lang="en-US" sz="2000" dirty="0" smtClean="0"/>
              <a:t>NM</a:t>
            </a:r>
            <a:r>
              <a:rPr lang="ru-RU" sz="2000" dirty="0"/>
              <a:t>1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/>
              <a:t>Тх</a:t>
            </a:r>
            <a:r>
              <a:rPr lang="en-US" sz="2000" dirty="0" smtClean="0"/>
              <a:t>N</a:t>
            </a:r>
            <a:r>
              <a:rPr lang="ru-RU" sz="2000" dirty="0" err="1" smtClean="0"/>
              <a:t>хМх</a:t>
            </a:r>
            <a:r>
              <a:rPr lang="ru-RU" sz="2000" dirty="0" smtClean="0"/>
              <a:t>- недостаточность клинических данных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399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«Красноярский краевой клинический онкологический диспансер имени А.И. </a:t>
            </a:r>
            <a:r>
              <a:rPr lang="ru-RU" sz="2400" b="1" dirty="0" err="1"/>
              <a:t>Крыжановского</a:t>
            </a:r>
            <a:r>
              <a:rPr lang="ru-RU" sz="2400" b="1" dirty="0"/>
              <a:t>» (ККОД)</a:t>
            </a:r>
            <a:r>
              <a:rPr lang="ru-RU" sz="2400" dirty="0"/>
              <a:t> </a:t>
            </a:r>
            <a:r>
              <a:rPr lang="ru-RU" sz="2000" dirty="0"/>
              <a:t>был организован </a:t>
            </a:r>
            <a:r>
              <a:rPr lang="ru-RU" sz="2400" b="1" dirty="0"/>
              <a:t>1 ноября 1945 г.</a:t>
            </a:r>
            <a:r>
              <a:rPr lang="ru-RU" sz="2000" dirty="0"/>
              <a:t>, и имел 20 коек на базе краевой клинической больницы. Является некоммерческой организацией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pPr algn="just"/>
            <a:r>
              <a:rPr lang="ru-RU" sz="2000" b="1" dirty="0" smtClean="0"/>
              <a:t>В Красноярский краевой клинический онкологический диспансер</a:t>
            </a:r>
            <a:r>
              <a:rPr lang="ru-RU" sz="2000" dirty="0" smtClean="0"/>
              <a:t> входят 9 лечебных отделений, дневной стационар противоопухолевой лекарственной терапии, хирургический дневной стационар, радиологический дневной стационар, поликлиника, онкологический центр здоровья женщин, диагностические отделения, отделение профилактики, пансионат на 65 мест. </a:t>
            </a:r>
            <a:endParaRPr lang="ru-RU" sz="2000" dirty="0"/>
          </a:p>
        </p:txBody>
      </p:sp>
      <p:pic>
        <p:nvPicPr>
          <p:cNvPr id="5" name="Рисунок 4" descr="http://onkod.krasgmu.ru/images/history/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9368"/>
            <a:ext cx="4459436" cy="2896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996" y="1556792"/>
            <a:ext cx="3721189" cy="27908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72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1781</Words>
  <Application>Microsoft Office PowerPoint</Application>
  <PresentationFormat>Экран (4:3)</PresentationFormat>
  <Paragraphs>155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fokasnn</cp:lastModifiedBy>
  <cp:revision>47</cp:revision>
  <dcterms:created xsi:type="dcterms:W3CDTF">2014-04-25T11:21:17Z</dcterms:created>
  <dcterms:modified xsi:type="dcterms:W3CDTF">2014-05-19T02:49:56Z</dcterms:modified>
</cp:coreProperties>
</file>