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3" r:id="rId1"/>
  </p:sldMasterIdLst>
  <p:notesMasterIdLst>
    <p:notesMasterId r:id="rId38"/>
  </p:notesMasterIdLst>
  <p:handoutMasterIdLst>
    <p:handoutMasterId r:id="rId39"/>
  </p:handoutMasterIdLst>
  <p:sldIdLst>
    <p:sldId id="256" r:id="rId2"/>
    <p:sldId id="388" r:id="rId3"/>
    <p:sldId id="389" r:id="rId4"/>
    <p:sldId id="390" r:id="rId5"/>
    <p:sldId id="391" r:id="rId6"/>
    <p:sldId id="371" r:id="rId7"/>
    <p:sldId id="392" r:id="rId8"/>
    <p:sldId id="393" r:id="rId9"/>
    <p:sldId id="412" r:id="rId10"/>
    <p:sldId id="394" r:id="rId11"/>
    <p:sldId id="413" r:id="rId12"/>
    <p:sldId id="395" r:id="rId13"/>
    <p:sldId id="411" r:id="rId14"/>
    <p:sldId id="374" r:id="rId15"/>
    <p:sldId id="381" r:id="rId16"/>
    <p:sldId id="380" r:id="rId17"/>
    <p:sldId id="414" r:id="rId18"/>
    <p:sldId id="406" r:id="rId19"/>
    <p:sldId id="407" r:id="rId20"/>
    <p:sldId id="396" r:id="rId21"/>
    <p:sldId id="408" r:id="rId22"/>
    <p:sldId id="409" r:id="rId23"/>
    <p:sldId id="415" r:id="rId24"/>
    <p:sldId id="416" r:id="rId25"/>
    <p:sldId id="417" r:id="rId26"/>
    <p:sldId id="379" r:id="rId27"/>
    <p:sldId id="378" r:id="rId28"/>
    <p:sldId id="383" r:id="rId29"/>
    <p:sldId id="418" r:id="rId30"/>
    <p:sldId id="377" r:id="rId31"/>
    <p:sldId id="399" r:id="rId32"/>
    <p:sldId id="401" r:id="rId33"/>
    <p:sldId id="402" r:id="rId34"/>
    <p:sldId id="403" r:id="rId35"/>
    <p:sldId id="419" r:id="rId36"/>
    <p:sldId id="420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0000"/>
    <a:srgbClr val="040000"/>
    <a:srgbClr val="FF0066"/>
    <a:srgbClr val="EAEAEA"/>
    <a:srgbClr val="FF6600"/>
    <a:srgbClr val="008000"/>
    <a:srgbClr val="96DA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88" autoAdjust="0"/>
    <p:restoredTop sz="94581" autoAdjust="0"/>
  </p:normalViewPr>
  <p:slideViewPr>
    <p:cSldViewPr>
      <p:cViewPr varScale="1">
        <p:scale>
          <a:sx n="69" d="100"/>
          <a:sy n="69" d="100"/>
        </p:scale>
        <p:origin x="1572" y="72"/>
      </p:cViewPr>
      <p:guideLst>
        <p:guide orient="horz" pos="2160"/>
        <p:guide pos="2880"/>
      </p:guideLst>
    </p:cSldViewPr>
  </p:slideViewPr>
  <p:outlineViewPr>
    <p:cViewPr>
      <p:scale>
        <a:sx n="30" d="100"/>
        <a:sy n="3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16CE378B-1F21-483E-873D-D63878B145F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109571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109572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9573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9574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10957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8673A065-7C96-460E-BFCF-1C6E0EBC528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ED1737-0E62-4D0B-8D5D-8BCCAFBA86BA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1116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59DFDC-8187-4BF0-B577-A620D86345C2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538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0F4A49-1E98-4D64-9200-69BD369DB71C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44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C38EF7-B39B-4C90-8A61-6A26650F9EE3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557646-867B-470D-9778-6FB5643163E9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458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B63DF9-0820-4755-B3C6-21BB1498E2B2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56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EBA073-119D-4788-B721-AA8011DF00B7}" type="slidenum">
              <a:rPr lang="ru-RU" altLang="ru-RU"/>
              <a:pPr/>
              <a:t>19</a:t>
            </a:fld>
            <a:endParaRPr lang="ru-RU" altLang="ru-RU"/>
          </a:p>
        </p:txBody>
      </p:sp>
      <p:sp>
        <p:nvSpPr>
          <p:cNvPr id="571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1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3C6A01-8CB3-4B0D-8DE3-E9E288463D21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539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5F3FEA-813F-4D9F-A18B-CBBC28911CA1}" type="slidenum">
              <a:rPr lang="ru-RU" altLang="ru-RU"/>
              <a:pPr/>
              <a:t>21</a:t>
            </a:fld>
            <a:endParaRPr lang="ru-RU" altLang="ru-RU"/>
          </a:p>
        </p:txBody>
      </p:sp>
      <p:sp>
        <p:nvSpPr>
          <p:cNvPr id="57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45EA15-6D43-4136-AD5A-5323A26FF330}" type="slidenum">
              <a:rPr lang="ru-RU" altLang="ru-RU"/>
              <a:pPr/>
              <a:t>22</a:t>
            </a:fld>
            <a:endParaRPr lang="ru-RU" altLang="ru-RU"/>
          </a:p>
        </p:txBody>
      </p:sp>
      <p:sp>
        <p:nvSpPr>
          <p:cNvPr id="577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618589-1B92-4247-B3E4-84F65D4AE062}" type="slidenum">
              <a:rPr lang="ru-RU" altLang="ru-RU"/>
              <a:pPr/>
              <a:t>26</a:t>
            </a:fld>
            <a:endParaRPr lang="ru-RU" altLang="ru-RU"/>
          </a:p>
        </p:txBody>
      </p:sp>
      <p:sp>
        <p:nvSpPr>
          <p:cNvPr id="456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BBA668-F5A5-4B2F-91D1-7374E3DBADB5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50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FAFB2D-FEF2-4EDB-8FC4-3A4206529107}" type="slidenum">
              <a:rPr lang="ru-RU" altLang="ru-RU"/>
              <a:pPr/>
              <a:t>27</a:t>
            </a:fld>
            <a:endParaRPr lang="ru-RU" altLang="ru-RU"/>
          </a:p>
        </p:txBody>
      </p:sp>
      <p:sp>
        <p:nvSpPr>
          <p:cNvPr id="45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B6D59F-3BFC-4137-98D4-EDFB7E1B5623}" type="slidenum">
              <a:rPr lang="ru-RU" altLang="ru-RU"/>
              <a:pPr/>
              <a:t>28</a:t>
            </a:fld>
            <a:endParaRPr lang="ru-RU" altLang="ru-RU"/>
          </a:p>
        </p:txBody>
      </p:sp>
      <p:sp>
        <p:nvSpPr>
          <p:cNvPr id="46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D27820-C2B1-4118-9D04-61C7A8552535}" type="slidenum">
              <a:rPr lang="ru-RU" altLang="ru-RU"/>
              <a:pPr/>
              <a:t>30</a:t>
            </a:fld>
            <a:endParaRPr lang="ru-RU" altLang="ru-RU"/>
          </a:p>
        </p:txBody>
      </p:sp>
      <p:sp>
        <p:nvSpPr>
          <p:cNvPr id="452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C55092-BD92-4ED7-98E8-A94B4175059A}" type="slidenum">
              <a:rPr lang="ru-RU" altLang="ru-RU"/>
              <a:pPr/>
              <a:t>31</a:t>
            </a:fld>
            <a:endParaRPr lang="ru-RU" altLang="ru-RU"/>
          </a:p>
        </p:txBody>
      </p:sp>
      <p:sp>
        <p:nvSpPr>
          <p:cNvPr id="542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0BB840-4CC8-4750-9A16-423CAF1387C5}" type="slidenum">
              <a:rPr lang="ru-RU" altLang="ru-RU"/>
              <a:pPr/>
              <a:t>32</a:t>
            </a:fld>
            <a:endParaRPr lang="ru-RU" altLang="ru-RU"/>
          </a:p>
        </p:txBody>
      </p:sp>
      <p:sp>
        <p:nvSpPr>
          <p:cNvPr id="54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ECF953-CBA7-4477-A3D9-D9689CB548AA}" type="slidenum">
              <a:rPr lang="ru-RU" altLang="ru-RU"/>
              <a:pPr/>
              <a:t>33</a:t>
            </a:fld>
            <a:endParaRPr lang="ru-RU" altLang="ru-RU"/>
          </a:p>
        </p:txBody>
      </p:sp>
      <p:sp>
        <p:nvSpPr>
          <p:cNvPr id="537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375FA9-1FBD-461D-96CF-2F6680C06CA7}" type="slidenum">
              <a:rPr lang="ru-RU" altLang="ru-RU"/>
              <a:pPr/>
              <a:t>34</a:t>
            </a:fld>
            <a:endParaRPr lang="ru-RU" altLang="ru-RU"/>
          </a:p>
        </p:txBody>
      </p:sp>
      <p:sp>
        <p:nvSpPr>
          <p:cNvPr id="54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A81DA4-207A-48F6-94A2-134E8AABE35F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502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A31C92-7382-4CE2-9D20-16CDD5684195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503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8B774D-7809-4887-BDF1-F799C00CCFF3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8B31DA-0FEB-44B4-93DD-5EBF42031DBD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44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4747DC-7092-41DE-8BBC-4159AB9FCE79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505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9F7190-F253-4E80-BDDE-917E333FEFB0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506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281BEE-63DA-4D32-A0A5-69DC1DC151ED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99FC2-5198-4B13-AB2B-0A4A3546BBD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0584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1B61-FBC4-4ED8-AF66-BEA90EEA317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800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1B61-FBC4-4ED8-AF66-BEA90EEA317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4773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1B61-FBC4-4ED8-AF66-BEA90EEA317C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0965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1B61-FBC4-4ED8-AF66-BEA90EEA317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2603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1B61-FBC4-4ED8-AF66-BEA90EEA317C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0632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1B61-FBC4-4ED8-AF66-BEA90EEA317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7047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9039-D468-4A0E-8866-C0D86587A6A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974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5C775-B70D-439E-822C-09544EBE979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5472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164A-CFDC-432B-9892-84B47CD9E96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3582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BB04B-D098-4E6A-8803-DA2B37149E1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7545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B1FE-E659-42F2-A671-C5332024379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400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7300-EF54-4315-A42B-4E5D2CA2E3E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2249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130D6-A7CD-441A-9499-73064A8FE40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4344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04802-937F-41E3-BB65-87CA8A50399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2735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B6ECD-12FD-4E35-B4AF-019FBC7EFB3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6291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C914-5858-4043-9F5C-C313303E223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4943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FBA1B61-FBC4-4ED8-AF66-BEA90EEA317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02153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  <p:sldLayoutId id="214748383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2205" y="2708920"/>
            <a:ext cx="8686800" cy="936303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200" b="1" dirty="0">
                <a:solidFill>
                  <a:schemeClr val="tx1"/>
                </a:solidFill>
              </a:rPr>
              <a:t/>
            </a:r>
            <a:br>
              <a:rPr lang="ru-RU" altLang="ru-RU" sz="3200" b="1" dirty="0">
                <a:solidFill>
                  <a:schemeClr val="tx1"/>
                </a:solidFill>
              </a:rPr>
            </a:br>
            <a:r>
              <a:rPr lang="ru-RU" altLang="ru-RU" sz="5400" b="1" dirty="0">
                <a:solidFill>
                  <a:schemeClr val="bg1"/>
                </a:solidFill>
              </a:rPr>
              <a:t>ОСТЕОМИЕЛИТ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404813"/>
            <a:ext cx="8458200" cy="863600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80000"/>
              </a:lnSpc>
            </a:pPr>
            <a:endParaRPr lang="ru-RU" altLang="ru-RU" sz="48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lnSpc>
                <a:spcPct val="120000"/>
              </a:lnSpc>
            </a:pP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В.Ф. </a:t>
            </a:r>
            <a:r>
              <a:rPr lang="ru-RU" sz="48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Войно-Ясенецкого</a:t>
            </a: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 Министерства здравоохранения Российской Федерации</a:t>
            </a:r>
            <a:endParaRPr lang="en-US" sz="48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8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травматологии, ортопедии и нейрохирургии с курсом ПО</a:t>
            </a:r>
          </a:p>
          <a:p>
            <a:pPr algn="ctr"/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кафедрой </a:t>
            </a:r>
            <a:r>
              <a:rPr lang="ru-RU" sz="48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Шнякин</a:t>
            </a: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П.Г.</a:t>
            </a:r>
          </a:p>
          <a:p>
            <a:pPr>
              <a:lnSpc>
                <a:spcPct val="80000"/>
              </a:lnSpc>
            </a:pPr>
            <a:endParaRPr lang="en-US" altLang="ru-RU" sz="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4544" name="Text Box 1024"/>
          <p:cNvSpPr txBox="1">
            <a:spLocks noChangeArrowheads="1"/>
          </p:cNvSpPr>
          <p:nvPr/>
        </p:nvSpPr>
        <p:spPr bwMode="auto">
          <a:xfrm>
            <a:off x="4751512" y="4725144"/>
            <a:ext cx="4392488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</a:pPr>
            <a:r>
              <a:rPr lang="ru-RU" sz="17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Выполнил: Ординатор второго гада. Специальности травматологии, ортопедии и нейрохирургии с курсом ПО</a:t>
            </a:r>
          </a:p>
          <a:p>
            <a:pPr defTabSz="9144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</a:pPr>
            <a:r>
              <a:rPr lang="ru-RU" sz="1700" b="1" cap="al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Выборнов</a:t>
            </a:r>
            <a:r>
              <a:rPr lang="ru-RU" sz="17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Владислав Игоревич</a:t>
            </a:r>
            <a:endParaRPr lang="ru-RU" sz="1700" b="1" cap="al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908" name="Picture 4" descr="33"/>
          <p:cNvPicPr>
            <a:picLocks noChangeAspect="1" noChangeArrowheads="1"/>
          </p:cNvPicPr>
          <p:nvPr/>
        </p:nvPicPr>
        <p:blipFill>
          <a:blip r:embed="rId3">
            <a:lum bright="6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3238"/>
            <a:ext cx="9072563" cy="324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7910" name="Text Box 6"/>
          <p:cNvSpPr txBox="1">
            <a:spLocks noChangeArrowheads="1"/>
          </p:cNvSpPr>
          <p:nvPr/>
        </p:nvSpPr>
        <p:spPr bwMode="auto">
          <a:xfrm>
            <a:off x="395288" y="4437063"/>
            <a:ext cx="8497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buFontTx/>
              <a:buChar char="•"/>
            </a:pPr>
            <a:endParaRPr lang="ru-RU" altLang="ru-RU" sz="16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533400"/>
            <a:ext cx="7278960" cy="5631904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Чаще встречается у подростков- мальчиков в длинных трубчатых костях.</a:t>
            </a:r>
            <a:b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Воспалительный процесс начинается в костно- мозговом канале - сперва в виде воспалительного инфильтрата, затем- </a:t>
            </a:r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абсцесса.</a:t>
            </a: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Абсцесс прорывается </a:t>
            </a:r>
            <a:r>
              <a:rPr lang="ru-RU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поднадкостнично</a:t>
            </a: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 и далее в мягкие ткани, образуя флегмону или </a:t>
            </a:r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свищ.</a:t>
            </a: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В дальнейшем пораженные участки </a:t>
            </a:r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кости </a:t>
            </a:r>
            <a:r>
              <a:rPr lang="ru-RU" sz="24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некротизируются</a:t>
            </a:r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и образуются </a:t>
            </a:r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секвестры.</a:t>
            </a:r>
            <a:endParaRPr lang="ru-R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696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6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7772400" cy="935038"/>
          </a:xfrm>
          <a:noFill/>
          <a:ln/>
        </p:spPr>
        <p:txBody>
          <a:bodyPr>
            <a:normAutofit/>
          </a:bodyPr>
          <a:lstStyle/>
          <a:p>
            <a:r>
              <a:rPr lang="ru-RU" altLang="ru-RU" sz="3500" b="1" dirty="0"/>
              <a:t>Диагностика</a:t>
            </a:r>
          </a:p>
        </p:txBody>
      </p:sp>
      <p:sp>
        <p:nvSpPr>
          <p:cNvPr id="50995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051670"/>
            <a:ext cx="8280400" cy="5040312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Жалобы: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alt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Боль </a:t>
            </a:r>
            <a:r>
              <a:rPr lang="ru-RU" alt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распирающая, интенсивная, постоянная.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alt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Больная </a:t>
            </a:r>
            <a:r>
              <a:rPr lang="ru-RU" alt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конечность - </a:t>
            </a:r>
            <a:r>
              <a:rPr lang="ru-RU" alt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в вынужденном полусогнутом положении, движения ограничены из-за резких болей.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alt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Отек</a:t>
            </a:r>
            <a:r>
              <a:rPr lang="ru-RU" alt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, гиперемия кожи.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alt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При прорыве гнойника в мягкие ткани- флюктуация.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alt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В близлежащем суставе- явления </a:t>
            </a:r>
            <a:r>
              <a:rPr lang="ru-RU" alt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артрита.</a:t>
            </a:r>
            <a:endParaRPr lang="ru-RU" altLang="ru-R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alt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Лихорадка, гнойная </a:t>
            </a:r>
            <a:r>
              <a:rPr lang="ru-RU" alt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интоксикация.</a:t>
            </a:r>
            <a:endParaRPr lang="ru-RU" altLang="ru-R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Лабораторная диагностика: лейкоцитоз, снижение уровня гемоглобина, сдвиг формулы влево, изменения в моче.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5324"/>
            <a:ext cx="3318520" cy="733400"/>
          </a:xfrm>
        </p:spPr>
        <p:txBody>
          <a:bodyPr/>
          <a:lstStyle/>
          <a:p>
            <a:r>
              <a:rPr lang="ru-RU" altLang="ru-RU" b="1" dirty="0"/>
              <a:t>Диагностика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7036746" cy="463176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Рентген: утолщение надкостницы, отслойка надкостницы, нечеткость контуров кости, уплотнение мягких тканей, окружающих 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кость.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Первые </a:t>
            </a:r>
            <a:r>
              <a:rPr lang="ru-RU" altLang="ru-RU" dirty="0">
                <a:solidFill>
                  <a:schemeClr val="bg1"/>
                </a:solidFill>
                <a:latin typeface="Arial Black" panose="020B0A04020102020204" pitchFamily="34" charset="0"/>
              </a:rPr>
              <a:t>рентгенологические симптомы острого гематогенного остеомиелита начинают выявляться лишь с 10-14 дня заболевания, в связи с этими с особенностями быстро прогрессирующего гнойного процесса в кости рентгено­логический диагноз является поздним, т.к. изменения в кости уже необратимы</a:t>
            </a:r>
            <a:r>
              <a:rPr lang="ru-RU" alt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.</a:t>
            </a:r>
            <a:endParaRPr lang="ru-RU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Сцинтиграфия-избыточние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накопление изотопа в пораженных 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тканях.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Тепловидение.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Диагностическая трепанация (у детей - пункция) кости - при подтвержденном диагнозе остеомиелита диагностическая операция сразу продолжается в </a:t>
            </a:r>
            <a:r>
              <a:rPr lang="ru-RU" alt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лечебную</a:t>
            </a:r>
            <a:r>
              <a:rPr lang="ru-RU" altLang="ru-RU" dirty="0">
                <a:solidFill>
                  <a:schemeClr val="bg1"/>
                </a:solidFill>
                <a:latin typeface="Arial Black" panose="020B0A040201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3493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Text Box 2"/>
          <p:cNvSpPr txBox="1">
            <a:spLocks noChangeArrowheads="1"/>
          </p:cNvSpPr>
          <p:nvPr/>
        </p:nvSpPr>
        <p:spPr bwMode="auto">
          <a:xfrm>
            <a:off x="395536" y="5517232"/>
            <a:ext cx="818080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Острый </a:t>
            </a:r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остеомиелит верхней трети плечевой кости</a:t>
            </a:r>
          </a:p>
        </p:txBody>
      </p:sp>
      <p:sp>
        <p:nvSpPr>
          <p:cNvPr id="445443" name="Rectangle 3"/>
          <p:cNvSpPr>
            <a:spLocks noChangeArrowheads="1"/>
          </p:cNvSpPr>
          <p:nvPr/>
        </p:nvSpPr>
        <p:spPr bwMode="auto">
          <a:xfrm>
            <a:off x="468313" y="36449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ru-RU" altLang="ru-RU" sz="2800">
              <a:latin typeface="Times New Roman" panose="02020603050405020304" pitchFamily="18" charset="0"/>
            </a:endParaRPr>
          </a:p>
        </p:txBody>
      </p:sp>
      <p:pic>
        <p:nvPicPr>
          <p:cNvPr id="445444" name="Picture 4" descr="остеомиелит (3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4664"/>
            <a:ext cx="6838757" cy="518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Text Box 2"/>
          <p:cNvSpPr txBox="1">
            <a:spLocks noChangeArrowheads="1"/>
          </p:cNvSpPr>
          <p:nvPr/>
        </p:nvSpPr>
        <p:spPr bwMode="auto">
          <a:xfrm>
            <a:off x="522094" y="5561013"/>
            <a:ext cx="82089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Острый</a:t>
            </a:r>
            <a:r>
              <a:rPr lang="ru-RU" alt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остеомиелит бедренной кости</a:t>
            </a:r>
          </a:p>
        </p:txBody>
      </p:sp>
      <p:sp>
        <p:nvSpPr>
          <p:cNvPr id="459779" name="Rectangle 3"/>
          <p:cNvSpPr>
            <a:spLocks noChangeArrowheads="1"/>
          </p:cNvSpPr>
          <p:nvPr/>
        </p:nvSpPr>
        <p:spPr bwMode="auto">
          <a:xfrm>
            <a:off x="468313" y="36449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ru-RU" altLang="ru-RU" sz="2800">
              <a:latin typeface="Times New Roman" panose="02020603050405020304" pitchFamily="18" charset="0"/>
            </a:endParaRPr>
          </a:p>
        </p:txBody>
      </p:sp>
      <p:pic>
        <p:nvPicPr>
          <p:cNvPr id="459780" name="Picture 4" descr="остеомиелит (13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96975"/>
            <a:ext cx="8569325" cy="372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1" name="Rectangle 3"/>
          <p:cNvSpPr>
            <a:spLocks noChangeArrowheads="1"/>
          </p:cNvSpPr>
          <p:nvPr/>
        </p:nvSpPr>
        <p:spPr bwMode="auto">
          <a:xfrm>
            <a:off x="468313" y="36449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ru-RU" altLang="ru-RU" sz="2800">
              <a:latin typeface="Times New Roman" panose="02020603050405020304" pitchFamily="18" charset="0"/>
            </a:endParaRPr>
          </a:p>
        </p:txBody>
      </p:sp>
      <p:sp>
        <p:nvSpPr>
          <p:cNvPr id="457732" name="Rectangle 4"/>
          <p:cNvSpPr>
            <a:spLocks noChangeArrowheads="1"/>
          </p:cNvSpPr>
          <p:nvPr/>
        </p:nvSpPr>
        <p:spPr bwMode="auto">
          <a:xfrm>
            <a:off x="0" y="5519669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О</a:t>
            </a:r>
            <a:r>
              <a:rPr lang="ru-RU" alt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стрый</a:t>
            </a:r>
            <a:r>
              <a:rPr lang="ru-RU" alt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остеомиелит нижней трети большеберцовой кости</a:t>
            </a:r>
          </a:p>
        </p:txBody>
      </p:sp>
      <p:pic>
        <p:nvPicPr>
          <p:cNvPr id="457733" name="Picture 5" descr="остеомиелит (9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60350"/>
            <a:ext cx="5976639" cy="525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38708"/>
            <a:ext cx="2094384" cy="589384"/>
          </a:xfrm>
        </p:spPr>
        <p:txBody>
          <a:bodyPr/>
          <a:lstStyle/>
          <a:p>
            <a:r>
              <a:rPr lang="ru-RU" dirty="0"/>
              <a:t>Лечение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6554867" cy="376767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В</a:t>
            </a:r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скрытие флегмоны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Р</a:t>
            </a:r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ассечение надкостницы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Т</a:t>
            </a:r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репанация </a:t>
            </a: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кости- </a:t>
            </a:r>
            <a:r>
              <a:rPr lang="ru-RU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фрезевые</a:t>
            </a: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отверстия</a:t>
            </a:r>
            <a:endParaRPr lang="ru-R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Промывание</a:t>
            </a:r>
            <a:endParaRPr lang="ru-R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Д</a:t>
            </a:r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ренирование</a:t>
            </a:r>
            <a:endParaRPr lang="ru-R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0740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Text Box 2"/>
          <p:cNvSpPr txBox="1">
            <a:spLocks noChangeArrowheads="1"/>
          </p:cNvSpPr>
          <p:nvPr/>
        </p:nvSpPr>
        <p:spPr bwMode="auto">
          <a:xfrm>
            <a:off x="250823" y="5589240"/>
            <a:ext cx="84629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Операция </a:t>
            </a:r>
            <a:r>
              <a:rPr lang="ru-RU" altLang="ru-RU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остеоперфорации</a:t>
            </a:r>
            <a:endParaRPr lang="ru-RU" alt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68323" name="Rectangle 3"/>
          <p:cNvSpPr>
            <a:spLocks noChangeArrowheads="1"/>
          </p:cNvSpPr>
          <p:nvPr/>
        </p:nvSpPr>
        <p:spPr bwMode="auto">
          <a:xfrm>
            <a:off x="468313" y="36449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ru-RU" altLang="ru-RU" sz="2800">
              <a:latin typeface="Times New Roman" panose="02020603050405020304" pitchFamily="18" charset="0"/>
            </a:endParaRPr>
          </a:p>
        </p:txBody>
      </p:sp>
      <p:pic>
        <p:nvPicPr>
          <p:cNvPr id="568324" name="Picture 4" descr="остеомиелит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26" y="260648"/>
            <a:ext cx="7777559" cy="524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Text Box 2"/>
          <p:cNvSpPr txBox="1">
            <a:spLocks noChangeArrowheads="1"/>
          </p:cNvSpPr>
          <p:nvPr/>
        </p:nvSpPr>
        <p:spPr bwMode="auto">
          <a:xfrm>
            <a:off x="250825" y="6092825"/>
            <a:ext cx="84629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70371" name="Rectangle 3"/>
          <p:cNvSpPr>
            <a:spLocks noChangeArrowheads="1"/>
          </p:cNvSpPr>
          <p:nvPr/>
        </p:nvSpPr>
        <p:spPr bwMode="auto">
          <a:xfrm>
            <a:off x="468313" y="36449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ru-RU" altLang="ru-RU" sz="2800">
              <a:latin typeface="Times New Roman" panose="02020603050405020304" pitchFamily="18" charset="0"/>
            </a:endParaRPr>
          </a:p>
        </p:txBody>
      </p:sp>
      <p:pic>
        <p:nvPicPr>
          <p:cNvPr id="570372" name="Picture 4" descr="остеомиелит (14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23900"/>
            <a:ext cx="73152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3279" y="188640"/>
            <a:ext cx="3390528" cy="1150640"/>
          </a:xfrm>
        </p:spPr>
        <p:txBody>
          <a:bodyPr/>
          <a:lstStyle/>
          <a:p>
            <a:r>
              <a:rPr lang="ru-RU" altLang="ru-RU" b="1" dirty="0"/>
              <a:t>ОСТЕОМИЕЛИТ</a:t>
            </a:r>
          </a:p>
        </p:txBody>
      </p:sp>
      <p:sp>
        <p:nvSpPr>
          <p:cNvPr id="475141" name="Text Box 5"/>
          <p:cNvSpPr txBox="1">
            <a:spLocks noChangeArrowheads="1"/>
          </p:cNvSpPr>
          <p:nvPr/>
        </p:nvSpPr>
        <p:spPr bwMode="auto">
          <a:xfrm>
            <a:off x="383279" y="1928277"/>
            <a:ext cx="3959672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buFontTx/>
              <a:buChar char="•"/>
            </a:pPr>
            <a:r>
              <a:rPr lang="ru-RU" altLang="ru-RU" dirty="0"/>
              <a:t>Остеомиелит - </a:t>
            </a:r>
            <a:r>
              <a:rPr lang="ru-RU" dirty="0" smtClean="0"/>
              <a:t>представляет собой острое или хроническое инфекционное воспаление, затрагивающее на том или ином протяжении не только кость и окружающие ее ткани, но и приводит к функциональным и морфологическим изменениям в органах и системах организма.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072" y="1268760"/>
            <a:ext cx="4725152" cy="44536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04664"/>
            <a:ext cx="6554867" cy="1524000"/>
          </a:xfrm>
        </p:spPr>
        <p:txBody>
          <a:bodyPr>
            <a:normAutofit fontScale="90000"/>
          </a:bodyPr>
          <a:lstStyle/>
          <a:p>
            <a:r>
              <a:rPr lang="ru-RU" altLang="ru-RU" sz="3800" dirty="0"/>
              <a:t>Осложнения острого гематогенного остеомиелита</a:t>
            </a:r>
          </a:p>
        </p:txBody>
      </p:sp>
      <p:sp>
        <p:nvSpPr>
          <p:cNvPr id="510979" name="Rectangle 3"/>
          <p:cNvSpPr>
            <a:spLocks noGrp="1" noChangeArrowheads="1"/>
          </p:cNvSpPr>
          <p:nvPr>
            <p:ph idx="1"/>
          </p:nvPr>
        </p:nvSpPr>
        <p:spPr>
          <a:xfrm>
            <a:off x="269179" y="1926851"/>
            <a:ext cx="6554867" cy="376767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altLang="ru-RU" sz="2500" dirty="0">
                <a:solidFill>
                  <a:schemeClr val="bg1"/>
                </a:solidFill>
                <a:latin typeface="Arial Black" panose="020B0A04020102020204" pitchFamily="34" charset="0"/>
              </a:rPr>
              <a:t>Сепсис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500" dirty="0">
                <a:solidFill>
                  <a:schemeClr val="bg1"/>
                </a:solidFill>
                <a:latin typeface="Arial Black" panose="020B0A04020102020204" pitchFamily="34" charset="0"/>
              </a:rPr>
              <a:t>Гнойный артрит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500" dirty="0">
                <a:solidFill>
                  <a:schemeClr val="bg1"/>
                </a:solidFill>
                <a:latin typeface="Arial Black" panose="020B0A04020102020204" pitchFamily="34" charset="0"/>
              </a:rPr>
              <a:t>Глубокие флегмоны конечности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500" dirty="0">
                <a:solidFill>
                  <a:schemeClr val="bg1"/>
                </a:solidFill>
                <a:latin typeface="Arial Black" panose="020B0A04020102020204" pitchFamily="34" charset="0"/>
              </a:rPr>
              <a:t>Патологические переломы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2418" name="Picture 2" descr="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8640"/>
            <a:ext cx="5112568" cy="615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ChangeArrowheads="1"/>
          </p:cNvSpPr>
          <p:nvPr>
            <p:ph idx="1"/>
          </p:nvPr>
        </p:nvSpPr>
        <p:spPr>
          <a:xfrm>
            <a:off x="179512" y="187598"/>
            <a:ext cx="3688944" cy="6165304"/>
          </a:xfrm>
        </p:spPr>
        <p:txBody>
          <a:bodyPr>
            <a:normAutofit/>
          </a:bodyPr>
          <a:lstStyle/>
          <a:p>
            <a:pPr marL="447675" indent="-447675">
              <a:lnSpc>
                <a:spcPct val="80000"/>
              </a:lnSpc>
            </a:pPr>
            <a:r>
              <a:rPr lang="ru-RU" altLang="ru-RU" sz="1600" b="1" u="sng" dirty="0">
                <a:solidFill>
                  <a:schemeClr val="bg1"/>
                </a:solidFill>
                <a:latin typeface="Arial Black" panose="020B0A04020102020204" pitchFamily="34" charset="0"/>
              </a:rPr>
              <a:t>Кортикальный</a:t>
            </a:r>
            <a:r>
              <a:rPr lang="ru-RU" altLang="ru-RU" sz="1600" dirty="0">
                <a:solidFill>
                  <a:schemeClr val="bg1"/>
                </a:solidFill>
                <a:latin typeface="Arial Black" panose="020B0A04020102020204" pitchFamily="34" charset="0"/>
              </a:rPr>
              <a:t> - (корковый) - при </a:t>
            </a:r>
            <a:r>
              <a:rPr lang="ru-RU" altLang="ru-RU" sz="1600" dirty="0" err="1">
                <a:solidFill>
                  <a:schemeClr val="bg1"/>
                </a:solidFill>
                <a:latin typeface="Arial Black" panose="020B0A04020102020204" pitchFamily="34" charset="0"/>
              </a:rPr>
              <a:t>некротизации</a:t>
            </a:r>
            <a:r>
              <a:rPr lang="ru-RU" altLang="ru-RU" sz="1600" dirty="0">
                <a:solidFill>
                  <a:schemeClr val="bg1"/>
                </a:solidFill>
                <a:latin typeface="Arial Black" panose="020B0A04020102020204" pitchFamily="34" charset="0"/>
              </a:rPr>
              <a:t> тонкой костной пластинки под надкостницей;</a:t>
            </a:r>
          </a:p>
          <a:p>
            <a:pPr marL="447675" indent="-447675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16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447675" indent="-447675">
              <a:lnSpc>
                <a:spcPct val="80000"/>
              </a:lnSpc>
            </a:pPr>
            <a:r>
              <a:rPr lang="ru-RU" altLang="ru-RU" sz="1600" b="1" u="sng" dirty="0">
                <a:solidFill>
                  <a:schemeClr val="bg1"/>
                </a:solidFill>
                <a:latin typeface="Arial Black" panose="020B0A04020102020204" pitchFamily="34" charset="0"/>
              </a:rPr>
              <a:t>Центральный</a:t>
            </a:r>
            <a:r>
              <a:rPr lang="ru-RU" altLang="ru-RU" sz="1600" dirty="0">
                <a:solidFill>
                  <a:schemeClr val="bg1"/>
                </a:solidFill>
                <a:latin typeface="Arial Black" panose="020B0A04020102020204" pitchFamily="34" charset="0"/>
              </a:rPr>
              <a:t> - при омертвении </a:t>
            </a:r>
            <a:r>
              <a:rPr lang="ru-RU" altLang="ru-RU" sz="1600" dirty="0" err="1">
                <a:solidFill>
                  <a:schemeClr val="bg1"/>
                </a:solidFill>
                <a:latin typeface="Arial Black" panose="020B0A04020102020204" pitchFamily="34" charset="0"/>
              </a:rPr>
              <a:t>эндостальной</a:t>
            </a:r>
            <a:r>
              <a:rPr lang="ru-RU" altLang="ru-RU" sz="1600" dirty="0">
                <a:solidFill>
                  <a:schemeClr val="bg1"/>
                </a:solidFill>
                <a:latin typeface="Arial Black" panose="020B0A04020102020204" pitchFamily="34" charset="0"/>
              </a:rPr>
              <a:t> поверхности кости;</a:t>
            </a:r>
          </a:p>
          <a:p>
            <a:pPr marL="447675" indent="-447675">
              <a:lnSpc>
                <a:spcPct val="80000"/>
              </a:lnSpc>
            </a:pPr>
            <a:endParaRPr lang="ru-RU" altLang="ru-RU" sz="16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447675" indent="-447675">
              <a:lnSpc>
                <a:spcPct val="80000"/>
              </a:lnSpc>
            </a:pPr>
            <a:r>
              <a:rPr lang="ru-RU" altLang="ru-RU" sz="1600" b="1" u="sng" dirty="0">
                <a:solidFill>
                  <a:schemeClr val="bg1"/>
                </a:solidFill>
                <a:latin typeface="Arial Black" panose="020B0A04020102020204" pitchFamily="34" charset="0"/>
              </a:rPr>
              <a:t>Проникающий</a:t>
            </a:r>
            <a:r>
              <a:rPr lang="ru-RU" altLang="ru-RU" sz="1600" dirty="0">
                <a:solidFill>
                  <a:schemeClr val="bg1"/>
                </a:solidFill>
                <a:latin typeface="Arial Black" panose="020B0A04020102020204" pitchFamily="34" charset="0"/>
              </a:rPr>
              <a:t> - при некрозе всей толщи компактного слоя на ограни­ченном по окружности участке кости;</a:t>
            </a:r>
          </a:p>
          <a:p>
            <a:pPr marL="447675" indent="-447675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16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447675" indent="-447675">
              <a:lnSpc>
                <a:spcPct val="80000"/>
              </a:lnSpc>
            </a:pPr>
            <a:r>
              <a:rPr lang="ru-RU" altLang="ru-RU" sz="1600" b="1" u="sng" dirty="0">
                <a:solidFill>
                  <a:schemeClr val="bg1"/>
                </a:solidFill>
                <a:latin typeface="Arial Black" panose="020B0A04020102020204" pitchFamily="34" charset="0"/>
              </a:rPr>
              <a:t>Циркулярный</a:t>
            </a:r>
            <a:r>
              <a:rPr lang="ru-RU" altLang="ru-RU" sz="1600" dirty="0">
                <a:solidFill>
                  <a:schemeClr val="bg1"/>
                </a:solidFill>
                <a:latin typeface="Arial Black" panose="020B0A04020102020204" pitchFamily="34" charset="0"/>
              </a:rPr>
              <a:t> - при некрозе диафиза по всей окружности</a:t>
            </a:r>
            <a:r>
              <a:rPr lang="ru-RU" altLang="ru-RU" sz="1600" dirty="0"/>
              <a:t>.</a:t>
            </a:r>
          </a:p>
        </p:txBody>
      </p:sp>
      <p:pic>
        <p:nvPicPr>
          <p:cNvPr id="576515" name="Picture 3" descr="остеомиелит (10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62" y="1289843"/>
            <a:ext cx="4895850" cy="396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6516" name="Text Box 4"/>
          <p:cNvSpPr txBox="1">
            <a:spLocks noChangeArrowheads="1"/>
          </p:cNvSpPr>
          <p:nvPr/>
        </p:nvSpPr>
        <p:spPr bwMode="auto">
          <a:xfrm>
            <a:off x="2483768" y="-163239"/>
            <a:ext cx="48244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Виды секвестров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1772816"/>
            <a:ext cx="8316416" cy="2736304"/>
          </a:xfrm>
        </p:spPr>
        <p:txBody>
          <a:bodyPr>
            <a:noAutofit/>
          </a:bodyPr>
          <a:lstStyle/>
          <a:p>
            <a:r>
              <a:rPr lang="ru-RU" sz="4000" dirty="0"/>
              <a:t>Хронический гематогенный остеомиелит</a:t>
            </a:r>
          </a:p>
        </p:txBody>
      </p:sp>
    </p:spTree>
    <p:extLst>
      <p:ext uri="{BB962C8B-B14F-4D97-AF65-F5344CB8AC3E}">
        <p14:creationId xmlns:p14="http://schemas.microsoft.com/office/powerpoint/2010/main" val="7118227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533400" y="533400"/>
            <a:ext cx="7134944" cy="5343872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Является следствием перенесенного 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острого остеомиелита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 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признака 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хронического остеомиелита: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Р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ецидивирующее течение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Н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аличие секвестров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Н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аличие 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гнойного свища</a:t>
            </a:r>
          </a:p>
        </p:txBody>
      </p:sp>
    </p:spTree>
    <p:extLst>
      <p:ext uri="{BB962C8B-B14F-4D97-AF65-F5344CB8AC3E}">
        <p14:creationId xmlns:p14="http://schemas.microsoft.com/office/powerpoint/2010/main" val="27585680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38100"/>
            <a:ext cx="3966592" cy="790600"/>
          </a:xfrm>
        </p:spPr>
        <p:txBody>
          <a:bodyPr/>
          <a:lstStyle/>
          <a:p>
            <a:r>
              <a:rPr lang="ru-RU" dirty="0" smtClean="0"/>
              <a:t>Диагностика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56792"/>
            <a:ext cx="7128792" cy="410445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Анамнез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Клиника</a:t>
            </a: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, триада </a:t>
            </a:r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симптомов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Рентген- </a:t>
            </a: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секвестры и </a:t>
            </a:r>
            <a:r>
              <a:rPr lang="ru-RU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секвестральные</a:t>
            </a: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полости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Фистулография</a:t>
            </a:r>
            <a:endParaRPr lang="ru-RU" sz="24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Посев </a:t>
            </a: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на флору и </a:t>
            </a:r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чувствительность</a:t>
            </a:r>
            <a:endParaRPr lang="ru-R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8509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Text Box 2"/>
          <p:cNvSpPr txBox="1">
            <a:spLocks noChangeArrowheads="1"/>
          </p:cNvSpPr>
          <p:nvPr/>
        </p:nvSpPr>
        <p:spPr bwMode="auto">
          <a:xfrm>
            <a:off x="459154" y="5688655"/>
            <a:ext cx="84629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Рентгенограмма хронического остеомиелита</a:t>
            </a:r>
          </a:p>
        </p:txBody>
      </p:sp>
      <p:sp>
        <p:nvSpPr>
          <p:cNvPr id="455683" name="Rectangle 3"/>
          <p:cNvSpPr>
            <a:spLocks noChangeArrowheads="1"/>
          </p:cNvSpPr>
          <p:nvPr/>
        </p:nvSpPr>
        <p:spPr bwMode="auto">
          <a:xfrm>
            <a:off x="468313" y="36449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ru-RU" altLang="ru-RU" sz="2800">
              <a:latin typeface="Times New Roman" panose="02020603050405020304" pitchFamily="18" charset="0"/>
            </a:endParaRPr>
          </a:p>
        </p:txBody>
      </p:sp>
      <p:pic>
        <p:nvPicPr>
          <p:cNvPr id="455684" name="Picture 4" descr="остеомиелит (1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6632"/>
            <a:ext cx="4791904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Text Box 2"/>
          <p:cNvSpPr txBox="1">
            <a:spLocks noChangeArrowheads="1"/>
          </p:cNvSpPr>
          <p:nvPr/>
        </p:nvSpPr>
        <p:spPr bwMode="auto">
          <a:xfrm>
            <a:off x="234950" y="5445224"/>
            <a:ext cx="84629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Хронический </a:t>
            </a:r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остеомиелит большеберцовой кости</a:t>
            </a:r>
          </a:p>
        </p:txBody>
      </p:sp>
      <p:sp>
        <p:nvSpPr>
          <p:cNvPr id="453635" name="Rectangle 3"/>
          <p:cNvSpPr>
            <a:spLocks noChangeArrowheads="1"/>
          </p:cNvSpPr>
          <p:nvPr/>
        </p:nvSpPr>
        <p:spPr bwMode="auto">
          <a:xfrm>
            <a:off x="468313" y="36449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ru-RU" altLang="ru-RU" sz="2800">
              <a:latin typeface="Times New Roman" panose="02020603050405020304" pitchFamily="18" charset="0"/>
            </a:endParaRPr>
          </a:p>
        </p:txBody>
      </p:sp>
      <p:pic>
        <p:nvPicPr>
          <p:cNvPr id="453636" name="Picture 4" descr="остеомиелит (4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4" y="33338"/>
            <a:ext cx="4587106" cy="519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Text Box 2"/>
          <p:cNvSpPr txBox="1">
            <a:spLocks noChangeArrowheads="1"/>
          </p:cNvSpPr>
          <p:nvPr/>
        </p:nvSpPr>
        <p:spPr bwMode="auto">
          <a:xfrm>
            <a:off x="323528" y="5661248"/>
            <a:ext cx="84629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Х</a:t>
            </a:r>
            <a:r>
              <a:rPr lang="ru-RU" alt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ронический </a:t>
            </a:r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остеомиелит пяточной кости</a:t>
            </a:r>
          </a:p>
        </p:txBody>
      </p:sp>
      <p:sp>
        <p:nvSpPr>
          <p:cNvPr id="463875" name="Rectangle 3"/>
          <p:cNvSpPr>
            <a:spLocks noChangeArrowheads="1"/>
          </p:cNvSpPr>
          <p:nvPr/>
        </p:nvSpPr>
        <p:spPr bwMode="auto">
          <a:xfrm>
            <a:off x="468313" y="36449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ru-RU" altLang="ru-RU" sz="2800">
              <a:latin typeface="Times New Roman" panose="02020603050405020304" pitchFamily="18" charset="0"/>
            </a:endParaRPr>
          </a:p>
        </p:txBody>
      </p:sp>
      <p:pic>
        <p:nvPicPr>
          <p:cNvPr id="463876" name="Picture 4" descr="остеомиелит (2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260351"/>
            <a:ext cx="4872991" cy="518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414" y="404664"/>
            <a:ext cx="6404699" cy="646584"/>
          </a:xfrm>
        </p:spPr>
        <p:txBody>
          <a:bodyPr/>
          <a:lstStyle/>
          <a:p>
            <a:r>
              <a:rPr lang="ru-RU" dirty="0" smtClean="0"/>
              <a:t>Лечение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414" y="1700808"/>
            <a:ext cx="6554867" cy="376767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О</a:t>
            </a:r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перация- </a:t>
            </a:r>
            <a:r>
              <a:rPr lang="ru-RU" sz="24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секвестрэктомия</a:t>
            </a:r>
            <a:endParaRPr lang="ru-RU" sz="24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С</a:t>
            </a:r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анация полости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П</a:t>
            </a:r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ластика </a:t>
            </a: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костного дефекта (мышечная, костная, хрящевая, кожная)</a:t>
            </a:r>
          </a:p>
          <a:p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802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>
          <a:xfrm>
            <a:off x="509673" y="188640"/>
            <a:ext cx="3966592" cy="517376"/>
          </a:xfrm>
        </p:spPr>
        <p:txBody>
          <a:bodyPr>
            <a:normAutofit fontScale="90000"/>
          </a:bodyPr>
          <a:lstStyle/>
          <a:p>
            <a:r>
              <a:rPr lang="ru-RU" altLang="ru-RU" b="1" dirty="0"/>
              <a:t>Классификация</a:t>
            </a:r>
          </a:p>
        </p:txBody>
      </p:sp>
      <p:sp>
        <p:nvSpPr>
          <p:cNvPr id="47616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196752"/>
            <a:ext cx="6554867" cy="376767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ru-RU" sz="1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I</a:t>
            </a:r>
            <a:r>
              <a:rPr lang="ru-RU" altLang="ru-RU" sz="1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.</a:t>
            </a:r>
            <a:r>
              <a:rPr lang="en-US" altLang="ru-RU" sz="1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1800" dirty="0">
                <a:solidFill>
                  <a:schemeClr val="bg1"/>
                </a:solidFill>
                <a:latin typeface="Arial Black" panose="020B0A04020102020204" pitchFamily="34" charset="0"/>
              </a:rPr>
              <a:t>По этиологии</a:t>
            </a:r>
          </a:p>
          <a:p>
            <a:r>
              <a:rPr lang="ru-RU" altLang="ru-RU" sz="1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1)Неспецифические </a:t>
            </a:r>
            <a:r>
              <a:rPr lang="ru-RU" altLang="ru-RU" sz="1800" dirty="0">
                <a:solidFill>
                  <a:schemeClr val="bg1"/>
                </a:solidFill>
                <a:latin typeface="Arial Black" panose="020B0A04020102020204" pitchFamily="34" charset="0"/>
              </a:rPr>
              <a:t>остеомиелиты (вызываются гноеродной микрофлорой)</a:t>
            </a:r>
          </a:p>
          <a:p>
            <a:r>
              <a:rPr lang="ru-RU" altLang="ru-RU" sz="1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2)Специфические </a:t>
            </a:r>
            <a:r>
              <a:rPr lang="ru-RU" altLang="ru-RU" sz="1800" dirty="0">
                <a:solidFill>
                  <a:schemeClr val="bg1"/>
                </a:solidFill>
                <a:latin typeface="Arial Black" panose="020B0A04020102020204" pitchFamily="34" charset="0"/>
              </a:rPr>
              <a:t>остеомиелиты (туберкулезный, сифилитический, </a:t>
            </a:r>
            <a:r>
              <a:rPr lang="ru-RU" altLang="ru-RU" sz="1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бруцеллезный).</a:t>
            </a:r>
          </a:p>
          <a:p>
            <a:endParaRPr lang="ru-RU" altLang="ru-RU" sz="1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Чаще всего возбудителем является стафилококк, </a:t>
            </a:r>
            <a:r>
              <a:rPr lang="ru-RU" sz="1800" dirty="0">
                <a:solidFill>
                  <a:schemeClr val="bg1"/>
                </a:solidFill>
                <a:latin typeface="Arial Black" panose="020B0A04020102020204" pitchFamily="34" charset="0"/>
              </a:rPr>
              <a:t>реже стрептококк, энтерококк, кишечная палочка. В 10% случаев одновременно несколько </a:t>
            </a:r>
            <a:r>
              <a:rPr lang="ru-RU" sz="1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возбудителей</a:t>
            </a:r>
            <a:r>
              <a:rPr lang="ru-RU" sz="1800" dirty="0">
                <a:solidFill>
                  <a:schemeClr val="bg1"/>
                </a:solidFill>
                <a:latin typeface="Arial Black" panose="020B0A04020102020204" pitchFamily="34" charset="0"/>
              </a:rPr>
              <a:t>.</a:t>
            </a:r>
            <a:endParaRPr lang="ru-RU" sz="1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Text Box 2"/>
          <p:cNvSpPr txBox="1">
            <a:spLocks noChangeArrowheads="1"/>
          </p:cNvSpPr>
          <p:nvPr/>
        </p:nvSpPr>
        <p:spPr bwMode="auto">
          <a:xfrm>
            <a:off x="234950" y="5696548"/>
            <a:ext cx="84629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Операции </a:t>
            </a:r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при хроническом остеомиелите</a:t>
            </a:r>
          </a:p>
        </p:txBody>
      </p:sp>
      <p:sp>
        <p:nvSpPr>
          <p:cNvPr id="451587" name="Rectangle 3"/>
          <p:cNvSpPr>
            <a:spLocks noChangeArrowheads="1"/>
          </p:cNvSpPr>
          <p:nvPr/>
        </p:nvSpPr>
        <p:spPr bwMode="auto">
          <a:xfrm>
            <a:off x="468313" y="36449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ru-RU" altLang="ru-RU" sz="2800">
              <a:latin typeface="Times New Roman" panose="02020603050405020304" pitchFamily="18" charset="0"/>
            </a:endParaRPr>
          </a:p>
        </p:txBody>
      </p:sp>
      <p:pic>
        <p:nvPicPr>
          <p:cNvPr id="451588" name="Picture 4" descr="остеомиелит (16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69" y="332656"/>
            <a:ext cx="7561287" cy="504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1520" y="414870"/>
            <a:ext cx="6554867" cy="1524000"/>
          </a:xfrm>
        </p:spPr>
        <p:txBody>
          <a:bodyPr>
            <a:normAutofit fontScale="90000"/>
          </a:bodyPr>
          <a:lstStyle/>
          <a:p>
            <a:r>
              <a:rPr lang="ru-RU" altLang="ru-RU" sz="4000" b="0" dirty="0"/>
              <a:t>Атипичные формы хронического остеомиелита </a:t>
            </a:r>
          </a:p>
        </p:txBody>
      </p:sp>
      <p:sp>
        <p:nvSpPr>
          <p:cNvPr id="5283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63708" y="2708920"/>
            <a:ext cx="5964476" cy="2471526"/>
          </a:xfrm>
        </p:spPr>
        <p:txBody>
          <a:bodyPr/>
          <a:lstStyle/>
          <a:p>
            <a:r>
              <a:rPr lang="ru-RU" altLang="ru-RU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Это </a:t>
            </a:r>
            <a:r>
              <a:rPr lang="ru-RU" alt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первично-хронические формы, характеризующиеся вялым течением с начала болезни</a:t>
            </a:r>
            <a:r>
              <a:rPr lang="ru-RU" altLang="ru-RU" sz="2800" dirty="0"/>
              <a:t>.</a:t>
            </a:r>
          </a:p>
        </p:txBody>
      </p:sp>
      <p:sp>
        <p:nvSpPr>
          <p:cNvPr id="528390" name="Text Box 6"/>
          <p:cNvSpPr txBox="1">
            <a:spLocks noChangeArrowheads="1"/>
          </p:cNvSpPr>
          <p:nvPr/>
        </p:nvSpPr>
        <p:spPr bwMode="auto">
          <a:xfrm>
            <a:off x="1403648" y="5517232"/>
            <a:ext cx="61404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i="1" dirty="0">
                <a:latin typeface="Times New Roman" panose="02020603050405020304" pitchFamily="18" charset="0"/>
              </a:rPr>
              <a:t>Причиной развития этих форм является низкая вирулентность микробов при высокой реактивности организма.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6404699" cy="661392"/>
          </a:xfrm>
        </p:spPr>
        <p:txBody>
          <a:bodyPr/>
          <a:lstStyle/>
          <a:p>
            <a:r>
              <a:rPr lang="ru-RU" altLang="ru-RU" b="1" dirty="0"/>
              <a:t>Атипичные формы:</a:t>
            </a:r>
          </a:p>
        </p:txBody>
      </p:sp>
      <p:sp>
        <p:nvSpPr>
          <p:cNvPr id="53043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340768"/>
            <a:ext cx="7416824" cy="43204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alt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Абсцесс </a:t>
            </a:r>
            <a:r>
              <a:rPr lang="ru-RU" alt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Броди </a:t>
            </a:r>
            <a:r>
              <a:rPr lang="ru-RU" alt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-  полость в области </a:t>
            </a:r>
            <a:r>
              <a:rPr lang="ru-RU" altLang="ru-RU" sz="24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метафиза</a:t>
            </a:r>
            <a:r>
              <a:rPr lang="ru-RU" alt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.</a:t>
            </a:r>
            <a:endParaRPr lang="ru-RU" altLang="ru-R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Альбуминозный</a:t>
            </a:r>
            <a:r>
              <a:rPr lang="ru-RU" alt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 остеомиелит </a:t>
            </a:r>
            <a:r>
              <a:rPr lang="ru-RU" altLang="ru-RU" sz="24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Оллье</a:t>
            </a:r>
            <a:r>
              <a:rPr lang="ru-RU" alt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-  симптоматика не </a:t>
            </a:r>
            <a:r>
              <a:rPr lang="ru-RU" alt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выражена, </a:t>
            </a:r>
            <a:r>
              <a:rPr lang="ru-RU" altLang="ru-RU" sz="24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местно</a:t>
            </a:r>
            <a:r>
              <a:rPr lang="ru-RU" alt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отмечается вместо </a:t>
            </a:r>
            <a:r>
              <a:rPr lang="ru-RU" alt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гноя мутная </a:t>
            </a:r>
            <a:r>
              <a:rPr lang="ru-RU" alt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жидкость.</a:t>
            </a:r>
            <a:endParaRPr lang="ru-RU" altLang="ru-R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Склерозирующий</a:t>
            </a:r>
            <a:r>
              <a:rPr lang="ru-RU" alt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 остеомиелит </a:t>
            </a:r>
            <a:r>
              <a:rPr lang="ru-RU" altLang="ru-RU" sz="24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Гарре</a:t>
            </a:r>
            <a:r>
              <a:rPr lang="ru-RU" alt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- склероз трубчатой кости, </a:t>
            </a:r>
            <a:r>
              <a:rPr lang="ru-RU" alt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могут быть </a:t>
            </a:r>
            <a:r>
              <a:rPr lang="ru-RU" alt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очаги </a:t>
            </a:r>
            <a:r>
              <a:rPr lang="ru-RU" alt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остеопороза, склероз </a:t>
            </a:r>
            <a:r>
              <a:rPr lang="ru-RU" alt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костномозгового канала.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Text Box 2"/>
          <p:cNvSpPr txBox="1">
            <a:spLocks noChangeArrowheads="1"/>
          </p:cNvSpPr>
          <p:nvPr/>
        </p:nvSpPr>
        <p:spPr bwMode="auto">
          <a:xfrm>
            <a:off x="304477" y="5714836"/>
            <a:ext cx="84629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Абсцесс </a:t>
            </a:r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Броди</a:t>
            </a:r>
          </a:p>
        </p:txBody>
      </p:sp>
      <p:sp>
        <p:nvSpPr>
          <p:cNvPr id="536579" name="Rectangle 3"/>
          <p:cNvSpPr>
            <a:spLocks noChangeArrowheads="1"/>
          </p:cNvSpPr>
          <p:nvPr/>
        </p:nvSpPr>
        <p:spPr bwMode="auto">
          <a:xfrm>
            <a:off x="468313" y="36449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ru-RU" altLang="ru-RU" sz="2800">
              <a:latin typeface="Times New Roman" panose="02020603050405020304" pitchFamily="18" charset="0"/>
            </a:endParaRPr>
          </a:p>
        </p:txBody>
      </p:sp>
      <p:pic>
        <p:nvPicPr>
          <p:cNvPr id="536580" name="Picture 4" descr="остеомиелит (17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7128718" cy="520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Text Box 2"/>
          <p:cNvSpPr txBox="1">
            <a:spLocks noChangeArrowheads="1"/>
          </p:cNvSpPr>
          <p:nvPr/>
        </p:nvSpPr>
        <p:spPr bwMode="auto">
          <a:xfrm>
            <a:off x="250825" y="6092825"/>
            <a:ext cx="84629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44771" name="Rectangle 3"/>
          <p:cNvSpPr>
            <a:spLocks noChangeArrowheads="1"/>
          </p:cNvSpPr>
          <p:nvPr/>
        </p:nvSpPr>
        <p:spPr bwMode="auto">
          <a:xfrm>
            <a:off x="468313" y="36449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ru-RU" altLang="ru-RU" sz="2800">
              <a:latin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97113" y="522524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Альбуминозный</a:t>
            </a:r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остеомиелит </a:t>
            </a:r>
            <a:r>
              <a:rPr lang="ru-RU" alt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Оллье</a:t>
            </a:r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34" y="548680"/>
            <a:ext cx="8030554" cy="4480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537321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Склерозирующий</a:t>
            </a:r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остеомиелит </a:t>
            </a:r>
            <a:r>
              <a:rPr lang="ru-RU" alt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Гарре</a:t>
            </a:r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81959"/>
            <a:ext cx="3888432" cy="519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984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547664" y="1988840"/>
            <a:ext cx="7236296" cy="1728192"/>
          </a:xfrm>
        </p:spPr>
        <p:txBody>
          <a:bodyPr>
            <a:normAutofit fontScale="90000"/>
          </a:bodyPr>
          <a:lstStyle/>
          <a:p>
            <a:r>
              <a:rPr lang="ru-RU" sz="5400" dirty="0" smtClean="0"/>
              <a:t>Спасибо</a:t>
            </a:r>
            <a:r>
              <a:rPr lang="ru-RU" sz="5400" dirty="0" smtClean="0"/>
              <a:t> </a:t>
            </a:r>
            <a:r>
              <a:rPr lang="ru-RU" sz="5400" dirty="0" smtClean="0"/>
              <a:t>за </a:t>
            </a:r>
            <a:r>
              <a:rPr lang="ru-RU" sz="5400" dirty="0" smtClean="0"/>
              <a:t>внимание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247118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7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620688"/>
            <a:ext cx="7993062" cy="5616575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ru-RU" dirty="0">
                <a:solidFill>
                  <a:schemeClr val="bg1"/>
                </a:solidFill>
                <a:latin typeface="Arial Black" panose="020B0A04020102020204" pitchFamily="34" charset="0"/>
              </a:rPr>
              <a:t>II</a:t>
            </a:r>
            <a:r>
              <a:rPr lang="ru-RU" altLang="ru-RU" dirty="0">
                <a:solidFill>
                  <a:schemeClr val="bg1"/>
                </a:solidFill>
                <a:latin typeface="Arial Black" panose="020B0A04020102020204" pitchFamily="34" charset="0"/>
              </a:rPr>
              <a:t>. По путям </a:t>
            </a:r>
            <a:r>
              <a:rPr lang="ru-RU" alt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инфицирования</a:t>
            </a:r>
            <a:endParaRPr lang="en-US" alt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1)Гематогенный </a:t>
            </a:r>
            <a:r>
              <a:rPr lang="ru-RU" alt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- эндогенная флора </a:t>
            </a:r>
            <a:r>
              <a:rPr lang="ru-RU" altLang="ru-RU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гематогенно</a:t>
            </a:r>
            <a:r>
              <a:rPr lang="ru-RU" alt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alt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попадает в кость</a:t>
            </a:r>
            <a:r>
              <a:rPr lang="ru-RU" alt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.</a:t>
            </a:r>
            <a:endParaRPr lang="en-US" altLang="ru-R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2)</a:t>
            </a:r>
            <a:r>
              <a:rPr lang="ru-RU" altLang="ru-RU" sz="24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Негематогенный</a:t>
            </a:r>
            <a:r>
              <a:rPr lang="ru-RU" alt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остеомиелит</a:t>
            </a:r>
            <a:r>
              <a:rPr lang="en-US" alt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 -</a:t>
            </a:r>
            <a:r>
              <a:rPr lang="ru-RU" alt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 характеризуется попаданием в костную ткань возбудителей гнойного воспаления из экзогенных источников. </a:t>
            </a:r>
            <a:endParaRPr lang="en-US" altLang="ru-R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а)	остеомиелит травматический (кость инфицируется при открытом переломе);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б)	остеомиелит огнестрельный (вследствие</a:t>
            </a:r>
            <a:r>
              <a:rPr lang="en-US" alt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огнестрельного ранения);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в)	контактный остеомиелит развивается при переходе гнойного процесса</a:t>
            </a:r>
            <a:r>
              <a:rPr lang="en-US" alt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на кость с тканей, ее</a:t>
            </a:r>
            <a:r>
              <a:rPr lang="en-US" alt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окружающих.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6559"/>
            <a:ext cx="39982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4800" b="1" spc="-5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  <a:ea typeface="+mj-ea"/>
                <a:cs typeface="+mj-cs"/>
              </a:rPr>
              <a:t>Классификация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1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196752"/>
            <a:ext cx="7993062" cy="460732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dirty="0">
                <a:solidFill>
                  <a:schemeClr val="bg1"/>
                </a:solidFill>
                <a:latin typeface="Arial Black" panose="020B0A04020102020204" pitchFamily="34" charset="0"/>
              </a:rPr>
              <a:t>III. По клиническому </a:t>
            </a:r>
            <a:r>
              <a:rPr lang="ru-RU" alt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течению</a:t>
            </a:r>
            <a:endParaRPr lang="en-US" alt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1</a:t>
            </a:r>
            <a:r>
              <a:rPr lang="ru-RU" alt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)</a:t>
            </a:r>
            <a:r>
              <a:rPr lang="en-US" alt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Острый </a:t>
            </a:r>
            <a:r>
              <a:rPr lang="ru-RU" alt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(токсическая форма, септико-пиемическая, местная форма);</a:t>
            </a:r>
            <a:endParaRPr lang="en-US" altLang="ru-R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  <a:r>
              <a:rPr lang="ru-RU" alt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) </a:t>
            </a:r>
            <a:r>
              <a:rPr lang="ru-RU" alt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Первично-хронический</a:t>
            </a:r>
            <a:r>
              <a:rPr lang="en-US" alt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alt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(</a:t>
            </a:r>
            <a:r>
              <a:rPr lang="ru-RU" alt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абсцесс Броди, </a:t>
            </a:r>
            <a:r>
              <a:rPr lang="ru-RU" altLang="ru-RU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склерозирующий</a:t>
            </a:r>
            <a:r>
              <a:rPr lang="ru-RU" alt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 остеомиелит </a:t>
            </a:r>
            <a:r>
              <a:rPr lang="ru-RU" altLang="ru-RU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Гарре</a:t>
            </a:r>
            <a:r>
              <a:rPr lang="ru-RU" alt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, </a:t>
            </a:r>
            <a:r>
              <a:rPr lang="ru-RU" altLang="ru-RU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альбуминозный</a:t>
            </a:r>
            <a:r>
              <a:rPr lang="ru-RU" alt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 остеомиелит </a:t>
            </a:r>
            <a:r>
              <a:rPr lang="ru-RU" altLang="ru-RU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Оллье</a:t>
            </a:r>
            <a:r>
              <a:rPr lang="en-US" alt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)</a:t>
            </a:r>
            <a:r>
              <a:rPr lang="ru-RU" alt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;</a:t>
            </a:r>
            <a:endParaRPr lang="en-US" altLang="ru-R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3</a:t>
            </a:r>
            <a:r>
              <a:rPr lang="ru-RU" alt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) </a:t>
            </a:r>
            <a:r>
              <a:rPr lang="ru-RU" alt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Вторичный </a:t>
            </a:r>
            <a:r>
              <a:rPr lang="ru-RU" alt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хронический остеомиелит.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260648"/>
            <a:ext cx="39982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4800" b="1" spc="-5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  <a:ea typeface="+mj-ea"/>
                <a:cs typeface="+mj-cs"/>
              </a:rPr>
              <a:t>Классификация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300" name="Text Box 4"/>
          <p:cNvSpPr txBox="1">
            <a:spLocks noChangeArrowheads="1"/>
          </p:cNvSpPr>
          <p:nvPr/>
        </p:nvSpPr>
        <p:spPr bwMode="auto">
          <a:xfrm>
            <a:off x="5508104" y="1861632"/>
            <a:ext cx="339841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Частота </a:t>
            </a:r>
            <a:r>
              <a:rPr lang="ru-RU" alt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поражений костей остеомиелитом</a:t>
            </a:r>
          </a:p>
        </p:txBody>
      </p:sp>
      <p:sp>
        <p:nvSpPr>
          <p:cNvPr id="439302" name="Rectangle 6"/>
          <p:cNvSpPr>
            <a:spLocks noChangeArrowheads="1"/>
          </p:cNvSpPr>
          <p:nvPr/>
        </p:nvSpPr>
        <p:spPr bwMode="auto">
          <a:xfrm>
            <a:off x="468313" y="36449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ru-RU" altLang="ru-RU" sz="2800">
              <a:latin typeface="Times New Roman" panose="02020603050405020304" pitchFamily="18" charset="0"/>
            </a:endParaRPr>
          </a:p>
        </p:txBody>
      </p:sp>
      <p:pic>
        <p:nvPicPr>
          <p:cNvPr id="439303" name="Picture 7" descr="остеомиелит"/>
          <p:cNvPicPr>
            <a:picLocks noChangeAspect="1" noChangeArrowheads="1"/>
          </p:cNvPicPr>
          <p:nvPr/>
        </p:nvPicPr>
        <p:blipFill>
          <a:blip r:embed="rId3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10" y="9128"/>
            <a:ext cx="4897221" cy="671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>
          <a:xfrm>
            <a:off x="52996" y="34102"/>
            <a:ext cx="6554867" cy="1524000"/>
          </a:xfrm>
        </p:spPr>
        <p:txBody>
          <a:bodyPr>
            <a:normAutofit fontScale="90000"/>
          </a:bodyPr>
          <a:lstStyle/>
          <a:p>
            <a:r>
              <a:rPr lang="ru-RU" altLang="ru-RU" sz="4000" b="1" dirty="0"/>
              <a:t>Факторы, влияющие на развитие остеомиелита </a:t>
            </a:r>
          </a:p>
        </p:txBody>
      </p:sp>
      <p:sp>
        <p:nvSpPr>
          <p:cNvPr id="479235" name="Rectangle 3"/>
          <p:cNvSpPr>
            <a:spLocks noGrp="1" noChangeArrowheads="1"/>
          </p:cNvSpPr>
          <p:nvPr>
            <p:ph idx="1"/>
          </p:nvPr>
        </p:nvSpPr>
        <p:spPr>
          <a:xfrm>
            <a:off x="5316622" y="1872546"/>
            <a:ext cx="3779837" cy="3971925"/>
          </a:xfrm>
        </p:spPr>
        <p:txBody>
          <a:bodyPr>
            <a:normAutofit lnSpcReduction="10000"/>
          </a:bodyPr>
          <a:lstStyle/>
          <a:p>
            <a:r>
              <a:rPr lang="ru-RU" altLang="ru-RU" sz="2200" dirty="0">
                <a:solidFill>
                  <a:schemeClr val="bg1"/>
                </a:solidFill>
                <a:latin typeface="Arial Black" panose="020B0A04020102020204" pitchFamily="34" charset="0"/>
              </a:rPr>
              <a:t>Анатомо-физиологически особенности кровоснабжения костей у детей.</a:t>
            </a:r>
          </a:p>
          <a:p>
            <a:r>
              <a:rPr lang="ru-RU" altLang="ru-RU" sz="2200" dirty="0">
                <a:solidFill>
                  <a:schemeClr val="bg1"/>
                </a:solidFill>
                <a:latin typeface="Arial Black" panose="020B0A04020102020204" pitchFamily="34" charset="0"/>
              </a:rPr>
              <a:t>Биологические и иммунологические особенности организма.</a:t>
            </a:r>
          </a:p>
          <a:p>
            <a:r>
              <a:rPr lang="ru-RU" altLang="ru-RU" sz="2200" dirty="0">
                <a:solidFill>
                  <a:schemeClr val="bg1"/>
                </a:solidFill>
                <a:latin typeface="Arial Black" panose="020B0A04020102020204" pitchFamily="34" charset="0"/>
              </a:rPr>
              <a:t>Предрасполагающие моменты.</a:t>
            </a:r>
          </a:p>
        </p:txBody>
      </p:sp>
      <p:pic>
        <p:nvPicPr>
          <p:cNvPr id="479237" name="Picture 5" descr="остеомиелит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4409"/>
            <a:ext cx="4968875" cy="332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9238" name="Text Box 6"/>
          <p:cNvSpPr txBox="1">
            <a:spLocks noChangeArrowheads="1"/>
          </p:cNvSpPr>
          <p:nvPr/>
        </p:nvSpPr>
        <p:spPr bwMode="auto">
          <a:xfrm>
            <a:off x="494177" y="5563074"/>
            <a:ext cx="41052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Кровоснабжение </a:t>
            </a:r>
            <a:r>
              <a:rPr lang="ru-RU" alt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трубчатой кости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16115" y="224694"/>
            <a:ext cx="7421448" cy="611920"/>
          </a:xfrm>
        </p:spPr>
        <p:txBody>
          <a:bodyPr>
            <a:normAutofit fontScale="90000"/>
          </a:bodyPr>
          <a:lstStyle/>
          <a:p>
            <a:r>
              <a:rPr lang="ru-RU" altLang="ru-RU" sz="3800" b="1" dirty="0"/>
              <a:t>Патогенез остеомиелита</a:t>
            </a:r>
          </a:p>
        </p:txBody>
      </p:sp>
      <p:sp>
        <p:nvSpPr>
          <p:cNvPr id="480261" name="AutoShape 5"/>
          <p:cNvSpPr>
            <a:spLocks noChangeArrowheads="1"/>
          </p:cNvSpPr>
          <p:nvPr/>
        </p:nvSpPr>
        <p:spPr bwMode="auto">
          <a:xfrm>
            <a:off x="2411413" y="5805488"/>
            <a:ext cx="4608512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>
                <a:latin typeface="Times New Roman" panose="02020603050405020304" pitchFamily="18" charset="0"/>
              </a:rPr>
              <a:t>Остеомиелит</a:t>
            </a:r>
          </a:p>
        </p:txBody>
      </p:sp>
      <p:sp>
        <p:nvSpPr>
          <p:cNvPr id="480262" name="AutoShape 6"/>
          <p:cNvSpPr>
            <a:spLocks noChangeArrowheads="1"/>
          </p:cNvSpPr>
          <p:nvPr/>
        </p:nvSpPr>
        <p:spPr bwMode="auto">
          <a:xfrm>
            <a:off x="611188" y="1484313"/>
            <a:ext cx="3024187" cy="5762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000" dirty="0">
                <a:latin typeface="Times New Roman" panose="02020603050405020304" pitchFamily="18" charset="0"/>
              </a:rPr>
              <a:t>Очаг инфекции</a:t>
            </a:r>
          </a:p>
        </p:txBody>
      </p:sp>
      <p:sp>
        <p:nvSpPr>
          <p:cNvPr id="480263" name="AutoShape 7"/>
          <p:cNvSpPr>
            <a:spLocks noChangeArrowheads="1"/>
          </p:cNvSpPr>
          <p:nvPr/>
        </p:nvSpPr>
        <p:spPr bwMode="auto">
          <a:xfrm>
            <a:off x="684213" y="2349500"/>
            <a:ext cx="2951162" cy="5762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000">
                <a:latin typeface="Times New Roman" panose="02020603050405020304" pitchFamily="18" charset="0"/>
              </a:rPr>
              <a:t>Сенсибилизация</a:t>
            </a:r>
          </a:p>
        </p:txBody>
      </p:sp>
      <p:sp>
        <p:nvSpPr>
          <p:cNvPr id="480264" name="AutoShape 8"/>
          <p:cNvSpPr>
            <a:spLocks noChangeArrowheads="1"/>
          </p:cNvSpPr>
          <p:nvPr/>
        </p:nvSpPr>
        <p:spPr bwMode="auto">
          <a:xfrm>
            <a:off x="755650" y="3213100"/>
            <a:ext cx="2787650" cy="7080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200">
                <a:latin typeface="Times New Roman" panose="02020603050405020304" pitchFamily="18" charset="0"/>
              </a:rPr>
              <a:t>Повышение возбудимости и чувствительности организма к возбудителям</a:t>
            </a:r>
          </a:p>
        </p:txBody>
      </p:sp>
      <p:sp>
        <p:nvSpPr>
          <p:cNvPr id="480265" name="AutoShape 9"/>
          <p:cNvSpPr>
            <a:spLocks noChangeArrowheads="1"/>
          </p:cNvSpPr>
          <p:nvPr/>
        </p:nvSpPr>
        <p:spPr bwMode="auto">
          <a:xfrm>
            <a:off x="755650" y="4221163"/>
            <a:ext cx="2794000" cy="5064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altLang="ru-RU" sz="1200">
                <a:latin typeface="Times New Roman" panose="02020603050405020304" pitchFamily="18" charset="0"/>
              </a:rPr>
              <a:t>Нарушение адекватности рефлекторных влияний</a:t>
            </a:r>
          </a:p>
        </p:txBody>
      </p:sp>
      <p:sp>
        <p:nvSpPr>
          <p:cNvPr id="480266" name="AutoShape 10"/>
          <p:cNvSpPr>
            <a:spLocks noChangeArrowheads="1"/>
          </p:cNvSpPr>
          <p:nvPr/>
        </p:nvSpPr>
        <p:spPr bwMode="auto">
          <a:xfrm>
            <a:off x="5435600" y="2924175"/>
            <a:ext cx="3001963" cy="17192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altLang="ru-RU" dirty="0">
                <a:latin typeface="Times New Roman" panose="02020603050405020304" pitchFamily="18" charset="0"/>
              </a:rPr>
              <a:t>Провоцирующий фактор (травма, охлаждение, заболевание)</a:t>
            </a:r>
          </a:p>
        </p:txBody>
      </p:sp>
      <p:sp>
        <p:nvSpPr>
          <p:cNvPr id="480270" name="Line 14"/>
          <p:cNvSpPr>
            <a:spLocks noChangeShapeType="1"/>
          </p:cNvSpPr>
          <p:nvPr/>
        </p:nvSpPr>
        <p:spPr bwMode="auto">
          <a:xfrm flipH="1">
            <a:off x="4500563" y="1773238"/>
            <a:ext cx="0" cy="388778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80271" name="Line 15"/>
          <p:cNvSpPr>
            <a:spLocks noChangeShapeType="1"/>
          </p:cNvSpPr>
          <p:nvPr/>
        </p:nvSpPr>
        <p:spPr bwMode="auto">
          <a:xfrm flipH="1">
            <a:off x="3851275" y="1773238"/>
            <a:ext cx="649288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80272" name="Line 16"/>
          <p:cNvSpPr>
            <a:spLocks noChangeShapeType="1"/>
          </p:cNvSpPr>
          <p:nvPr/>
        </p:nvSpPr>
        <p:spPr bwMode="auto">
          <a:xfrm>
            <a:off x="3924300" y="2708275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80273" name="Line 17"/>
          <p:cNvSpPr>
            <a:spLocks noChangeShapeType="1"/>
          </p:cNvSpPr>
          <p:nvPr/>
        </p:nvSpPr>
        <p:spPr bwMode="auto">
          <a:xfrm>
            <a:off x="3924300" y="3789363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80274" name="AutoShape 18"/>
          <p:cNvSpPr>
            <a:spLocks noChangeArrowheads="1"/>
          </p:cNvSpPr>
          <p:nvPr/>
        </p:nvSpPr>
        <p:spPr bwMode="auto">
          <a:xfrm>
            <a:off x="755650" y="5013325"/>
            <a:ext cx="2816225" cy="5064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altLang="ru-RU" sz="1200" dirty="0">
                <a:latin typeface="Times New Roman" panose="02020603050405020304" pitchFamily="18" charset="0"/>
              </a:rPr>
              <a:t>Спазм сосудов и нарушение трофики тканей</a:t>
            </a:r>
          </a:p>
        </p:txBody>
      </p:sp>
      <p:sp>
        <p:nvSpPr>
          <p:cNvPr id="480275" name="Line 19"/>
          <p:cNvSpPr>
            <a:spLocks noChangeShapeType="1"/>
          </p:cNvSpPr>
          <p:nvPr/>
        </p:nvSpPr>
        <p:spPr bwMode="auto">
          <a:xfrm flipH="1">
            <a:off x="4500563" y="3789363"/>
            <a:ext cx="935037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80276" name="Line 20"/>
          <p:cNvSpPr>
            <a:spLocks noChangeShapeType="1"/>
          </p:cNvSpPr>
          <p:nvPr/>
        </p:nvSpPr>
        <p:spPr bwMode="auto">
          <a:xfrm>
            <a:off x="3924300" y="4581525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80277" name="Line 21"/>
          <p:cNvSpPr>
            <a:spLocks noChangeShapeType="1"/>
          </p:cNvSpPr>
          <p:nvPr/>
        </p:nvSpPr>
        <p:spPr bwMode="auto">
          <a:xfrm>
            <a:off x="3851275" y="5300663"/>
            <a:ext cx="649288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80278" name="Line 22"/>
          <p:cNvSpPr>
            <a:spLocks noChangeShapeType="1"/>
          </p:cNvSpPr>
          <p:nvPr/>
        </p:nvSpPr>
        <p:spPr bwMode="auto">
          <a:xfrm>
            <a:off x="2124075" y="206057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80279" name="Line 23"/>
          <p:cNvSpPr>
            <a:spLocks noChangeShapeType="1"/>
          </p:cNvSpPr>
          <p:nvPr/>
        </p:nvSpPr>
        <p:spPr bwMode="auto">
          <a:xfrm>
            <a:off x="2124075" y="292417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80281" name="Line 25"/>
          <p:cNvSpPr>
            <a:spLocks noChangeShapeType="1"/>
          </p:cNvSpPr>
          <p:nvPr/>
        </p:nvSpPr>
        <p:spPr bwMode="auto">
          <a:xfrm>
            <a:off x="2124075" y="393382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80282" name="Line 26"/>
          <p:cNvSpPr>
            <a:spLocks noChangeShapeType="1"/>
          </p:cNvSpPr>
          <p:nvPr/>
        </p:nvSpPr>
        <p:spPr bwMode="auto">
          <a:xfrm>
            <a:off x="2124075" y="47244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1772816"/>
            <a:ext cx="7543800" cy="1450757"/>
          </a:xfrm>
        </p:spPr>
        <p:txBody>
          <a:bodyPr/>
          <a:lstStyle/>
          <a:p>
            <a:r>
              <a:rPr lang="ru-RU" dirty="0" smtClean="0">
                <a:latin typeface="Arial Black" panose="020B0A04020102020204" pitchFamily="34" charset="0"/>
              </a:rPr>
              <a:t>Острый гематогенный остеомиелит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237707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TM02900771[[fn=Сектор]]</Template>
  <TotalTime>3889</TotalTime>
  <Words>692</Words>
  <Application>Microsoft Office PowerPoint</Application>
  <PresentationFormat>Экран (4:3)</PresentationFormat>
  <Paragraphs>141</Paragraphs>
  <Slides>36</Slides>
  <Notes>26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4" baseType="lpstr">
      <vt:lpstr>Arial</vt:lpstr>
      <vt:lpstr>Arial Black</vt:lpstr>
      <vt:lpstr>Calibri Light</vt:lpstr>
      <vt:lpstr>Century Gothic</vt:lpstr>
      <vt:lpstr>Times New Roman</vt:lpstr>
      <vt:lpstr>Wingdings</vt:lpstr>
      <vt:lpstr>Wingdings 3</vt:lpstr>
      <vt:lpstr>Сектор</vt:lpstr>
      <vt:lpstr> ОСТЕОМИЕЛИТ</vt:lpstr>
      <vt:lpstr>ОСТЕОМИЕЛИТ</vt:lpstr>
      <vt:lpstr>Классификация</vt:lpstr>
      <vt:lpstr>Презентация PowerPoint</vt:lpstr>
      <vt:lpstr>Презентация PowerPoint</vt:lpstr>
      <vt:lpstr>Презентация PowerPoint</vt:lpstr>
      <vt:lpstr>Факторы, влияющие на развитие остеомиелита </vt:lpstr>
      <vt:lpstr>Патогенез остеомиелита</vt:lpstr>
      <vt:lpstr>Острый гематогенный остеомиелит</vt:lpstr>
      <vt:lpstr>Презентация PowerPoint</vt:lpstr>
      <vt:lpstr>Презентация PowerPoint</vt:lpstr>
      <vt:lpstr>Диагностика</vt:lpstr>
      <vt:lpstr>Диагностика</vt:lpstr>
      <vt:lpstr>Презентация PowerPoint</vt:lpstr>
      <vt:lpstr>Презентация PowerPoint</vt:lpstr>
      <vt:lpstr>Презентация PowerPoint</vt:lpstr>
      <vt:lpstr>Лечение</vt:lpstr>
      <vt:lpstr>Презентация PowerPoint</vt:lpstr>
      <vt:lpstr>Презентация PowerPoint</vt:lpstr>
      <vt:lpstr>Осложнения острого гематогенного остеомиелита</vt:lpstr>
      <vt:lpstr>Презентация PowerPoint</vt:lpstr>
      <vt:lpstr>Презентация PowerPoint</vt:lpstr>
      <vt:lpstr>Хронический гематогенный остеомиелит</vt:lpstr>
      <vt:lpstr>Презентация PowerPoint</vt:lpstr>
      <vt:lpstr>Диагностика</vt:lpstr>
      <vt:lpstr>Презентация PowerPoint</vt:lpstr>
      <vt:lpstr>Презентация PowerPoint</vt:lpstr>
      <vt:lpstr>Презентация PowerPoint</vt:lpstr>
      <vt:lpstr>Лечение</vt:lpstr>
      <vt:lpstr>Презентация PowerPoint</vt:lpstr>
      <vt:lpstr>Атипичные формы хронического остеомиелита </vt:lpstr>
      <vt:lpstr>Атипичные формы: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КОМПЛЕКСНОЕ ЛЕЧЕНИЕ ГНОЙНО-ВОСПАЛИТЕЛЬНЫХ ПРОЦЕССОВ КОНЕЧНОСТЕЙ  С ИСПОЛЬЗОВАНИЕМ АКТИВНОЙ ХИРУРГИЧЕСКОЙ ТАКИКИ, ПЕРВИЧНОГО ШВА РАНЫ               И ОКСИТОЦИНА</dc:title>
  <dc:creator>Дудковская Тамара Сергеевна</dc:creator>
  <cp:lastModifiedBy>Пользователь Windows</cp:lastModifiedBy>
  <cp:revision>78</cp:revision>
  <dcterms:modified xsi:type="dcterms:W3CDTF">2023-02-26T05:08:10Z</dcterms:modified>
</cp:coreProperties>
</file>