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2"/>
  </p:notesMasterIdLst>
  <p:sldIdLst>
    <p:sldId id="256" r:id="rId2"/>
    <p:sldId id="314" r:id="rId3"/>
    <p:sldId id="366" r:id="rId4"/>
    <p:sldId id="365" r:id="rId5"/>
    <p:sldId id="358" r:id="rId6"/>
    <p:sldId id="364" r:id="rId7"/>
    <p:sldId id="367" r:id="rId8"/>
    <p:sldId id="309" r:id="rId9"/>
    <p:sldId id="310" r:id="rId10"/>
    <p:sldId id="311" r:id="rId11"/>
    <p:sldId id="312" r:id="rId12"/>
    <p:sldId id="313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54" r:id="rId22"/>
    <p:sldId id="324" r:id="rId23"/>
    <p:sldId id="325" r:id="rId24"/>
    <p:sldId id="326" r:id="rId25"/>
    <p:sldId id="355" r:id="rId26"/>
    <p:sldId id="328" r:id="rId27"/>
    <p:sldId id="329" r:id="rId28"/>
    <p:sldId id="330" r:id="rId29"/>
    <p:sldId id="356" r:id="rId30"/>
    <p:sldId id="327" r:id="rId31"/>
    <p:sldId id="359" r:id="rId32"/>
    <p:sldId id="294" r:id="rId33"/>
    <p:sldId id="293" r:id="rId34"/>
    <p:sldId id="360" r:id="rId35"/>
    <p:sldId id="361" r:id="rId36"/>
    <p:sldId id="363" r:id="rId37"/>
    <p:sldId id="362" r:id="rId38"/>
    <p:sldId id="331" r:id="rId39"/>
    <p:sldId id="339" r:id="rId40"/>
    <p:sldId id="338" r:id="rId41"/>
    <p:sldId id="296" r:id="rId42"/>
    <p:sldId id="340" r:id="rId43"/>
    <p:sldId id="297" r:id="rId44"/>
    <p:sldId id="350" r:id="rId45"/>
    <p:sldId id="351" r:id="rId46"/>
    <p:sldId id="269" r:id="rId47"/>
    <p:sldId id="288" r:id="rId48"/>
    <p:sldId id="289" r:id="rId49"/>
    <p:sldId id="283" r:id="rId50"/>
    <p:sldId id="286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30B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60"/>
  </p:normalViewPr>
  <p:slideViewPr>
    <p:cSldViewPr>
      <p:cViewPr varScale="1">
        <p:scale>
          <a:sx n="103" d="100"/>
          <a:sy n="103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B2A56-7827-4A9B-ABD2-33AFBB2E3559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61015-AE7D-42D9-96E9-D38470C2D9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16663A-31A3-4F6E-8A6E-AF1C9F1C1109}" type="slidenum">
              <a:rPr lang="ru-RU" sz="1200"/>
              <a:pPr algn="r"/>
              <a:t>22</a:t>
            </a:fld>
            <a:endParaRPr lang="ru-RU" sz="1200"/>
          </a:p>
        </p:txBody>
      </p:sp>
      <p:sp>
        <p:nvSpPr>
          <p:cNvPr id="90115" name="Shape 4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9DB6132B-3D47-48DA-BBBC-71084A480B51}" type="slidenum">
              <a:rPr lang="ru-RU" sz="1200">
                <a:latin typeface="Times New Roman" pitchFamily="18" charset="0"/>
                <a:cs typeface="Arial" charset="0"/>
              </a:rPr>
              <a:pPr algn="r" defTabSz="912813"/>
              <a:t>22</a:t>
            </a:fld>
            <a:endParaRPr lang="ru-RU" sz="1200">
              <a:latin typeface="Times New Roman" pitchFamily="18" charset="0"/>
              <a:cs typeface="Arial" charset="0"/>
            </a:endParaRPr>
          </a:p>
        </p:txBody>
      </p:sp>
      <p:sp>
        <p:nvSpPr>
          <p:cNvPr id="90116" name="Rectangle 2867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90117" name="Rectangle 28674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2A6-A85E-4BE8-85C2-F2652278D85E}" type="datetimeFigureOut">
              <a:rPr lang="ru-RU" smtClean="0"/>
              <a:pPr/>
              <a:t>27.10.2014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A6BF-D7E2-4F18-929F-B2A4D84453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2A6-A85E-4BE8-85C2-F2652278D85E}" type="datetimeFigureOut">
              <a:rPr lang="ru-RU" smtClean="0"/>
              <a:pPr/>
              <a:t>27.10.2014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A6BF-D7E2-4F18-929F-B2A4D84453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2A6-A85E-4BE8-85C2-F2652278D85E}" type="datetimeFigureOut">
              <a:rPr lang="ru-RU" smtClean="0"/>
              <a:pPr/>
              <a:t>27.10.2014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A6BF-D7E2-4F18-929F-B2A4D84453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2A6-A85E-4BE8-85C2-F2652278D85E}" type="datetimeFigureOut">
              <a:rPr lang="ru-RU" smtClean="0"/>
              <a:pPr/>
              <a:t>27.10.2014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A6BF-D7E2-4F18-929F-B2A4D84453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2A6-A85E-4BE8-85C2-F2652278D85E}" type="datetimeFigureOut">
              <a:rPr lang="ru-RU" smtClean="0"/>
              <a:pPr/>
              <a:t>27.10.2014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A6BF-D7E2-4F18-929F-B2A4D84453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2A6-A85E-4BE8-85C2-F2652278D85E}" type="datetimeFigureOut">
              <a:rPr lang="ru-RU" smtClean="0"/>
              <a:pPr/>
              <a:t>27.10.2014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A6BF-D7E2-4F18-929F-B2A4D84453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2A6-A85E-4BE8-85C2-F2652278D85E}" type="datetimeFigureOut">
              <a:rPr lang="ru-RU" smtClean="0"/>
              <a:pPr/>
              <a:t>27.10.2014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A6BF-D7E2-4F18-929F-B2A4D84453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2A6-A85E-4BE8-85C2-F2652278D85E}" type="datetimeFigureOut">
              <a:rPr lang="ru-RU" smtClean="0"/>
              <a:pPr/>
              <a:t>27.10.2014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A6BF-D7E2-4F18-929F-B2A4D84453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2A6-A85E-4BE8-85C2-F2652278D85E}" type="datetimeFigureOut">
              <a:rPr lang="ru-RU" smtClean="0"/>
              <a:pPr/>
              <a:t>27.10.2014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A6BF-D7E2-4F18-929F-B2A4D84453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2A6-A85E-4BE8-85C2-F2652278D85E}" type="datetimeFigureOut">
              <a:rPr lang="ru-RU" smtClean="0"/>
              <a:pPr/>
              <a:t>27.10.2014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A6BF-D7E2-4F18-929F-B2A4D84453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2A6-A85E-4BE8-85C2-F2652278D85E}" type="datetimeFigureOut">
              <a:rPr lang="ru-RU" smtClean="0"/>
              <a:pPr/>
              <a:t>27.10.2014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A6BF-D7E2-4F18-929F-B2A4D84453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472A6-A85E-4BE8-85C2-F2652278D85E}" type="datetimeFigureOut">
              <a:rPr lang="ru-RU" smtClean="0"/>
              <a:pPr/>
              <a:t>27.10.2014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FA6BF-D7E2-4F18-929F-B2A4D84453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8640"/>
            <a:ext cx="640871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>
            <a:spLocks/>
          </p:cNvSpPr>
          <p:nvPr/>
        </p:nvSpPr>
        <p:spPr bwMode="auto">
          <a:xfrm>
            <a:off x="971600" y="4581128"/>
            <a:ext cx="7470775" cy="115252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Система менеджмента качества Университета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8640"/>
            <a:ext cx="1668462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779912" y="6021288"/>
            <a:ext cx="472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Начальник ОУКПС –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Буянкина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Р.Г.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Специалист по СМК – Соколовская М.В.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1012825"/>
          </a:xfrm>
        </p:spPr>
        <p:txBody>
          <a:bodyPr>
            <a:normAutofit fontScale="90000"/>
          </a:bodyPr>
          <a:lstStyle/>
          <a:p>
            <a:r>
              <a:rPr lang="ru-RU" sz="4000" smtClean="0">
                <a:solidFill>
                  <a:srgbClr val="FF0000"/>
                </a:solidFill>
                <a:latin typeface="Arial" charset="0"/>
              </a:rPr>
              <a:t>Нормативная база</a:t>
            </a:r>
            <a:r>
              <a:rPr lang="en-US" sz="4000" smtClean="0">
                <a:latin typeface="Arial" charset="0"/>
              </a:rPr>
              <a:t/>
            </a:r>
            <a:br>
              <a:rPr lang="en-US" sz="4000" smtClean="0">
                <a:latin typeface="Arial" charset="0"/>
              </a:rPr>
            </a:br>
            <a:endParaRPr lang="ru-RU" sz="4000" smtClean="0">
              <a:latin typeface="Arial" charset="0"/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357298"/>
            <a:ext cx="8401080" cy="4768865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ГОСТ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9000-2011 устанавливает терминологию для систем менеджмента качества;</a:t>
            </a:r>
          </a:p>
          <a:p>
            <a:pPr algn="just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ГОСТ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9001-2011 определяет требования к системам менеджмента качества (введен взамен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ISO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9001:2008); </a:t>
            </a:r>
          </a:p>
          <a:p>
            <a:pPr algn="just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ГОСТ Р ИСО 9004-2010 содержит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сведения об улучшении деятельности организации и удовлетворенности потребителей (не предназначен для целей сертификации);</a:t>
            </a:r>
          </a:p>
          <a:p>
            <a:pPr algn="just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ГОСТ Р ИСО 19011-2012 содержит методические указания по аудиту (проверке) систем менеджмента качества; </a:t>
            </a:r>
          </a:p>
          <a:p>
            <a:pPr algn="just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ГОСТ Р ИСО 52614.2-2006 Руководящие указания по применению ISO 9001:2008 в образовании.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Эти стандарты не содержат жестких методических указаний по процедуре разработке СМК и ее документированию</a:t>
            </a: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8463" cy="1146175"/>
          </a:xfrm>
          <a:prstGeom prst="rect">
            <a:avLst/>
          </a:prstGeom>
          <a:solidFill>
            <a:schemeClr val="accent2">
              <a:lumMod val="75000"/>
              <a:alpha val="11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5605" name="Заголовок 1"/>
          <p:cNvSpPr>
            <a:spLocks/>
          </p:cNvSpPr>
          <p:nvPr/>
        </p:nvSpPr>
        <p:spPr bwMode="auto">
          <a:xfrm>
            <a:off x="1673225" y="0"/>
            <a:ext cx="7470775" cy="115252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dirty="0">
                <a:solidFill>
                  <a:schemeClr val="bg1"/>
                </a:solidFill>
              </a:rPr>
              <a:t>Семейство стандартов ИСО 9000 </a:t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1012825"/>
          </a:xfrm>
        </p:spPr>
        <p:txBody>
          <a:bodyPr>
            <a:normAutofit fontScale="90000"/>
          </a:bodyPr>
          <a:lstStyle/>
          <a:p>
            <a:r>
              <a:rPr lang="ru-RU" sz="4000" smtClean="0">
                <a:solidFill>
                  <a:srgbClr val="FF0000"/>
                </a:solidFill>
                <a:latin typeface="Arial" charset="0"/>
              </a:rPr>
              <a:t>Нормативная база</a:t>
            </a:r>
            <a:r>
              <a:rPr lang="en-US" sz="4000" smtClean="0">
                <a:latin typeface="Arial" charset="0"/>
              </a:rPr>
              <a:t/>
            </a:r>
            <a:br>
              <a:rPr lang="en-US" sz="4000" smtClean="0">
                <a:latin typeface="Arial" charset="0"/>
              </a:rPr>
            </a:br>
            <a:endParaRPr lang="ru-RU" sz="4000" smtClean="0">
              <a:latin typeface="Arial" charset="0"/>
            </a:endParaRPr>
          </a:p>
        </p:txBody>
      </p:sp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700213"/>
            <a:ext cx="8258204" cy="4425950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ГОСТ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9001-20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данный момент является самым популярным сводом международных стандартов.</a:t>
            </a:r>
          </a:p>
          <a:p>
            <a:pPr algn="just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Этот вид сертификации является </a:t>
            </a:r>
            <a:r>
              <a:rPr lang="ru-RU" sz="20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добровольным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но обладать данным сертификатом должна любая уважающая себя компания. И не только для того, чтобы подтвердить свой высокий статус, но, главным образом, чтобы оказываемые ей услуги соответствовали всем требованиям, предъявляемым потребителями, отличались самым высоким качеством и адекватно отвечали текущей на рынке ситуации.</a:t>
            </a:r>
          </a:p>
          <a:p>
            <a:pPr algn="just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Вступление России в ВТО, еще более усилившее конкуренцию в различных сферах российской экономики, сделало процедуру сертификации предприятий еще более актуальной.</a:t>
            </a:r>
          </a:p>
          <a:p>
            <a:pPr algn="just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Сертификация в соответствии со стандартом ГОСТ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9001-2011 </a:t>
            </a:r>
            <a:r>
              <a:rPr lang="ru-RU" sz="20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помогает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компаниям регулировать </a:t>
            </a:r>
            <a:r>
              <a:rPr lang="ru-RU" sz="20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ключевые процессы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сфере СМК, организовывать свою деятельность в соответствии с </a:t>
            </a:r>
            <a:r>
              <a:rPr lang="ru-RU" sz="20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правилами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разработанными специалистами </a:t>
            </a:r>
            <a:r>
              <a:rPr lang="ru-RU" sz="20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международного уровня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основе многолетних исследований и подробного анализа рынка.</a:t>
            </a: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8463" cy="1146175"/>
          </a:xfrm>
          <a:prstGeom prst="rect">
            <a:avLst/>
          </a:prstGeom>
          <a:solidFill>
            <a:schemeClr val="accent2">
              <a:lumMod val="75000"/>
              <a:alpha val="11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6629" name="Заголовок 1"/>
          <p:cNvSpPr>
            <a:spLocks/>
          </p:cNvSpPr>
          <p:nvPr/>
        </p:nvSpPr>
        <p:spPr bwMode="auto">
          <a:xfrm>
            <a:off x="1673225" y="0"/>
            <a:ext cx="7470775" cy="115252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dirty="0">
                <a:solidFill>
                  <a:schemeClr val="bg1"/>
                </a:solidFill>
              </a:rPr>
              <a:t>Информация</a:t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1012825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" charset="0"/>
              </a:rPr>
              <a:t>Нормативная база</a:t>
            </a:r>
            <a:r>
              <a:rPr lang="en-US" sz="4000" dirty="0" smtClean="0">
                <a:latin typeface="Arial" charset="0"/>
              </a:rPr>
              <a:t/>
            </a:r>
            <a:br>
              <a:rPr lang="en-US" sz="4000" dirty="0" smtClean="0">
                <a:latin typeface="Arial" charset="0"/>
              </a:rPr>
            </a:br>
            <a:endParaRPr lang="ru-RU" sz="4000" dirty="0" smtClean="0">
              <a:latin typeface="Arial" charset="0"/>
            </a:endParaRPr>
          </a:p>
        </p:txBody>
      </p:sp>
      <p:sp>
        <p:nvSpPr>
          <p:cNvPr id="2765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700212"/>
            <a:ext cx="8401080" cy="472918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en-US" sz="2000" dirty="0" smtClean="0">
                <a:latin typeface="Arial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Данный стандарт был внесен в «Книгу рекордов Гиннеса» за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свою универсальность. Его требования могут распространяться на любую компанию, независимо от размеров, количества персонала, клиентской базы и сферы деятельности!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Предприятия, прошедшие данную сертификацию, получают массу преимуществ: 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доверие потребителей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благодаря повышению качества товаров/услуг, 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расширение бизнеса за счет </a:t>
            </a:r>
            <a:r>
              <a:rPr lang="ru-RU" sz="2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повышения рейтинга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создание совместных </a:t>
            </a:r>
            <a:r>
              <a:rPr lang="ru-RU" sz="2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проектов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ведущими иностранными </a:t>
            </a:r>
            <a:r>
              <a:rPr lang="ru-RU" sz="2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компаниями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благосклонность банков и инвестиционных компаний в вопросах </a:t>
            </a:r>
            <a:r>
              <a:rPr lang="ru-RU" sz="2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кредитования и инвестирования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возможность </a:t>
            </a:r>
            <a:r>
              <a:rPr lang="ru-RU" sz="2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выигрывать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серьезные </a:t>
            </a:r>
            <a:r>
              <a:rPr lang="ru-RU" sz="2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тендеры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многое другое.</a:t>
            </a: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8463" cy="1146175"/>
          </a:xfrm>
          <a:prstGeom prst="rect">
            <a:avLst/>
          </a:prstGeom>
          <a:solidFill>
            <a:schemeClr val="accent2">
              <a:lumMod val="75000"/>
              <a:alpha val="11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7653" name="Заголовок 1"/>
          <p:cNvSpPr>
            <a:spLocks/>
          </p:cNvSpPr>
          <p:nvPr/>
        </p:nvSpPr>
        <p:spPr bwMode="auto">
          <a:xfrm>
            <a:off x="1673225" y="0"/>
            <a:ext cx="7470775" cy="115252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dirty="0">
                <a:solidFill>
                  <a:schemeClr val="bg1"/>
                </a:solidFill>
              </a:rPr>
              <a:t>Информация</a:t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1012825"/>
          </a:xfrm>
        </p:spPr>
        <p:txBody>
          <a:bodyPr>
            <a:normAutofit fontScale="90000"/>
          </a:bodyPr>
          <a:lstStyle/>
          <a:p>
            <a:r>
              <a:rPr lang="ru-RU" sz="4000" smtClean="0">
                <a:solidFill>
                  <a:srgbClr val="FF0000"/>
                </a:solidFill>
                <a:latin typeface="Arial" charset="0"/>
              </a:rPr>
              <a:t>Нормативная база</a:t>
            </a:r>
            <a:r>
              <a:rPr lang="en-US" sz="4000" smtClean="0">
                <a:latin typeface="Arial" charset="0"/>
              </a:rPr>
              <a:t/>
            </a:r>
            <a:br>
              <a:rPr lang="en-US" sz="4000" smtClean="0">
                <a:latin typeface="Arial" charset="0"/>
              </a:rPr>
            </a:br>
            <a:endParaRPr lang="ru-RU" sz="4000" smtClean="0">
              <a:latin typeface="Arial" charset="0"/>
            </a:endParaRPr>
          </a:p>
        </p:txBody>
      </p:sp>
      <p:sp>
        <p:nvSpPr>
          <p:cNvPr id="2969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700213"/>
            <a:ext cx="7859713" cy="442595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- Отсутствие нормативно-правовой базы для организации работ по созданию систем управления качеством образования – 59,2%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- Недооценка практической пользы от внедрения СМК в ОО – 45,6%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- Неприятие ППС новых принципов управления – 45,6%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- Дефицит специалистов-разработчиков  - 31,1%</a:t>
            </a: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8463" cy="1146175"/>
          </a:xfrm>
          <a:prstGeom prst="rect">
            <a:avLst/>
          </a:prstGeom>
          <a:solidFill>
            <a:schemeClr val="accent2">
              <a:lumMod val="75000"/>
              <a:alpha val="11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9701" name="Заголовок 1"/>
          <p:cNvSpPr>
            <a:spLocks/>
          </p:cNvSpPr>
          <p:nvPr/>
        </p:nvSpPr>
        <p:spPr bwMode="auto">
          <a:xfrm>
            <a:off x="1673225" y="0"/>
            <a:ext cx="7470775" cy="115252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800" dirty="0">
                <a:solidFill>
                  <a:schemeClr val="bg1"/>
                </a:solidFill>
              </a:rPr>
              <a:t>Проблемы, сдерживающие развитие </a:t>
            </a:r>
            <a:r>
              <a:rPr lang="ru-RU" sz="2800" dirty="0" smtClean="0">
                <a:solidFill>
                  <a:schemeClr val="bg1"/>
                </a:solidFill>
              </a:rPr>
              <a:t>СМК </a:t>
            </a:r>
            <a:r>
              <a:rPr lang="ru-RU" sz="2800" dirty="0">
                <a:solidFill>
                  <a:schemeClr val="bg1"/>
                </a:solidFill>
              </a:rPr>
              <a:t>ОО</a:t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1012825"/>
          </a:xfrm>
        </p:spPr>
        <p:txBody>
          <a:bodyPr>
            <a:normAutofit fontScale="90000"/>
          </a:bodyPr>
          <a:lstStyle/>
          <a:p>
            <a:r>
              <a:rPr lang="ru-RU" sz="4000" smtClean="0">
                <a:solidFill>
                  <a:srgbClr val="FF0000"/>
                </a:solidFill>
                <a:latin typeface="Arial" charset="0"/>
              </a:rPr>
              <a:t>Нормативная база</a:t>
            </a:r>
            <a:r>
              <a:rPr lang="en-US" sz="4000" smtClean="0">
                <a:latin typeface="Arial" charset="0"/>
              </a:rPr>
              <a:t/>
            </a:r>
            <a:br>
              <a:rPr lang="en-US" sz="4000" smtClean="0">
                <a:latin typeface="Arial" charset="0"/>
              </a:rPr>
            </a:br>
            <a:endParaRPr lang="ru-RU" sz="4000" smtClean="0">
              <a:latin typeface="Arial" charset="0"/>
            </a:endParaRPr>
          </a:p>
        </p:txBody>
      </p:sp>
      <p:sp>
        <p:nvSpPr>
          <p:cNvPr id="10854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700213"/>
            <a:ext cx="7859713" cy="4425950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dirty="0" smtClean="0">
                <a:solidFill>
                  <a:srgbClr val="CC0099"/>
                </a:solidFill>
                <a:latin typeface="Arial" charset="0"/>
              </a:rPr>
              <a:t>	</a:t>
            </a:r>
            <a:r>
              <a:rPr lang="ru-RU" sz="2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Первая Модель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т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ребования и рекомендации ИСО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серии 9000   (ГОСТ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ISO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9001-20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 На нее получают сертификат соответствия.</a:t>
            </a:r>
          </a:p>
          <a:p>
            <a:pPr algn="just">
              <a:lnSpc>
                <a:spcPct val="80000"/>
              </a:lnSpc>
              <a:buFont typeface="Arial" charset="0"/>
              <a:buNone/>
              <a:defRPr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60%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ОО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отдает предпочтение этой модели.</a:t>
            </a:r>
          </a:p>
          <a:p>
            <a:pPr algn="just">
              <a:lnSpc>
                <a:spcPct val="80000"/>
              </a:lnSpc>
              <a:buFont typeface="Arial" charset="0"/>
              <a:buNone/>
              <a:defRPr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	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год по России получено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378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сертификатов по образовательным услугам. </a:t>
            </a:r>
          </a:p>
          <a:p>
            <a:pPr algn="just"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Согласно общемировой статистике по данному сектору экономики в 2012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году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ОО получили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19456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сертификатов соответствия. </a:t>
            </a: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8463" cy="1146175"/>
          </a:xfrm>
          <a:prstGeom prst="rect">
            <a:avLst/>
          </a:prstGeom>
          <a:solidFill>
            <a:schemeClr val="accent2">
              <a:lumMod val="75000"/>
              <a:alpha val="11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0725" name="Заголовок 1"/>
          <p:cNvSpPr>
            <a:spLocks/>
          </p:cNvSpPr>
          <p:nvPr/>
        </p:nvSpPr>
        <p:spPr bwMode="auto">
          <a:xfrm>
            <a:off x="1673225" y="0"/>
            <a:ext cx="7470775" cy="115252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800">
                <a:solidFill>
                  <a:schemeClr val="bg1"/>
                </a:solidFill>
              </a:rPr>
              <a:t>Модели системы менеджмента качества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1012825"/>
          </a:xfrm>
        </p:spPr>
        <p:txBody>
          <a:bodyPr>
            <a:normAutofit fontScale="90000"/>
          </a:bodyPr>
          <a:lstStyle/>
          <a:p>
            <a:r>
              <a:rPr lang="ru-RU" sz="4000" smtClean="0">
                <a:solidFill>
                  <a:srgbClr val="FF0000"/>
                </a:solidFill>
                <a:latin typeface="Arial" charset="0"/>
              </a:rPr>
              <a:t>Нормативная база</a:t>
            </a:r>
            <a:r>
              <a:rPr lang="en-US" sz="4000" smtClean="0">
                <a:latin typeface="Arial" charset="0"/>
              </a:rPr>
              <a:t/>
            </a:r>
            <a:br>
              <a:rPr lang="en-US" sz="4000" smtClean="0">
                <a:latin typeface="Arial" charset="0"/>
              </a:rPr>
            </a:br>
            <a:endParaRPr lang="ru-RU" sz="4000" smtClean="0">
              <a:latin typeface="Arial" charset="0"/>
            </a:endParaRPr>
          </a:p>
        </p:txBody>
      </p:sp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700213"/>
            <a:ext cx="7859713" cy="4425950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●  Управление документацией  (п. 4.2.3)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●  Управление записями (п. 4.2.4)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●  Внутренние аудиты (п.8.2.2)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●  Управление несоответствующей  продукцией (п. 8.3)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●  Корректирующие действия (п. 8.5.2)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●  Предупреждающие действия (п.8.5.3)</a:t>
            </a: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8463" cy="1146175"/>
          </a:xfrm>
          <a:prstGeom prst="rect">
            <a:avLst/>
          </a:prstGeom>
          <a:solidFill>
            <a:schemeClr val="accent2">
              <a:lumMod val="75000"/>
              <a:alpha val="11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1749" name="Заголовок 1"/>
          <p:cNvSpPr>
            <a:spLocks/>
          </p:cNvSpPr>
          <p:nvPr/>
        </p:nvSpPr>
        <p:spPr bwMode="auto">
          <a:xfrm>
            <a:off x="1673225" y="0"/>
            <a:ext cx="7470775" cy="115252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dirty="0">
                <a:solidFill>
                  <a:schemeClr val="bg1"/>
                </a:solidFill>
              </a:rPr>
              <a:t>Обязательные стандарты</a:t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1012825"/>
          </a:xfrm>
        </p:spPr>
        <p:txBody>
          <a:bodyPr>
            <a:normAutofit fontScale="90000"/>
          </a:bodyPr>
          <a:lstStyle/>
          <a:p>
            <a:r>
              <a:rPr lang="ru-RU" sz="4000" smtClean="0">
                <a:solidFill>
                  <a:srgbClr val="FF0000"/>
                </a:solidFill>
                <a:latin typeface="Arial" charset="0"/>
              </a:rPr>
              <a:t>Нормативная база</a:t>
            </a:r>
            <a:r>
              <a:rPr lang="en-US" sz="4000" smtClean="0">
                <a:latin typeface="Arial" charset="0"/>
              </a:rPr>
              <a:t/>
            </a:r>
            <a:br>
              <a:rPr lang="en-US" sz="4000" smtClean="0">
                <a:latin typeface="Arial" charset="0"/>
              </a:rPr>
            </a:br>
            <a:endParaRPr lang="ru-RU" sz="4000" smtClean="0">
              <a:latin typeface="Arial" charset="0"/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700213"/>
            <a:ext cx="7859713" cy="442595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Вторая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 модели, основанные на самооценке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Самооценка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всеобъемлющий и регулярный анализ деятельности организации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Модели Конкурсов для ОО: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24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«Системы качества подготовки выпускников образовательных учреждений профессионального образования» (более 200 вузов)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Премия Правительства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РФ в области качества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«Модель совершенствования деятельности ВУЗа»</a:t>
            </a:r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8463" cy="1146175"/>
          </a:xfrm>
          <a:prstGeom prst="rect">
            <a:avLst/>
          </a:prstGeom>
          <a:solidFill>
            <a:schemeClr val="accent2">
              <a:lumMod val="75000"/>
              <a:alpha val="11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2773" name="Заголовок 1"/>
          <p:cNvSpPr>
            <a:spLocks/>
          </p:cNvSpPr>
          <p:nvPr/>
        </p:nvSpPr>
        <p:spPr bwMode="auto">
          <a:xfrm>
            <a:off x="1673225" y="0"/>
            <a:ext cx="7470775" cy="115252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800">
                <a:solidFill>
                  <a:schemeClr val="bg1"/>
                </a:solidFill>
              </a:rPr>
              <a:t>Модели системы менеджмента качества </a:t>
            </a:r>
            <a:br>
              <a:rPr lang="ru-RU" sz="2800">
                <a:solidFill>
                  <a:schemeClr val="bg1"/>
                </a:solidFill>
              </a:rPr>
            </a:br>
            <a:endParaRPr lang="ru-RU" sz="2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1012825"/>
          </a:xfrm>
        </p:spPr>
        <p:txBody>
          <a:bodyPr>
            <a:normAutofit fontScale="90000"/>
          </a:bodyPr>
          <a:lstStyle/>
          <a:p>
            <a:r>
              <a:rPr lang="ru-RU" sz="4000" smtClean="0">
                <a:solidFill>
                  <a:srgbClr val="FF0000"/>
                </a:solidFill>
                <a:latin typeface="Arial" charset="0"/>
              </a:rPr>
              <a:t>Нормативная база</a:t>
            </a:r>
            <a:r>
              <a:rPr lang="en-US" sz="4000" smtClean="0">
                <a:latin typeface="Arial" charset="0"/>
              </a:rPr>
              <a:t/>
            </a:r>
            <a:br>
              <a:rPr lang="en-US" sz="4000" smtClean="0">
                <a:latin typeface="Arial" charset="0"/>
              </a:rPr>
            </a:br>
            <a:endParaRPr lang="ru-RU" sz="4000" smtClean="0">
              <a:latin typeface="Arial" charset="0"/>
            </a:endParaRPr>
          </a:p>
        </p:txBody>
      </p:sp>
      <p:sp>
        <p:nvSpPr>
          <p:cNvPr id="3379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700213"/>
            <a:ext cx="8219256" cy="4425950"/>
          </a:xfrm>
        </p:spPr>
        <p:txBody>
          <a:bodyPr/>
          <a:lstStyle/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4000" dirty="0" smtClean="0">
                <a:latin typeface="Arial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ноябре </a:t>
            </a:r>
            <a:r>
              <a:rPr lang="ru-RU" sz="28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2008 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наш вуз достиг высшей награды 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этого престижного конкурса для вузов России – 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«Лауреат конкурса за 2008 год» (приказ 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от 25.12.2008 г. № 2244) и был 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награждён призом.</a:t>
            </a: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8463" cy="1146175"/>
          </a:xfrm>
          <a:prstGeom prst="rect">
            <a:avLst/>
          </a:prstGeom>
          <a:solidFill>
            <a:schemeClr val="accent2">
              <a:lumMod val="75000"/>
              <a:alpha val="11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3797" name="Заголовок 1"/>
          <p:cNvSpPr>
            <a:spLocks/>
          </p:cNvSpPr>
          <p:nvPr/>
        </p:nvSpPr>
        <p:spPr bwMode="auto">
          <a:xfrm>
            <a:off x="1673225" y="0"/>
            <a:ext cx="7470775" cy="115252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dirty="0">
                <a:solidFill>
                  <a:schemeClr val="bg1"/>
                </a:solidFill>
              </a:rPr>
              <a:t>Результат</a:t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1012825"/>
          </a:xfrm>
        </p:spPr>
        <p:txBody>
          <a:bodyPr>
            <a:normAutofit fontScale="90000"/>
          </a:bodyPr>
          <a:lstStyle/>
          <a:p>
            <a:r>
              <a:rPr lang="ru-RU" sz="4000" smtClean="0">
                <a:solidFill>
                  <a:srgbClr val="FF0000"/>
                </a:solidFill>
                <a:latin typeface="Arial" charset="0"/>
              </a:rPr>
              <a:t>Нормативная база</a:t>
            </a:r>
            <a:r>
              <a:rPr lang="en-US" sz="4000" smtClean="0">
                <a:latin typeface="Arial" charset="0"/>
              </a:rPr>
              <a:t/>
            </a:r>
            <a:br>
              <a:rPr lang="en-US" sz="4000" smtClean="0">
                <a:latin typeface="Arial" charset="0"/>
              </a:rPr>
            </a:br>
            <a:endParaRPr lang="ru-RU" sz="4000" smtClean="0">
              <a:latin typeface="Arial" charset="0"/>
            </a:endParaRPr>
          </a:p>
        </p:txBody>
      </p:sp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700213"/>
            <a:ext cx="7859713" cy="442595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6000" dirty="0" smtClean="0">
                <a:latin typeface="Arial" charset="0"/>
              </a:rPr>
              <a:t>	</a:t>
            </a:r>
            <a:r>
              <a:rPr lang="ru-RU" sz="2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Третья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«Стандарты и Директивы для гарантии качества Высшего образования в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Европейском регионе» EN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QA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Этот документ является основой для построения систем внутренней и внешней оценки и гарантии качества образования и аккредитации Европейских агентств по оценке качества образования.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8463" cy="1146175"/>
          </a:xfrm>
          <a:prstGeom prst="rect">
            <a:avLst/>
          </a:prstGeom>
          <a:solidFill>
            <a:schemeClr val="accent2">
              <a:lumMod val="75000"/>
              <a:alpha val="11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4821" name="Заголовок 1"/>
          <p:cNvSpPr>
            <a:spLocks/>
          </p:cNvSpPr>
          <p:nvPr/>
        </p:nvSpPr>
        <p:spPr bwMode="auto">
          <a:xfrm>
            <a:off x="1673225" y="0"/>
            <a:ext cx="7470775" cy="115252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dirty="0">
                <a:solidFill>
                  <a:schemeClr val="bg1"/>
                </a:solidFill>
              </a:rPr>
              <a:t>Модели системы менеджмента качества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1012825"/>
          </a:xfrm>
        </p:spPr>
        <p:txBody>
          <a:bodyPr>
            <a:normAutofit fontScale="90000"/>
          </a:bodyPr>
          <a:lstStyle/>
          <a:p>
            <a:r>
              <a:rPr lang="ru-RU" sz="4000" smtClean="0">
                <a:solidFill>
                  <a:srgbClr val="FF0000"/>
                </a:solidFill>
                <a:latin typeface="Arial" charset="0"/>
              </a:rPr>
              <a:t>Нормативная база</a:t>
            </a:r>
            <a:r>
              <a:rPr lang="en-US" sz="4000" smtClean="0">
                <a:latin typeface="Arial" charset="0"/>
              </a:rPr>
              <a:t/>
            </a:r>
            <a:br>
              <a:rPr lang="en-US" sz="4000" smtClean="0">
                <a:latin typeface="Arial" charset="0"/>
              </a:rPr>
            </a:br>
            <a:endParaRPr lang="ru-RU" sz="4000" smtClean="0">
              <a:latin typeface="Arial" charset="0"/>
            </a:endParaRPr>
          </a:p>
        </p:txBody>
      </p:sp>
      <p:sp>
        <p:nvSpPr>
          <p:cNvPr id="11673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700213"/>
            <a:ext cx="7859713" cy="4425950"/>
          </a:xfrm>
        </p:spPr>
        <p:txBody>
          <a:bodyPr/>
          <a:lstStyle/>
          <a:p>
            <a:pPr algn="just">
              <a:lnSpc>
                <a:spcPct val="80000"/>
              </a:lnSpc>
              <a:buFont typeface="Arial" charset="0"/>
              <a:buNone/>
              <a:defRPr/>
            </a:pPr>
            <a:r>
              <a:rPr lang="ru-RU" sz="5400" dirty="0" smtClean="0">
                <a:latin typeface="Arial" charset="0"/>
              </a:rPr>
              <a:t>	</a:t>
            </a:r>
            <a:r>
              <a:rPr lang="ru-RU" sz="2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Четвертая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Типовая модель СМК ОО, в которую вошли: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Требования государственных органов по лицензированию, аттестации и государственной аккредитации образовательных организаций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«Стандарты и Директивы для гарантии качества Высшего образования в Европейском регионе» ENQA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Требования и рекомендации ИСО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серии 9000   (ГОСТ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9001-20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Модели Конкурсов для ОО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«Системы качества подготовки выпускников образовательных организаций профессионального образования»</a:t>
            </a: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8463" cy="1146175"/>
          </a:xfrm>
          <a:prstGeom prst="rect">
            <a:avLst/>
          </a:prstGeom>
          <a:solidFill>
            <a:schemeClr val="accent2">
              <a:lumMod val="75000"/>
              <a:alpha val="11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5845" name="Заголовок 1"/>
          <p:cNvSpPr>
            <a:spLocks/>
          </p:cNvSpPr>
          <p:nvPr/>
        </p:nvSpPr>
        <p:spPr bwMode="auto">
          <a:xfrm>
            <a:off x="1673225" y="0"/>
            <a:ext cx="7470775" cy="115252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dirty="0">
                <a:solidFill>
                  <a:schemeClr val="bg1"/>
                </a:solidFill>
              </a:rPr>
              <a:t>Модели системы менеджмента качества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1012825"/>
          </a:xfrm>
        </p:spPr>
        <p:txBody>
          <a:bodyPr>
            <a:normAutofit fontScale="90000"/>
          </a:bodyPr>
          <a:lstStyle/>
          <a:p>
            <a:r>
              <a:rPr lang="ru-RU" sz="4000" smtClean="0">
                <a:solidFill>
                  <a:srgbClr val="FF0000"/>
                </a:solidFill>
                <a:latin typeface="Arial" charset="0"/>
              </a:rPr>
              <a:t>Нормативная база</a:t>
            </a:r>
            <a:r>
              <a:rPr lang="en-US" sz="4000" smtClean="0">
                <a:latin typeface="Arial" charset="0"/>
              </a:rPr>
              <a:t/>
            </a:r>
            <a:br>
              <a:rPr lang="en-US" sz="4000" smtClean="0">
                <a:latin typeface="Arial" charset="0"/>
              </a:rPr>
            </a:br>
            <a:endParaRPr lang="ru-RU" sz="4000" smtClean="0">
              <a:latin typeface="Arial" charset="0"/>
            </a:endParaRPr>
          </a:p>
        </p:txBody>
      </p:sp>
      <p:sp>
        <p:nvSpPr>
          <p:cNvPr id="2048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700213"/>
            <a:ext cx="8147248" cy="442595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понятия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Суть системы менеджмента качества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Стандарты серии ИСО 9000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Модели системы менеджмента качества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История создания СМК Университета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Составные части системы менеджмента качества</a:t>
            </a: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8463" cy="1146175"/>
          </a:xfrm>
          <a:prstGeom prst="rect">
            <a:avLst/>
          </a:prstGeom>
          <a:solidFill>
            <a:schemeClr val="accent2">
              <a:lumMod val="75000"/>
              <a:alpha val="11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0485" name="Заголовок 1"/>
          <p:cNvSpPr>
            <a:spLocks/>
          </p:cNvSpPr>
          <p:nvPr/>
        </p:nvSpPr>
        <p:spPr bwMode="auto">
          <a:xfrm>
            <a:off x="1673225" y="0"/>
            <a:ext cx="7470775" cy="115252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dirty="0">
                <a:solidFill>
                  <a:schemeClr val="bg1"/>
                </a:solidFill>
              </a:rPr>
              <a:t>План лекции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274638"/>
            <a:ext cx="7772400" cy="1425575"/>
          </a:xfrm>
        </p:spPr>
        <p:txBody>
          <a:bodyPr bIns="91440" anchor="b"/>
          <a:lstStyle/>
          <a:p>
            <a:r>
              <a:rPr lang="ru-RU" sz="2800" smtClean="0">
                <a:latin typeface="Arial" charset="0"/>
              </a:rPr>
              <a:t/>
            </a:r>
            <a:br>
              <a:rPr lang="ru-RU" sz="2800" smtClean="0">
                <a:latin typeface="Arial" charset="0"/>
              </a:rPr>
            </a:br>
            <a:endParaRPr lang="ru-RU" sz="2800" smtClean="0"/>
          </a:p>
        </p:txBody>
      </p:sp>
      <p:sp>
        <p:nvSpPr>
          <p:cNvPr id="36867" name="Rectangle 5"/>
          <p:cNvSpPr>
            <a:spLocks noGrp="1"/>
          </p:cNvSpPr>
          <p:nvPr>
            <p:ph type="body" sz="half" idx="4294967295"/>
          </p:nvPr>
        </p:nvSpPr>
        <p:spPr>
          <a:xfrm>
            <a:off x="755650" y="1557338"/>
            <a:ext cx="3968750" cy="4462462"/>
          </a:xfrm>
        </p:spPr>
        <p:txBody>
          <a:bodyPr/>
          <a:lstStyle/>
          <a:p>
            <a:pPr marL="273050" indent="-273050" algn="just">
              <a:buFont typeface="Arial" charset="0"/>
              <a:buNone/>
            </a:pPr>
            <a:r>
              <a:rPr lang="ru-RU" sz="2400" dirty="0" smtClean="0">
                <a:latin typeface="Arial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общественно – профессиональной  аккредитации приглашаются программы, получившие высокую оценку профессиональной, академической и научной общественности  </a:t>
            </a:r>
          </a:p>
          <a:p>
            <a:pPr marL="273050" indent="-27305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060101.65 - </a:t>
            </a:r>
            <a:r>
              <a:rPr lang="ru-RU" sz="20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Лечебное дело</a:t>
            </a:r>
          </a:p>
          <a:p>
            <a:pPr marL="273050" indent="-27305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060103.65 – </a:t>
            </a:r>
            <a:r>
              <a:rPr lang="ru-RU" sz="20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Педиатрия</a:t>
            </a:r>
          </a:p>
          <a:p>
            <a:pPr marL="273050" indent="-273050" algn="just"/>
            <a:r>
              <a:rPr lang="ru-RU" sz="20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Стоматология</a:t>
            </a:r>
          </a:p>
          <a:p>
            <a:pPr marL="273050" indent="-273050">
              <a:buFont typeface="Arial" charset="0"/>
              <a:buNone/>
            </a:pPr>
            <a:endParaRPr lang="ru-RU" sz="2400" dirty="0" smtClean="0">
              <a:solidFill>
                <a:srgbClr val="CC0099"/>
              </a:solidFill>
              <a:latin typeface="Arial" charset="0"/>
            </a:endParaRPr>
          </a:p>
        </p:txBody>
      </p:sp>
      <p:sp>
        <p:nvSpPr>
          <p:cNvPr id="36871" name="Picture 15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5332413" y="1600200"/>
            <a:ext cx="2674937" cy="4525963"/>
          </a:xfrm>
          <a:noFill/>
        </p:spPr>
        <p:txBody>
          <a:bodyPr/>
          <a:lstStyle/>
          <a:p>
            <a:pPr marL="273050" indent="-273050"/>
            <a:endParaRPr lang="ru-RU" smtClean="0"/>
          </a:p>
        </p:txBody>
      </p:sp>
      <p:pic>
        <p:nvPicPr>
          <p:cNvPr id="368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12777"/>
            <a:ext cx="4248472" cy="480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68463" cy="1146175"/>
          </a:xfrm>
          <a:prstGeom prst="rect">
            <a:avLst/>
          </a:prstGeom>
          <a:solidFill>
            <a:schemeClr val="accent2">
              <a:lumMod val="75000"/>
              <a:alpha val="11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6874" name="Заголовок 1"/>
          <p:cNvSpPr>
            <a:spLocks/>
          </p:cNvSpPr>
          <p:nvPr/>
        </p:nvSpPr>
        <p:spPr bwMode="auto">
          <a:xfrm>
            <a:off x="1673225" y="0"/>
            <a:ext cx="7470775" cy="115252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400" dirty="0">
                <a:solidFill>
                  <a:schemeClr val="bg1"/>
                </a:solidFill>
              </a:rPr>
              <a:t>Конкурс «Лучшие образовательные программы 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инновационной России»</a:t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1012825"/>
          </a:xfrm>
        </p:spPr>
        <p:txBody>
          <a:bodyPr>
            <a:normAutofit fontScale="90000"/>
          </a:bodyPr>
          <a:lstStyle/>
          <a:p>
            <a:r>
              <a:rPr lang="ru-RU" sz="4000" smtClean="0">
                <a:solidFill>
                  <a:srgbClr val="FF0000"/>
                </a:solidFill>
                <a:latin typeface="Arial" charset="0"/>
              </a:rPr>
              <a:t>Нормативная база</a:t>
            </a:r>
            <a:r>
              <a:rPr lang="en-US" sz="4000" smtClean="0">
                <a:latin typeface="Arial" charset="0"/>
              </a:rPr>
              <a:t/>
            </a:r>
            <a:br>
              <a:rPr lang="en-US" sz="4000" smtClean="0">
                <a:latin typeface="Arial" charset="0"/>
              </a:rPr>
            </a:br>
            <a:endParaRPr lang="ru-RU" sz="4000" smtClean="0">
              <a:latin typeface="Arial" charset="0"/>
            </a:endParaRPr>
          </a:p>
        </p:txBody>
      </p:sp>
      <p:sp>
        <p:nvSpPr>
          <p:cNvPr id="3891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700213"/>
            <a:ext cx="7859713" cy="4425950"/>
          </a:xfrm>
        </p:spPr>
        <p:txBody>
          <a:bodyPr/>
          <a:lstStyle/>
          <a:p>
            <a:pPr algn="just">
              <a:lnSpc>
                <a:spcPct val="80000"/>
              </a:lnSpc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rgbClr val="DC30BB"/>
                </a:solidFill>
                <a:latin typeface="Times New Roman" pitchFamily="18" charset="0"/>
                <a:cs typeface="Times New Roman" pitchFamily="18" charset="0"/>
              </a:rPr>
              <a:t>В 2005 году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руководство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КрасГМА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приняло решение о создании системы менеджмента качества.</a:t>
            </a:r>
          </a:p>
          <a:p>
            <a:pPr algn="just">
              <a:lnSpc>
                <a:spcPct val="80000"/>
              </a:lnSpc>
              <a:buNone/>
            </a:pP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2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мае 2005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г. проведено обучение ППС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КрасГМА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менеджменту качества подготовки специалистов (начальник управления стандартизации, сертификации и качества СФУ, к.п.н., доцент  Тамара Васильевна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Сильченко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2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сентябре-ноябре 2005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г. прочитан цикл лекций по построению СМК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КрасГМА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(специалист СМК, к.м.н., доцент Олег Анатольевич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Штегман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8463" cy="1146175"/>
          </a:xfrm>
          <a:prstGeom prst="rect">
            <a:avLst/>
          </a:prstGeom>
          <a:solidFill>
            <a:schemeClr val="accent2">
              <a:lumMod val="75000"/>
              <a:alpha val="11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8917" name="Заголовок 1"/>
          <p:cNvSpPr>
            <a:spLocks/>
          </p:cNvSpPr>
          <p:nvPr/>
        </p:nvSpPr>
        <p:spPr bwMode="auto">
          <a:xfrm>
            <a:off x="1673225" y="0"/>
            <a:ext cx="7470775" cy="115252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dirty="0" smtClean="0">
                <a:solidFill>
                  <a:schemeClr val="bg1"/>
                </a:solidFill>
              </a:rPr>
              <a:t>Система менеджмента качества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hape 12800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358313" cy="1285875"/>
          </a:xfrm>
        </p:spPr>
        <p:txBody>
          <a:bodyPr bIns="91440" anchor="b"/>
          <a:lstStyle/>
          <a:p>
            <a:pPr defTabSz="912813" eaLnBrk="1" hangingPunct="1"/>
            <a:endParaRPr lang="ru-RU" sz="4000" smtClean="0">
              <a:latin typeface="Arial" charset="0"/>
              <a:cs typeface="Arial" charset="0"/>
            </a:endParaRPr>
          </a:p>
        </p:txBody>
      </p:sp>
      <p:pic>
        <p:nvPicPr>
          <p:cNvPr id="39939" name="Shape 1126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313" y="3786188"/>
            <a:ext cx="2298700" cy="3071812"/>
          </a:xfrm>
          <a:noFill/>
        </p:spPr>
      </p:pic>
      <p:pic>
        <p:nvPicPr>
          <p:cNvPr id="39940" name="Shape 1126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727825" y="3714750"/>
            <a:ext cx="2416175" cy="2928938"/>
          </a:xfrm>
          <a:noFill/>
        </p:spPr>
      </p:pic>
      <p:pic>
        <p:nvPicPr>
          <p:cNvPr id="39941" name="Shape 1126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857500" y="4143375"/>
            <a:ext cx="3455988" cy="2470150"/>
          </a:xfrm>
          <a:noFill/>
        </p:spPr>
      </p:pic>
      <p:pic>
        <p:nvPicPr>
          <p:cNvPr id="39942" name="Рисунок 6" descr="Артюхов И.П. Сертификат по СМК.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285875"/>
            <a:ext cx="28575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Рисунок 7" descr="Никулина С.Ю. Сертификат по СМК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50" y="1285875"/>
            <a:ext cx="27860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Рисунок 8" descr="Самотёсов П.А.Сертификат по СМК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63" y="1214438"/>
            <a:ext cx="292893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668463" cy="1146175"/>
          </a:xfrm>
          <a:prstGeom prst="rect">
            <a:avLst/>
          </a:prstGeom>
          <a:solidFill>
            <a:schemeClr val="accent2">
              <a:lumMod val="75000"/>
              <a:alpha val="11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9946" name="Заголовок 1"/>
          <p:cNvSpPr>
            <a:spLocks/>
          </p:cNvSpPr>
          <p:nvPr/>
        </p:nvSpPr>
        <p:spPr bwMode="auto">
          <a:xfrm>
            <a:off x="1673225" y="0"/>
            <a:ext cx="7470775" cy="115252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dirty="0">
                <a:solidFill>
                  <a:schemeClr val="bg1"/>
                </a:solidFill>
              </a:rPr>
              <a:t>Обучение высшего руководства и сотрудников принципам СМК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686800" cy="1196975"/>
          </a:xfrm>
          <a:solidFill>
            <a:srgbClr val="FFFFCC"/>
          </a:solidFill>
        </p:spPr>
        <p:txBody>
          <a:bodyPr bIns="91440" anchor="b"/>
          <a:lstStyle/>
          <a:p>
            <a:pPr eaLnBrk="1" hangingPunct="1"/>
            <a:endParaRPr lang="ru-RU" sz="3600" b="1" smtClean="0">
              <a:solidFill>
                <a:srgbClr val="990000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557338"/>
            <a:ext cx="3311525" cy="4824412"/>
          </a:xfrm>
          <a:gradFill rotWithShape="1">
            <a:gsLst>
              <a:gs pos="0">
                <a:schemeClr val="accent1"/>
              </a:gs>
              <a:gs pos="100000">
                <a:srgbClr val="FFFF99"/>
              </a:gs>
            </a:gsLst>
            <a:lin ang="5400000" scaled="1"/>
          </a:gradFill>
        </p:spPr>
        <p:txBody>
          <a:bodyPr/>
          <a:lstStyle/>
          <a:p>
            <a:pPr marL="273050" indent="-273050" algn="ctr" eaLnBrk="1" hangingPunct="1">
              <a:lnSpc>
                <a:spcPts val="2500"/>
              </a:lnSpc>
              <a:buFontTx/>
              <a:buNone/>
            </a:pPr>
            <a:endParaRPr lang="ru-RU" sz="4100" b="1" smtClean="0"/>
          </a:p>
          <a:p>
            <a:pPr marL="273050" indent="-273050" eaLnBrk="1" hangingPunct="1">
              <a:lnSpc>
                <a:spcPts val="2500"/>
              </a:lnSpc>
              <a:buFontTx/>
              <a:buNone/>
            </a:pPr>
            <a:endParaRPr lang="ru-RU" smtClean="0"/>
          </a:p>
          <a:p>
            <a:pPr marL="273050" indent="-273050" eaLnBrk="1" hangingPunct="1">
              <a:buFontTx/>
              <a:buNone/>
            </a:pPr>
            <a:r>
              <a:rPr lang="ru-RU" b="1" smtClean="0">
                <a:solidFill>
                  <a:srgbClr val="A50021"/>
                </a:solidFill>
              </a:rPr>
              <a:t>☻</a:t>
            </a:r>
            <a:r>
              <a:rPr lang="ru-RU" b="1" smtClean="0"/>
              <a:t> Миссия,                              </a:t>
            </a:r>
          </a:p>
          <a:p>
            <a:pPr marL="273050" indent="-273050" eaLnBrk="1" hangingPunct="1">
              <a:buFontTx/>
              <a:buNone/>
            </a:pPr>
            <a:r>
              <a:rPr lang="ru-RU" b="1" smtClean="0">
                <a:solidFill>
                  <a:srgbClr val="A50021"/>
                </a:solidFill>
              </a:rPr>
              <a:t>☻</a:t>
            </a:r>
            <a:r>
              <a:rPr lang="ru-RU" b="1" smtClean="0"/>
              <a:t> Стратегия, </a:t>
            </a:r>
          </a:p>
          <a:p>
            <a:pPr marL="273050" indent="-273050" eaLnBrk="1" hangingPunct="1">
              <a:buFontTx/>
              <a:buNone/>
            </a:pPr>
            <a:r>
              <a:rPr lang="ru-RU" b="1" smtClean="0">
                <a:solidFill>
                  <a:srgbClr val="A50021"/>
                </a:solidFill>
              </a:rPr>
              <a:t>☻</a:t>
            </a:r>
            <a:r>
              <a:rPr lang="ru-RU" b="1" smtClean="0"/>
              <a:t> Политика и Цели </a:t>
            </a:r>
          </a:p>
          <a:p>
            <a:pPr marL="273050" indent="-273050" eaLnBrk="1" hangingPunct="1">
              <a:buFontTx/>
              <a:buNone/>
            </a:pPr>
            <a:r>
              <a:rPr lang="ru-RU" b="1" smtClean="0"/>
              <a:t>   в области качества,</a:t>
            </a:r>
          </a:p>
          <a:p>
            <a:pPr marL="273050" indent="-273050" eaLnBrk="1" hangingPunct="1">
              <a:buFontTx/>
              <a:buNone/>
            </a:pPr>
            <a:endParaRPr lang="ru-RU" b="1" smtClean="0"/>
          </a:p>
          <a:p>
            <a:pPr marL="273050" indent="-273050" eaLnBrk="1" hangingPunct="1"/>
            <a:endParaRPr lang="ru-RU" b="1" smtClean="0"/>
          </a:p>
        </p:txBody>
      </p:sp>
      <p:pic>
        <p:nvPicPr>
          <p:cNvPr id="40964" name="Picture 4" descr="Логотип КрасГМ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0"/>
            <a:ext cx="1520825" cy="103028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</p:pic>
      <p:pic>
        <p:nvPicPr>
          <p:cNvPr id="40965" name="Picture 5" descr="Миссия от Косолаповой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1412875"/>
            <a:ext cx="3668712" cy="5184775"/>
          </a:xfrm>
        </p:spPr>
      </p:pic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68463" cy="1146175"/>
          </a:xfrm>
          <a:prstGeom prst="rect">
            <a:avLst/>
          </a:prstGeom>
          <a:solidFill>
            <a:schemeClr val="accent2">
              <a:lumMod val="75000"/>
              <a:alpha val="11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0967" name="Заголовок 1"/>
          <p:cNvSpPr>
            <a:spLocks/>
          </p:cNvSpPr>
          <p:nvPr/>
        </p:nvSpPr>
        <p:spPr bwMode="auto">
          <a:xfrm>
            <a:off x="1673225" y="0"/>
            <a:ext cx="7470775" cy="115252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800" dirty="0">
                <a:solidFill>
                  <a:schemeClr val="bg1"/>
                </a:solidFill>
              </a:rPr>
              <a:t>Управление качеством  со стороны руководства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1012825"/>
          </a:xfrm>
        </p:spPr>
        <p:txBody>
          <a:bodyPr>
            <a:normAutofit fontScale="90000"/>
          </a:bodyPr>
          <a:lstStyle/>
          <a:p>
            <a:r>
              <a:rPr lang="ru-RU" sz="4000" smtClean="0">
                <a:solidFill>
                  <a:srgbClr val="FF0000"/>
                </a:solidFill>
                <a:latin typeface="Arial" charset="0"/>
              </a:rPr>
              <a:t>Нормативная база</a:t>
            </a:r>
            <a:r>
              <a:rPr lang="en-US" sz="4000" smtClean="0">
                <a:latin typeface="Arial" charset="0"/>
              </a:rPr>
              <a:t/>
            </a:r>
            <a:br>
              <a:rPr lang="en-US" sz="4000" smtClean="0">
                <a:latin typeface="Arial" charset="0"/>
              </a:rPr>
            </a:br>
            <a:endParaRPr lang="ru-RU" sz="4000" smtClean="0">
              <a:latin typeface="Arial" charset="0"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700213"/>
            <a:ext cx="7859713" cy="44259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2900" smtClean="0">
                <a:latin typeface="Arial" charset="0"/>
              </a:rPr>
              <a:t>	</a:t>
            </a:r>
            <a:endParaRPr lang="ru-RU" sz="6000" smtClean="0">
              <a:latin typeface="Arial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8463" cy="1146175"/>
          </a:xfrm>
          <a:prstGeom prst="rect">
            <a:avLst/>
          </a:prstGeom>
          <a:solidFill>
            <a:schemeClr val="accent2">
              <a:lumMod val="75000"/>
              <a:alpha val="11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1989" name="Заголовок 1"/>
          <p:cNvSpPr>
            <a:spLocks/>
          </p:cNvSpPr>
          <p:nvPr/>
        </p:nvSpPr>
        <p:spPr bwMode="auto">
          <a:xfrm>
            <a:off x="1673225" y="0"/>
            <a:ext cx="7470775" cy="115252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dirty="0">
                <a:solidFill>
                  <a:schemeClr val="bg1"/>
                </a:solidFill>
              </a:rPr>
              <a:t>Составные части СМК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676400"/>
            <a:ext cx="9144000" cy="4724400"/>
            <a:chOff x="2601" y="3842"/>
            <a:chExt cx="7380" cy="2198"/>
          </a:xfrm>
        </p:grpSpPr>
        <p:sp>
          <p:nvSpPr>
            <p:cNvPr id="41992" name="Rectangle 3"/>
            <p:cNvSpPr>
              <a:spLocks noChangeArrowheads="1"/>
            </p:cNvSpPr>
            <p:nvPr/>
          </p:nvSpPr>
          <p:spPr bwMode="auto">
            <a:xfrm>
              <a:off x="2601" y="3842"/>
              <a:ext cx="7380" cy="2198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600"/>
                </a:spcBef>
              </a:pPr>
              <a:endParaRPr lang="ru-RU" sz="1100" b="1">
                <a:cs typeface="Arial" charset="0"/>
              </a:endParaRPr>
            </a:p>
            <a:p>
              <a:pPr algn="ctr">
                <a:spcBef>
                  <a:spcPts val="600"/>
                </a:spcBef>
              </a:pPr>
              <a:r>
                <a:rPr lang="ru-RU" sz="2400" b="1">
                  <a:cs typeface="Arial" charset="0"/>
                </a:rPr>
                <a:t>СИСТЕМА МЕНЕДЖМЕНТА КАЧЕСТВА (п. 4.1 ИСО 9001)</a:t>
              </a:r>
            </a:p>
            <a:p>
              <a:endParaRPr lang="ru-RU" sz="20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41993" name="Line 4"/>
            <p:cNvSpPr>
              <a:spLocks noChangeShapeType="1"/>
            </p:cNvSpPr>
            <p:nvPr/>
          </p:nvSpPr>
          <p:spPr bwMode="auto">
            <a:xfrm>
              <a:off x="2601" y="4420"/>
              <a:ext cx="73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4" name="Line 5"/>
            <p:cNvSpPr>
              <a:spLocks noChangeShapeType="1"/>
            </p:cNvSpPr>
            <p:nvPr/>
          </p:nvSpPr>
          <p:spPr bwMode="auto">
            <a:xfrm>
              <a:off x="6201" y="4420"/>
              <a:ext cx="0" cy="15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5" name="Line 6"/>
            <p:cNvSpPr>
              <a:spLocks noChangeShapeType="1"/>
            </p:cNvSpPr>
            <p:nvPr/>
          </p:nvSpPr>
          <p:spPr bwMode="auto">
            <a:xfrm>
              <a:off x="4401" y="4420"/>
              <a:ext cx="0" cy="15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6" name="Line 7"/>
            <p:cNvSpPr>
              <a:spLocks noChangeShapeType="1"/>
            </p:cNvSpPr>
            <p:nvPr/>
          </p:nvSpPr>
          <p:spPr bwMode="auto">
            <a:xfrm>
              <a:off x="8001" y="4420"/>
              <a:ext cx="0" cy="15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7" name="Text Box 8"/>
            <p:cNvSpPr txBox="1">
              <a:spLocks noChangeArrowheads="1"/>
            </p:cNvSpPr>
            <p:nvPr/>
          </p:nvSpPr>
          <p:spPr bwMode="auto">
            <a:xfrm>
              <a:off x="2781" y="4497"/>
              <a:ext cx="1440" cy="1337"/>
            </a:xfrm>
            <a:prstGeom prst="rect">
              <a:avLst/>
            </a:prstGeom>
            <a:solidFill>
              <a:srgbClr val="CC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ru-RU" sz="2000" b="1" dirty="0">
                <a:cs typeface="Arial" charset="0"/>
              </a:endParaRPr>
            </a:p>
            <a:p>
              <a:pPr algn="ctr"/>
              <a:endParaRPr lang="ru-RU" b="1" dirty="0">
                <a:cs typeface="Arial" charset="0"/>
              </a:endParaRPr>
            </a:p>
            <a:p>
              <a:pPr algn="ctr"/>
              <a:endParaRPr lang="ru-RU" b="1" dirty="0">
                <a:cs typeface="Arial" charset="0"/>
              </a:endParaRPr>
            </a:p>
            <a:p>
              <a:pPr algn="ctr"/>
              <a:r>
                <a:rPr lang="ru-RU" b="1" dirty="0">
                  <a:cs typeface="Arial" charset="0"/>
                </a:rPr>
                <a:t>ОРГАНИ-ЗАЦИОННАЯ СТРУКТУРА</a:t>
              </a:r>
              <a:endParaRPr lang="ru-RU" dirty="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41998" name="Text Box 9"/>
            <p:cNvSpPr txBox="1">
              <a:spLocks noChangeArrowheads="1"/>
            </p:cNvSpPr>
            <p:nvPr/>
          </p:nvSpPr>
          <p:spPr bwMode="auto">
            <a:xfrm>
              <a:off x="4581" y="4497"/>
              <a:ext cx="1440" cy="1325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1200" dirty="0">
                <a:latin typeface="Verdana" pitchFamily="34" charset="0"/>
                <a:cs typeface="Arial" charset="0"/>
              </a:endParaRPr>
            </a:p>
            <a:p>
              <a:pPr algn="ctr"/>
              <a:endParaRPr lang="ru-RU" sz="2000" b="1" dirty="0">
                <a:cs typeface="Arial" charset="0"/>
              </a:endParaRPr>
            </a:p>
            <a:p>
              <a:pPr algn="ctr"/>
              <a:endParaRPr lang="ru-RU" b="1" dirty="0">
                <a:cs typeface="Arial" charset="0"/>
              </a:endParaRPr>
            </a:p>
            <a:p>
              <a:pPr algn="ctr"/>
              <a:endParaRPr lang="ru-RU" b="1" dirty="0">
                <a:cs typeface="Arial" charset="0"/>
              </a:endParaRPr>
            </a:p>
            <a:p>
              <a:pPr algn="ctr"/>
              <a:r>
                <a:rPr lang="ru-RU" b="1" dirty="0">
                  <a:cs typeface="Arial" charset="0"/>
                </a:rPr>
                <a:t>ПРОЦЕССЫ</a:t>
              </a:r>
              <a:endParaRPr lang="ru-RU" dirty="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41999" name="Text Box 10"/>
            <p:cNvSpPr txBox="1">
              <a:spLocks noChangeArrowheads="1"/>
            </p:cNvSpPr>
            <p:nvPr/>
          </p:nvSpPr>
          <p:spPr bwMode="auto">
            <a:xfrm>
              <a:off x="6381" y="4497"/>
              <a:ext cx="1440" cy="1325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1200">
                <a:latin typeface="Verdana" pitchFamily="34" charset="0"/>
                <a:cs typeface="Arial" charset="0"/>
              </a:endParaRPr>
            </a:p>
            <a:p>
              <a:pPr algn="ctr"/>
              <a:endParaRPr lang="ru-RU" sz="2000" b="1">
                <a:cs typeface="Arial" charset="0"/>
              </a:endParaRPr>
            </a:p>
            <a:p>
              <a:pPr algn="ctr"/>
              <a:endParaRPr lang="ru-RU" sz="2000" b="1">
                <a:cs typeface="Arial" charset="0"/>
              </a:endParaRPr>
            </a:p>
            <a:p>
              <a:pPr algn="ctr"/>
              <a:endParaRPr lang="ru-RU" sz="2000" b="1">
                <a:cs typeface="Arial" charset="0"/>
              </a:endParaRPr>
            </a:p>
            <a:p>
              <a:pPr algn="ctr"/>
              <a:r>
                <a:rPr lang="ru-RU" b="1">
                  <a:cs typeface="Arial" charset="0"/>
                </a:rPr>
                <a:t>РЕСУРСЫ</a:t>
              </a:r>
              <a:endParaRPr lang="ru-RU">
                <a:latin typeface="Verdana" pitchFamily="34" charset="0"/>
                <a:cs typeface="Arial" charset="0"/>
              </a:endParaRPr>
            </a:p>
          </p:txBody>
        </p:sp>
        <p:sp>
          <p:nvSpPr>
            <p:cNvPr id="42000" name="Text Box 11" descr="Мелкое конфетти"/>
            <p:cNvSpPr txBox="1">
              <a:spLocks noChangeArrowheads="1"/>
            </p:cNvSpPr>
            <p:nvPr/>
          </p:nvSpPr>
          <p:spPr bwMode="auto">
            <a:xfrm>
              <a:off x="8181" y="4497"/>
              <a:ext cx="1440" cy="1325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1200">
                <a:latin typeface="Verdana" pitchFamily="34" charset="0"/>
                <a:cs typeface="Arial" charset="0"/>
              </a:endParaRPr>
            </a:p>
            <a:p>
              <a:pPr algn="ctr"/>
              <a:endParaRPr lang="ru-RU" sz="2000" b="1">
                <a:cs typeface="Arial" charset="0"/>
              </a:endParaRPr>
            </a:p>
            <a:p>
              <a:pPr algn="ctr"/>
              <a:endParaRPr lang="ru-RU" b="1">
                <a:solidFill>
                  <a:srgbClr val="800000"/>
                </a:solidFill>
                <a:cs typeface="Arial" charset="0"/>
              </a:endParaRPr>
            </a:p>
            <a:p>
              <a:pPr algn="ctr"/>
              <a:endParaRPr lang="ru-RU" b="1">
                <a:solidFill>
                  <a:srgbClr val="800000"/>
                </a:solidFill>
                <a:cs typeface="Arial" charset="0"/>
              </a:endParaRPr>
            </a:p>
            <a:p>
              <a:pPr algn="ctr"/>
              <a:r>
                <a:rPr lang="ru-RU" b="1">
                  <a:solidFill>
                    <a:srgbClr val="800000"/>
                  </a:solidFill>
                  <a:cs typeface="Arial" charset="0"/>
                </a:rPr>
                <a:t>ДОКУМЕН-ТАЦИЯ</a:t>
              </a:r>
              <a:endParaRPr lang="ru-RU">
                <a:solidFill>
                  <a:srgbClr val="800000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41991" name="Text Box 11" descr="Мелкое конфетти"/>
          <p:cNvSpPr txBox="1">
            <a:spLocks noChangeArrowheads="1"/>
          </p:cNvSpPr>
          <p:nvPr/>
        </p:nvSpPr>
        <p:spPr bwMode="auto">
          <a:xfrm>
            <a:off x="6929438" y="3071813"/>
            <a:ext cx="1784350" cy="2847975"/>
          </a:xfrm>
          <a:prstGeom prst="rect">
            <a:avLst/>
          </a:prstGeom>
          <a:pattFill prst="smConfetti">
            <a:fgClr>
              <a:schemeClr val="accent1"/>
            </a:fgClr>
            <a:bgClr>
              <a:srgbClr val="FFFFFF"/>
            </a:bgClr>
          </a:patt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200">
              <a:latin typeface="Verdana" pitchFamily="34" charset="0"/>
              <a:cs typeface="Arial" charset="0"/>
            </a:endParaRPr>
          </a:p>
          <a:p>
            <a:pPr algn="ctr"/>
            <a:endParaRPr lang="ru-RU" sz="2000" b="1">
              <a:cs typeface="Arial" charset="0"/>
            </a:endParaRPr>
          </a:p>
          <a:p>
            <a:pPr algn="ctr"/>
            <a:endParaRPr lang="ru-RU" b="1">
              <a:solidFill>
                <a:srgbClr val="800000"/>
              </a:solidFill>
              <a:cs typeface="Arial" charset="0"/>
            </a:endParaRPr>
          </a:p>
          <a:p>
            <a:pPr algn="ctr"/>
            <a:endParaRPr lang="ru-RU" b="1">
              <a:solidFill>
                <a:srgbClr val="800000"/>
              </a:solidFill>
              <a:cs typeface="Arial" charset="0"/>
            </a:endParaRPr>
          </a:p>
          <a:p>
            <a:pPr algn="ctr"/>
            <a:r>
              <a:rPr lang="ru-RU" b="1">
                <a:solidFill>
                  <a:srgbClr val="800000"/>
                </a:solidFill>
                <a:cs typeface="Arial" charset="0"/>
              </a:rPr>
              <a:t>ДОКУМЕН-ТАЦИЯ</a:t>
            </a:r>
            <a:endParaRPr lang="ru-RU">
              <a:solidFill>
                <a:srgbClr val="800000"/>
              </a:solidFill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www.soft-tronik.ru/docs/BacoDiscussionsBlob.asp?ID=%7b5C4227E0-2C1D-4E4F-8045-939F83AA1E0C%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268760"/>
            <a:ext cx="4139952" cy="546392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</a:rPr>
              <a:t>2007</a:t>
            </a:r>
            <a:r>
              <a:rPr lang="ru-RU" dirty="0" smtClean="0"/>
              <a:t> – получение сертификата соответствия </a:t>
            </a:r>
            <a:r>
              <a:rPr lang="ru-RU" dirty="0" err="1" smtClean="0"/>
              <a:t>КрасГМУ</a:t>
            </a:r>
            <a:endParaRPr lang="ru-RU" dirty="0" smtClean="0"/>
          </a:p>
          <a:p>
            <a:pPr algn="just"/>
            <a:r>
              <a:rPr lang="ru-RU" dirty="0" smtClean="0">
                <a:solidFill>
                  <a:schemeClr val="tx2"/>
                </a:solidFill>
              </a:rPr>
              <a:t>2013</a:t>
            </a:r>
            <a:r>
              <a:rPr lang="ru-RU" dirty="0" smtClean="0"/>
              <a:t> – получение сертификата соответствия (</a:t>
            </a:r>
            <a:r>
              <a:rPr lang="ru-RU" dirty="0" err="1" smtClean="0"/>
              <a:t>ресертификация</a:t>
            </a:r>
            <a:r>
              <a:rPr lang="ru-RU" dirty="0" smtClean="0"/>
              <a:t> СМК)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</a:rPr>
              <a:t>2016</a:t>
            </a:r>
            <a:r>
              <a:rPr lang="ru-RU" dirty="0" smtClean="0"/>
              <a:t> – получение сертификата соответствия (</a:t>
            </a:r>
            <a:r>
              <a:rPr lang="ru-RU" dirty="0" err="1" smtClean="0"/>
              <a:t>ресертификация</a:t>
            </a:r>
            <a:r>
              <a:rPr lang="ru-RU" dirty="0" smtClean="0"/>
              <a:t> СМК)</a:t>
            </a:r>
          </a:p>
          <a:p>
            <a:pPr algn="just"/>
            <a:endParaRPr lang="ru-RU" dirty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68462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/>
          </p:cNvSpPr>
          <p:nvPr/>
        </p:nvSpPr>
        <p:spPr bwMode="auto">
          <a:xfrm>
            <a:off x="1673225" y="0"/>
            <a:ext cx="7470775" cy="115252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</a:rPr>
              <a:t>Система менеджмента качества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ru-RU" sz="4000" smtClean="0">
                <a:solidFill>
                  <a:srgbClr val="FF0000"/>
                </a:solidFill>
                <a:latin typeface="Arial" charset="0"/>
              </a:rPr>
              <a:t>Нормативная база</a:t>
            </a:r>
            <a:r>
              <a:rPr lang="en-US" sz="4000" smtClean="0">
                <a:latin typeface="Arial" charset="0"/>
              </a:rPr>
              <a:t/>
            </a:r>
            <a:br>
              <a:rPr lang="en-US" sz="4000" smtClean="0">
                <a:latin typeface="Arial" charset="0"/>
              </a:rPr>
            </a:br>
            <a:endParaRPr lang="ru-RU" sz="4000" smtClean="0">
              <a:latin typeface="Arial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8463" cy="1146175"/>
          </a:xfrm>
          <a:prstGeom prst="rect">
            <a:avLst/>
          </a:prstGeom>
          <a:solidFill>
            <a:schemeClr val="accent2">
              <a:lumMod val="75000"/>
              <a:alpha val="11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5061" name="Заголовок 1"/>
          <p:cNvSpPr>
            <a:spLocks/>
          </p:cNvSpPr>
          <p:nvPr/>
        </p:nvSpPr>
        <p:spPr bwMode="auto">
          <a:xfrm>
            <a:off x="1673225" y="0"/>
            <a:ext cx="7470775" cy="115252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dirty="0">
                <a:solidFill>
                  <a:schemeClr val="bg1"/>
                </a:solidFill>
              </a:rPr>
              <a:t>Сертификат СМК</a:t>
            </a:r>
          </a:p>
        </p:txBody>
      </p:sp>
      <p:pic>
        <p:nvPicPr>
          <p:cNvPr id="1026" name="Picture 2" descr="Z:\Соколовская М.В. СМК\сканы\сертификат соответствия (2)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96752"/>
            <a:ext cx="4009017" cy="5517232"/>
          </a:xfrm>
          <a:prstGeom prst="rect">
            <a:avLst/>
          </a:prstGeom>
          <a:noFill/>
        </p:spPr>
      </p:pic>
      <p:pic>
        <p:nvPicPr>
          <p:cNvPr id="1027" name="Picture 3" descr="Z:\Соколовская М.В. СМК\сканы\сертификат соответствия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1196752"/>
            <a:ext cx="4464496" cy="5661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1012825"/>
          </a:xfrm>
        </p:spPr>
        <p:txBody>
          <a:bodyPr>
            <a:normAutofit fontScale="90000"/>
          </a:bodyPr>
          <a:lstStyle/>
          <a:p>
            <a:r>
              <a:rPr lang="ru-RU" sz="4000" smtClean="0">
                <a:solidFill>
                  <a:srgbClr val="FF0000"/>
                </a:solidFill>
                <a:latin typeface="Arial" charset="0"/>
              </a:rPr>
              <a:t>Нормативная база</a:t>
            </a:r>
            <a:r>
              <a:rPr lang="en-US" sz="4000" smtClean="0">
                <a:latin typeface="Arial" charset="0"/>
              </a:rPr>
              <a:t/>
            </a:r>
            <a:br>
              <a:rPr lang="en-US" sz="4000" smtClean="0">
                <a:latin typeface="Arial" charset="0"/>
              </a:rPr>
            </a:br>
            <a:endParaRPr lang="ru-RU" sz="4000" smtClean="0">
              <a:latin typeface="Arial" charset="0"/>
            </a:endParaRPr>
          </a:p>
        </p:txBody>
      </p:sp>
      <p:sp>
        <p:nvSpPr>
          <p:cNvPr id="4608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700213"/>
            <a:ext cx="7859713" cy="442595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Сертификат соответствия СМК ГБОУ ВПО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Минздрава России требованиям международного стандарта  ГОСТ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9001-2011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9001:2008) применительно к деятельности  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80000"/>
              </a:lnSpc>
            </a:pPr>
            <a:r>
              <a:rPr lang="ru-RU" sz="28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области образования, </a:t>
            </a:r>
          </a:p>
          <a:p>
            <a:pPr algn="just">
              <a:lnSpc>
                <a:spcPct val="80000"/>
              </a:lnSpc>
            </a:pPr>
            <a:r>
              <a:rPr lang="ru-RU" sz="28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проведения научных исследований,</a:t>
            </a:r>
          </a:p>
          <a:p>
            <a:pPr algn="just">
              <a:lnSpc>
                <a:spcPct val="80000"/>
              </a:lnSpc>
            </a:pPr>
            <a:r>
              <a:rPr lang="ru-RU" sz="28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деятельности по </a:t>
            </a:r>
            <a:r>
              <a:rPr lang="ru-RU" sz="28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довузовской</a:t>
            </a:r>
            <a:r>
              <a:rPr lang="ru-RU" sz="28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подготовке, </a:t>
            </a:r>
          </a:p>
          <a:p>
            <a:pPr algn="just">
              <a:lnSpc>
                <a:spcPct val="80000"/>
              </a:lnSpc>
            </a:pPr>
            <a:r>
              <a:rPr lang="ru-RU" sz="28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дополнительного профессионального образования</a:t>
            </a:r>
          </a:p>
          <a:p>
            <a:pPr algn="just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Регистрационный № РОСС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ИФ48.К00017</a:t>
            </a:r>
          </a:p>
          <a:p>
            <a:pPr algn="just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(Центр научных исследований и экспертизы)</a:t>
            </a: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8463" cy="1146175"/>
          </a:xfrm>
          <a:prstGeom prst="rect">
            <a:avLst/>
          </a:prstGeom>
          <a:solidFill>
            <a:schemeClr val="accent2">
              <a:lumMod val="75000"/>
              <a:alpha val="11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6085" name="Заголовок 1"/>
          <p:cNvSpPr>
            <a:spLocks/>
          </p:cNvSpPr>
          <p:nvPr/>
        </p:nvSpPr>
        <p:spPr bwMode="auto">
          <a:xfrm>
            <a:off x="1673225" y="0"/>
            <a:ext cx="7470775" cy="115252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dirty="0">
                <a:solidFill>
                  <a:schemeClr val="bg1"/>
                </a:solidFill>
              </a:rPr>
              <a:t>Сертификат СМК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1012825"/>
          </a:xfrm>
        </p:spPr>
        <p:txBody>
          <a:bodyPr>
            <a:normAutofit fontScale="90000"/>
          </a:bodyPr>
          <a:lstStyle/>
          <a:p>
            <a:r>
              <a:rPr lang="ru-RU" sz="4000" smtClean="0">
                <a:solidFill>
                  <a:srgbClr val="FF0000"/>
                </a:solidFill>
                <a:latin typeface="Arial" charset="0"/>
              </a:rPr>
              <a:t>Нормативная база</a:t>
            </a:r>
            <a:r>
              <a:rPr lang="en-US" sz="4000" smtClean="0">
                <a:latin typeface="Arial" charset="0"/>
              </a:rPr>
              <a:t/>
            </a:r>
            <a:br>
              <a:rPr lang="en-US" sz="4000" smtClean="0">
                <a:latin typeface="Arial" charset="0"/>
              </a:rPr>
            </a:br>
            <a:endParaRPr lang="ru-RU" sz="4000" smtClean="0">
              <a:latin typeface="Arial" charset="0"/>
            </a:endParaRPr>
          </a:p>
        </p:txBody>
      </p:sp>
      <p:sp>
        <p:nvSpPr>
          <p:cNvPr id="4710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700213"/>
            <a:ext cx="7859713" cy="4425950"/>
          </a:xfrm>
        </p:spPr>
        <p:txBody>
          <a:bodyPr/>
          <a:lstStyle/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800" dirty="0" smtClean="0">
                <a:solidFill>
                  <a:schemeClr val="accent2"/>
                </a:solidFill>
              </a:rPr>
              <a:t>	</a:t>
            </a:r>
            <a:r>
              <a:rPr lang="ru-RU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Сертификаты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выдаваемые аккредитованными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Росстандарте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компаниями в РФ </a:t>
            </a:r>
            <a:r>
              <a:rPr lang="ru-RU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не являются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международными. 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Они выдаются на основании ГОСТ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9001-2011 и действительны только на территории РФ.</a:t>
            </a: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8463" cy="1146175"/>
          </a:xfrm>
          <a:prstGeom prst="rect">
            <a:avLst/>
          </a:prstGeom>
          <a:solidFill>
            <a:schemeClr val="accent2">
              <a:lumMod val="75000"/>
              <a:alpha val="11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7109" name="Заголовок 1"/>
          <p:cNvSpPr>
            <a:spLocks/>
          </p:cNvSpPr>
          <p:nvPr/>
        </p:nvSpPr>
        <p:spPr bwMode="auto">
          <a:xfrm>
            <a:off x="1673225" y="0"/>
            <a:ext cx="7470775" cy="115252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dirty="0">
                <a:solidFill>
                  <a:schemeClr val="bg1"/>
                </a:solidFill>
              </a:rPr>
              <a:t>Обучение принципам СМК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1012825"/>
          </a:xfrm>
        </p:spPr>
        <p:txBody>
          <a:bodyPr>
            <a:normAutofit fontScale="90000"/>
          </a:bodyPr>
          <a:lstStyle/>
          <a:p>
            <a:r>
              <a:rPr lang="ru-RU" sz="4000" smtClean="0">
                <a:solidFill>
                  <a:srgbClr val="FF0000"/>
                </a:solidFill>
                <a:latin typeface="Arial" charset="0"/>
              </a:rPr>
              <a:t>Нормативная база</a:t>
            </a:r>
            <a:r>
              <a:rPr lang="en-US" sz="4000" smtClean="0">
                <a:latin typeface="Arial" charset="0"/>
              </a:rPr>
              <a:t/>
            </a:r>
            <a:br>
              <a:rPr lang="en-US" sz="4000" smtClean="0">
                <a:latin typeface="Arial" charset="0"/>
              </a:rPr>
            </a:br>
            <a:endParaRPr lang="ru-RU" sz="4000" smtClean="0">
              <a:latin typeface="Arial" charset="0"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700213"/>
            <a:ext cx="7859713" cy="44259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2900" smtClean="0">
                <a:latin typeface="Arial" charset="0"/>
              </a:rPr>
              <a:t>	</a:t>
            </a:r>
            <a:endParaRPr lang="ru-RU" sz="6000" smtClean="0">
              <a:latin typeface="Arial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8463" cy="1146175"/>
          </a:xfrm>
          <a:prstGeom prst="rect">
            <a:avLst/>
          </a:prstGeom>
          <a:solidFill>
            <a:schemeClr val="accent2">
              <a:lumMod val="75000"/>
              <a:alpha val="11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1989" name="Заголовок 1"/>
          <p:cNvSpPr>
            <a:spLocks/>
          </p:cNvSpPr>
          <p:nvPr/>
        </p:nvSpPr>
        <p:spPr bwMode="auto">
          <a:xfrm>
            <a:off x="1673225" y="0"/>
            <a:ext cx="7470775" cy="115252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dirty="0">
                <a:solidFill>
                  <a:schemeClr val="bg1"/>
                </a:solidFill>
              </a:rPr>
              <a:t>Составные части СМК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676400"/>
            <a:ext cx="9144000" cy="4724400"/>
            <a:chOff x="2601" y="3842"/>
            <a:chExt cx="7380" cy="2198"/>
          </a:xfrm>
        </p:grpSpPr>
        <p:sp>
          <p:nvSpPr>
            <p:cNvPr id="41992" name="Rectangle 3"/>
            <p:cNvSpPr>
              <a:spLocks noChangeArrowheads="1"/>
            </p:cNvSpPr>
            <p:nvPr/>
          </p:nvSpPr>
          <p:spPr bwMode="auto">
            <a:xfrm>
              <a:off x="2601" y="3842"/>
              <a:ext cx="7380" cy="2198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600"/>
                </a:spcBef>
              </a:pPr>
              <a:endParaRPr lang="ru-RU" sz="1100" b="1">
                <a:cs typeface="Arial" charset="0"/>
              </a:endParaRPr>
            </a:p>
            <a:p>
              <a:pPr algn="ctr">
                <a:spcBef>
                  <a:spcPts val="600"/>
                </a:spcBef>
              </a:pPr>
              <a:r>
                <a:rPr lang="ru-RU" sz="2400" b="1">
                  <a:cs typeface="Arial" charset="0"/>
                </a:rPr>
                <a:t>СИСТЕМА МЕНЕДЖМЕНТА КАЧЕСТВА (п. 4.1 ИСО 9001)</a:t>
              </a:r>
            </a:p>
            <a:p>
              <a:endParaRPr lang="ru-RU" sz="20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41993" name="Line 4"/>
            <p:cNvSpPr>
              <a:spLocks noChangeShapeType="1"/>
            </p:cNvSpPr>
            <p:nvPr/>
          </p:nvSpPr>
          <p:spPr bwMode="auto">
            <a:xfrm>
              <a:off x="2601" y="4420"/>
              <a:ext cx="73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4" name="Line 5"/>
            <p:cNvSpPr>
              <a:spLocks noChangeShapeType="1"/>
            </p:cNvSpPr>
            <p:nvPr/>
          </p:nvSpPr>
          <p:spPr bwMode="auto">
            <a:xfrm>
              <a:off x="6201" y="4420"/>
              <a:ext cx="0" cy="15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5" name="Line 6"/>
            <p:cNvSpPr>
              <a:spLocks noChangeShapeType="1"/>
            </p:cNvSpPr>
            <p:nvPr/>
          </p:nvSpPr>
          <p:spPr bwMode="auto">
            <a:xfrm>
              <a:off x="4401" y="4420"/>
              <a:ext cx="0" cy="15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6" name="Line 7"/>
            <p:cNvSpPr>
              <a:spLocks noChangeShapeType="1"/>
            </p:cNvSpPr>
            <p:nvPr/>
          </p:nvSpPr>
          <p:spPr bwMode="auto">
            <a:xfrm>
              <a:off x="8001" y="4420"/>
              <a:ext cx="0" cy="15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7" name="Text Box 8"/>
            <p:cNvSpPr txBox="1">
              <a:spLocks noChangeArrowheads="1"/>
            </p:cNvSpPr>
            <p:nvPr/>
          </p:nvSpPr>
          <p:spPr bwMode="auto">
            <a:xfrm>
              <a:off x="2781" y="4497"/>
              <a:ext cx="1440" cy="1337"/>
            </a:xfrm>
            <a:prstGeom prst="rect">
              <a:avLst/>
            </a:prstGeom>
            <a:solidFill>
              <a:srgbClr val="CC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ru-RU" sz="2000" b="1" dirty="0">
                <a:cs typeface="Arial" charset="0"/>
              </a:endParaRPr>
            </a:p>
            <a:p>
              <a:pPr algn="ctr"/>
              <a:endParaRPr lang="ru-RU" b="1" dirty="0">
                <a:cs typeface="Arial" charset="0"/>
              </a:endParaRPr>
            </a:p>
            <a:p>
              <a:pPr algn="ctr"/>
              <a:endParaRPr lang="ru-RU" b="1" dirty="0">
                <a:cs typeface="Arial" charset="0"/>
              </a:endParaRPr>
            </a:p>
            <a:p>
              <a:pPr algn="ctr"/>
              <a:r>
                <a:rPr lang="ru-RU" b="1" dirty="0">
                  <a:cs typeface="Arial" charset="0"/>
                </a:rPr>
                <a:t>ОРГАНИ-ЗАЦИОННАЯ СТРУКТУРА</a:t>
              </a:r>
              <a:endParaRPr lang="ru-RU" dirty="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41998" name="Text Box 9"/>
            <p:cNvSpPr txBox="1">
              <a:spLocks noChangeArrowheads="1"/>
            </p:cNvSpPr>
            <p:nvPr/>
          </p:nvSpPr>
          <p:spPr bwMode="auto">
            <a:xfrm>
              <a:off x="4581" y="4497"/>
              <a:ext cx="1440" cy="1325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1200" dirty="0">
                <a:latin typeface="Verdana" pitchFamily="34" charset="0"/>
                <a:cs typeface="Arial" charset="0"/>
              </a:endParaRPr>
            </a:p>
            <a:p>
              <a:pPr algn="ctr"/>
              <a:endParaRPr lang="ru-RU" sz="2000" b="1" dirty="0">
                <a:cs typeface="Arial" charset="0"/>
              </a:endParaRPr>
            </a:p>
            <a:p>
              <a:pPr algn="ctr"/>
              <a:endParaRPr lang="ru-RU" b="1" dirty="0">
                <a:cs typeface="Arial" charset="0"/>
              </a:endParaRPr>
            </a:p>
            <a:p>
              <a:pPr algn="ctr"/>
              <a:endParaRPr lang="ru-RU" b="1" dirty="0">
                <a:cs typeface="Arial" charset="0"/>
              </a:endParaRPr>
            </a:p>
            <a:p>
              <a:pPr algn="ctr"/>
              <a:r>
                <a:rPr lang="ru-RU" b="1" dirty="0">
                  <a:cs typeface="Arial" charset="0"/>
                </a:rPr>
                <a:t>ПРОЦЕССЫ</a:t>
              </a:r>
              <a:endParaRPr lang="ru-RU" dirty="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41999" name="Text Box 10"/>
            <p:cNvSpPr txBox="1">
              <a:spLocks noChangeArrowheads="1"/>
            </p:cNvSpPr>
            <p:nvPr/>
          </p:nvSpPr>
          <p:spPr bwMode="auto">
            <a:xfrm>
              <a:off x="6381" y="4497"/>
              <a:ext cx="1440" cy="1325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1200" dirty="0">
                <a:latin typeface="Verdana" pitchFamily="34" charset="0"/>
                <a:cs typeface="Arial" charset="0"/>
              </a:endParaRPr>
            </a:p>
            <a:p>
              <a:pPr algn="ctr"/>
              <a:endParaRPr lang="ru-RU" sz="2000" b="1" dirty="0">
                <a:cs typeface="Arial" charset="0"/>
              </a:endParaRPr>
            </a:p>
            <a:p>
              <a:pPr algn="ctr"/>
              <a:endParaRPr lang="ru-RU" sz="2000" b="1" dirty="0">
                <a:cs typeface="Arial" charset="0"/>
              </a:endParaRPr>
            </a:p>
            <a:p>
              <a:pPr algn="ctr"/>
              <a:endParaRPr lang="ru-RU" sz="2000" b="1" dirty="0">
                <a:cs typeface="Arial" charset="0"/>
              </a:endParaRPr>
            </a:p>
            <a:p>
              <a:pPr algn="ctr"/>
              <a:r>
                <a:rPr lang="ru-RU" b="1" dirty="0">
                  <a:cs typeface="Arial" charset="0"/>
                </a:rPr>
                <a:t>РЕСУРСЫ</a:t>
              </a:r>
              <a:endParaRPr lang="ru-RU" dirty="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42000" name="Text Box 11" descr="Мелкое конфетти"/>
            <p:cNvSpPr txBox="1">
              <a:spLocks noChangeArrowheads="1"/>
            </p:cNvSpPr>
            <p:nvPr/>
          </p:nvSpPr>
          <p:spPr bwMode="auto">
            <a:xfrm>
              <a:off x="8181" y="4497"/>
              <a:ext cx="1440" cy="1325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1200">
                <a:latin typeface="Verdana" pitchFamily="34" charset="0"/>
                <a:cs typeface="Arial" charset="0"/>
              </a:endParaRPr>
            </a:p>
            <a:p>
              <a:pPr algn="ctr"/>
              <a:endParaRPr lang="ru-RU" sz="2000" b="1">
                <a:cs typeface="Arial" charset="0"/>
              </a:endParaRPr>
            </a:p>
            <a:p>
              <a:pPr algn="ctr"/>
              <a:endParaRPr lang="ru-RU" b="1">
                <a:solidFill>
                  <a:srgbClr val="800000"/>
                </a:solidFill>
                <a:cs typeface="Arial" charset="0"/>
              </a:endParaRPr>
            </a:p>
            <a:p>
              <a:pPr algn="ctr"/>
              <a:endParaRPr lang="ru-RU" b="1">
                <a:solidFill>
                  <a:srgbClr val="800000"/>
                </a:solidFill>
                <a:cs typeface="Arial" charset="0"/>
              </a:endParaRPr>
            </a:p>
            <a:p>
              <a:pPr algn="ctr"/>
              <a:r>
                <a:rPr lang="ru-RU" b="1">
                  <a:solidFill>
                    <a:srgbClr val="800000"/>
                  </a:solidFill>
                  <a:cs typeface="Arial" charset="0"/>
                </a:rPr>
                <a:t>ДОКУМЕН-ТАЦИЯ</a:t>
              </a:r>
              <a:endParaRPr lang="ru-RU">
                <a:solidFill>
                  <a:srgbClr val="800000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41991" name="Text Box 11" descr="Мелкое конфетти"/>
          <p:cNvSpPr txBox="1">
            <a:spLocks noChangeArrowheads="1"/>
          </p:cNvSpPr>
          <p:nvPr/>
        </p:nvSpPr>
        <p:spPr bwMode="auto">
          <a:xfrm>
            <a:off x="6929438" y="3071813"/>
            <a:ext cx="1784350" cy="2847975"/>
          </a:xfrm>
          <a:prstGeom prst="rect">
            <a:avLst/>
          </a:prstGeom>
          <a:pattFill prst="smConfetti">
            <a:fgClr>
              <a:schemeClr val="accent1"/>
            </a:fgClr>
            <a:bgClr>
              <a:srgbClr val="FFFFFF"/>
            </a:bgClr>
          </a:patt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200" dirty="0">
              <a:latin typeface="Verdana" pitchFamily="34" charset="0"/>
              <a:cs typeface="Arial" charset="0"/>
            </a:endParaRPr>
          </a:p>
          <a:p>
            <a:pPr algn="ctr"/>
            <a:endParaRPr lang="ru-RU" sz="2000" b="1" dirty="0">
              <a:cs typeface="Arial" charset="0"/>
            </a:endParaRPr>
          </a:p>
          <a:p>
            <a:pPr algn="ctr"/>
            <a:endParaRPr lang="ru-RU" b="1" dirty="0">
              <a:solidFill>
                <a:srgbClr val="800000"/>
              </a:solidFill>
              <a:cs typeface="Arial" charset="0"/>
            </a:endParaRPr>
          </a:p>
          <a:p>
            <a:pPr algn="ctr"/>
            <a:endParaRPr lang="ru-RU" b="1" dirty="0">
              <a:solidFill>
                <a:srgbClr val="800000"/>
              </a:solidFill>
              <a:cs typeface="Arial" charset="0"/>
            </a:endParaRPr>
          </a:p>
          <a:p>
            <a:pPr algn="ctr"/>
            <a:r>
              <a:rPr lang="ru-RU" b="1" dirty="0">
                <a:solidFill>
                  <a:srgbClr val="800000"/>
                </a:solidFill>
                <a:cs typeface="Arial" charset="0"/>
              </a:rPr>
              <a:t>ДОКУМЕН-ТАЦИЯ</a:t>
            </a:r>
            <a:endParaRPr lang="ru-RU" dirty="0">
              <a:solidFill>
                <a:srgbClr val="800000"/>
              </a:solidFill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Система менеджмента качества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(СМК)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совокупность организационной структуры, методик, процессов и ресурсов, необходимых для общего руководства качеством. Она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предназначена для постоянного улучшения деятельности, для повышения конкурентоспособности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организации на отечественном и мировом рынках, определяет конкурентоспособность любой организации.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8462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/>
          </p:cNvSpPr>
          <p:nvPr/>
        </p:nvSpPr>
        <p:spPr bwMode="auto">
          <a:xfrm>
            <a:off x="1673225" y="0"/>
            <a:ext cx="7470775" cy="115252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</a:rPr>
              <a:t>Система менеджмента качества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467544" y="1196752"/>
            <a:ext cx="8424936" cy="5112568"/>
            <a:chOff x="2855" y="10117"/>
            <a:chExt cx="6710" cy="4163"/>
          </a:xfrm>
        </p:grpSpPr>
        <p:sp>
          <p:nvSpPr>
            <p:cNvPr id="2051" name="Text Box 3"/>
            <p:cNvSpPr txBox="1">
              <a:spLocks noChangeArrowheads="1"/>
            </p:cNvSpPr>
            <p:nvPr/>
          </p:nvSpPr>
          <p:spPr bwMode="auto">
            <a:xfrm>
              <a:off x="2930" y="10117"/>
              <a:ext cx="2839" cy="39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Ректор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2" name="Text Box 4"/>
            <p:cNvSpPr txBox="1">
              <a:spLocks noChangeArrowheads="1"/>
            </p:cNvSpPr>
            <p:nvPr/>
          </p:nvSpPr>
          <p:spPr bwMode="auto">
            <a:xfrm>
              <a:off x="6505" y="10117"/>
              <a:ext cx="2675" cy="39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Совет по качеству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3" name="Text Box 5"/>
            <p:cNvSpPr txBox="1">
              <a:spLocks noChangeArrowheads="1"/>
            </p:cNvSpPr>
            <p:nvPr/>
          </p:nvSpPr>
          <p:spPr bwMode="auto">
            <a:xfrm>
              <a:off x="6482" y="11029"/>
              <a:ext cx="2839" cy="69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Руководитель ФК, ответственный за СМК колледжа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4" name="Text Box 6"/>
            <p:cNvSpPr txBox="1">
              <a:spLocks noChangeArrowheads="1"/>
            </p:cNvSpPr>
            <p:nvPr/>
          </p:nvSpPr>
          <p:spPr bwMode="auto">
            <a:xfrm>
              <a:off x="2855" y="11029"/>
              <a:ext cx="2839" cy="69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Проректор по УР, менеджер по качеству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3061" y="13289"/>
              <a:ext cx="3091" cy="99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Группа внутренних аудиторов Университета и ФК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6" name="Text Box 8"/>
            <p:cNvSpPr txBox="1">
              <a:spLocks noChangeArrowheads="1"/>
            </p:cNvSpPr>
            <p:nvPr/>
          </p:nvSpPr>
          <p:spPr bwMode="auto">
            <a:xfrm>
              <a:off x="4473" y="12151"/>
              <a:ext cx="3712" cy="68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Отдел управления качеством подготовки специалистов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7" name="Text Box 9"/>
            <p:cNvSpPr txBox="1">
              <a:spLocks noChangeArrowheads="1"/>
            </p:cNvSpPr>
            <p:nvPr/>
          </p:nvSpPr>
          <p:spPr bwMode="auto">
            <a:xfrm>
              <a:off x="6726" y="13289"/>
              <a:ext cx="2839" cy="9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Уполномоченные по качеству Университета и ФК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58" name="AutoShape 10"/>
            <p:cNvCxnSpPr>
              <a:cxnSpLocks noChangeShapeType="1"/>
            </p:cNvCxnSpPr>
            <p:nvPr/>
          </p:nvCxnSpPr>
          <p:spPr bwMode="auto">
            <a:xfrm>
              <a:off x="5807" y="10252"/>
              <a:ext cx="67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2059" name="AutoShape 11"/>
            <p:cNvCxnSpPr>
              <a:cxnSpLocks noChangeShapeType="1"/>
            </p:cNvCxnSpPr>
            <p:nvPr/>
          </p:nvCxnSpPr>
          <p:spPr bwMode="auto">
            <a:xfrm flipH="1">
              <a:off x="5807" y="10402"/>
              <a:ext cx="67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2060" name="AutoShape 12"/>
            <p:cNvCxnSpPr>
              <a:cxnSpLocks noChangeShapeType="1"/>
            </p:cNvCxnSpPr>
            <p:nvPr/>
          </p:nvCxnSpPr>
          <p:spPr bwMode="auto">
            <a:xfrm>
              <a:off x="3982" y="10773"/>
              <a:ext cx="400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61" name="AutoShape 13"/>
            <p:cNvCxnSpPr>
              <a:cxnSpLocks noChangeShapeType="1"/>
            </p:cNvCxnSpPr>
            <p:nvPr/>
          </p:nvCxnSpPr>
          <p:spPr bwMode="auto">
            <a:xfrm>
              <a:off x="3982" y="10773"/>
              <a:ext cx="0" cy="2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062" name="AutoShape 14"/>
            <p:cNvCxnSpPr>
              <a:cxnSpLocks noChangeShapeType="1"/>
            </p:cNvCxnSpPr>
            <p:nvPr/>
          </p:nvCxnSpPr>
          <p:spPr bwMode="auto">
            <a:xfrm>
              <a:off x="7990" y="10773"/>
              <a:ext cx="0" cy="2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063" name="AutoShape 15"/>
            <p:cNvCxnSpPr>
              <a:cxnSpLocks noChangeShapeType="1"/>
            </p:cNvCxnSpPr>
            <p:nvPr/>
          </p:nvCxnSpPr>
          <p:spPr bwMode="auto">
            <a:xfrm>
              <a:off x="4933" y="10507"/>
              <a:ext cx="0" cy="26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64" name="AutoShape 16"/>
            <p:cNvCxnSpPr>
              <a:cxnSpLocks noChangeShapeType="1"/>
            </p:cNvCxnSpPr>
            <p:nvPr/>
          </p:nvCxnSpPr>
          <p:spPr bwMode="auto">
            <a:xfrm>
              <a:off x="4933" y="11722"/>
              <a:ext cx="1" cy="42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065" name="AutoShape 17"/>
            <p:cNvCxnSpPr>
              <a:cxnSpLocks noChangeShapeType="1"/>
            </p:cNvCxnSpPr>
            <p:nvPr/>
          </p:nvCxnSpPr>
          <p:spPr bwMode="auto">
            <a:xfrm>
              <a:off x="7662" y="11722"/>
              <a:ext cx="1" cy="42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2066" name="AutoShape 18"/>
            <p:cNvCxnSpPr>
              <a:cxnSpLocks noChangeShapeType="1"/>
            </p:cNvCxnSpPr>
            <p:nvPr/>
          </p:nvCxnSpPr>
          <p:spPr bwMode="auto">
            <a:xfrm>
              <a:off x="5757" y="11251"/>
              <a:ext cx="74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2067" name="AutoShape 19"/>
            <p:cNvCxnSpPr>
              <a:cxnSpLocks noChangeShapeType="1"/>
            </p:cNvCxnSpPr>
            <p:nvPr/>
          </p:nvCxnSpPr>
          <p:spPr bwMode="auto">
            <a:xfrm flipH="1">
              <a:off x="5694" y="11462"/>
              <a:ext cx="74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2068" name="AutoShape 20"/>
            <p:cNvCxnSpPr>
              <a:cxnSpLocks noChangeShapeType="1"/>
            </p:cNvCxnSpPr>
            <p:nvPr/>
          </p:nvCxnSpPr>
          <p:spPr bwMode="auto">
            <a:xfrm>
              <a:off x="4546" y="13044"/>
              <a:ext cx="367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69" name="AutoShape 21"/>
            <p:cNvCxnSpPr>
              <a:cxnSpLocks noChangeShapeType="1"/>
            </p:cNvCxnSpPr>
            <p:nvPr/>
          </p:nvCxnSpPr>
          <p:spPr bwMode="auto">
            <a:xfrm>
              <a:off x="6320" y="12832"/>
              <a:ext cx="0" cy="2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70" name="AutoShape 22"/>
            <p:cNvCxnSpPr>
              <a:cxnSpLocks noChangeShapeType="1"/>
            </p:cNvCxnSpPr>
            <p:nvPr/>
          </p:nvCxnSpPr>
          <p:spPr bwMode="auto">
            <a:xfrm>
              <a:off x="4546" y="13044"/>
              <a:ext cx="0" cy="2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071" name="AutoShape 23"/>
            <p:cNvCxnSpPr>
              <a:cxnSpLocks noChangeShapeType="1"/>
            </p:cNvCxnSpPr>
            <p:nvPr/>
          </p:nvCxnSpPr>
          <p:spPr bwMode="auto">
            <a:xfrm>
              <a:off x="8185" y="13044"/>
              <a:ext cx="0" cy="2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072" name="AutoShape 24"/>
            <p:cNvCxnSpPr>
              <a:cxnSpLocks noChangeShapeType="1"/>
            </p:cNvCxnSpPr>
            <p:nvPr/>
          </p:nvCxnSpPr>
          <p:spPr bwMode="auto">
            <a:xfrm>
              <a:off x="7356" y="10507"/>
              <a:ext cx="0" cy="26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2073" name="AutoShape 25"/>
            <p:cNvCxnSpPr>
              <a:cxnSpLocks noChangeShapeType="1"/>
            </p:cNvCxnSpPr>
            <p:nvPr/>
          </p:nvCxnSpPr>
          <p:spPr bwMode="auto">
            <a:xfrm flipV="1">
              <a:off x="7055" y="10507"/>
              <a:ext cx="0" cy="26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</p:cxnSp>
      </p:grpSp>
      <p:sp>
        <p:nvSpPr>
          <p:cNvPr id="26" name="Заголовок 1"/>
          <p:cNvSpPr>
            <a:spLocks/>
          </p:cNvSpPr>
          <p:nvPr/>
        </p:nvSpPr>
        <p:spPr bwMode="auto">
          <a:xfrm>
            <a:off x="1619672" y="0"/>
            <a:ext cx="7524328" cy="98107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dirty="0">
                <a:solidFill>
                  <a:schemeClr val="bg1"/>
                </a:solidFill>
              </a:rPr>
              <a:t>Организационная структура  СМК</a:t>
            </a:r>
          </a:p>
        </p:txBody>
      </p:sp>
      <p:pic>
        <p:nvPicPr>
          <p:cNvPr id="2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619672" cy="980728"/>
          </a:xfrm>
          <a:prstGeom prst="rect">
            <a:avLst/>
          </a:prstGeom>
          <a:solidFill>
            <a:schemeClr val="accent2">
              <a:lumMod val="75000"/>
              <a:alpha val="11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1012825"/>
          </a:xfrm>
        </p:spPr>
        <p:txBody>
          <a:bodyPr>
            <a:normAutofit fontScale="90000"/>
          </a:bodyPr>
          <a:lstStyle/>
          <a:p>
            <a:r>
              <a:rPr lang="ru-RU" sz="4000" smtClean="0">
                <a:solidFill>
                  <a:srgbClr val="FF0000"/>
                </a:solidFill>
                <a:latin typeface="Arial" charset="0"/>
              </a:rPr>
              <a:t>Нормативная база</a:t>
            </a:r>
            <a:r>
              <a:rPr lang="en-US" sz="4000" smtClean="0">
                <a:latin typeface="Arial" charset="0"/>
              </a:rPr>
              <a:t/>
            </a:r>
            <a:br>
              <a:rPr lang="en-US" sz="4000" smtClean="0">
                <a:latin typeface="Arial" charset="0"/>
              </a:rPr>
            </a:br>
            <a:endParaRPr lang="ru-RU" sz="4000" smtClean="0">
              <a:latin typeface="Arial" charset="0"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700213"/>
            <a:ext cx="7859713" cy="44259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2900" smtClean="0">
                <a:latin typeface="Arial" charset="0"/>
              </a:rPr>
              <a:t>	</a:t>
            </a:r>
            <a:endParaRPr lang="ru-RU" sz="6000" smtClean="0">
              <a:latin typeface="Arial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8463" cy="1146175"/>
          </a:xfrm>
          <a:prstGeom prst="rect">
            <a:avLst/>
          </a:prstGeom>
          <a:solidFill>
            <a:schemeClr val="accent2">
              <a:lumMod val="75000"/>
              <a:alpha val="11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1989" name="Заголовок 1"/>
          <p:cNvSpPr>
            <a:spLocks/>
          </p:cNvSpPr>
          <p:nvPr/>
        </p:nvSpPr>
        <p:spPr bwMode="auto">
          <a:xfrm>
            <a:off x="1673225" y="0"/>
            <a:ext cx="7470775" cy="115252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dirty="0">
                <a:solidFill>
                  <a:schemeClr val="bg1"/>
                </a:solidFill>
              </a:rPr>
              <a:t>Составные части СМК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676400"/>
            <a:ext cx="9144000" cy="4724400"/>
            <a:chOff x="2601" y="3842"/>
            <a:chExt cx="7380" cy="2198"/>
          </a:xfrm>
        </p:grpSpPr>
        <p:sp>
          <p:nvSpPr>
            <p:cNvPr id="41992" name="Rectangle 3"/>
            <p:cNvSpPr>
              <a:spLocks noChangeArrowheads="1"/>
            </p:cNvSpPr>
            <p:nvPr/>
          </p:nvSpPr>
          <p:spPr bwMode="auto">
            <a:xfrm>
              <a:off x="2601" y="3842"/>
              <a:ext cx="7380" cy="2198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600"/>
                </a:spcBef>
              </a:pPr>
              <a:endParaRPr lang="ru-RU" sz="1100" b="1">
                <a:cs typeface="Arial" charset="0"/>
              </a:endParaRPr>
            </a:p>
            <a:p>
              <a:pPr algn="ctr">
                <a:spcBef>
                  <a:spcPts val="600"/>
                </a:spcBef>
              </a:pPr>
              <a:r>
                <a:rPr lang="ru-RU" sz="2400" b="1">
                  <a:cs typeface="Arial" charset="0"/>
                </a:rPr>
                <a:t>СИСТЕМА МЕНЕДЖМЕНТА КАЧЕСТВА (п. 4.1 ИСО 9001)</a:t>
              </a:r>
            </a:p>
            <a:p>
              <a:endParaRPr lang="ru-RU" sz="20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41993" name="Line 4"/>
            <p:cNvSpPr>
              <a:spLocks noChangeShapeType="1"/>
            </p:cNvSpPr>
            <p:nvPr/>
          </p:nvSpPr>
          <p:spPr bwMode="auto">
            <a:xfrm>
              <a:off x="2601" y="4420"/>
              <a:ext cx="73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4" name="Line 5"/>
            <p:cNvSpPr>
              <a:spLocks noChangeShapeType="1"/>
            </p:cNvSpPr>
            <p:nvPr/>
          </p:nvSpPr>
          <p:spPr bwMode="auto">
            <a:xfrm>
              <a:off x="6201" y="4420"/>
              <a:ext cx="0" cy="15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5" name="Line 6"/>
            <p:cNvSpPr>
              <a:spLocks noChangeShapeType="1"/>
            </p:cNvSpPr>
            <p:nvPr/>
          </p:nvSpPr>
          <p:spPr bwMode="auto">
            <a:xfrm>
              <a:off x="4401" y="4420"/>
              <a:ext cx="0" cy="15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6" name="Line 7"/>
            <p:cNvSpPr>
              <a:spLocks noChangeShapeType="1"/>
            </p:cNvSpPr>
            <p:nvPr/>
          </p:nvSpPr>
          <p:spPr bwMode="auto">
            <a:xfrm>
              <a:off x="8001" y="4420"/>
              <a:ext cx="0" cy="15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7" name="Text Box 8"/>
            <p:cNvSpPr txBox="1">
              <a:spLocks noChangeArrowheads="1"/>
            </p:cNvSpPr>
            <p:nvPr/>
          </p:nvSpPr>
          <p:spPr bwMode="auto">
            <a:xfrm>
              <a:off x="2781" y="4497"/>
              <a:ext cx="1440" cy="1337"/>
            </a:xfrm>
            <a:prstGeom prst="rect">
              <a:avLst/>
            </a:prstGeom>
            <a:solidFill>
              <a:srgbClr val="CC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ru-RU" sz="2000" b="1">
                <a:cs typeface="Arial" charset="0"/>
              </a:endParaRPr>
            </a:p>
            <a:p>
              <a:pPr algn="ctr"/>
              <a:endParaRPr lang="ru-RU" b="1">
                <a:cs typeface="Arial" charset="0"/>
              </a:endParaRPr>
            </a:p>
            <a:p>
              <a:pPr algn="ctr"/>
              <a:endParaRPr lang="ru-RU" b="1">
                <a:cs typeface="Arial" charset="0"/>
              </a:endParaRPr>
            </a:p>
            <a:p>
              <a:pPr algn="ctr"/>
              <a:r>
                <a:rPr lang="ru-RU" b="1">
                  <a:cs typeface="Arial" charset="0"/>
                </a:rPr>
                <a:t>ОРГАНИ-ЗАЦИОННАЯ СТРУКТУРА</a:t>
              </a:r>
              <a:endParaRPr lang="ru-RU">
                <a:latin typeface="Verdana" pitchFamily="34" charset="0"/>
                <a:cs typeface="Arial" charset="0"/>
              </a:endParaRPr>
            </a:p>
          </p:txBody>
        </p:sp>
        <p:sp>
          <p:nvSpPr>
            <p:cNvPr id="41998" name="Text Box 9"/>
            <p:cNvSpPr txBox="1">
              <a:spLocks noChangeArrowheads="1"/>
            </p:cNvSpPr>
            <p:nvPr/>
          </p:nvSpPr>
          <p:spPr bwMode="auto">
            <a:xfrm>
              <a:off x="4581" y="4497"/>
              <a:ext cx="1440" cy="1325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1200" dirty="0">
                <a:latin typeface="Verdana" pitchFamily="34" charset="0"/>
                <a:cs typeface="Arial" charset="0"/>
              </a:endParaRPr>
            </a:p>
            <a:p>
              <a:pPr algn="ctr"/>
              <a:endParaRPr lang="ru-RU" sz="2000" b="1" dirty="0">
                <a:cs typeface="Arial" charset="0"/>
              </a:endParaRPr>
            </a:p>
            <a:p>
              <a:pPr algn="ctr"/>
              <a:endParaRPr lang="ru-RU" b="1" dirty="0">
                <a:cs typeface="Arial" charset="0"/>
              </a:endParaRPr>
            </a:p>
            <a:p>
              <a:pPr algn="ctr"/>
              <a:endParaRPr lang="ru-RU" b="1" dirty="0">
                <a:cs typeface="Arial" charset="0"/>
              </a:endParaRPr>
            </a:p>
            <a:p>
              <a:pPr algn="ctr"/>
              <a:r>
                <a:rPr lang="ru-RU" b="1" dirty="0">
                  <a:cs typeface="Arial" charset="0"/>
                </a:rPr>
                <a:t>ПРОЦЕССЫ</a:t>
              </a:r>
              <a:endParaRPr lang="ru-RU" dirty="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41999" name="Text Box 10"/>
            <p:cNvSpPr txBox="1">
              <a:spLocks noChangeArrowheads="1"/>
            </p:cNvSpPr>
            <p:nvPr/>
          </p:nvSpPr>
          <p:spPr bwMode="auto">
            <a:xfrm>
              <a:off x="6381" y="4497"/>
              <a:ext cx="1440" cy="1325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1200">
                <a:latin typeface="Verdana" pitchFamily="34" charset="0"/>
                <a:cs typeface="Arial" charset="0"/>
              </a:endParaRPr>
            </a:p>
            <a:p>
              <a:pPr algn="ctr"/>
              <a:endParaRPr lang="ru-RU" sz="2000" b="1">
                <a:cs typeface="Arial" charset="0"/>
              </a:endParaRPr>
            </a:p>
            <a:p>
              <a:pPr algn="ctr"/>
              <a:endParaRPr lang="ru-RU" sz="2000" b="1">
                <a:cs typeface="Arial" charset="0"/>
              </a:endParaRPr>
            </a:p>
            <a:p>
              <a:pPr algn="ctr"/>
              <a:endParaRPr lang="ru-RU" sz="2000" b="1">
                <a:cs typeface="Arial" charset="0"/>
              </a:endParaRPr>
            </a:p>
            <a:p>
              <a:pPr algn="ctr"/>
              <a:r>
                <a:rPr lang="ru-RU" b="1">
                  <a:cs typeface="Arial" charset="0"/>
                </a:rPr>
                <a:t>РЕСУРСЫ</a:t>
              </a:r>
              <a:endParaRPr lang="ru-RU">
                <a:latin typeface="Verdana" pitchFamily="34" charset="0"/>
                <a:cs typeface="Arial" charset="0"/>
              </a:endParaRPr>
            </a:p>
          </p:txBody>
        </p:sp>
        <p:sp>
          <p:nvSpPr>
            <p:cNvPr id="42000" name="Text Box 11" descr="Мелкое конфетти"/>
            <p:cNvSpPr txBox="1">
              <a:spLocks noChangeArrowheads="1"/>
            </p:cNvSpPr>
            <p:nvPr/>
          </p:nvSpPr>
          <p:spPr bwMode="auto">
            <a:xfrm>
              <a:off x="8181" y="4497"/>
              <a:ext cx="1440" cy="1325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1200">
                <a:latin typeface="Verdana" pitchFamily="34" charset="0"/>
                <a:cs typeface="Arial" charset="0"/>
              </a:endParaRPr>
            </a:p>
            <a:p>
              <a:pPr algn="ctr"/>
              <a:endParaRPr lang="ru-RU" sz="2000" b="1">
                <a:cs typeface="Arial" charset="0"/>
              </a:endParaRPr>
            </a:p>
            <a:p>
              <a:pPr algn="ctr"/>
              <a:endParaRPr lang="ru-RU" b="1">
                <a:solidFill>
                  <a:srgbClr val="800000"/>
                </a:solidFill>
                <a:cs typeface="Arial" charset="0"/>
              </a:endParaRPr>
            </a:p>
            <a:p>
              <a:pPr algn="ctr"/>
              <a:endParaRPr lang="ru-RU" b="1">
                <a:solidFill>
                  <a:srgbClr val="800000"/>
                </a:solidFill>
                <a:cs typeface="Arial" charset="0"/>
              </a:endParaRPr>
            </a:p>
            <a:p>
              <a:pPr algn="ctr"/>
              <a:r>
                <a:rPr lang="ru-RU" b="1">
                  <a:solidFill>
                    <a:srgbClr val="800000"/>
                  </a:solidFill>
                  <a:cs typeface="Arial" charset="0"/>
                </a:rPr>
                <a:t>ДОКУМЕН-ТАЦИЯ</a:t>
              </a:r>
              <a:endParaRPr lang="ru-RU">
                <a:solidFill>
                  <a:srgbClr val="800000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41991" name="Text Box 11" descr="Мелкое конфетти"/>
          <p:cNvSpPr txBox="1">
            <a:spLocks noChangeArrowheads="1"/>
          </p:cNvSpPr>
          <p:nvPr/>
        </p:nvSpPr>
        <p:spPr bwMode="auto">
          <a:xfrm>
            <a:off x="6929438" y="3071813"/>
            <a:ext cx="1784350" cy="2847975"/>
          </a:xfrm>
          <a:prstGeom prst="rect">
            <a:avLst/>
          </a:prstGeom>
          <a:pattFill prst="smConfetti">
            <a:fgClr>
              <a:schemeClr val="accent1"/>
            </a:fgClr>
            <a:bgClr>
              <a:srgbClr val="FFFFFF"/>
            </a:bgClr>
          </a:patt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200">
              <a:latin typeface="Verdana" pitchFamily="34" charset="0"/>
              <a:cs typeface="Arial" charset="0"/>
            </a:endParaRPr>
          </a:p>
          <a:p>
            <a:pPr algn="ctr"/>
            <a:endParaRPr lang="ru-RU" sz="2000" b="1">
              <a:cs typeface="Arial" charset="0"/>
            </a:endParaRPr>
          </a:p>
          <a:p>
            <a:pPr algn="ctr"/>
            <a:endParaRPr lang="ru-RU" b="1">
              <a:solidFill>
                <a:srgbClr val="800000"/>
              </a:solidFill>
              <a:cs typeface="Arial" charset="0"/>
            </a:endParaRPr>
          </a:p>
          <a:p>
            <a:pPr algn="ctr"/>
            <a:endParaRPr lang="ru-RU" b="1">
              <a:solidFill>
                <a:srgbClr val="800000"/>
              </a:solidFill>
              <a:cs typeface="Arial" charset="0"/>
            </a:endParaRPr>
          </a:p>
          <a:p>
            <a:pPr algn="ctr"/>
            <a:r>
              <a:rPr lang="ru-RU" b="1">
                <a:solidFill>
                  <a:srgbClr val="800000"/>
                </a:solidFill>
                <a:cs typeface="Arial" charset="0"/>
              </a:rPr>
              <a:t>ДОКУМЕН-ТАЦИЯ</a:t>
            </a:r>
            <a:endParaRPr lang="ru-RU">
              <a:solidFill>
                <a:srgbClr val="800000"/>
              </a:solidFill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Процессный подход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3200" dirty="0" smtClean="0"/>
              <a:t>    Университет определил </a:t>
            </a:r>
            <a:r>
              <a:rPr lang="ru-RU" sz="3200" b="1" dirty="0" smtClean="0"/>
              <a:t>процессы</a:t>
            </a:r>
            <a:r>
              <a:rPr lang="ru-RU" sz="3200" dirty="0" smtClean="0"/>
              <a:t>, влияющие на качество образования , а также последовательность и взаимодействие этих процессов, что нашло свое отражение  </a:t>
            </a:r>
            <a:r>
              <a:rPr lang="ru-RU" sz="3200" b="1" dirty="0" smtClean="0"/>
              <a:t>в сети процессов системы качества  Университета.</a:t>
            </a:r>
          </a:p>
          <a:p>
            <a:pPr>
              <a:buNone/>
            </a:pPr>
            <a:endParaRPr lang="ru-RU" sz="3200" dirty="0" smtClean="0"/>
          </a:p>
          <a:p>
            <a:endParaRPr lang="ru-RU" dirty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8462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/>
          </p:cNvSpPr>
          <p:nvPr/>
        </p:nvSpPr>
        <p:spPr bwMode="auto">
          <a:xfrm>
            <a:off x="1673225" y="0"/>
            <a:ext cx="7470775" cy="115252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</a:rPr>
              <a:t>Процессный подход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8462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52225" name="Group 1"/>
          <p:cNvGrpSpPr>
            <a:grpSpLocks/>
          </p:cNvGrpSpPr>
          <p:nvPr/>
        </p:nvGrpSpPr>
        <p:grpSpPr bwMode="auto">
          <a:xfrm>
            <a:off x="611560" y="1484784"/>
            <a:ext cx="7920880" cy="4968552"/>
            <a:chOff x="1200" y="3855"/>
            <a:chExt cx="9675" cy="5550"/>
          </a:xfrm>
        </p:grpSpPr>
        <p:sp>
          <p:nvSpPr>
            <p:cNvPr id="52226" name="Text Box 2"/>
            <p:cNvSpPr txBox="1">
              <a:spLocks noChangeArrowheads="1"/>
            </p:cNvSpPr>
            <p:nvPr/>
          </p:nvSpPr>
          <p:spPr bwMode="auto">
            <a:xfrm>
              <a:off x="4425" y="4095"/>
              <a:ext cx="3435" cy="75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Процессы менеджмента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27" name="Text Box 3"/>
            <p:cNvSpPr txBox="1">
              <a:spLocks noChangeArrowheads="1"/>
            </p:cNvSpPr>
            <p:nvPr/>
          </p:nvSpPr>
          <p:spPr bwMode="auto">
            <a:xfrm>
              <a:off x="2940" y="5610"/>
              <a:ext cx="3630" cy="42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Основные процессы ВО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28" name="Text Box 4"/>
            <p:cNvSpPr txBox="1">
              <a:spLocks noChangeArrowheads="1"/>
            </p:cNvSpPr>
            <p:nvPr/>
          </p:nvSpPr>
          <p:spPr bwMode="auto">
            <a:xfrm>
              <a:off x="2940" y="6270"/>
              <a:ext cx="3630" cy="42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Основные процессы СПО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29" name="Text Box 5"/>
            <p:cNvSpPr txBox="1">
              <a:spLocks noChangeArrowheads="1"/>
            </p:cNvSpPr>
            <p:nvPr/>
          </p:nvSpPr>
          <p:spPr bwMode="auto">
            <a:xfrm>
              <a:off x="2940" y="6990"/>
              <a:ext cx="3630" cy="42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Основные процессы ДПО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30" name="Text Box 6"/>
            <p:cNvSpPr txBox="1">
              <a:spLocks noChangeArrowheads="1"/>
            </p:cNvSpPr>
            <p:nvPr/>
          </p:nvSpPr>
          <p:spPr bwMode="auto">
            <a:xfrm>
              <a:off x="2160" y="5475"/>
              <a:ext cx="450" cy="214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Марке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тинг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31" name="Text Box 7"/>
            <p:cNvSpPr txBox="1">
              <a:spLocks noChangeArrowheads="1"/>
            </p:cNvSpPr>
            <p:nvPr/>
          </p:nvSpPr>
          <p:spPr bwMode="auto">
            <a:xfrm>
              <a:off x="10215" y="5475"/>
              <a:ext cx="450" cy="223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мониторинг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32" name="Text Box 8"/>
            <p:cNvSpPr txBox="1">
              <a:spLocks noChangeArrowheads="1"/>
            </p:cNvSpPr>
            <p:nvPr/>
          </p:nvSpPr>
          <p:spPr bwMode="auto">
            <a:xfrm>
              <a:off x="6870" y="5805"/>
              <a:ext cx="1470" cy="79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Содействие трудоустройству выпускников</a:t>
              </a:r>
              <a:endPara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33" name="Text Box 9"/>
            <p:cNvSpPr txBox="1">
              <a:spLocks noChangeArrowheads="1"/>
            </p:cNvSpPr>
            <p:nvPr/>
          </p:nvSpPr>
          <p:spPr bwMode="auto">
            <a:xfrm>
              <a:off x="8640" y="5730"/>
              <a:ext cx="1080" cy="1680"/>
            </a:xfrm>
            <a:prstGeom prst="rect">
              <a:avLst/>
            </a:prstGeom>
            <a:ln w="9525">
              <a:solidFill>
                <a:srgbClr val="000000"/>
              </a:solidFill>
              <a:miter lim="800000"/>
              <a:headEnd/>
              <a:tailEnd/>
            </a:ln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Подготовка кадров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высшей квалификации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2234" name="AutoShape 10"/>
            <p:cNvCxnSpPr>
              <a:cxnSpLocks noChangeShapeType="1"/>
            </p:cNvCxnSpPr>
            <p:nvPr/>
          </p:nvCxnSpPr>
          <p:spPr bwMode="auto">
            <a:xfrm>
              <a:off x="1800" y="5265"/>
              <a:ext cx="886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2235" name="AutoShape 11"/>
            <p:cNvCxnSpPr>
              <a:cxnSpLocks noChangeShapeType="1"/>
            </p:cNvCxnSpPr>
            <p:nvPr/>
          </p:nvCxnSpPr>
          <p:spPr bwMode="auto">
            <a:xfrm>
              <a:off x="10665" y="5265"/>
              <a:ext cx="0" cy="26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2236" name="AutoShape 12"/>
            <p:cNvCxnSpPr>
              <a:cxnSpLocks noChangeShapeType="1"/>
            </p:cNvCxnSpPr>
            <p:nvPr/>
          </p:nvCxnSpPr>
          <p:spPr bwMode="auto">
            <a:xfrm>
              <a:off x="1800" y="5265"/>
              <a:ext cx="0" cy="26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2237" name="AutoShape 13"/>
            <p:cNvCxnSpPr>
              <a:cxnSpLocks noChangeShapeType="1"/>
            </p:cNvCxnSpPr>
            <p:nvPr/>
          </p:nvCxnSpPr>
          <p:spPr bwMode="auto">
            <a:xfrm>
              <a:off x="1800" y="7890"/>
              <a:ext cx="886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2238" name="AutoShape 14"/>
            <p:cNvCxnSpPr>
              <a:cxnSpLocks noChangeShapeType="1"/>
            </p:cNvCxnSpPr>
            <p:nvPr/>
          </p:nvCxnSpPr>
          <p:spPr bwMode="auto">
            <a:xfrm>
              <a:off x="2610" y="5805"/>
              <a:ext cx="33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2239" name="AutoShape 15"/>
            <p:cNvCxnSpPr>
              <a:cxnSpLocks noChangeShapeType="1"/>
            </p:cNvCxnSpPr>
            <p:nvPr/>
          </p:nvCxnSpPr>
          <p:spPr bwMode="auto">
            <a:xfrm>
              <a:off x="2610" y="6450"/>
              <a:ext cx="33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2240" name="AutoShape 16"/>
            <p:cNvCxnSpPr>
              <a:cxnSpLocks noChangeShapeType="1"/>
            </p:cNvCxnSpPr>
            <p:nvPr/>
          </p:nvCxnSpPr>
          <p:spPr bwMode="auto">
            <a:xfrm>
              <a:off x="2610" y="7200"/>
              <a:ext cx="33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2241" name="AutoShape 17"/>
            <p:cNvCxnSpPr>
              <a:cxnSpLocks noChangeShapeType="1"/>
            </p:cNvCxnSpPr>
            <p:nvPr/>
          </p:nvCxnSpPr>
          <p:spPr bwMode="auto">
            <a:xfrm>
              <a:off x="6135" y="4845"/>
              <a:ext cx="0" cy="4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2242" name="AutoShape 18"/>
            <p:cNvCxnSpPr>
              <a:cxnSpLocks noChangeShapeType="1"/>
            </p:cNvCxnSpPr>
            <p:nvPr/>
          </p:nvCxnSpPr>
          <p:spPr bwMode="auto">
            <a:xfrm>
              <a:off x="6570" y="5895"/>
              <a:ext cx="30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2243" name="AutoShape 19"/>
            <p:cNvCxnSpPr>
              <a:cxnSpLocks noChangeShapeType="1"/>
            </p:cNvCxnSpPr>
            <p:nvPr/>
          </p:nvCxnSpPr>
          <p:spPr bwMode="auto">
            <a:xfrm>
              <a:off x="6570" y="6450"/>
              <a:ext cx="30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2244" name="AutoShape 20"/>
            <p:cNvCxnSpPr>
              <a:cxnSpLocks noChangeShapeType="1"/>
            </p:cNvCxnSpPr>
            <p:nvPr/>
          </p:nvCxnSpPr>
          <p:spPr bwMode="auto">
            <a:xfrm>
              <a:off x="8340" y="6195"/>
              <a:ext cx="30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2245" name="AutoShape 21"/>
            <p:cNvCxnSpPr>
              <a:cxnSpLocks noChangeShapeType="1"/>
            </p:cNvCxnSpPr>
            <p:nvPr/>
          </p:nvCxnSpPr>
          <p:spPr bwMode="auto">
            <a:xfrm>
              <a:off x="6570" y="7200"/>
              <a:ext cx="20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2246" name="AutoShape 22"/>
            <p:cNvCxnSpPr>
              <a:cxnSpLocks noChangeShapeType="1"/>
            </p:cNvCxnSpPr>
            <p:nvPr/>
          </p:nvCxnSpPr>
          <p:spPr bwMode="auto">
            <a:xfrm>
              <a:off x="10005" y="6690"/>
              <a:ext cx="1" cy="10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2247" name="AutoShape 23"/>
            <p:cNvCxnSpPr>
              <a:cxnSpLocks noChangeShapeType="1"/>
            </p:cNvCxnSpPr>
            <p:nvPr/>
          </p:nvCxnSpPr>
          <p:spPr bwMode="auto">
            <a:xfrm>
              <a:off x="9720" y="6690"/>
              <a:ext cx="28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2248" name="AutoShape 24"/>
            <p:cNvCxnSpPr>
              <a:cxnSpLocks noChangeShapeType="1"/>
            </p:cNvCxnSpPr>
            <p:nvPr/>
          </p:nvCxnSpPr>
          <p:spPr bwMode="auto">
            <a:xfrm flipH="1">
              <a:off x="1920" y="7710"/>
              <a:ext cx="808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2249" name="AutoShape 25"/>
            <p:cNvCxnSpPr>
              <a:cxnSpLocks noChangeShapeType="1"/>
            </p:cNvCxnSpPr>
            <p:nvPr/>
          </p:nvCxnSpPr>
          <p:spPr bwMode="auto">
            <a:xfrm flipV="1">
              <a:off x="1920" y="6450"/>
              <a:ext cx="0" cy="12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2250" name="AutoShape 26"/>
            <p:cNvCxnSpPr>
              <a:cxnSpLocks noChangeShapeType="1"/>
            </p:cNvCxnSpPr>
            <p:nvPr/>
          </p:nvCxnSpPr>
          <p:spPr bwMode="auto">
            <a:xfrm>
              <a:off x="2085" y="6450"/>
              <a:ext cx="7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2251" name="AutoShape 27"/>
            <p:cNvCxnSpPr>
              <a:cxnSpLocks noChangeShapeType="1"/>
            </p:cNvCxnSpPr>
            <p:nvPr/>
          </p:nvCxnSpPr>
          <p:spPr bwMode="auto">
            <a:xfrm>
              <a:off x="1920" y="6450"/>
              <a:ext cx="24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52252" name="Text Box 28"/>
            <p:cNvSpPr txBox="1">
              <a:spLocks noChangeArrowheads="1"/>
            </p:cNvSpPr>
            <p:nvPr/>
          </p:nvSpPr>
          <p:spPr bwMode="auto">
            <a:xfrm>
              <a:off x="4515" y="8385"/>
              <a:ext cx="3435" cy="75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Обеспечивающие процессы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2253" name="AutoShape 29"/>
            <p:cNvCxnSpPr>
              <a:cxnSpLocks noChangeShapeType="1"/>
            </p:cNvCxnSpPr>
            <p:nvPr/>
          </p:nvCxnSpPr>
          <p:spPr bwMode="auto">
            <a:xfrm flipV="1">
              <a:off x="6285" y="7890"/>
              <a:ext cx="15" cy="4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2254" name="AutoShape 30"/>
            <p:cNvCxnSpPr>
              <a:cxnSpLocks noChangeShapeType="1"/>
            </p:cNvCxnSpPr>
            <p:nvPr/>
          </p:nvCxnSpPr>
          <p:spPr bwMode="auto">
            <a:xfrm>
              <a:off x="1200" y="6450"/>
              <a:ext cx="60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2255" name="AutoShape 31"/>
            <p:cNvCxnSpPr>
              <a:cxnSpLocks noChangeShapeType="1"/>
            </p:cNvCxnSpPr>
            <p:nvPr/>
          </p:nvCxnSpPr>
          <p:spPr bwMode="auto">
            <a:xfrm>
              <a:off x="1455" y="3855"/>
              <a:ext cx="942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2256" name="AutoShape 32"/>
            <p:cNvCxnSpPr>
              <a:cxnSpLocks noChangeShapeType="1"/>
            </p:cNvCxnSpPr>
            <p:nvPr/>
          </p:nvCxnSpPr>
          <p:spPr bwMode="auto">
            <a:xfrm>
              <a:off x="10875" y="3855"/>
              <a:ext cx="0" cy="55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2257" name="AutoShape 33"/>
            <p:cNvCxnSpPr>
              <a:cxnSpLocks noChangeShapeType="1"/>
            </p:cNvCxnSpPr>
            <p:nvPr/>
          </p:nvCxnSpPr>
          <p:spPr bwMode="auto">
            <a:xfrm>
              <a:off x="1455" y="3855"/>
              <a:ext cx="0" cy="55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2258" name="AutoShape 34"/>
            <p:cNvCxnSpPr>
              <a:cxnSpLocks noChangeShapeType="1"/>
            </p:cNvCxnSpPr>
            <p:nvPr/>
          </p:nvCxnSpPr>
          <p:spPr bwMode="auto">
            <a:xfrm>
              <a:off x="1455" y="9405"/>
              <a:ext cx="942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40" name="Заголовок 1"/>
          <p:cNvSpPr>
            <a:spLocks/>
          </p:cNvSpPr>
          <p:nvPr/>
        </p:nvSpPr>
        <p:spPr bwMode="auto">
          <a:xfrm>
            <a:off x="1673225" y="0"/>
            <a:ext cx="7470775" cy="115252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</a:rPr>
              <a:t>Процессы Университета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2221" name="Group 173"/>
          <p:cNvGrpSpPr>
            <a:grpSpLocks/>
          </p:cNvGrpSpPr>
          <p:nvPr/>
        </p:nvGrpSpPr>
        <p:grpSpPr bwMode="auto">
          <a:xfrm>
            <a:off x="251520" y="1450974"/>
            <a:ext cx="8712967" cy="5146377"/>
            <a:chOff x="945" y="2286"/>
            <a:chExt cx="15075" cy="7688"/>
          </a:xfrm>
        </p:grpSpPr>
        <p:sp>
          <p:nvSpPr>
            <p:cNvPr id="2222" name="Text Box 174"/>
            <p:cNvSpPr txBox="1">
              <a:spLocks noChangeArrowheads="1"/>
            </p:cNvSpPr>
            <p:nvPr/>
          </p:nvSpPr>
          <p:spPr bwMode="auto">
            <a:xfrm>
              <a:off x="5537" y="2286"/>
              <a:ext cx="6258" cy="40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Процессы менеджмента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223" name="AutoShape 175"/>
            <p:cNvCxnSpPr>
              <a:cxnSpLocks noChangeShapeType="1"/>
            </p:cNvCxnSpPr>
            <p:nvPr/>
          </p:nvCxnSpPr>
          <p:spPr bwMode="auto">
            <a:xfrm>
              <a:off x="13161" y="6157"/>
              <a:ext cx="0" cy="85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224" name="AutoShape 176"/>
            <p:cNvCxnSpPr>
              <a:cxnSpLocks noChangeShapeType="1"/>
            </p:cNvCxnSpPr>
            <p:nvPr/>
          </p:nvCxnSpPr>
          <p:spPr bwMode="auto">
            <a:xfrm flipH="1">
              <a:off x="12976" y="7010"/>
              <a:ext cx="18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225" name="AutoShape 177"/>
            <p:cNvCxnSpPr>
              <a:cxnSpLocks noChangeShapeType="1"/>
            </p:cNvCxnSpPr>
            <p:nvPr/>
          </p:nvCxnSpPr>
          <p:spPr bwMode="auto">
            <a:xfrm flipV="1">
              <a:off x="8547" y="8697"/>
              <a:ext cx="0" cy="1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226" name="AutoShape 178"/>
            <p:cNvCxnSpPr>
              <a:cxnSpLocks noChangeShapeType="1"/>
            </p:cNvCxnSpPr>
            <p:nvPr/>
          </p:nvCxnSpPr>
          <p:spPr bwMode="auto">
            <a:xfrm>
              <a:off x="7934" y="4861"/>
              <a:ext cx="4" cy="10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227" name="AutoShape 179"/>
            <p:cNvCxnSpPr>
              <a:cxnSpLocks noChangeShapeType="1"/>
            </p:cNvCxnSpPr>
            <p:nvPr/>
          </p:nvCxnSpPr>
          <p:spPr bwMode="auto">
            <a:xfrm>
              <a:off x="7936" y="5862"/>
              <a:ext cx="9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228" name="Text Box 180"/>
            <p:cNvSpPr txBox="1">
              <a:spLocks noChangeArrowheads="1"/>
            </p:cNvSpPr>
            <p:nvPr/>
          </p:nvSpPr>
          <p:spPr bwMode="auto">
            <a:xfrm>
              <a:off x="2550" y="3233"/>
              <a:ext cx="1932" cy="8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2.3Довузовская  подготовка и профориентационная деятельность КрасГМУ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9" name="Text Box 181"/>
            <p:cNvSpPr txBox="1">
              <a:spLocks noChangeArrowheads="1"/>
            </p:cNvSpPr>
            <p:nvPr/>
          </p:nvSpPr>
          <p:spPr bwMode="auto">
            <a:xfrm>
              <a:off x="2667" y="4538"/>
              <a:ext cx="1416" cy="9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2.2 Проектирование и разработка ООП</a:t>
              </a:r>
              <a:endPara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0" name="Text Box 182"/>
            <p:cNvSpPr txBox="1">
              <a:spLocks noChangeArrowheads="1"/>
            </p:cNvSpPr>
            <p:nvPr/>
          </p:nvSpPr>
          <p:spPr bwMode="auto">
            <a:xfrm>
              <a:off x="2667" y="5862"/>
              <a:ext cx="1348" cy="9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2.7 Проектирование программ</a:t>
              </a: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ДПО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1" name="Text Box 183"/>
            <p:cNvSpPr txBox="1">
              <a:spLocks noChangeArrowheads="1"/>
            </p:cNvSpPr>
            <p:nvPr/>
          </p:nvSpPr>
          <p:spPr bwMode="auto">
            <a:xfrm>
              <a:off x="2220" y="7455"/>
              <a:ext cx="1795" cy="7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2.10 Научно-исследовательская деятельность</a:t>
              </a:r>
              <a:r>
                <a:rPr kumimoji="0" lang="ru-RU" sz="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2" name="Text Box 184"/>
            <p:cNvSpPr txBox="1">
              <a:spLocks noChangeArrowheads="1"/>
            </p:cNvSpPr>
            <p:nvPr/>
          </p:nvSpPr>
          <p:spPr bwMode="auto">
            <a:xfrm>
              <a:off x="5310" y="3163"/>
              <a:ext cx="2176" cy="10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2.4 Прием студентов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3" name="Text Box 185"/>
            <p:cNvSpPr txBox="1">
              <a:spLocks noChangeArrowheads="1"/>
            </p:cNvSpPr>
            <p:nvPr/>
          </p:nvSpPr>
          <p:spPr bwMode="auto">
            <a:xfrm>
              <a:off x="8026" y="4470"/>
              <a:ext cx="1632" cy="4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2.5.1 Реализация ОПОП ВПО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4" name="Text Box 186"/>
            <p:cNvSpPr txBox="1">
              <a:spLocks noChangeArrowheads="1"/>
            </p:cNvSpPr>
            <p:nvPr/>
          </p:nvSpPr>
          <p:spPr bwMode="auto">
            <a:xfrm>
              <a:off x="9661" y="3036"/>
              <a:ext cx="1453" cy="14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.6 Воспитательная работа и внеучебная работа с обучающимися</a:t>
              </a: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КрасГМУ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5" name="Text Box 187"/>
            <p:cNvSpPr txBox="1">
              <a:spLocks noChangeArrowheads="1"/>
            </p:cNvSpPr>
            <p:nvPr/>
          </p:nvSpPr>
          <p:spPr bwMode="auto">
            <a:xfrm>
              <a:off x="7940" y="5112"/>
              <a:ext cx="2890" cy="5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2.12 Управление оборудованием для мониторинга и измерений</a:t>
              </a: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КрасГМУ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6" name="Text Box 188"/>
            <p:cNvSpPr txBox="1">
              <a:spLocks noChangeArrowheads="1"/>
            </p:cNvSpPr>
            <p:nvPr/>
          </p:nvSpPr>
          <p:spPr bwMode="auto">
            <a:xfrm>
              <a:off x="7934" y="7455"/>
              <a:ext cx="2107" cy="9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2.11 Международная инновационная деятельность КрасГМУ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7" name="Text Box 189"/>
            <p:cNvSpPr txBox="1">
              <a:spLocks noChangeArrowheads="1"/>
            </p:cNvSpPr>
            <p:nvPr/>
          </p:nvSpPr>
          <p:spPr bwMode="auto">
            <a:xfrm>
              <a:off x="11628" y="5241"/>
              <a:ext cx="1348" cy="12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2.8.1 Реализация программ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Д ПО университета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8" name="Text Box 190"/>
            <p:cNvSpPr txBox="1">
              <a:spLocks noChangeArrowheads="1"/>
            </p:cNvSpPr>
            <p:nvPr/>
          </p:nvSpPr>
          <p:spPr bwMode="auto">
            <a:xfrm>
              <a:off x="15450" y="2970"/>
              <a:ext cx="310" cy="54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мониторинг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9" name="Text Box 191"/>
            <p:cNvSpPr txBox="1">
              <a:spLocks noChangeArrowheads="1"/>
            </p:cNvSpPr>
            <p:nvPr/>
          </p:nvSpPr>
          <p:spPr bwMode="auto">
            <a:xfrm>
              <a:off x="1639" y="2970"/>
              <a:ext cx="470" cy="54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м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р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к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т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и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н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г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40" name="Text Box 192"/>
            <p:cNvSpPr txBox="1">
              <a:spLocks noChangeArrowheads="1"/>
            </p:cNvSpPr>
            <p:nvPr/>
          </p:nvSpPr>
          <p:spPr bwMode="auto">
            <a:xfrm>
              <a:off x="1639" y="3052"/>
              <a:ext cx="656" cy="4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2.1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241" name="AutoShape 193"/>
            <p:cNvCxnSpPr>
              <a:cxnSpLocks noChangeShapeType="1"/>
            </p:cNvCxnSpPr>
            <p:nvPr/>
          </p:nvCxnSpPr>
          <p:spPr bwMode="auto">
            <a:xfrm flipV="1">
              <a:off x="1213" y="2877"/>
              <a:ext cx="1" cy="59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242" name="AutoShape 194"/>
            <p:cNvCxnSpPr>
              <a:cxnSpLocks noChangeShapeType="1"/>
            </p:cNvCxnSpPr>
            <p:nvPr/>
          </p:nvCxnSpPr>
          <p:spPr bwMode="auto">
            <a:xfrm>
              <a:off x="1213" y="2877"/>
              <a:ext cx="1471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243" name="AutoShape 195"/>
            <p:cNvCxnSpPr>
              <a:cxnSpLocks noChangeShapeType="1"/>
            </p:cNvCxnSpPr>
            <p:nvPr/>
          </p:nvCxnSpPr>
          <p:spPr bwMode="auto">
            <a:xfrm flipH="1">
              <a:off x="1383" y="8665"/>
              <a:ext cx="1383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244" name="AutoShape 196"/>
            <p:cNvCxnSpPr>
              <a:cxnSpLocks noChangeShapeType="1"/>
            </p:cNvCxnSpPr>
            <p:nvPr/>
          </p:nvCxnSpPr>
          <p:spPr bwMode="auto">
            <a:xfrm>
              <a:off x="15218" y="5241"/>
              <a:ext cx="0" cy="34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245" name="AutoShape 197"/>
            <p:cNvCxnSpPr>
              <a:cxnSpLocks noChangeShapeType="1"/>
            </p:cNvCxnSpPr>
            <p:nvPr/>
          </p:nvCxnSpPr>
          <p:spPr bwMode="auto">
            <a:xfrm flipV="1">
              <a:off x="1384" y="5047"/>
              <a:ext cx="0" cy="361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246" name="AutoShape 198"/>
            <p:cNvCxnSpPr>
              <a:cxnSpLocks noChangeShapeType="1"/>
            </p:cNvCxnSpPr>
            <p:nvPr/>
          </p:nvCxnSpPr>
          <p:spPr bwMode="auto">
            <a:xfrm>
              <a:off x="1383" y="5047"/>
              <a:ext cx="25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247" name="AutoShape 199"/>
            <p:cNvCxnSpPr>
              <a:cxnSpLocks noChangeShapeType="1"/>
            </p:cNvCxnSpPr>
            <p:nvPr/>
          </p:nvCxnSpPr>
          <p:spPr bwMode="auto">
            <a:xfrm>
              <a:off x="2109" y="3608"/>
              <a:ext cx="44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248" name="AutoShape 200"/>
            <p:cNvCxnSpPr>
              <a:cxnSpLocks noChangeShapeType="1"/>
            </p:cNvCxnSpPr>
            <p:nvPr/>
          </p:nvCxnSpPr>
          <p:spPr bwMode="auto">
            <a:xfrm>
              <a:off x="2109" y="5047"/>
              <a:ext cx="55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249" name="AutoShape 201"/>
            <p:cNvCxnSpPr>
              <a:cxnSpLocks noChangeShapeType="1"/>
            </p:cNvCxnSpPr>
            <p:nvPr/>
          </p:nvCxnSpPr>
          <p:spPr bwMode="auto">
            <a:xfrm>
              <a:off x="2109" y="6467"/>
              <a:ext cx="55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250" name="AutoShape 202"/>
            <p:cNvCxnSpPr>
              <a:cxnSpLocks noChangeShapeType="1"/>
            </p:cNvCxnSpPr>
            <p:nvPr/>
          </p:nvCxnSpPr>
          <p:spPr bwMode="auto">
            <a:xfrm>
              <a:off x="2109" y="7905"/>
              <a:ext cx="18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251" name="Text Box 203"/>
            <p:cNvSpPr txBox="1">
              <a:spLocks noChangeArrowheads="1"/>
            </p:cNvSpPr>
            <p:nvPr/>
          </p:nvSpPr>
          <p:spPr bwMode="auto">
            <a:xfrm>
              <a:off x="13545" y="4538"/>
              <a:ext cx="1482" cy="9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2.9 Подготовка кадров высшей квалификации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2" name="Text Box 204"/>
            <p:cNvSpPr txBox="1">
              <a:spLocks noChangeArrowheads="1"/>
            </p:cNvSpPr>
            <p:nvPr/>
          </p:nvSpPr>
          <p:spPr bwMode="auto">
            <a:xfrm>
              <a:off x="4495" y="5862"/>
              <a:ext cx="2200" cy="6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2.7.1 Проектирование программ ДПО ФК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3" name="Text Box 205"/>
            <p:cNvSpPr txBox="1">
              <a:spLocks noChangeArrowheads="1"/>
            </p:cNvSpPr>
            <p:nvPr/>
          </p:nvSpPr>
          <p:spPr bwMode="auto">
            <a:xfrm>
              <a:off x="4482" y="6467"/>
              <a:ext cx="2328" cy="6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2.7.2 Проектирование программ ДПО КрасГМУ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4" name="Text Box 206"/>
            <p:cNvSpPr txBox="1">
              <a:spLocks noChangeArrowheads="1"/>
            </p:cNvSpPr>
            <p:nvPr/>
          </p:nvSpPr>
          <p:spPr bwMode="auto">
            <a:xfrm>
              <a:off x="4261" y="7276"/>
              <a:ext cx="2050" cy="6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2.10.1 Научно-исследовательская деятельность университета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5" name="Text Box 207"/>
            <p:cNvSpPr txBox="1">
              <a:spLocks noChangeArrowheads="1"/>
            </p:cNvSpPr>
            <p:nvPr/>
          </p:nvSpPr>
          <p:spPr bwMode="auto">
            <a:xfrm>
              <a:off x="4264" y="7975"/>
              <a:ext cx="2050" cy="6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2.10.2 Научно-исследовательская деятельность колледжа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6" name="Text Box 208"/>
            <p:cNvSpPr txBox="1">
              <a:spLocks noChangeArrowheads="1"/>
            </p:cNvSpPr>
            <p:nvPr/>
          </p:nvSpPr>
          <p:spPr bwMode="auto">
            <a:xfrm>
              <a:off x="4482" y="4538"/>
              <a:ext cx="2046" cy="5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2.2.1Проектирование и разработка ООП ВПО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7" name="Text Box 209"/>
            <p:cNvSpPr txBox="1">
              <a:spLocks noChangeArrowheads="1"/>
            </p:cNvSpPr>
            <p:nvPr/>
          </p:nvSpPr>
          <p:spPr bwMode="auto">
            <a:xfrm>
              <a:off x="4482" y="5149"/>
              <a:ext cx="2046" cy="5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2.2.2 Проектирование и разработка ОПОП СПО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8" name="Text Box 210"/>
            <p:cNvSpPr txBox="1">
              <a:spLocks noChangeArrowheads="1"/>
            </p:cNvSpPr>
            <p:nvPr/>
          </p:nvSpPr>
          <p:spPr bwMode="auto">
            <a:xfrm>
              <a:off x="8038" y="2970"/>
              <a:ext cx="1358" cy="7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2.4.1 Прием студентов университета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9" name="Text Box 211"/>
            <p:cNvSpPr txBox="1">
              <a:spLocks noChangeArrowheads="1"/>
            </p:cNvSpPr>
            <p:nvPr/>
          </p:nvSpPr>
          <p:spPr bwMode="auto">
            <a:xfrm>
              <a:off x="8035" y="3679"/>
              <a:ext cx="1358" cy="6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2.4.2 Прием студентов колледжа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60" name="Text Box 212"/>
            <p:cNvSpPr txBox="1">
              <a:spLocks noChangeArrowheads="1"/>
            </p:cNvSpPr>
            <p:nvPr/>
          </p:nvSpPr>
          <p:spPr bwMode="auto">
            <a:xfrm>
              <a:off x="11556" y="3163"/>
              <a:ext cx="1605" cy="12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2.13. Содействие трудоустройству выпускников КрасГМУ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61" name="Text Box 213"/>
            <p:cNvSpPr txBox="1">
              <a:spLocks noChangeArrowheads="1"/>
            </p:cNvSpPr>
            <p:nvPr/>
          </p:nvSpPr>
          <p:spPr bwMode="auto">
            <a:xfrm>
              <a:off x="8038" y="5793"/>
              <a:ext cx="1786" cy="5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2.5.2 Реализация ОПОП СПО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62" name="Text Box 214"/>
            <p:cNvSpPr txBox="1">
              <a:spLocks noChangeArrowheads="1"/>
            </p:cNvSpPr>
            <p:nvPr/>
          </p:nvSpPr>
          <p:spPr bwMode="auto">
            <a:xfrm>
              <a:off x="11628" y="6822"/>
              <a:ext cx="1348" cy="9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2.8.1 Реализация программ ДПО колледжа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263" name="AutoShape 215"/>
            <p:cNvCxnSpPr>
              <a:cxnSpLocks noChangeShapeType="1"/>
            </p:cNvCxnSpPr>
            <p:nvPr/>
          </p:nvCxnSpPr>
          <p:spPr bwMode="auto">
            <a:xfrm>
              <a:off x="4083" y="5047"/>
              <a:ext cx="18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264" name="AutoShape 216"/>
            <p:cNvCxnSpPr>
              <a:cxnSpLocks noChangeShapeType="1"/>
            </p:cNvCxnSpPr>
            <p:nvPr/>
          </p:nvCxnSpPr>
          <p:spPr bwMode="auto">
            <a:xfrm>
              <a:off x="4264" y="7589"/>
              <a:ext cx="0" cy="7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265" name="AutoShape 217"/>
            <p:cNvCxnSpPr>
              <a:cxnSpLocks noChangeShapeType="1"/>
            </p:cNvCxnSpPr>
            <p:nvPr/>
          </p:nvCxnSpPr>
          <p:spPr bwMode="auto">
            <a:xfrm>
              <a:off x="4264" y="4753"/>
              <a:ext cx="0" cy="7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266" name="AutoShape 218"/>
            <p:cNvCxnSpPr>
              <a:cxnSpLocks noChangeShapeType="1"/>
            </p:cNvCxnSpPr>
            <p:nvPr/>
          </p:nvCxnSpPr>
          <p:spPr bwMode="auto">
            <a:xfrm>
              <a:off x="4264" y="6076"/>
              <a:ext cx="0" cy="7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267" name="AutoShape 219"/>
            <p:cNvCxnSpPr>
              <a:cxnSpLocks noChangeShapeType="1"/>
            </p:cNvCxnSpPr>
            <p:nvPr/>
          </p:nvCxnSpPr>
          <p:spPr bwMode="auto">
            <a:xfrm>
              <a:off x="4015" y="6467"/>
              <a:ext cx="24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268" name="AutoShape 220"/>
            <p:cNvCxnSpPr>
              <a:cxnSpLocks noChangeShapeType="1"/>
            </p:cNvCxnSpPr>
            <p:nvPr/>
          </p:nvCxnSpPr>
          <p:spPr bwMode="auto">
            <a:xfrm>
              <a:off x="4264" y="4753"/>
              <a:ext cx="21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269" name="AutoShape 221"/>
            <p:cNvCxnSpPr>
              <a:cxnSpLocks noChangeShapeType="1"/>
            </p:cNvCxnSpPr>
            <p:nvPr/>
          </p:nvCxnSpPr>
          <p:spPr bwMode="auto">
            <a:xfrm>
              <a:off x="4264" y="5464"/>
              <a:ext cx="21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270" name="AutoShape 222"/>
            <p:cNvCxnSpPr>
              <a:cxnSpLocks noChangeShapeType="1"/>
            </p:cNvCxnSpPr>
            <p:nvPr/>
          </p:nvCxnSpPr>
          <p:spPr bwMode="auto">
            <a:xfrm>
              <a:off x="4264" y="6076"/>
              <a:ext cx="21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271" name="AutoShape 223"/>
            <p:cNvCxnSpPr>
              <a:cxnSpLocks noChangeShapeType="1"/>
            </p:cNvCxnSpPr>
            <p:nvPr/>
          </p:nvCxnSpPr>
          <p:spPr bwMode="auto">
            <a:xfrm>
              <a:off x="4264" y="6822"/>
              <a:ext cx="21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272" name="AutoShape 224"/>
            <p:cNvCxnSpPr>
              <a:cxnSpLocks noChangeShapeType="1"/>
            </p:cNvCxnSpPr>
            <p:nvPr/>
          </p:nvCxnSpPr>
          <p:spPr bwMode="auto">
            <a:xfrm>
              <a:off x="4046" y="7589"/>
              <a:ext cx="21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273" name="AutoShape 225"/>
            <p:cNvCxnSpPr>
              <a:cxnSpLocks noChangeShapeType="1"/>
            </p:cNvCxnSpPr>
            <p:nvPr/>
          </p:nvCxnSpPr>
          <p:spPr bwMode="auto">
            <a:xfrm>
              <a:off x="4015" y="8102"/>
              <a:ext cx="21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274" name="AutoShape 226"/>
            <p:cNvCxnSpPr>
              <a:cxnSpLocks noChangeShapeType="1"/>
            </p:cNvCxnSpPr>
            <p:nvPr/>
          </p:nvCxnSpPr>
          <p:spPr bwMode="auto">
            <a:xfrm>
              <a:off x="6314" y="7820"/>
              <a:ext cx="162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275" name="AutoShape 227"/>
            <p:cNvCxnSpPr>
              <a:cxnSpLocks noChangeShapeType="1"/>
            </p:cNvCxnSpPr>
            <p:nvPr/>
          </p:nvCxnSpPr>
          <p:spPr bwMode="auto">
            <a:xfrm>
              <a:off x="6314" y="8226"/>
              <a:ext cx="162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276" name="AutoShape 228"/>
            <p:cNvCxnSpPr>
              <a:cxnSpLocks noChangeShapeType="1"/>
            </p:cNvCxnSpPr>
            <p:nvPr/>
          </p:nvCxnSpPr>
          <p:spPr bwMode="auto">
            <a:xfrm>
              <a:off x="7851" y="3417"/>
              <a:ext cx="0" cy="5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277" name="AutoShape 229"/>
            <p:cNvCxnSpPr>
              <a:cxnSpLocks noChangeShapeType="1"/>
            </p:cNvCxnSpPr>
            <p:nvPr/>
          </p:nvCxnSpPr>
          <p:spPr bwMode="auto">
            <a:xfrm>
              <a:off x="7486" y="3677"/>
              <a:ext cx="365" cy="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278" name="AutoShape 230"/>
            <p:cNvCxnSpPr>
              <a:cxnSpLocks noChangeShapeType="1"/>
            </p:cNvCxnSpPr>
            <p:nvPr/>
          </p:nvCxnSpPr>
          <p:spPr bwMode="auto">
            <a:xfrm>
              <a:off x="7851" y="3987"/>
              <a:ext cx="18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279" name="AutoShape 231"/>
            <p:cNvCxnSpPr>
              <a:cxnSpLocks noChangeShapeType="1"/>
            </p:cNvCxnSpPr>
            <p:nvPr/>
          </p:nvCxnSpPr>
          <p:spPr bwMode="auto">
            <a:xfrm>
              <a:off x="7851" y="3417"/>
              <a:ext cx="18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280" name="AutoShape 232"/>
            <p:cNvCxnSpPr>
              <a:cxnSpLocks noChangeShapeType="1"/>
            </p:cNvCxnSpPr>
            <p:nvPr/>
          </p:nvCxnSpPr>
          <p:spPr bwMode="auto">
            <a:xfrm>
              <a:off x="9393" y="3417"/>
              <a:ext cx="26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281" name="AutoShape 233"/>
            <p:cNvCxnSpPr>
              <a:cxnSpLocks noChangeShapeType="1"/>
            </p:cNvCxnSpPr>
            <p:nvPr/>
          </p:nvCxnSpPr>
          <p:spPr bwMode="auto">
            <a:xfrm flipV="1">
              <a:off x="9393" y="3880"/>
              <a:ext cx="268" cy="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282" name="AutoShape 234"/>
            <p:cNvCxnSpPr>
              <a:cxnSpLocks noChangeShapeType="1"/>
            </p:cNvCxnSpPr>
            <p:nvPr/>
          </p:nvCxnSpPr>
          <p:spPr bwMode="auto">
            <a:xfrm>
              <a:off x="11114" y="3694"/>
              <a:ext cx="44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283" name="AutoShape 235"/>
            <p:cNvCxnSpPr>
              <a:cxnSpLocks noChangeShapeType="1"/>
            </p:cNvCxnSpPr>
            <p:nvPr/>
          </p:nvCxnSpPr>
          <p:spPr bwMode="auto">
            <a:xfrm>
              <a:off x="6695" y="6404"/>
              <a:ext cx="4933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284" name="AutoShape 236"/>
            <p:cNvCxnSpPr>
              <a:cxnSpLocks noChangeShapeType="1"/>
            </p:cNvCxnSpPr>
            <p:nvPr/>
          </p:nvCxnSpPr>
          <p:spPr bwMode="auto">
            <a:xfrm>
              <a:off x="6810" y="6933"/>
              <a:ext cx="481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285" name="AutoShape 237"/>
            <p:cNvCxnSpPr>
              <a:cxnSpLocks noChangeShapeType="1"/>
            </p:cNvCxnSpPr>
            <p:nvPr/>
          </p:nvCxnSpPr>
          <p:spPr bwMode="auto">
            <a:xfrm flipV="1">
              <a:off x="8963" y="4938"/>
              <a:ext cx="1" cy="1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286" name="AutoShape 238"/>
            <p:cNvCxnSpPr>
              <a:cxnSpLocks noChangeShapeType="1"/>
            </p:cNvCxnSpPr>
            <p:nvPr/>
          </p:nvCxnSpPr>
          <p:spPr bwMode="auto">
            <a:xfrm>
              <a:off x="6528" y="5371"/>
              <a:ext cx="75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287" name="AutoShape 239"/>
            <p:cNvCxnSpPr>
              <a:cxnSpLocks noChangeShapeType="1"/>
            </p:cNvCxnSpPr>
            <p:nvPr/>
          </p:nvCxnSpPr>
          <p:spPr bwMode="auto">
            <a:xfrm>
              <a:off x="7278" y="5371"/>
              <a:ext cx="0" cy="6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288" name="AutoShape 240"/>
            <p:cNvCxnSpPr>
              <a:cxnSpLocks noChangeShapeType="1"/>
            </p:cNvCxnSpPr>
            <p:nvPr/>
          </p:nvCxnSpPr>
          <p:spPr bwMode="auto">
            <a:xfrm>
              <a:off x="7278" y="5975"/>
              <a:ext cx="75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289" name="AutoShape 241"/>
            <p:cNvCxnSpPr>
              <a:cxnSpLocks noChangeShapeType="1"/>
            </p:cNvCxnSpPr>
            <p:nvPr/>
          </p:nvCxnSpPr>
          <p:spPr bwMode="auto">
            <a:xfrm>
              <a:off x="6528" y="4619"/>
              <a:ext cx="150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290" name="AutoShape 242"/>
            <p:cNvCxnSpPr>
              <a:cxnSpLocks noChangeShapeType="1"/>
            </p:cNvCxnSpPr>
            <p:nvPr/>
          </p:nvCxnSpPr>
          <p:spPr bwMode="auto">
            <a:xfrm>
              <a:off x="9661" y="4733"/>
              <a:ext cx="137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291" name="AutoShape 243"/>
            <p:cNvCxnSpPr>
              <a:cxnSpLocks noChangeShapeType="1"/>
            </p:cNvCxnSpPr>
            <p:nvPr/>
          </p:nvCxnSpPr>
          <p:spPr bwMode="auto">
            <a:xfrm>
              <a:off x="11032" y="4732"/>
              <a:ext cx="0" cy="8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292" name="AutoShape 244"/>
            <p:cNvCxnSpPr>
              <a:cxnSpLocks noChangeShapeType="1"/>
            </p:cNvCxnSpPr>
            <p:nvPr/>
          </p:nvCxnSpPr>
          <p:spPr bwMode="auto">
            <a:xfrm>
              <a:off x="11032" y="5616"/>
              <a:ext cx="59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293" name="AutoShape 245"/>
            <p:cNvCxnSpPr>
              <a:cxnSpLocks noChangeShapeType="1"/>
            </p:cNvCxnSpPr>
            <p:nvPr/>
          </p:nvCxnSpPr>
          <p:spPr bwMode="auto">
            <a:xfrm flipV="1">
              <a:off x="9821" y="5975"/>
              <a:ext cx="121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294" name="AutoShape 246"/>
            <p:cNvCxnSpPr>
              <a:cxnSpLocks noChangeShapeType="1"/>
            </p:cNvCxnSpPr>
            <p:nvPr/>
          </p:nvCxnSpPr>
          <p:spPr bwMode="auto">
            <a:xfrm>
              <a:off x="11032" y="5976"/>
              <a:ext cx="0" cy="123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295" name="AutoShape 247"/>
            <p:cNvCxnSpPr>
              <a:cxnSpLocks noChangeShapeType="1"/>
            </p:cNvCxnSpPr>
            <p:nvPr/>
          </p:nvCxnSpPr>
          <p:spPr bwMode="auto">
            <a:xfrm>
              <a:off x="11032" y="7215"/>
              <a:ext cx="59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296" name="AutoShape 248"/>
            <p:cNvCxnSpPr>
              <a:cxnSpLocks noChangeShapeType="1"/>
            </p:cNvCxnSpPr>
            <p:nvPr/>
          </p:nvCxnSpPr>
          <p:spPr bwMode="auto">
            <a:xfrm>
              <a:off x="10041" y="7905"/>
              <a:ext cx="28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297" name="AutoShape 249"/>
            <p:cNvCxnSpPr>
              <a:cxnSpLocks noChangeShapeType="1"/>
            </p:cNvCxnSpPr>
            <p:nvPr/>
          </p:nvCxnSpPr>
          <p:spPr bwMode="auto">
            <a:xfrm flipV="1">
              <a:off x="10327" y="7276"/>
              <a:ext cx="0" cy="62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298" name="AutoShape 250"/>
            <p:cNvCxnSpPr>
              <a:cxnSpLocks noChangeShapeType="1"/>
            </p:cNvCxnSpPr>
            <p:nvPr/>
          </p:nvCxnSpPr>
          <p:spPr bwMode="auto">
            <a:xfrm flipH="1">
              <a:off x="7733" y="7276"/>
              <a:ext cx="259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299" name="AutoShape 251"/>
            <p:cNvCxnSpPr>
              <a:cxnSpLocks noChangeShapeType="1"/>
            </p:cNvCxnSpPr>
            <p:nvPr/>
          </p:nvCxnSpPr>
          <p:spPr bwMode="auto">
            <a:xfrm flipH="1" flipV="1">
              <a:off x="7729" y="4732"/>
              <a:ext cx="4" cy="254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00" name="AutoShape 252"/>
            <p:cNvCxnSpPr>
              <a:cxnSpLocks noChangeShapeType="1"/>
            </p:cNvCxnSpPr>
            <p:nvPr/>
          </p:nvCxnSpPr>
          <p:spPr bwMode="auto">
            <a:xfrm>
              <a:off x="7728" y="4732"/>
              <a:ext cx="30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301" name="AutoShape 253"/>
            <p:cNvCxnSpPr>
              <a:cxnSpLocks noChangeShapeType="1"/>
            </p:cNvCxnSpPr>
            <p:nvPr/>
          </p:nvCxnSpPr>
          <p:spPr bwMode="auto">
            <a:xfrm>
              <a:off x="7733" y="6157"/>
              <a:ext cx="30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302" name="AutoShape 254"/>
            <p:cNvCxnSpPr>
              <a:cxnSpLocks noChangeShapeType="1"/>
            </p:cNvCxnSpPr>
            <p:nvPr/>
          </p:nvCxnSpPr>
          <p:spPr bwMode="auto">
            <a:xfrm>
              <a:off x="6314" y="8102"/>
              <a:ext cx="21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03" name="AutoShape 255"/>
            <p:cNvCxnSpPr>
              <a:cxnSpLocks noChangeShapeType="1"/>
            </p:cNvCxnSpPr>
            <p:nvPr/>
          </p:nvCxnSpPr>
          <p:spPr bwMode="auto">
            <a:xfrm flipV="1">
              <a:off x="6528" y="7145"/>
              <a:ext cx="0" cy="9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04" name="AutoShape 256"/>
            <p:cNvCxnSpPr>
              <a:cxnSpLocks noChangeShapeType="1"/>
            </p:cNvCxnSpPr>
            <p:nvPr/>
          </p:nvCxnSpPr>
          <p:spPr bwMode="auto">
            <a:xfrm>
              <a:off x="6314" y="7589"/>
              <a:ext cx="9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05" name="AutoShape 257"/>
            <p:cNvCxnSpPr>
              <a:cxnSpLocks noChangeShapeType="1"/>
            </p:cNvCxnSpPr>
            <p:nvPr/>
          </p:nvCxnSpPr>
          <p:spPr bwMode="auto">
            <a:xfrm flipV="1">
              <a:off x="6405" y="7214"/>
              <a:ext cx="0" cy="3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06" name="AutoShape 258"/>
            <p:cNvCxnSpPr>
              <a:cxnSpLocks noChangeShapeType="1"/>
            </p:cNvCxnSpPr>
            <p:nvPr/>
          </p:nvCxnSpPr>
          <p:spPr bwMode="auto">
            <a:xfrm flipH="1">
              <a:off x="4083" y="7214"/>
              <a:ext cx="232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07" name="AutoShape 259"/>
            <p:cNvCxnSpPr>
              <a:cxnSpLocks noChangeShapeType="1"/>
            </p:cNvCxnSpPr>
            <p:nvPr/>
          </p:nvCxnSpPr>
          <p:spPr bwMode="auto">
            <a:xfrm flipH="1">
              <a:off x="4182" y="7145"/>
              <a:ext cx="234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08" name="AutoShape 260"/>
            <p:cNvCxnSpPr>
              <a:cxnSpLocks noChangeShapeType="1"/>
            </p:cNvCxnSpPr>
            <p:nvPr/>
          </p:nvCxnSpPr>
          <p:spPr bwMode="auto">
            <a:xfrm flipV="1">
              <a:off x="4182" y="5975"/>
              <a:ext cx="0" cy="11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09" name="AutoShape 261"/>
            <p:cNvCxnSpPr>
              <a:cxnSpLocks noChangeShapeType="1"/>
            </p:cNvCxnSpPr>
            <p:nvPr/>
          </p:nvCxnSpPr>
          <p:spPr bwMode="auto">
            <a:xfrm>
              <a:off x="4182" y="5975"/>
              <a:ext cx="30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310" name="AutoShape 262"/>
            <p:cNvCxnSpPr>
              <a:cxnSpLocks noChangeShapeType="1"/>
            </p:cNvCxnSpPr>
            <p:nvPr/>
          </p:nvCxnSpPr>
          <p:spPr bwMode="auto">
            <a:xfrm flipV="1">
              <a:off x="4083" y="6933"/>
              <a:ext cx="0" cy="28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11" name="AutoShape 263"/>
            <p:cNvCxnSpPr>
              <a:cxnSpLocks noChangeShapeType="1"/>
            </p:cNvCxnSpPr>
            <p:nvPr/>
          </p:nvCxnSpPr>
          <p:spPr bwMode="auto">
            <a:xfrm>
              <a:off x="4083" y="6933"/>
              <a:ext cx="39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312" name="AutoShape 264"/>
            <p:cNvCxnSpPr>
              <a:cxnSpLocks noChangeShapeType="1"/>
            </p:cNvCxnSpPr>
            <p:nvPr/>
          </p:nvCxnSpPr>
          <p:spPr bwMode="auto">
            <a:xfrm>
              <a:off x="9821" y="5862"/>
              <a:ext cx="1536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13" name="AutoShape 265"/>
            <p:cNvCxnSpPr>
              <a:cxnSpLocks noChangeShapeType="1"/>
            </p:cNvCxnSpPr>
            <p:nvPr/>
          </p:nvCxnSpPr>
          <p:spPr bwMode="auto">
            <a:xfrm flipV="1">
              <a:off x="11357" y="4180"/>
              <a:ext cx="0" cy="168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14" name="AutoShape 266"/>
            <p:cNvCxnSpPr>
              <a:cxnSpLocks noChangeShapeType="1"/>
            </p:cNvCxnSpPr>
            <p:nvPr/>
          </p:nvCxnSpPr>
          <p:spPr bwMode="auto">
            <a:xfrm>
              <a:off x="11357" y="4180"/>
              <a:ext cx="19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315" name="AutoShape 267"/>
            <p:cNvCxnSpPr>
              <a:cxnSpLocks noChangeShapeType="1"/>
            </p:cNvCxnSpPr>
            <p:nvPr/>
          </p:nvCxnSpPr>
          <p:spPr bwMode="auto">
            <a:xfrm>
              <a:off x="9661" y="4538"/>
              <a:ext cx="1532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16" name="AutoShape 268"/>
            <p:cNvCxnSpPr>
              <a:cxnSpLocks noChangeShapeType="1"/>
            </p:cNvCxnSpPr>
            <p:nvPr/>
          </p:nvCxnSpPr>
          <p:spPr bwMode="auto">
            <a:xfrm flipV="1">
              <a:off x="11193" y="3233"/>
              <a:ext cx="0" cy="13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17" name="AutoShape 269"/>
            <p:cNvCxnSpPr>
              <a:cxnSpLocks noChangeShapeType="1"/>
            </p:cNvCxnSpPr>
            <p:nvPr/>
          </p:nvCxnSpPr>
          <p:spPr bwMode="auto">
            <a:xfrm>
              <a:off x="11193" y="3233"/>
              <a:ext cx="3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318" name="AutoShape 270"/>
            <p:cNvCxnSpPr>
              <a:cxnSpLocks noChangeShapeType="1"/>
            </p:cNvCxnSpPr>
            <p:nvPr/>
          </p:nvCxnSpPr>
          <p:spPr bwMode="auto">
            <a:xfrm>
              <a:off x="13161" y="4132"/>
              <a:ext cx="214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19" name="AutoShape 271"/>
            <p:cNvCxnSpPr>
              <a:cxnSpLocks noChangeShapeType="1"/>
            </p:cNvCxnSpPr>
            <p:nvPr/>
          </p:nvCxnSpPr>
          <p:spPr bwMode="auto">
            <a:xfrm>
              <a:off x="13375" y="4132"/>
              <a:ext cx="0" cy="110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20" name="AutoShape 272"/>
            <p:cNvCxnSpPr>
              <a:cxnSpLocks noChangeShapeType="1"/>
            </p:cNvCxnSpPr>
            <p:nvPr/>
          </p:nvCxnSpPr>
          <p:spPr bwMode="auto">
            <a:xfrm>
              <a:off x="13375" y="5241"/>
              <a:ext cx="1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321" name="AutoShape 273"/>
            <p:cNvCxnSpPr>
              <a:cxnSpLocks noChangeShapeType="1"/>
            </p:cNvCxnSpPr>
            <p:nvPr/>
          </p:nvCxnSpPr>
          <p:spPr bwMode="auto">
            <a:xfrm>
              <a:off x="14958" y="5241"/>
              <a:ext cx="26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322" name="AutoShape 274"/>
            <p:cNvCxnSpPr>
              <a:cxnSpLocks noChangeShapeType="1"/>
            </p:cNvCxnSpPr>
            <p:nvPr/>
          </p:nvCxnSpPr>
          <p:spPr bwMode="auto">
            <a:xfrm>
              <a:off x="12976" y="6076"/>
              <a:ext cx="224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323" name="AutoShape 275"/>
            <p:cNvCxnSpPr>
              <a:cxnSpLocks noChangeShapeType="1"/>
            </p:cNvCxnSpPr>
            <p:nvPr/>
          </p:nvCxnSpPr>
          <p:spPr bwMode="auto">
            <a:xfrm>
              <a:off x="12976" y="7214"/>
              <a:ext cx="224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324" name="AutoShape 276"/>
            <p:cNvCxnSpPr>
              <a:cxnSpLocks noChangeShapeType="1"/>
            </p:cNvCxnSpPr>
            <p:nvPr/>
          </p:nvCxnSpPr>
          <p:spPr bwMode="auto">
            <a:xfrm flipH="1">
              <a:off x="7851" y="3233"/>
              <a:ext cx="17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</p:cxnSp>
        <p:cxnSp>
          <p:nvCxnSpPr>
            <p:cNvPr id="2325" name="AutoShape 277"/>
            <p:cNvCxnSpPr>
              <a:cxnSpLocks noChangeShapeType="1"/>
            </p:cNvCxnSpPr>
            <p:nvPr/>
          </p:nvCxnSpPr>
          <p:spPr bwMode="auto">
            <a:xfrm>
              <a:off x="13161" y="3418"/>
              <a:ext cx="21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26" name="AutoShape 278"/>
            <p:cNvCxnSpPr>
              <a:cxnSpLocks noChangeShapeType="1"/>
            </p:cNvCxnSpPr>
            <p:nvPr/>
          </p:nvCxnSpPr>
          <p:spPr bwMode="auto">
            <a:xfrm flipV="1">
              <a:off x="13375" y="2970"/>
              <a:ext cx="1" cy="44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27" name="AutoShape 279"/>
            <p:cNvCxnSpPr>
              <a:cxnSpLocks noChangeShapeType="1"/>
            </p:cNvCxnSpPr>
            <p:nvPr/>
          </p:nvCxnSpPr>
          <p:spPr bwMode="auto">
            <a:xfrm flipH="1">
              <a:off x="7851" y="2970"/>
              <a:ext cx="552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28" name="AutoShape 280"/>
            <p:cNvCxnSpPr>
              <a:cxnSpLocks noChangeShapeType="1"/>
            </p:cNvCxnSpPr>
            <p:nvPr/>
          </p:nvCxnSpPr>
          <p:spPr bwMode="auto">
            <a:xfrm>
              <a:off x="7851" y="2970"/>
              <a:ext cx="0" cy="2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29" name="AutoShape 281"/>
            <p:cNvCxnSpPr>
              <a:cxnSpLocks noChangeShapeType="1"/>
            </p:cNvCxnSpPr>
            <p:nvPr/>
          </p:nvCxnSpPr>
          <p:spPr bwMode="auto">
            <a:xfrm>
              <a:off x="15926" y="2877"/>
              <a:ext cx="0" cy="59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330" name="AutoShape 282"/>
            <p:cNvCxnSpPr>
              <a:cxnSpLocks noChangeShapeType="1"/>
            </p:cNvCxnSpPr>
            <p:nvPr/>
          </p:nvCxnSpPr>
          <p:spPr bwMode="auto">
            <a:xfrm>
              <a:off x="1213" y="8777"/>
              <a:ext cx="1471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331" name="AutoShape 283"/>
            <p:cNvCxnSpPr>
              <a:cxnSpLocks noChangeShapeType="1"/>
            </p:cNvCxnSpPr>
            <p:nvPr/>
          </p:nvCxnSpPr>
          <p:spPr bwMode="auto">
            <a:xfrm>
              <a:off x="8547" y="2693"/>
              <a:ext cx="0" cy="1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332" name="AutoShape 284"/>
            <p:cNvCxnSpPr>
              <a:cxnSpLocks noChangeShapeType="1"/>
            </p:cNvCxnSpPr>
            <p:nvPr/>
          </p:nvCxnSpPr>
          <p:spPr bwMode="auto">
            <a:xfrm>
              <a:off x="7940" y="4861"/>
              <a:ext cx="9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33" name="AutoShape 285"/>
            <p:cNvCxnSpPr>
              <a:cxnSpLocks noChangeShapeType="1"/>
            </p:cNvCxnSpPr>
            <p:nvPr/>
          </p:nvCxnSpPr>
          <p:spPr bwMode="auto">
            <a:xfrm>
              <a:off x="12976" y="6157"/>
              <a:ext cx="18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334" name="Text Box 286"/>
            <p:cNvSpPr txBox="1">
              <a:spLocks noChangeArrowheads="1"/>
            </p:cNvSpPr>
            <p:nvPr/>
          </p:nvSpPr>
          <p:spPr bwMode="auto">
            <a:xfrm>
              <a:off x="1309" y="9221"/>
              <a:ext cx="3571" cy="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3.2 Управление персоналом </a:t>
              </a:r>
              <a:r>
                <a:rPr kumimoji="0" lang="ru-RU" sz="1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КрасГМУ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35" name="Text Box 287"/>
            <p:cNvSpPr txBox="1">
              <a:spLocks noChangeArrowheads="1"/>
            </p:cNvSpPr>
            <p:nvPr/>
          </p:nvSpPr>
          <p:spPr bwMode="auto">
            <a:xfrm>
              <a:off x="4992" y="9221"/>
              <a:ext cx="5493" cy="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3.4 Библиотечное и информационное обслуживание </a:t>
              </a:r>
              <a:r>
                <a:rPr kumimoji="0" lang="ru-RU" sz="1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КрасГМУ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36" name="Text Box 288"/>
            <p:cNvSpPr txBox="1">
              <a:spLocks noChangeArrowheads="1"/>
            </p:cNvSpPr>
            <p:nvPr/>
          </p:nvSpPr>
          <p:spPr bwMode="auto">
            <a:xfrm>
              <a:off x="1309" y="8857"/>
              <a:ext cx="3571" cy="32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3.1 Управление ресурсами </a:t>
              </a:r>
              <a:r>
                <a:rPr kumimoji="0" lang="ru-RU" sz="1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КрасГМУ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37" name="Text Box 289"/>
            <p:cNvSpPr txBox="1">
              <a:spLocks noChangeArrowheads="1"/>
            </p:cNvSpPr>
            <p:nvPr/>
          </p:nvSpPr>
          <p:spPr bwMode="auto">
            <a:xfrm>
              <a:off x="4992" y="8891"/>
              <a:ext cx="4829" cy="33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3.3 Редакционно-издательская деятельность </a:t>
              </a:r>
              <a:r>
                <a:rPr kumimoji="0" lang="ru-RU" sz="1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КрасГМУ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38" name="Text Box 290"/>
            <p:cNvSpPr txBox="1">
              <a:spLocks noChangeArrowheads="1"/>
            </p:cNvSpPr>
            <p:nvPr/>
          </p:nvSpPr>
          <p:spPr bwMode="auto">
            <a:xfrm>
              <a:off x="4993" y="9620"/>
              <a:ext cx="4547" cy="3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3.5 Управление информационной средой </a:t>
              </a:r>
              <a:r>
                <a:rPr kumimoji="0" lang="ru-RU" sz="1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КрасГМУ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39" name="Text Box 291"/>
            <p:cNvSpPr txBox="1">
              <a:spLocks noChangeArrowheads="1"/>
            </p:cNvSpPr>
            <p:nvPr/>
          </p:nvSpPr>
          <p:spPr bwMode="auto">
            <a:xfrm>
              <a:off x="10579" y="8891"/>
              <a:ext cx="5347" cy="33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3.7 Обеспечение безопасности  жизнедеятельности </a:t>
              </a:r>
              <a:r>
                <a:rPr kumimoji="0" lang="ru-RU" sz="1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КрасГМУ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40" name="Text Box 292"/>
            <p:cNvSpPr txBox="1">
              <a:spLocks noChangeArrowheads="1"/>
            </p:cNvSpPr>
            <p:nvPr/>
          </p:nvSpPr>
          <p:spPr bwMode="auto">
            <a:xfrm>
              <a:off x="10386" y="9620"/>
              <a:ext cx="5542" cy="3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3.8 Социальная поддержка студентов и сотрудников </a:t>
              </a:r>
              <a:r>
                <a:rPr kumimoji="0" lang="ru-RU" sz="1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КрасГМУ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41" name="Text Box 293"/>
            <p:cNvSpPr txBox="1">
              <a:spLocks noChangeArrowheads="1"/>
            </p:cNvSpPr>
            <p:nvPr/>
          </p:nvSpPr>
          <p:spPr bwMode="auto">
            <a:xfrm>
              <a:off x="1309" y="9553"/>
              <a:ext cx="3365" cy="3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3.6 Управление закупками </a:t>
              </a:r>
              <a:r>
                <a:rPr kumimoji="0" lang="ru-RU" sz="1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КрасГМУ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342" name="AutoShape 294"/>
            <p:cNvCxnSpPr>
              <a:cxnSpLocks noChangeShapeType="1"/>
            </p:cNvCxnSpPr>
            <p:nvPr/>
          </p:nvCxnSpPr>
          <p:spPr bwMode="auto">
            <a:xfrm>
              <a:off x="1213" y="8857"/>
              <a:ext cx="1471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343" name="AutoShape 295"/>
            <p:cNvCxnSpPr>
              <a:cxnSpLocks noChangeShapeType="1"/>
            </p:cNvCxnSpPr>
            <p:nvPr/>
          </p:nvCxnSpPr>
          <p:spPr bwMode="auto">
            <a:xfrm>
              <a:off x="1213" y="9974"/>
              <a:ext cx="1471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344" name="AutoShape 296"/>
            <p:cNvCxnSpPr>
              <a:cxnSpLocks noChangeShapeType="1"/>
            </p:cNvCxnSpPr>
            <p:nvPr/>
          </p:nvCxnSpPr>
          <p:spPr bwMode="auto">
            <a:xfrm>
              <a:off x="1215" y="8971"/>
              <a:ext cx="0" cy="10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345" name="AutoShape 297"/>
            <p:cNvCxnSpPr>
              <a:cxnSpLocks noChangeShapeType="1"/>
            </p:cNvCxnSpPr>
            <p:nvPr/>
          </p:nvCxnSpPr>
          <p:spPr bwMode="auto">
            <a:xfrm>
              <a:off x="15928" y="8971"/>
              <a:ext cx="0" cy="10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346" name="AutoShape 298"/>
            <p:cNvCxnSpPr>
              <a:cxnSpLocks noChangeShapeType="1"/>
            </p:cNvCxnSpPr>
            <p:nvPr/>
          </p:nvCxnSpPr>
          <p:spPr bwMode="auto">
            <a:xfrm>
              <a:off x="7486" y="3880"/>
              <a:ext cx="7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47" name="AutoShape 299"/>
            <p:cNvCxnSpPr>
              <a:cxnSpLocks noChangeShapeType="1"/>
            </p:cNvCxnSpPr>
            <p:nvPr/>
          </p:nvCxnSpPr>
          <p:spPr bwMode="auto">
            <a:xfrm>
              <a:off x="7562" y="3880"/>
              <a:ext cx="0" cy="21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48" name="AutoShape 300"/>
            <p:cNvCxnSpPr>
              <a:cxnSpLocks noChangeShapeType="1"/>
            </p:cNvCxnSpPr>
            <p:nvPr/>
          </p:nvCxnSpPr>
          <p:spPr bwMode="auto">
            <a:xfrm>
              <a:off x="7562" y="6076"/>
              <a:ext cx="47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349" name="AutoShape 301"/>
            <p:cNvCxnSpPr>
              <a:cxnSpLocks noChangeShapeType="1"/>
            </p:cNvCxnSpPr>
            <p:nvPr/>
          </p:nvCxnSpPr>
          <p:spPr bwMode="auto">
            <a:xfrm>
              <a:off x="7486" y="3510"/>
              <a:ext cx="17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50" name="AutoShape 302"/>
            <p:cNvCxnSpPr>
              <a:cxnSpLocks noChangeShapeType="1"/>
            </p:cNvCxnSpPr>
            <p:nvPr/>
          </p:nvCxnSpPr>
          <p:spPr bwMode="auto">
            <a:xfrm>
              <a:off x="7660" y="3511"/>
              <a:ext cx="0" cy="102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51" name="AutoShape 303"/>
            <p:cNvCxnSpPr>
              <a:cxnSpLocks noChangeShapeType="1"/>
            </p:cNvCxnSpPr>
            <p:nvPr/>
          </p:nvCxnSpPr>
          <p:spPr bwMode="auto">
            <a:xfrm>
              <a:off x="7660" y="4538"/>
              <a:ext cx="36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352" name="AutoShape 304"/>
            <p:cNvCxnSpPr>
              <a:cxnSpLocks noChangeShapeType="1"/>
            </p:cNvCxnSpPr>
            <p:nvPr/>
          </p:nvCxnSpPr>
          <p:spPr bwMode="auto">
            <a:xfrm>
              <a:off x="8964" y="5616"/>
              <a:ext cx="2" cy="17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353" name="AutoShape 305"/>
            <p:cNvCxnSpPr>
              <a:cxnSpLocks noChangeShapeType="1"/>
            </p:cNvCxnSpPr>
            <p:nvPr/>
          </p:nvCxnSpPr>
          <p:spPr bwMode="auto">
            <a:xfrm>
              <a:off x="12976" y="3694"/>
              <a:ext cx="247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354" name="AutoShape 306"/>
            <p:cNvCxnSpPr>
              <a:cxnSpLocks noChangeShapeType="1"/>
            </p:cNvCxnSpPr>
            <p:nvPr/>
          </p:nvCxnSpPr>
          <p:spPr bwMode="auto">
            <a:xfrm>
              <a:off x="15760" y="3694"/>
              <a:ext cx="26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355" name="AutoShape 307"/>
            <p:cNvCxnSpPr>
              <a:cxnSpLocks noChangeShapeType="1"/>
            </p:cNvCxnSpPr>
            <p:nvPr/>
          </p:nvCxnSpPr>
          <p:spPr bwMode="auto">
            <a:xfrm>
              <a:off x="15760" y="5241"/>
              <a:ext cx="26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356" name="AutoShape 308"/>
            <p:cNvCxnSpPr>
              <a:cxnSpLocks noChangeShapeType="1"/>
            </p:cNvCxnSpPr>
            <p:nvPr/>
          </p:nvCxnSpPr>
          <p:spPr bwMode="auto">
            <a:xfrm>
              <a:off x="945" y="4861"/>
              <a:ext cx="69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357" name="AutoShape 309"/>
            <p:cNvCxnSpPr>
              <a:cxnSpLocks noChangeShapeType="1"/>
            </p:cNvCxnSpPr>
            <p:nvPr/>
          </p:nvCxnSpPr>
          <p:spPr bwMode="auto">
            <a:xfrm>
              <a:off x="4495" y="3677"/>
              <a:ext cx="81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279" name="Заголовок 1"/>
          <p:cNvSpPr>
            <a:spLocks/>
          </p:cNvSpPr>
          <p:nvPr/>
        </p:nvSpPr>
        <p:spPr bwMode="auto">
          <a:xfrm>
            <a:off x="1673225" y="0"/>
            <a:ext cx="7470775" cy="115252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</a:rPr>
              <a:t>Процессы Университета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280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8462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1012825"/>
          </a:xfrm>
        </p:spPr>
        <p:txBody>
          <a:bodyPr>
            <a:normAutofit fontScale="90000"/>
          </a:bodyPr>
          <a:lstStyle/>
          <a:p>
            <a:r>
              <a:rPr lang="ru-RU" sz="4000" smtClean="0">
                <a:solidFill>
                  <a:srgbClr val="FF0000"/>
                </a:solidFill>
                <a:latin typeface="Arial" charset="0"/>
              </a:rPr>
              <a:t>Нормативная база</a:t>
            </a:r>
            <a:r>
              <a:rPr lang="en-US" sz="4000" smtClean="0">
                <a:latin typeface="Arial" charset="0"/>
              </a:rPr>
              <a:t/>
            </a:r>
            <a:br>
              <a:rPr lang="en-US" sz="4000" smtClean="0">
                <a:latin typeface="Arial" charset="0"/>
              </a:rPr>
            </a:br>
            <a:endParaRPr lang="ru-RU" sz="4000" smtClean="0">
              <a:latin typeface="Arial" charset="0"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700213"/>
            <a:ext cx="7859713" cy="44259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2900" smtClean="0">
                <a:latin typeface="Arial" charset="0"/>
              </a:rPr>
              <a:t>	</a:t>
            </a:r>
            <a:endParaRPr lang="ru-RU" sz="6000" smtClean="0">
              <a:latin typeface="Arial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8463" cy="1146175"/>
          </a:xfrm>
          <a:prstGeom prst="rect">
            <a:avLst/>
          </a:prstGeom>
          <a:solidFill>
            <a:schemeClr val="accent2">
              <a:lumMod val="75000"/>
              <a:alpha val="11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1989" name="Заголовок 1"/>
          <p:cNvSpPr>
            <a:spLocks/>
          </p:cNvSpPr>
          <p:nvPr/>
        </p:nvSpPr>
        <p:spPr bwMode="auto">
          <a:xfrm>
            <a:off x="1673225" y="0"/>
            <a:ext cx="7470775" cy="115252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dirty="0">
                <a:solidFill>
                  <a:schemeClr val="bg1"/>
                </a:solidFill>
              </a:rPr>
              <a:t>Составные части СМК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676400"/>
            <a:ext cx="9144000" cy="4724400"/>
            <a:chOff x="2601" y="3842"/>
            <a:chExt cx="7380" cy="2198"/>
          </a:xfrm>
        </p:grpSpPr>
        <p:sp>
          <p:nvSpPr>
            <p:cNvPr id="41992" name="Rectangle 3"/>
            <p:cNvSpPr>
              <a:spLocks noChangeArrowheads="1"/>
            </p:cNvSpPr>
            <p:nvPr/>
          </p:nvSpPr>
          <p:spPr bwMode="auto">
            <a:xfrm>
              <a:off x="2601" y="3842"/>
              <a:ext cx="7380" cy="2198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600"/>
                </a:spcBef>
              </a:pPr>
              <a:endParaRPr lang="ru-RU" sz="1100" b="1">
                <a:cs typeface="Arial" charset="0"/>
              </a:endParaRPr>
            </a:p>
            <a:p>
              <a:pPr algn="ctr">
                <a:spcBef>
                  <a:spcPts val="600"/>
                </a:spcBef>
              </a:pPr>
              <a:r>
                <a:rPr lang="ru-RU" sz="2400" b="1">
                  <a:cs typeface="Arial" charset="0"/>
                </a:rPr>
                <a:t>СИСТЕМА МЕНЕДЖМЕНТА КАЧЕСТВА (п. 4.1 ИСО 9001)</a:t>
              </a:r>
            </a:p>
            <a:p>
              <a:endParaRPr lang="ru-RU" sz="20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41993" name="Line 4"/>
            <p:cNvSpPr>
              <a:spLocks noChangeShapeType="1"/>
            </p:cNvSpPr>
            <p:nvPr/>
          </p:nvSpPr>
          <p:spPr bwMode="auto">
            <a:xfrm>
              <a:off x="2601" y="4420"/>
              <a:ext cx="73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4" name="Line 5"/>
            <p:cNvSpPr>
              <a:spLocks noChangeShapeType="1"/>
            </p:cNvSpPr>
            <p:nvPr/>
          </p:nvSpPr>
          <p:spPr bwMode="auto">
            <a:xfrm>
              <a:off x="6201" y="4420"/>
              <a:ext cx="0" cy="15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5" name="Line 6"/>
            <p:cNvSpPr>
              <a:spLocks noChangeShapeType="1"/>
            </p:cNvSpPr>
            <p:nvPr/>
          </p:nvSpPr>
          <p:spPr bwMode="auto">
            <a:xfrm>
              <a:off x="4401" y="4420"/>
              <a:ext cx="0" cy="15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6" name="Line 7"/>
            <p:cNvSpPr>
              <a:spLocks noChangeShapeType="1"/>
            </p:cNvSpPr>
            <p:nvPr/>
          </p:nvSpPr>
          <p:spPr bwMode="auto">
            <a:xfrm>
              <a:off x="8001" y="4420"/>
              <a:ext cx="0" cy="15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7" name="Text Box 8"/>
            <p:cNvSpPr txBox="1">
              <a:spLocks noChangeArrowheads="1"/>
            </p:cNvSpPr>
            <p:nvPr/>
          </p:nvSpPr>
          <p:spPr bwMode="auto">
            <a:xfrm>
              <a:off x="2781" y="4497"/>
              <a:ext cx="1440" cy="1337"/>
            </a:xfrm>
            <a:prstGeom prst="rect">
              <a:avLst/>
            </a:prstGeom>
            <a:solidFill>
              <a:srgbClr val="CC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ru-RU" sz="2000" b="1">
                <a:cs typeface="Arial" charset="0"/>
              </a:endParaRPr>
            </a:p>
            <a:p>
              <a:pPr algn="ctr"/>
              <a:endParaRPr lang="ru-RU" b="1">
                <a:cs typeface="Arial" charset="0"/>
              </a:endParaRPr>
            </a:p>
            <a:p>
              <a:pPr algn="ctr"/>
              <a:endParaRPr lang="ru-RU" b="1">
                <a:cs typeface="Arial" charset="0"/>
              </a:endParaRPr>
            </a:p>
            <a:p>
              <a:pPr algn="ctr"/>
              <a:r>
                <a:rPr lang="ru-RU" b="1">
                  <a:cs typeface="Arial" charset="0"/>
                </a:rPr>
                <a:t>ОРГАНИ-ЗАЦИОННАЯ СТРУКТУРА</a:t>
              </a:r>
              <a:endParaRPr lang="ru-RU">
                <a:latin typeface="Verdana" pitchFamily="34" charset="0"/>
                <a:cs typeface="Arial" charset="0"/>
              </a:endParaRPr>
            </a:p>
          </p:txBody>
        </p:sp>
        <p:sp>
          <p:nvSpPr>
            <p:cNvPr id="41998" name="Text Box 9"/>
            <p:cNvSpPr txBox="1">
              <a:spLocks noChangeArrowheads="1"/>
            </p:cNvSpPr>
            <p:nvPr/>
          </p:nvSpPr>
          <p:spPr bwMode="auto">
            <a:xfrm>
              <a:off x="4581" y="4497"/>
              <a:ext cx="1440" cy="1325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1200">
                <a:latin typeface="Verdana" pitchFamily="34" charset="0"/>
                <a:cs typeface="Arial" charset="0"/>
              </a:endParaRPr>
            </a:p>
            <a:p>
              <a:pPr algn="ctr"/>
              <a:endParaRPr lang="ru-RU" sz="2000" b="1">
                <a:cs typeface="Arial" charset="0"/>
              </a:endParaRPr>
            </a:p>
            <a:p>
              <a:pPr algn="ctr"/>
              <a:endParaRPr lang="ru-RU" b="1">
                <a:cs typeface="Arial" charset="0"/>
              </a:endParaRPr>
            </a:p>
            <a:p>
              <a:pPr algn="ctr"/>
              <a:endParaRPr lang="ru-RU" b="1">
                <a:cs typeface="Arial" charset="0"/>
              </a:endParaRPr>
            </a:p>
            <a:p>
              <a:pPr algn="ctr"/>
              <a:r>
                <a:rPr lang="ru-RU" b="1">
                  <a:cs typeface="Arial" charset="0"/>
                </a:rPr>
                <a:t>ПРОЦЕССЫ</a:t>
              </a:r>
              <a:endParaRPr lang="ru-RU">
                <a:latin typeface="Verdana" pitchFamily="34" charset="0"/>
                <a:cs typeface="Arial" charset="0"/>
              </a:endParaRPr>
            </a:p>
          </p:txBody>
        </p:sp>
        <p:sp>
          <p:nvSpPr>
            <p:cNvPr id="41999" name="Text Box 10"/>
            <p:cNvSpPr txBox="1">
              <a:spLocks noChangeArrowheads="1"/>
            </p:cNvSpPr>
            <p:nvPr/>
          </p:nvSpPr>
          <p:spPr bwMode="auto">
            <a:xfrm>
              <a:off x="6381" y="4497"/>
              <a:ext cx="1440" cy="1325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1200">
                <a:latin typeface="Verdana" pitchFamily="34" charset="0"/>
                <a:cs typeface="Arial" charset="0"/>
              </a:endParaRPr>
            </a:p>
            <a:p>
              <a:pPr algn="ctr"/>
              <a:endParaRPr lang="ru-RU" sz="2000" b="1">
                <a:cs typeface="Arial" charset="0"/>
              </a:endParaRPr>
            </a:p>
            <a:p>
              <a:pPr algn="ctr"/>
              <a:endParaRPr lang="ru-RU" sz="2000" b="1">
                <a:cs typeface="Arial" charset="0"/>
              </a:endParaRPr>
            </a:p>
            <a:p>
              <a:pPr algn="ctr"/>
              <a:endParaRPr lang="ru-RU" sz="2000" b="1">
                <a:cs typeface="Arial" charset="0"/>
              </a:endParaRPr>
            </a:p>
            <a:p>
              <a:pPr algn="ctr"/>
              <a:r>
                <a:rPr lang="ru-RU" b="1">
                  <a:cs typeface="Arial" charset="0"/>
                </a:rPr>
                <a:t>РЕСУРСЫ</a:t>
              </a:r>
              <a:endParaRPr lang="ru-RU">
                <a:latin typeface="Verdana" pitchFamily="34" charset="0"/>
                <a:cs typeface="Arial" charset="0"/>
              </a:endParaRPr>
            </a:p>
          </p:txBody>
        </p:sp>
        <p:sp>
          <p:nvSpPr>
            <p:cNvPr id="42000" name="Text Box 11" descr="Мелкое конфетти"/>
            <p:cNvSpPr txBox="1">
              <a:spLocks noChangeArrowheads="1"/>
            </p:cNvSpPr>
            <p:nvPr/>
          </p:nvSpPr>
          <p:spPr bwMode="auto">
            <a:xfrm>
              <a:off x="8181" y="4497"/>
              <a:ext cx="1440" cy="1325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1200">
                <a:latin typeface="Verdana" pitchFamily="34" charset="0"/>
                <a:cs typeface="Arial" charset="0"/>
              </a:endParaRPr>
            </a:p>
            <a:p>
              <a:pPr algn="ctr"/>
              <a:endParaRPr lang="ru-RU" sz="2000" b="1">
                <a:cs typeface="Arial" charset="0"/>
              </a:endParaRPr>
            </a:p>
            <a:p>
              <a:pPr algn="ctr"/>
              <a:endParaRPr lang="ru-RU" b="1">
                <a:solidFill>
                  <a:srgbClr val="800000"/>
                </a:solidFill>
                <a:cs typeface="Arial" charset="0"/>
              </a:endParaRPr>
            </a:p>
            <a:p>
              <a:pPr algn="ctr"/>
              <a:endParaRPr lang="ru-RU" b="1">
                <a:solidFill>
                  <a:srgbClr val="800000"/>
                </a:solidFill>
                <a:cs typeface="Arial" charset="0"/>
              </a:endParaRPr>
            </a:p>
            <a:p>
              <a:pPr algn="ctr"/>
              <a:r>
                <a:rPr lang="ru-RU" b="1">
                  <a:solidFill>
                    <a:srgbClr val="800000"/>
                  </a:solidFill>
                  <a:cs typeface="Arial" charset="0"/>
                </a:rPr>
                <a:t>ДОКУМЕН-ТАЦИЯ</a:t>
              </a:r>
              <a:endParaRPr lang="ru-RU">
                <a:solidFill>
                  <a:srgbClr val="800000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41991" name="Text Box 11" descr="Мелкое конфетти"/>
          <p:cNvSpPr txBox="1">
            <a:spLocks noChangeArrowheads="1"/>
          </p:cNvSpPr>
          <p:nvPr/>
        </p:nvSpPr>
        <p:spPr bwMode="auto">
          <a:xfrm>
            <a:off x="6929438" y="3071813"/>
            <a:ext cx="1784350" cy="2847975"/>
          </a:xfrm>
          <a:prstGeom prst="rect">
            <a:avLst/>
          </a:prstGeom>
          <a:pattFill prst="smConfetti">
            <a:fgClr>
              <a:schemeClr val="accent1"/>
            </a:fgClr>
            <a:bgClr>
              <a:srgbClr val="FFFFFF"/>
            </a:bgClr>
          </a:patt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200">
              <a:latin typeface="Verdana" pitchFamily="34" charset="0"/>
              <a:cs typeface="Arial" charset="0"/>
            </a:endParaRPr>
          </a:p>
          <a:p>
            <a:pPr algn="ctr"/>
            <a:endParaRPr lang="ru-RU" sz="2000" b="1">
              <a:cs typeface="Arial" charset="0"/>
            </a:endParaRPr>
          </a:p>
          <a:p>
            <a:pPr algn="ctr"/>
            <a:endParaRPr lang="ru-RU" b="1">
              <a:solidFill>
                <a:srgbClr val="800000"/>
              </a:solidFill>
              <a:cs typeface="Arial" charset="0"/>
            </a:endParaRPr>
          </a:p>
          <a:p>
            <a:pPr algn="ctr"/>
            <a:endParaRPr lang="ru-RU" b="1">
              <a:solidFill>
                <a:srgbClr val="800000"/>
              </a:solidFill>
              <a:cs typeface="Arial" charset="0"/>
            </a:endParaRPr>
          </a:p>
          <a:p>
            <a:pPr algn="ctr"/>
            <a:r>
              <a:rPr lang="ru-RU" b="1">
                <a:solidFill>
                  <a:srgbClr val="800000"/>
                </a:solidFill>
                <a:cs typeface="Arial" charset="0"/>
              </a:rPr>
              <a:t>ДОКУМЕН-ТАЦИЯ</a:t>
            </a:r>
            <a:endParaRPr lang="ru-RU">
              <a:solidFill>
                <a:srgbClr val="800000"/>
              </a:solidFill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276872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dirty="0" smtClean="0">
                <a:latin typeface="Arial" pitchFamily="34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</a:rPr>
              <a:t>-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</a:rPr>
              <a:t>человеческие (п. 6.2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</a:rPr>
              <a:t>) </a:t>
            </a:r>
            <a:r>
              <a:rPr lang="ru-RU" sz="2400" dirty="0" smtClean="0">
                <a:latin typeface="Arial" pitchFamily="34" charset="0"/>
              </a:rPr>
              <a:t>- сотрудники</a:t>
            </a:r>
          </a:p>
          <a:p>
            <a:pPr>
              <a:spcBef>
                <a:spcPct val="0"/>
              </a:spcBef>
            </a:pP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</a:rPr>
              <a:t>- инфраструктура (п. 6.3) </a:t>
            </a:r>
            <a:r>
              <a:rPr lang="ru-RU" sz="2400" dirty="0" smtClean="0">
                <a:latin typeface="Arial" pitchFamily="34" charset="0"/>
              </a:rPr>
              <a:t>– здания, оборудование, транспорт, связь, средства труда и </a:t>
            </a:r>
            <a:r>
              <a:rPr lang="ru-RU" sz="2400" dirty="0" err="1" smtClean="0">
                <a:latin typeface="Arial" pitchFamily="34" charset="0"/>
              </a:rPr>
              <a:t>тд</a:t>
            </a:r>
            <a:r>
              <a:rPr lang="ru-RU" sz="2400" dirty="0" smtClean="0">
                <a:latin typeface="Arial" pitchFamily="34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</a:rPr>
              <a:t>-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</a:rPr>
              <a:t>производственная среда (п.6.4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</a:rPr>
              <a:t>) </a:t>
            </a:r>
            <a:r>
              <a:rPr lang="ru-RU" sz="2400" dirty="0" smtClean="0">
                <a:latin typeface="Arial" pitchFamily="34" charset="0"/>
              </a:rPr>
              <a:t>– условия (шум, </a:t>
            </a:r>
            <a:r>
              <a:rPr lang="ru-RU" sz="2400" dirty="0" err="1" smtClean="0">
                <a:latin typeface="Arial" pitchFamily="34" charset="0"/>
              </a:rPr>
              <a:t>тепература</a:t>
            </a:r>
            <a:r>
              <a:rPr lang="ru-RU" sz="2400" dirty="0" smtClean="0">
                <a:latin typeface="Arial" pitchFamily="34" charset="0"/>
              </a:rPr>
              <a:t>, влажность, освещенность и </a:t>
            </a:r>
            <a:r>
              <a:rPr lang="ru-RU" sz="2400" dirty="0" err="1" smtClean="0">
                <a:latin typeface="Arial" pitchFamily="34" charset="0"/>
              </a:rPr>
              <a:t>тд</a:t>
            </a:r>
            <a:r>
              <a:rPr lang="ru-RU" sz="2400" dirty="0" smtClean="0">
                <a:latin typeface="Arial" pitchFamily="34" charset="0"/>
              </a:rPr>
              <a:t>.)</a:t>
            </a:r>
            <a:r>
              <a:rPr lang="ru-RU" sz="2400" dirty="0" smtClean="0"/>
              <a:t> </a:t>
            </a:r>
            <a:endParaRPr lang="ru-RU" sz="2400" dirty="0" smtClean="0"/>
          </a:p>
        </p:txBody>
      </p:sp>
      <p:sp>
        <p:nvSpPr>
          <p:cNvPr id="3" name="Заголовок 1"/>
          <p:cNvSpPr>
            <a:spLocks/>
          </p:cNvSpPr>
          <p:nvPr/>
        </p:nvSpPr>
        <p:spPr bwMode="auto">
          <a:xfrm>
            <a:off x="1673225" y="0"/>
            <a:ext cx="7470775" cy="115252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dirty="0" smtClean="0">
                <a:solidFill>
                  <a:schemeClr val="bg1"/>
                </a:solidFill>
              </a:rPr>
              <a:t>Ресурсы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8463" cy="1146175"/>
          </a:xfrm>
          <a:prstGeom prst="rect">
            <a:avLst/>
          </a:prstGeom>
          <a:solidFill>
            <a:schemeClr val="accent2">
              <a:lumMod val="75000"/>
              <a:alpha val="11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1012825"/>
          </a:xfrm>
        </p:spPr>
        <p:txBody>
          <a:bodyPr>
            <a:normAutofit fontScale="90000"/>
          </a:bodyPr>
          <a:lstStyle/>
          <a:p>
            <a:r>
              <a:rPr lang="ru-RU" sz="4000" smtClean="0">
                <a:solidFill>
                  <a:srgbClr val="FF0000"/>
                </a:solidFill>
                <a:latin typeface="Arial" charset="0"/>
              </a:rPr>
              <a:t>Нормативная база</a:t>
            </a:r>
            <a:r>
              <a:rPr lang="en-US" sz="4000" smtClean="0">
                <a:latin typeface="Arial" charset="0"/>
              </a:rPr>
              <a:t/>
            </a:r>
            <a:br>
              <a:rPr lang="en-US" sz="4000" smtClean="0">
                <a:latin typeface="Arial" charset="0"/>
              </a:rPr>
            </a:br>
            <a:endParaRPr lang="ru-RU" sz="4000" smtClean="0">
              <a:latin typeface="Arial" charset="0"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700213"/>
            <a:ext cx="7859713" cy="44259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2900" smtClean="0">
                <a:latin typeface="Arial" charset="0"/>
              </a:rPr>
              <a:t>	</a:t>
            </a:r>
            <a:endParaRPr lang="ru-RU" sz="6000" smtClean="0">
              <a:latin typeface="Arial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8463" cy="1146175"/>
          </a:xfrm>
          <a:prstGeom prst="rect">
            <a:avLst/>
          </a:prstGeom>
          <a:solidFill>
            <a:schemeClr val="accent2">
              <a:lumMod val="75000"/>
              <a:alpha val="11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1989" name="Заголовок 1"/>
          <p:cNvSpPr>
            <a:spLocks/>
          </p:cNvSpPr>
          <p:nvPr/>
        </p:nvSpPr>
        <p:spPr bwMode="auto">
          <a:xfrm>
            <a:off x="1673225" y="0"/>
            <a:ext cx="7470775" cy="115252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dirty="0">
                <a:solidFill>
                  <a:schemeClr val="bg1"/>
                </a:solidFill>
              </a:rPr>
              <a:t>Составные части СМК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676400"/>
            <a:ext cx="9144000" cy="4724400"/>
            <a:chOff x="2601" y="3842"/>
            <a:chExt cx="7380" cy="2198"/>
          </a:xfrm>
        </p:grpSpPr>
        <p:sp>
          <p:nvSpPr>
            <p:cNvPr id="41992" name="Rectangle 3"/>
            <p:cNvSpPr>
              <a:spLocks noChangeArrowheads="1"/>
            </p:cNvSpPr>
            <p:nvPr/>
          </p:nvSpPr>
          <p:spPr bwMode="auto">
            <a:xfrm>
              <a:off x="2601" y="3842"/>
              <a:ext cx="7380" cy="2198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600"/>
                </a:spcBef>
              </a:pPr>
              <a:endParaRPr lang="ru-RU" sz="1100" b="1">
                <a:cs typeface="Arial" charset="0"/>
              </a:endParaRPr>
            </a:p>
            <a:p>
              <a:pPr algn="ctr">
                <a:spcBef>
                  <a:spcPts val="600"/>
                </a:spcBef>
              </a:pPr>
              <a:r>
                <a:rPr lang="ru-RU" sz="2400" b="1">
                  <a:cs typeface="Arial" charset="0"/>
                </a:rPr>
                <a:t>СИСТЕМА МЕНЕДЖМЕНТА КАЧЕСТВА (п. 4.1 ИСО 9001)</a:t>
              </a:r>
            </a:p>
            <a:p>
              <a:endParaRPr lang="ru-RU" sz="20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41993" name="Line 4"/>
            <p:cNvSpPr>
              <a:spLocks noChangeShapeType="1"/>
            </p:cNvSpPr>
            <p:nvPr/>
          </p:nvSpPr>
          <p:spPr bwMode="auto">
            <a:xfrm>
              <a:off x="2601" y="4420"/>
              <a:ext cx="73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4" name="Line 5"/>
            <p:cNvSpPr>
              <a:spLocks noChangeShapeType="1"/>
            </p:cNvSpPr>
            <p:nvPr/>
          </p:nvSpPr>
          <p:spPr bwMode="auto">
            <a:xfrm>
              <a:off x="6201" y="4420"/>
              <a:ext cx="0" cy="15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5" name="Line 6"/>
            <p:cNvSpPr>
              <a:spLocks noChangeShapeType="1"/>
            </p:cNvSpPr>
            <p:nvPr/>
          </p:nvSpPr>
          <p:spPr bwMode="auto">
            <a:xfrm>
              <a:off x="4401" y="4420"/>
              <a:ext cx="0" cy="15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6" name="Line 7"/>
            <p:cNvSpPr>
              <a:spLocks noChangeShapeType="1"/>
            </p:cNvSpPr>
            <p:nvPr/>
          </p:nvSpPr>
          <p:spPr bwMode="auto">
            <a:xfrm>
              <a:off x="8001" y="4420"/>
              <a:ext cx="0" cy="15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7" name="Text Box 8"/>
            <p:cNvSpPr txBox="1">
              <a:spLocks noChangeArrowheads="1"/>
            </p:cNvSpPr>
            <p:nvPr/>
          </p:nvSpPr>
          <p:spPr bwMode="auto">
            <a:xfrm>
              <a:off x="2781" y="4497"/>
              <a:ext cx="1440" cy="1337"/>
            </a:xfrm>
            <a:prstGeom prst="rect">
              <a:avLst/>
            </a:prstGeom>
            <a:solidFill>
              <a:srgbClr val="CC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ru-RU" sz="2000" b="1">
                <a:cs typeface="Arial" charset="0"/>
              </a:endParaRPr>
            </a:p>
            <a:p>
              <a:pPr algn="ctr"/>
              <a:endParaRPr lang="ru-RU" b="1">
                <a:cs typeface="Arial" charset="0"/>
              </a:endParaRPr>
            </a:p>
            <a:p>
              <a:pPr algn="ctr"/>
              <a:endParaRPr lang="ru-RU" b="1">
                <a:cs typeface="Arial" charset="0"/>
              </a:endParaRPr>
            </a:p>
            <a:p>
              <a:pPr algn="ctr"/>
              <a:r>
                <a:rPr lang="ru-RU" b="1">
                  <a:cs typeface="Arial" charset="0"/>
                </a:rPr>
                <a:t>ОРГАНИ-ЗАЦИОННАЯ СТРУКТУРА</a:t>
              </a:r>
              <a:endParaRPr lang="ru-RU">
                <a:latin typeface="Verdana" pitchFamily="34" charset="0"/>
                <a:cs typeface="Arial" charset="0"/>
              </a:endParaRPr>
            </a:p>
          </p:txBody>
        </p:sp>
        <p:sp>
          <p:nvSpPr>
            <p:cNvPr id="41998" name="Text Box 9"/>
            <p:cNvSpPr txBox="1">
              <a:spLocks noChangeArrowheads="1"/>
            </p:cNvSpPr>
            <p:nvPr/>
          </p:nvSpPr>
          <p:spPr bwMode="auto">
            <a:xfrm>
              <a:off x="4581" y="4497"/>
              <a:ext cx="1440" cy="1325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1200">
                <a:latin typeface="Verdana" pitchFamily="34" charset="0"/>
                <a:cs typeface="Arial" charset="0"/>
              </a:endParaRPr>
            </a:p>
            <a:p>
              <a:pPr algn="ctr"/>
              <a:endParaRPr lang="ru-RU" sz="2000" b="1">
                <a:cs typeface="Arial" charset="0"/>
              </a:endParaRPr>
            </a:p>
            <a:p>
              <a:pPr algn="ctr"/>
              <a:endParaRPr lang="ru-RU" b="1">
                <a:cs typeface="Arial" charset="0"/>
              </a:endParaRPr>
            </a:p>
            <a:p>
              <a:pPr algn="ctr"/>
              <a:endParaRPr lang="ru-RU" b="1">
                <a:cs typeface="Arial" charset="0"/>
              </a:endParaRPr>
            </a:p>
            <a:p>
              <a:pPr algn="ctr"/>
              <a:r>
                <a:rPr lang="ru-RU" b="1">
                  <a:cs typeface="Arial" charset="0"/>
                </a:rPr>
                <a:t>ПРОЦЕССЫ</a:t>
              </a:r>
              <a:endParaRPr lang="ru-RU">
                <a:latin typeface="Verdana" pitchFamily="34" charset="0"/>
                <a:cs typeface="Arial" charset="0"/>
              </a:endParaRPr>
            </a:p>
          </p:txBody>
        </p:sp>
        <p:sp>
          <p:nvSpPr>
            <p:cNvPr id="41999" name="Text Box 10"/>
            <p:cNvSpPr txBox="1">
              <a:spLocks noChangeArrowheads="1"/>
            </p:cNvSpPr>
            <p:nvPr/>
          </p:nvSpPr>
          <p:spPr bwMode="auto">
            <a:xfrm>
              <a:off x="6381" y="4497"/>
              <a:ext cx="1440" cy="1325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1200">
                <a:latin typeface="Verdana" pitchFamily="34" charset="0"/>
                <a:cs typeface="Arial" charset="0"/>
              </a:endParaRPr>
            </a:p>
            <a:p>
              <a:pPr algn="ctr"/>
              <a:endParaRPr lang="ru-RU" sz="2000" b="1">
                <a:cs typeface="Arial" charset="0"/>
              </a:endParaRPr>
            </a:p>
            <a:p>
              <a:pPr algn="ctr"/>
              <a:endParaRPr lang="ru-RU" sz="2000" b="1">
                <a:cs typeface="Arial" charset="0"/>
              </a:endParaRPr>
            </a:p>
            <a:p>
              <a:pPr algn="ctr"/>
              <a:endParaRPr lang="ru-RU" sz="2000" b="1">
                <a:cs typeface="Arial" charset="0"/>
              </a:endParaRPr>
            </a:p>
            <a:p>
              <a:pPr algn="ctr"/>
              <a:r>
                <a:rPr lang="ru-RU" b="1">
                  <a:cs typeface="Arial" charset="0"/>
                </a:rPr>
                <a:t>РЕСУРСЫ</a:t>
              </a:r>
              <a:endParaRPr lang="ru-RU">
                <a:latin typeface="Verdana" pitchFamily="34" charset="0"/>
                <a:cs typeface="Arial" charset="0"/>
              </a:endParaRPr>
            </a:p>
          </p:txBody>
        </p:sp>
        <p:sp>
          <p:nvSpPr>
            <p:cNvPr id="42000" name="Text Box 11" descr="Мелкое конфетти"/>
            <p:cNvSpPr txBox="1">
              <a:spLocks noChangeArrowheads="1"/>
            </p:cNvSpPr>
            <p:nvPr/>
          </p:nvSpPr>
          <p:spPr bwMode="auto">
            <a:xfrm>
              <a:off x="8181" y="4497"/>
              <a:ext cx="1440" cy="1325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1200">
                <a:latin typeface="Verdana" pitchFamily="34" charset="0"/>
                <a:cs typeface="Arial" charset="0"/>
              </a:endParaRPr>
            </a:p>
            <a:p>
              <a:pPr algn="ctr"/>
              <a:endParaRPr lang="ru-RU" sz="2000" b="1">
                <a:cs typeface="Arial" charset="0"/>
              </a:endParaRPr>
            </a:p>
            <a:p>
              <a:pPr algn="ctr"/>
              <a:endParaRPr lang="ru-RU" b="1">
                <a:solidFill>
                  <a:srgbClr val="800000"/>
                </a:solidFill>
                <a:cs typeface="Arial" charset="0"/>
              </a:endParaRPr>
            </a:p>
            <a:p>
              <a:pPr algn="ctr"/>
              <a:endParaRPr lang="ru-RU" b="1">
                <a:solidFill>
                  <a:srgbClr val="800000"/>
                </a:solidFill>
                <a:cs typeface="Arial" charset="0"/>
              </a:endParaRPr>
            </a:p>
            <a:p>
              <a:pPr algn="ctr"/>
              <a:r>
                <a:rPr lang="ru-RU" b="1">
                  <a:solidFill>
                    <a:srgbClr val="800000"/>
                  </a:solidFill>
                  <a:cs typeface="Arial" charset="0"/>
                </a:rPr>
                <a:t>ДОКУМЕН-ТАЦИЯ</a:t>
              </a:r>
              <a:endParaRPr lang="ru-RU">
                <a:solidFill>
                  <a:srgbClr val="800000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41991" name="Text Box 11" descr="Мелкое конфетти"/>
          <p:cNvSpPr txBox="1">
            <a:spLocks noChangeArrowheads="1"/>
          </p:cNvSpPr>
          <p:nvPr/>
        </p:nvSpPr>
        <p:spPr bwMode="auto">
          <a:xfrm>
            <a:off x="6929438" y="3071813"/>
            <a:ext cx="1784350" cy="2847975"/>
          </a:xfrm>
          <a:prstGeom prst="rect">
            <a:avLst/>
          </a:prstGeom>
          <a:pattFill prst="smConfetti">
            <a:fgClr>
              <a:schemeClr val="accent1"/>
            </a:fgClr>
            <a:bgClr>
              <a:srgbClr val="FFFFFF"/>
            </a:bgClr>
          </a:patt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200">
              <a:latin typeface="Verdana" pitchFamily="34" charset="0"/>
              <a:cs typeface="Arial" charset="0"/>
            </a:endParaRPr>
          </a:p>
          <a:p>
            <a:pPr algn="ctr"/>
            <a:endParaRPr lang="ru-RU" sz="2000" b="1">
              <a:cs typeface="Arial" charset="0"/>
            </a:endParaRPr>
          </a:p>
          <a:p>
            <a:pPr algn="ctr"/>
            <a:endParaRPr lang="ru-RU" b="1">
              <a:solidFill>
                <a:srgbClr val="800000"/>
              </a:solidFill>
              <a:cs typeface="Arial" charset="0"/>
            </a:endParaRPr>
          </a:p>
          <a:p>
            <a:pPr algn="ctr"/>
            <a:endParaRPr lang="ru-RU" b="1">
              <a:solidFill>
                <a:srgbClr val="800000"/>
              </a:solidFill>
              <a:cs typeface="Arial" charset="0"/>
            </a:endParaRPr>
          </a:p>
          <a:p>
            <a:pPr algn="ctr"/>
            <a:r>
              <a:rPr lang="ru-RU" b="1">
                <a:solidFill>
                  <a:srgbClr val="800000"/>
                </a:solidFill>
                <a:cs typeface="Arial" charset="0"/>
              </a:rPr>
              <a:t>ДОКУМЕН-ТАЦИЯ</a:t>
            </a:r>
            <a:endParaRPr lang="ru-RU">
              <a:solidFill>
                <a:srgbClr val="800000"/>
              </a:solidFill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1012825"/>
          </a:xfrm>
        </p:spPr>
        <p:txBody>
          <a:bodyPr>
            <a:normAutofit fontScale="90000"/>
          </a:bodyPr>
          <a:lstStyle/>
          <a:p>
            <a:r>
              <a:rPr lang="ru-RU" sz="4000" smtClean="0">
                <a:solidFill>
                  <a:srgbClr val="FF0000"/>
                </a:solidFill>
                <a:latin typeface="Arial" charset="0"/>
              </a:rPr>
              <a:t>Нормативная база</a:t>
            </a:r>
            <a:r>
              <a:rPr lang="en-US" sz="4000" smtClean="0">
                <a:latin typeface="Arial" charset="0"/>
              </a:rPr>
              <a:t/>
            </a:r>
            <a:br>
              <a:rPr lang="en-US" sz="4000" smtClean="0">
                <a:latin typeface="Arial" charset="0"/>
              </a:rPr>
            </a:br>
            <a:endParaRPr lang="ru-RU" sz="4000" smtClean="0">
              <a:latin typeface="Arial" charset="0"/>
            </a:endParaRPr>
          </a:p>
        </p:txBody>
      </p:sp>
      <p:sp>
        <p:nvSpPr>
          <p:cNvPr id="5529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700213"/>
            <a:ext cx="7859713" cy="442595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800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Зафиксированная на материальном носителе идентифицируемая информация, созданная, полученная и сохраняемая организацией или физическим лицом в качестве доказательства при подтверждении правовых обязательств или деловой деятельности.</a:t>
            </a: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8463" cy="1146175"/>
          </a:xfrm>
          <a:prstGeom prst="rect">
            <a:avLst/>
          </a:prstGeom>
          <a:solidFill>
            <a:schemeClr val="accent2">
              <a:lumMod val="75000"/>
              <a:alpha val="11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5301" name="Заголовок 1"/>
          <p:cNvSpPr>
            <a:spLocks/>
          </p:cNvSpPr>
          <p:nvPr/>
        </p:nvSpPr>
        <p:spPr bwMode="auto">
          <a:xfrm>
            <a:off x="1673225" y="0"/>
            <a:ext cx="7470775" cy="115252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dirty="0">
                <a:solidFill>
                  <a:schemeClr val="bg1"/>
                </a:solidFill>
              </a:rPr>
              <a:t>Документ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371" y="653"/>
            <a:chExt cx="9823" cy="10433"/>
          </a:xfrm>
        </p:grpSpPr>
        <p:sp>
          <p:nvSpPr>
            <p:cNvPr id="63491" name="Line 3"/>
            <p:cNvSpPr>
              <a:spLocks noChangeShapeType="1"/>
            </p:cNvSpPr>
            <p:nvPr/>
          </p:nvSpPr>
          <p:spPr bwMode="auto">
            <a:xfrm>
              <a:off x="1811" y="10156"/>
              <a:ext cx="8916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492" name="Text Box 4"/>
            <p:cNvSpPr txBox="1">
              <a:spLocks noChangeArrowheads="1"/>
            </p:cNvSpPr>
            <p:nvPr/>
          </p:nvSpPr>
          <p:spPr bwMode="auto">
            <a:xfrm>
              <a:off x="5312" y="2187"/>
              <a:ext cx="1881" cy="27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Уровень 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Политика и цели в области качества, миссия, видение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Стратегия развития </a:t>
              </a:r>
              <a:r>
                <a:rPr lang="ru-RU" sz="1200" dirty="0" smtClean="0">
                  <a:latin typeface="Times New Roman" pitchFamily="18" charset="0"/>
                  <a:cs typeface="Arial" pitchFamily="34" charset="0"/>
                </a:rPr>
                <a:t>вуза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Программа развития </a:t>
              </a:r>
              <a:r>
                <a:rPr lang="ru-RU" sz="1200" dirty="0" smtClean="0">
                  <a:latin typeface="Times New Roman" pitchFamily="18" charset="0"/>
                  <a:cs typeface="Arial" pitchFamily="34" charset="0"/>
                </a:rPr>
                <a:t>ФК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 на 2012-2017гг.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Руководство по качеству</a:t>
              </a:r>
              <a:r>
                <a:rPr kumimoji="0" lang="ru-RU" sz="1200" b="0" i="0" u="none" strike="noStrike" cap="none" normalizeH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 вуза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493" name="Text Box 5"/>
            <p:cNvSpPr txBox="1">
              <a:spLocks noChangeArrowheads="1"/>
            </p:cNvSpPr>
            <p:nvPr/>
          </p:nvSpPr>
          <p:spPr bwMode="auto">
            <a:xfrm>
              <a:off x="3912" y="7946"/>
              <a:ext cx="5330" cy="75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Уровень Г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Документация по планированию (стратегические,</a:t>
              </a:r>
              <a:r>
                <a:rPr kumimoji="0" lang="ru-RU" sz="1200" b="0" i="0" u="none" strike="noStrike" cap="none" normalizeH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 оперативные планы)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494" name="Text Box 6"/>
            <p:cNvSpPr txBox="1">
              <a:spLocks noChangeArrowheads="1"/>
            </p:cNvSpPr>
            <p:nvPr/>
          </p:nvSpPr>
          <p:spPr bwMode="auto">
            <a:xfrm>
              <a:off x="4169" y="6620"/>
              <a:ext cx="4503" cy="109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Уровень В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 Организационно-правовые и методические документы (устав, правила, штатное расписание, положения, инструкции, рекомендации)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495" name="Text Box 7"/>
            <p:cNvSpPr txBox="1">
              <a:spLocks noChangeArrowheads="1"/>
            </p:cNvSpPr>
            <p:nvPr/>
          </p:nvSpPr>
          <p:spPr bwMode="auto">
            <a:xfrm>
              <a:off x="3005" y="9194"/>
              <a:ext cx="6826" cy="6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Уровень Д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Записи (ведомости,</a:t>
              </a:r>
              <a:r>
                <a:rPr kumimoji="0" lang="ru-RU" sz="1200" b="0" i="0" u="none" strike="noStrike" cap="none" normalizeH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 протоколы, расписание, учебная нагрузка и </a:t>
              </a:r>
              <a:r>
                <a:rPr kumimoji="0" lang="ru-RU" sz="1200" b="0" i="0" u="none" strike="noStrike" cap="none" normalizeH="0" dirty="0" err="1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тд</a:t>
              </a:r>
              <a:r>
                <a:rPr kumimoji="0" lang="ru-RU" sz="1200" b="0" i="0" u="none" strike="noStrike" cap="none" normalizeH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.)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496" name="Text Box 8"/>
            <p:cNvSpPr txBox="1">
              <a:spLocks noChangeArrowheads="1"/>
            </p:cNvSpPr>
            <p:nvPr/>
          </p:nvSpPr>
          <p:spPr bwMode="auto">
            <a:xfrm>
              <a:off x="4483" y="5305"/>
              <a:ext cx="3532" cy="11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Уровень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Б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6 основных СТО СМК, СТО СМК ВО и СПО,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497" name="Line 9"/>
            <p:cNvSpPr>
              <a:spLocks noChangeShapeType="1"/>
            </p:cNvSpPr>
            <p:nvPr/>
          </p:nvSpPr>
          <p:spPr bwMode="auto">
            <a:xfrm>
              <a:off x="3501" y="6480"/>
              <a:ext cx="557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498" name="Line 10"/>
            <p:cNvSpPr>
              <a:spLocks noChangeShapeType="1"/>
            </p:cNvSpPr>
            <p:nvPr/>
          </p:nvSpPr>
          <p:spPr bwMode="auto">
            <a:xfrm flipV="1">
              <a:off x="2898" y="7784"/>
              <a:ext cx="670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499" name="Line 11"/>
            <p:cNvSpPr>
              <a:spLocks noChangeShapeType="1"/>
            </p:cNvSpPr>
            <p:nvPr/>
          </p:nvSpPr>
          <p:spPr bwMode="auto">
            <a:xfrm flipV="1">
              <a:off x="4169" y="5065"/>
              <a:ext cx="414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500" name="Line 12"/>
            <p:cNvSpPr>
              <a:spLocks noChangeShapeType="1"/>
            </p:cNvSpPr>
            <p:nvPr/>
          </p:nvSpPr>
          <p:spPr bwMode="auto">
            <a:xfrm flipV="1">
              <a:off x="2404" y="8878"/>
              <a:ext cx="7699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501" name="Line 13"/>
            <p:cNvSpPr>
              <a:spLocks noChangeShapeType="1"/>
            </p:cNvSpPr>
            <p:nvPr/>
          </p:nvSpPr>
          <p:spPr bwMode="auto">
            <a:xfrm flipH="1">
              <a:off x="1371" y="653"/>
              <a:ext cx="4851" cy="104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502" name="Line 14"/>
            <p:cNvSpPr>
              <a:spLocks noChangeShapeType="1"/>
            </p:cNvSpPr>
            <p:nvPr/>
          </p:nvSpPr>
          <p:spPr bwMode="auto">
            <a:xfrm>
              <a:off x="6222" y="653"/>
              <a:ext cx="4972" cy="104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506" name="Line 18"/>
            <p:cNvSpPr>
              <a:spLocks noChangeShapeType="1"/>
            </p:cNvSpPr>
            <p:nvPr/>
          </p:nvSpPr>
          <p:spPr bwMode="auto">
            <a:xfrm>
              <a:off x="1371" y="11067"/>
              <a:ext cx="9823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9" name="Text Box 25"/>
          <p:cNvSpPr txBox="1">
            <a:spLocks noChangeArrowheads="1"/>
          </p:cNvSpPr>
          <p:nvPr/>
        </p:nvSpPr>
        <p:spPr bwMode="auto">
          <a:xfrm>
            <a:off x="1763688" y="6281936"/>
            <a:ext cx="5688632" cy="5760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Уровень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Уровень Е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Нормативно правовая и нормативная документация ВО и СПО (документы органов власти, ГОС/ФГОС ВО/СПО 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lum bright="2000" contrast="1000"/>
          </a:blip>
          <a:srcRect/>
          <a:stretch>
            <a:fillRect/>
          </a:stretch>
        </p:blipFill>
        <p:spPr bwMode="auto">
          <a:xfrm>
            <a:off x="6176603" y="0"/>
            <a:ext cx="2967397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186766" cy="38830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dirty="0" smtClean="0">
                <a:solidFill>
                  <a:schemeClr val="accent1"/>
                </a:solidFill>
              </a:rPr>
              <a:t>   </a:t>
            </a:r>
            <a:r>
              <a:rPr lang="ru-RU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СМК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направлена на создание условий обеспечивающих оказание качественной образовательной услуги и удовлетворение требований заинтересованных сторон. </a:t>
            </a:r>
          </a:p>
          <a:p>
            <a:pPr>
              <a:buNone/>
            </a:pPr>
            <a:endParaRPr lang="ru-RU" sz="3600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68462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/>
          </p:cNvSpPr>
          <p:nvPr/>
        </p:nvSpPr>
        <p:spPr bwMode="auto">
          <a:xfrm>
            <a:off x="1673225" y="0"/>
            <a:ext cx="7470775" cy="115252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</a:rPr>
              <a:t>Система менеджмента качества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1012825"/>
          </a:xfrm>
        </p:spPr>
        <p:txBody>
          <a:bodyPr>
            <a:normAutofit fontScale="90000"/>
          </a:bodyPr>
          <a:lstStyle/>
          <a:p>
            <a:r>
              <a:rPr lang="ru-RU" sz="4000" smtClean="0">
                <a:solidFill>
                  <a:srgbClr val="FF0000"/>
                </a:solidFill>
                <a:latin typeface="Arial" charset="0"/>
              </a:rPr>
              <a:t>Нормативная база</a:t>
            </a:r>
            <a:r>
              <a:rPr lang="en-US" sz="4000" smtClean="0">
                <a:latin typeface="Arial" charset="0"/>
              </a:rPr>
              <a:t/>
            </a:r>
            <a:br>
              <a:rPr lang="en-US" sz="4000" smtClean="0">
                <a:latin typeface="Arial" charset="0"/>
              </a:rPr>
            </a:br>
            <a:endParaRPr lang="ru-RU" sz="4000" smtClean="0">
              <a:latin typeface="Arial" charset="0"/>
            </a:endParaRPr>
          </a:p>
        </p:txBody>
      </p:sp>
      <p:sp>
        <p:nvSpPr>
          <p:cNvPr id="624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700213"/>
            <a:ext cx="7859713" cy="442595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4400" dirty="0" smtClean="0"/>
              <a:t>	</a:t>
            </a:r>
            <a:r>
              <a:rPr lang="ru-RU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Запись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документ, содержащий достигнутые результаты или свидетельства осуществленной деятельности (ведомости, протоколы, анкеты, журналы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400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4400" dirty="0" smtClean="0">
              <a:latin typeface="Arial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8463" cy="1146175"/>
          </a:xfrm>
          <a:prstGeom prst="rect">
            <a:avLst/>
          </a:prstGeom>
          <a:solidFill>
            <a:schemeClr val="accent2">
              <a:lumMod val="75000"/>
              <a:alpha val="11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2469" name="Заголовок 1"/>
          <p:cNvSpPr>
            <a:spLocks/>
          </p:cNvSpPr>
          <p:nvPr/>
        </p:nvSpPr>
        <p:spPr bwMode="auto">
          <a:xfrm>
            <a:off x="1673225" y="0"/>
            <a:ext cx="7470775" cy="115252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dirty="0">
                <a:solidFill>
                  <a:schemeClr val="bg1"/>
                </a:solidFill>
              </a:rPr>
              <a:t>Управление записями (п.4.2.4)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Внутренние аудиты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Аудит (проверка)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систематический, независимый и документированный процесс получения свидетельств аудита и объективного их оценивания с целью установления степени выполнения согласованных критериев аудита.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8462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/>
          </p:cNvSpPr>
          <p:nvPr/>
        </p:nvSpPr>
        <p:spPr bwMode="auto">
          <a:xfrm>
            <a:off x="1673225" y="0"/>
            <a:ext cx="7470775" cy="115252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dirty="0" smtClean="0">
                <a:solidFill>
                  <a:schemeClr val="bg1"/>
                </a:solidFill>
              </a:rPr>
              <a:t>Внутренние аудиты (п. 8.2.2)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dirty="0" smtClean="0">
                <a:solidFill>
                  <a:srgbClr val="CC0099"/>
                </a:solidFill>
                <a:latin typeface="Times New Roman" pitchFamily="18" charset="0"/>
              </a:rPr>
              <a:t>Ц</a:t>
            </a:r>
            <a:r>
              <a:rPr lang="ru-RU" dirty="0" smtClean="0">
                <a:solidFill>
                  <a:srgbClr val="CC0099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ель:</a:t>
            </a:r>
          </a:p>
          <a:p>
            <a:pPr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- </a:t>
            </a:r>
            <a:r>
              <a:rPr lang="ru-RU" dirty="0" smtClean="0">
                <a:latin typeface="Times New Roman" pitchFamily="18" charset="0"/>
                <a:cs typeface="Arial" charset="0"/>
              </a:rPr>
              <a:t>Установить соответствие требованиям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ГОСТ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9001-20</a:t>
            </a:r>
            <a:r>
              <a:rPr lang="ru-RU" dirty="0" smtClean="0">
                <a:latin typeface="Times New Roman" pitchFamily="18" charset="0"/>
                <a:cs typeface="Arial" charset="0"/>
              </a:rPr>
              <a:t>11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Arial" charset="0"/>
              </a:rPr>
              <a:t>Соответствие требованиям стандартов СМК, нормативной документации </a:t>
            </a:r>
            <a:r>
              <a:rPr lang="ru-RU" dirty="0" err="1" smtClean="0">
                <a:latin typeface="Times New Roman" pitchFamily="18" charset="0"/>
                <a:cs typeface="Arial" charset="0"/>
              </a:rPr>
              <a:t>КрасГМУ</a:t>
            </a:r>
            <a:r>
              <a:rPr lang="ru-RU" dirty="0" smtClean="0">
                <a:latin typeface="Times New Roman" pitchFamily="18" charset="0"/>
                <a:cs typeface="Arial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/>
          </p:cNvSpPr>
          <p:nvPr/>
        </p:nvSpPr>
        <p:spPr bwMode="auto">
          <a:xfrm>
            <a:off x="1673225" y="0"/>
            <a:ext cx="7470775" cy="115252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dirty="0" smtClean="0">
                <a:solidFill>
                  <a:schemeClr val="bg1"/>
                </a:solidFill>
              </a:rPr>
              <a:t>Внутренние аудиты (п. 8.2.2)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8462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Коррекция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действие, предпринятое для устранения обнаруженного несоответствия.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Корректирующее действие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действие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предпринятое для устранения причины обнаруженного несоответствия  или другой нежелательной ситуации.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Предупреждающее действие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действие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предпринятое для устранения причины потенциального несоответствия или другой потенциально нежелательной ситуации.</a:t>
            </a:r>
          </a:p>
          <a:p>
            <a:endParaRPr lang="ru-RU" dirty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8462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/>
          </p:cNvSpPr>
          <p:nvPr/>
        </p:nvSpPr>
        <p:spPr bwMode="auto">
          <a:xfrm>
            <a:off x="1673225" y="0"/>
            <a:ext cx="7470775" cy="115252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dirty="0" smtClean="0">
                <a:solidFill>
                  <a:schemeClr val="bg1"/>
                </a:solidFill>
              </a:rPr>
              <a:t>Корректирующие и предупреждающие действия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1012825"/>
          </a:xfrm>
        </p:spPr>
        <p:txBody>
          <a:bodyPr>
            <a:normAutofit fontScale="90000"/>
          </a:bodyPr>
          <a:lstStyle/>
          <a:p>
            <a:r>
              <a:rPr lang="ru-RU" sz="4000" smtClean="0">
                <a:solidFill>
                  <a:srgbClr val="FF0000"/>
                </a:solidFill>
                <a:latin typeface="Arial" charset="0"/>
              </a:rPr>
              <a:t>Нормативная база</a:t>
            </a:r>
            <a:r>
              <a:rPr lang="en-US" sz="4000" smtClean="0">
                <a:latin typeface="Arial" charset="0"/>
              </a:rPr>
              <a:t/>
            </a:r>
            <a:br>
              <a:rPr lang="en-US" sz="4000" smtClean="0">
                <a:latin typeface="Arial" charset="0"/>
              </a:rPr>
            </a:br>
            <a:endParaRPr lang="ru-RU" sz="4000" smtClean="0">
              <a:latin typeface="Arial" charset="0"/>
            </a:endParaRPr>
          </a:p>
        </p:txBody>
      </p:sp>
      <p:sp>
        <p:nvSpPr>
          <p:cNvPr id="8397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700213"/>
            <a:ext cx="7859713" cy="442595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1800" b="1" dirty="0" smtClean="0">
                <a:solidFill>
                  <a:srgbClr val="CC0099"/>
                </a:solidFill>
                <a:latin typeface="Arial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Корректирующие действия проводятся в отношении несоответствий, выявленных при проведении:</a:t>
            </a:r>
          </a:p>
          <a:p>
            <a:pPr algn="just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аудитов (внутренних и внешних), а также проверок выполненных органами надзора и контроля;</a:t>
            </a:r>
          </a:p>
          <a:p>
            <a:pPr algn="just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изучения отзывов потребителей (работодателей, преподавателей, сотрудников, обучаемых);</a:t>
            </a:r>
          </a:p>
          <a:p>
            <a:pPr algn="just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проверок, осуществленных руководством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или соответствующими структурными подразделениями;</a:t>
            </a:r>
          </a:p>
          <a:p>
            <a:pPr algn="just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проверок осуществления образовательного процесса, процессов обеспечения и управления СМК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контроля обучаемых на всех стадиях образовательного процесса;</a:t>
            </a:r>
          </a:p>
          <a:p>
            <a:pPr algn="just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контроля качества работы и аттестация сотрудников (профессорско-преподавательского состава)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400" dirty="0" smtClean="0">
              <a:solidFill>
                <a:schemeClr val="accent2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3600" dirty="0" smtClean="0">
              <a:latin typeface="Arial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8463" cy="1146175"/>
          </a:xfrm>
          <a:prstGeom prst="rect">
            <a:avLst/>
          </a:prstGeom>
          <a:solidFill>
            <a:schemeClr val="accent2">
              <a:lumMod val="75000"/>
              <a:alpha val="11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3973" name="Заголовок 1"/>
          <p:cNvSpPr>
            <a:spLocks/>
          </p:cNvSpPr>
          <p:nvPr/>
        </p:nvSpPr>
        <p:spPr bwMode="auto">
          <a:xfrm>
            <a:off x="1673225" y="0"/>
            <a:ext cx="7470775" cy="115252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800" dirty="0">
                <a:solidFill>
                  <a:schemeClr val="bg1"/>
                </a:solidFill>
              </a:rPr>
              <a:t>Управление корректирующими и предупреждающими действиями (п.8.5)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1012825"/>
          </a:xfrm>
        </p:spPr>
        <p:txBody>
          <a:bodyPr>
            <a:normAutofit fontScale="90000"/>
          </a:bodyPr>
          <a:lstStyle/>
          <a:p>
            <a:r>
              <a:rPr lang="ru-RU" sz="4000" smtClean="0">
                <a:solidFill>
                  <a:srgbClr val="FF0000"/>
                </a:solidFill>
                <a:latin typeface="Arial" charset="0"/>
              </a:rPr>
              <a:t>Нормативная база</a:t>
            </a:r>
            <a:r>
              <a:rPr lang="en-US" sz="4000" smtClean="0">
                <a:latin typeface="Arial" charset="0"/>
              </a:rPr>
              <a:t/>
            </a:r>
            <a:br>
              <a:rPr lang="en-US" sz="4000" smtClean="0">
                <a:latin typeface="Arial" charset="0"/>
              </a:rPr>
            </a:br>
            <a:endParaRPr lang="ru-RU" sz="4000" smtClean="0">
              <a:latin typeface="Arial" charset="0"/>
            </a:endParaRPr>
          </a:p>
        </p:txBody>
      </p:sp>
      <p:sp>
        <p:nvSpPr>
          <p:cNvPr id="8499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700213"/>
            <a:ext cx="7859713" cy="4425950"/>
          </a:xfrm>
        </p:spPr>
        <p:txBody>
          <a:bodyPr/>
          <a:lstStyle/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ru-RU" sz="2400" b="1" dirty="0" smtClean="0">
                <a:solidFill>
                  <a:srgbClr val="CC0099"/>
                </a:solidFill>
                <a:latin typeface="Arial" charset="0"/>
              </a:rPr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План корректирующих и предупреждающих действий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документ, в котором установлены меры коррекции (и/или корректирующие действия и/или предупреждающие действия), с указанием исполнителей и сроков реализации.</a:t>
            </a: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Ответственным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 организацию, учет и контроль  проведения корректирующих и предупреждающих действий, является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руководитель процесса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руководитель подразделения в котором выявлено или потенциально имеется несоответствие.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4400" dirty="0" smtClean="0">
              <a:latin typeface="Arial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8463" cy="1146175"/>
          </a:xfrm>
          <a:prstGeom prst="rect">
            <a:avLst/>
          </a:prstGeom>
          <a:solidFill>
            <a:schemeClr val="accent2">
              <a:lumMod val="75000"/>
              <a:alpha val="11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4997" name="Заголовок 1"/>
          <p:cNvSpPr>
            <a:spLocks/>
          </p:cNvSpPr>
          <p:nvPr/>
        </p:nvSpPr>
        <p:spPr bwMode="auto">
          <a:xfrm>
            <a:off x="1673225" y="0"/>
            <a:ext cx="7470775" cy="115252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800">
                <a:solidFill>
                  <a:schemeClr val="bg1"/>
                </a:solidFill>
              </a:rPr>
              <a:t>Управление корректирующими и предупреждающими действиями (п.8.5)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МКИ_мальч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789040"/>
            <a:ext cx="4954421" cy="274079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политики в области качества Университета возможна только при достойном участии  персонала Университета, студентов. </a:t>
            </a: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68462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>
            <a:spLocks/>
          </p:cNvSpPr>
          <p:nvPr/>
        </p:nvSpPr>
        <p:spPr bwMode="auto">
          <a:xfrm>
            <a:off x="1673225" y="0"/>
            <a:ext cx="7470775" cy="115252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dirty="0" smtClean="0">
                <a:solidFill>
                  <a:schemeClr val="bg1"/>
                </a:solidFill>
              </a:rPr>
              <a:t>Система менеджмента качества Университета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качественную разработку УМКД преподаваемой дисциплины;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посещение коллегиальных советов, мероприятий Университета;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планировать и анализировать свою педагогическую деятельность;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общественной жизни Университета.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8462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/>
          </p:cNvSpPr>
          <p:nvPr/>
        </p:nvSpPr>
        <p:spPr bwMode="auto">
          <a:xfrm>
            <a:off x="1673225" y="0"/>
            <a:ext cx="7470775" cy="115252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b="1" dirty="0" smtClean="0">
                <a:solidFill>
                  <a:schemeClr val="bg1"/>
                </a:solidFill>
              </a:rPr>
              <a:t>Участие преподавателя в предоставление качественной услуги через: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Руководство по качеству;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 СМК;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Положения, ДИ;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Методические инструкции, рекомендации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Данная документация размещена на сайте!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8462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/>
          </p:cNvSpPr>
          <p:nvPr/>
        </p:nvSpPr>
        <p:spPr bwMode="auto">
          <a:xfrm>
            <a:off x="1673225" y="0"/>
            <a:ext cx="7470775" cy="115252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b="1" dirty="0" smtClean="0">
                <a:solidFill>
                  <a:schemeClr val="bg1"/>
                </a:solidFill>
              </a:rPr>
              <a:t>Документы СМК, которыми может пользоваться преподаватель: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            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latin typeface="Arial" pitchFamily="34" charset="0"/>
              </a:rPr>
              <a:t>«</a:t>
            </a:r>
            <a:r>
              <a:rPr lang="ru-RU" b="1" i="1" dirty="0" smtClean="0">
                <a:latin typeface="Bookman Old Style" pitchFamily="18" charset="0"/>
              </a:rPr>
              <a:t>Если ты не будешь развиваться, то это сделает твой конкурент</a:t>
            </a:r>
            <a:r>
              <a:rPr lang="ru-RU" b="1" i="1" dirty="0" smtClean="0"/>
              <a:t>»</a:t>
            </a:r>
            <a:r>
              <a:rPr lang="ru-RU" b="1" i="1" dirty="0" smtClean="0">
                <a:latin typeface="Bookman Old Style" pitchFamily="18" charset="0"/>
              </a:rPr>
              <a:t>.</a:t>
            </a:r>
            <a:r>
              <a:rPr lang="ru-RU" b="1" dirty="0" smtClean="0">
                <a:latin typeface="Bookman Old Style" pitchFamily="18" charset="0"/>
              </a:rPr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34" descr="pic33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3357562"/>
            <a:ext cx="1485900" cy="2638425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00504"/>
            <a:ext cx="3357586" cy="256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Содержимое 3" descr="DSCN71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3214686"/>
            <a:ext cx="4153957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668462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/>
          </p:cNvSpPr>
          <p:nvPr/>
        </p:nvSpPr>
        <p:spPr bwMode="auto">
          <a:xfrm>
            <a:off x="1673225" y="0"/>
            <a:ext cx="7470775" cy="115252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dirty="0" smtClean="0">
                <a:solidFill>
                  <a:schemeClr val="bg1"/>
                </a:solidFill>
              </a:rPr>
              <a:t>Система менеджмента качества Университета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00808"/>
            <a:ext cx="8435280" cy="489654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4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Образовательная услуга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это: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1)учебно-педагогическая деятельность;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2) предоставление ОО возможности получения образования, повышающего стоимость рабочей силы потребителя и улучшающего его конкурентоспособность на рынке труда;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3) система знаний, информации, умений и навыков, которые используются в целях удовлетворения разнообразных образовательных потребностей личности, общества, государства;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4) в частном случае подготовка специалиста определенной квалификации для организации-потребителя.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8462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/>
          </p:cNvSpPr>
          <p:nvPr/>
        </p:nvSpPr>
        <p:spPr bwMode="auto">
          <a:xfrm>
            <a:off x="1673225" y="0"/>
            <a:ext cx="7470775" cy="115252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</a:rPr>
              <a:t>Система менеджмента качества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9634" name="Picture 2" descr="http://900igr.net/datas/doshkolnoe-obrazovanie/Multfilmy-dlja-detej/0024-024-Spasibo-za-vnim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 качестве заинтересованных сторон результатов образовательного процесса выступают: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государство и общество;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поступающие и члены их семей;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предприятия и организации-партнеры;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предприятия-работодатели.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 качестве внутренних потребителей (внутренние заинтересованные стороны) выступают: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обучаемые;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все категории персонала университета.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/>
          </p:cNvSpPr>
          <p:nvPr/>
        </p:nvSpPr>
        <p:spPr bwMode="auto">
          <a:xfrm>
            <a:off x="1673225" y="0"/>
            <a:ext cx="7470775" cy="115252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dirty="0" smtClean="0">
                <a:solidFill>
                  <a:schemeClr val="bg1"/>
                </a:solidFill>
              </a:rPr>
              <a:t>Заинтересованные стороны</a:t>
            </a: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8463" cy="1146175"/>
          </a:xfrm>
          <a:prstGeom prst="rect">
            <a:avLst/>
          </a:prstGeom>
          <a:solidFill>
            <a:schemeClr val="accent2">
              <a:lumMod val="75000"/>
              <a:alpha val="11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Суть СМК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Это </a:t>
            </a: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задокументированный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"образ"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Университета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как организма, т.е. саморегулирующегося механизма приспособленного к жизни в конкретной экономической среде. </a:t>
            </a:r>
          </a:p>
          <a:p>
            <a:endParaRPr lang="ru-RU" dirty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8462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/>
          </p:cNvSpPr>
          <p:nvPr/>
        </p:nvSpPr>
        <p:spPr bwMode="auto">
          <a:xfrm>
            <a:off x="1673225" y="0"/>
            <a:ext cx="7470775" cy="115252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</a:rPr>
              <a:t>Система менеджмента качества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1012825"/>
          </a:xfrm>
        </p:spPr>
        <p:txBody>
          <a:bodyPr>
            <a:normAutofit fontScale="90000"/>
          </a:bodyPr>
          <a:lstStyle/>
          <a:p>
            <a:r>
              <a:rPr lang="ru-RU" sz="4000" smtClean="0">
                <a:solidFill>
                  <a:srgbClr val="FF0000"/>
                </a:solidFill>
                <a:latin typeface="Arial" charset="0"/>
              </a:rPr>
              <a:t>Нормативная база</a:t>
            </a:r>
            <a:r>
              <a:rPr lang="en-US" sz="4000" smtClean="0">
                <a:latin typeface="Arial" charset="0"/>
              </a:rPr>
              <a:t/>
            </a:r>
            <a:br>
              <a:rPr lang="en-US" sz="4000" smtClean="0">
                <a:latin typeface="Arial" charset="0"/>
              </a:rPr>
            </a:br>
            <a:endParaRPr lang="ru-RU" sz="4000" smtClean="0">
              <a:latin typeface="Arial" charset="0"/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700213"/>
            <a:ext cx="7859713" cy="4425950"/>
          </a:xfrm>
        </p:spPr>
        <p:txBody>
          <a:bodyPr/>
          <a:lstStyle/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Arial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реализации политики государства в сфере образования.</a:t>
            </a: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Для обеспечения конкурентоспособности обучающихся на внутреннем и внешнем рынках.</a:t>
            </a: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Для вхождения российской высшей школы в единое образовательное пространство Европы (присоединение России в 2003 г. к Болонской декларации</a:t>
            </a:r>
            <a:r>
              <a:rPr lang="ru-RU" sz="2800" dirty="0" smtClean="0">
                <a:latin typeface="Arial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интернационализация образования). 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ru-RU" sz="2800" dirty="0" smtClean="0">
              <a:latin typeface="Arial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8463" cy="1146175"/>
          </a:xfrm>
          <a:prstGeom prst="rect">
            <a:avLst/>
          </a:prstGeom>
          <a:solidFill>
            <a:schemeClr val="accent2">
              <a:lumMod val="75000"/>
              <a:alpha val="11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3557" name="Заголовок 1"/>
          <p:cNvSpPr>
            <a:spLocks/>
          </p:cNvSpPr>
          <p:nvPr/>
        </p:nvSpPr>
        <p:spPr bwMode="auto">
          <a:xfrm>
            <a:off x="1673225" y="0"/>
            <a:ext cx="7470775" cy="115252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dirty="0">
                <a:solidFill>
                  <a:schemeClr val="bg1"/>
                </a:solidFill>
              </a:rPr>
              <a:t>Для чего необходима СМК</a:t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1012825"/>
          </a:xfrm>
        </p:spPr>
        <p:txBody>
          <a:bodyPr>
            <a:normAutofit fontScale="90000"/>
          </a:bodyPr>
          <a:lstStyle/>
          <a:p>
            <a:r>
              <a:rPr lang="ru-RU" sz="4000" smtClean="0">
                <a:solidFill>
                  <a:srgbClr val="FF0000"/>
                </a:solidFill>
                <a:latin typeface="Arial" charset="0"/>
              </a:rPr>
              <a:t>Нормативная база</a:t>
            </a:r>
            <a:r>
              <a:rPr lang="en-US" sz="4000" smtClean="0">
                <a:latin typeface="Arial" charset="0"/>
              </a:rPr>
              <a:t/>
            </a:r>
            <a:br>
              <a:rPr lang="en-US" sz="4000" smtClean="0">
                <a:latin typeface="Arial" charset="0"/>
              </a:rPr>
            </a:br>
            <a:endParaRPr lang="ru-RU" sz="4000" smtClean="0">
              <a:latin typeface="Arial" charset="0"/>
            </a:endParaRPr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700213"/>
            <a:ext cx="8258204" cy="442595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8. Для постоянного улучшения процессов деятельности Университета, влияющих на качество образования (внедрение инновационных образовательных технологий).</a:t>
            </a: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ru-RU" sz="28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9. Для повышения рейтинга Университета среди вузов России.</a:t>
            </a: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ru-RU" sz="28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10. Для повышения рейтинга медицинских специальностей.</a:t>
            </a: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11. Для расширения диапазона перспективных контактов и контрактов в международной деятельности Университета.</a:t>
            </a: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8463" cy="1146175"/>
          </a:xfrm>
          <a:prstGeom prst="rect">
            <a:avLst/>
          </a:prstGeom>
          <a:solidFill>
            <a:schemeClr val="accent2">
              <a:lumMod val="75000"/>
              <a:alpha val="11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4581" name="Заголовок 1"/>
          <p:cNvSpPr>
            <a:spLocks/>
          </p:cNvSpPr>
          <p:nvPr/>
        </p:nvSpPr>
        <p:spPr bwMode="auto">
          <a:xfrm>
            <a:off x="1673225" y="0"/>
            <a:ext cx="7470775" cy="115252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dirty="0">
                <a:solidFill>
                  <a:schemeClr val="bg1"/>
                </a:solidFill>
              </a:rPr>
              <a:t>Для чего необходима СМК</a:t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1430</TotalTime>
  <Words>1528</Words>
  <Application>Microsoft Office PowerPoint</Application>
  <PresentationFormat>Экран (4:3)</PresentationFormat>
  <Paragraphs>441</Paragraphs>
  <Slides>50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Слайд 1</vt:lpstr>
      <vt:lpstr>Нормативная база </vt:lpstr>
      <vt:lpstr>Слайд 3</vt:lpstr>
      <vt:lpstr>Слайд 4</vt:lpstr>
      <vt:lpstr>Слайд 5</vt:lpstr>
      <vt:lpstr>Слайд 6</vt:lpstr>
      <vt:lpstr>Слайд 7</vt:lpstr>
      <vt:lpstr>Нормативная база </vt:lpstr>
      <vt:lpstr>Нормативная база </vt:lpstr>
      <vt:lpstr>Нормативная база </vt:lpstr>
      <vt:lpstr>Нормативная база </vt:lpstr>
      <vt:lpstr>Нормативная база </vt:lpstr>
      <vt:lpstr>Нормативная база </vt:lpstr>
      <vt:lpstr>Нормативная база </vt:lpstr>
      <vt:lpstr>Нормативная база </vt:lpstr>
      <vt:lpstr>Нормативная база </vt:lpstr>
      <vt:lpstr>Нормативная база </vt:lpstr>
      <vt:lpstr>Нормативная база </vt:lpstr>
      <vt:lpstr>Нормативная база </vt:lpstr>
      <vt:lpstr> </vt:lpstr>
      <vt:lpstr>Нормативная база </vt:lpstr>
      <vt:lpstr>Слайд 22</vt:lpstr>
      <vt:lpstr>Слайд 23</vt:lpstr>
      <vt:lpstr>Нормативная база </vt:lpstr>
      <vt:lpstr>Слайд 25</vt:lpstr>
      <vt:lpstr>Нормативная база </vt:lpstr>
      <vt:lpstr>Нормативная база </vt:lpstr>
      <vt:lpstr>Нормативная база </vt:lpstr>
      <vt:lpstr>Нормативная база </vt:lpstr>
      <vt:lpstr>Слайд 30</vt:lpstr>
      <vt:lpstr>Нормативная база </vt:lpstr>
      <vt:lpstr>Процессный подход</vt:lpstr>
      <vt:lpstr>Слайд 33</vt:lpstr>
      <vt:lpstr>Слайд 34</vt:lpstr>
      <vt:lpstr>Нормативная база </vt:lpstr>
      <vt:lpstr>Слайд 36</vt:lpstr>
      <vt:lpstr>Нормативная база </vt:lpstr>
      <vt:lpstr>Нормативная база </vt:lpstr>
      <vt:lpstr>Слайд 39</vt:lpstr>
      <vt:lpstr>Нормативная база </vt:lpstr>
      <vt:lpstr>Внутренние аудиты</vt:lpstr>
      <vt:lpstr>Слайд 42</vt:lpstr>
      <vt:lpstr>Слайд 43</vt:lpstr>
      <vt:lpstr>Нормативная база </vt:lpstr>
      <vt:lpstr>Нормативная база </vt:lpstr>
      <vt:lpstr>Слайд 46</vt:lpstr>
      <vt:lpstr>Слайд 47</vt:lpstr>
      <vt:lpstr>Слайд 48</vt:lpstr>
      <vt:lpstr>              </vt:lpstr>
      <vt:lpstr>Слайд 50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качества КМФК</dc:title>
  <dc:creator>Admin</dc:creator>
  <cp:lastModifiedBy>bykova</cp:lastModifiedBy>
  <cp:revision>207</cp:revision>
  <dcterms:created xsi:type="dcterms:W3CDTF">2010-08-24T04:50:58Z</dcterms:created>
  <dcterms:modified xsi:type="dcterms:W3CDTF">2014-10-27T07:01:21Z</dcterms:modified>
</cp:coreProperties>
</file>