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88" r:id="rId24"/>
    <p:sldId id="279" r:id="rId25"/>
    <p:sldId id="285" r:id="rId26"/>
    <p:sldId id="278" r:id="rId27"/>
    <p:sldId id="286" r:id="rId28"/>
    <p:sldId id="280" r:id="rId29"/>
    <p:sldId id="281" r:id="rId30"/>
    <p:sldId id="287" r:id="rId31"/>
    <p:sldId id="282" r:id="rId32"/>
    <p:sldId id="283" r:id="rId33"/>
    <p:sldId id="28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B8AA-0A16-41D7-8337-3E08344075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D39-62B0-480F-ABCE-9907372DC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36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B8AA-0A16-41D7-8337-3E08344075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D39-62B0-480F-ABCE-9907372DC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86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B8AA-0A16-41D7-8337-3E08344075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D39-62B0-480F-ABCE-9907372DC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22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B8AA-0A16-41D7-8337-3E08344075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D39-62B0-480F-ABCE-9907372DC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7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B8AA-0A16-41D7-8337-3E08344075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D39-62B0-480F-ABCE-9907372DC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8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B8AA-0A16-41D7-8337-3E08344075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D39-62B0-480F-ABCE-9907372DC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37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B8AA-0A16-41D7-8337-3E08344075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D39-62B0-480F-ABCE-9907372DC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4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B8AA-0A16-41D7-8337-3E08344075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D39-62B0-480F-ABCE-9907372DC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30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B8AA-0A16-41D7-8337-3E08344075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D39-62B0-480F-ABCE-9907372DC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9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B8AA-0A16-41D7-8337-3E08344075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D39-62B0-480F-ABCE-9907372DC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0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B8AA-0A16-41D7-8337-3E08344075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9DD39-62B0-480F-ABCE-9907372DC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6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FB8AA-0A16-41D7-8337-3E08344075C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9DD39-62B0-480F-ABCE-9907372DC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9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7964" y="21337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Р</a:t>
            </a:r>
            <a:r>
              <a:rPr lang="ru-RU" dirty="0" smtClean="0"/>
              <a:t>еферат</a:t>
            </a:r>
            <a:r>
              <a:rPr lang="ru-RU" dirty="0"/>
              <a:t>: Система регуляции длинны и тонуса мышцы. Синдром </a:t>
            </a:r>
            <a:r>
              <a:rPr lang="ru-RU" dirty="0" smtClean="0"/>
              <a:t>спастичности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7964" y="4613419"/>
            <a:ext cx="9144000" cy="1655762"/>
          </a:xfrm>
        </p:spPr>
        <p:txBody>
          <a:bodyPr/>
          <a:lstStyle/>
          <a:p>
            <a:r>
              <a:rPr lang="ru-RU" dirty="0" smtClean="0"/>
              <a:t>Гуревич В.А.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95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893" t="16761" r="38926" b="9564"/>
          <a:stretch/>
        </p:blipFill>
        <p:spPr>
          <a:xfrm>
            <a:off x="1766454" y="292699"/>
            <a:ext cx="8659092" cy="627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7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437" y="982177"/>
            <a:ext cx="107511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отличие от облегчающих зон все </a:t>
            </a:r>
            <a:r>
              <a:rPr lang="ru-RU" sz="2400" dirty="0" err="1" smtClean="0"/>
              <a:t>супрессорные</a:t>
            </a:r>
            <a:r>
              <a:rPr lang="ru-RU" sz="2400" dirty="0" smtClean="0"/>
              <a:t> зоны головного мозга действуют не прямо на спинной мозг, а опосредованно – через нейроны медиальной ретикулярной формации. Медиальная и латеральная ретикулярные формации не похожи друг на друга ни анатомически, ни </a:t>
            </a:r>
            <a:r>
              <a:rPr lang="ru-RU" sz="2400" dirty="0" err="1" smtClean="0"/>
              <a:t>функциональ</a:t>
            </a:r>
            <a:r>
              <a:rPr lang="ru-RU" sz="2400" dirty="0" smtClean="0"/>
              <a:t> но. Медиальная ретикулярная формация представляет собой группу рассеянных по стволу мозга скоплений нервных клеток; она проецируется на спинной мозг как главный источник супраспинального торможения сегментарных </a:t>
            </a:r>
            <a:r>
              <a:rPr lang="ru-RU" sz="2400" dirty="0" err="1" smtClean="0"/>
              <a:t>мотонейронов</a:t>
            </a:r>
            <a:r>
              <a:rPr lang="ru-RU" sz="2400" dirty="0" smtClean="0"/>
              <a:t> и является общим конечным путем </a:t>
            </a:r>
            <a:r>
              <a:rPr lang="ru-RU" sz="2400" dirty="0" err="1" smtClean="0"/>
              <a:t>супрессорных</a:t>
            </a:r>
            <a:r>
              <a:rPr lang="ru-RU" sz="2400" dirty="0" smtClean="0"/>
              <a:t> зон мозга. Нейроны </a:t>
            </a:r>
            <a:r>
              <a:rPr lang="ru-RU" sz="2400" dirty="0"/>
              <a:t>медиальной ретикулярной формации в отличие </a:t>
            </a:r>
            <a:r>
              <a:rPr lang="ru-RU" sz="2400" dirty="0" smtClean="0"/>
              <a:t>от латеральных </a:t>
            </a:r>
            <a:r>
              <a:rPr lang="ru-RU" sz="2400" dirty="0"/>
              <a:t>ретикулярных нейронов не обладают </a:t>
            </a:r>
            <a:r>
              <a:rPr lang="ru-RU" sz="2400" dirty="0" smtClean="0"/>
              <a:t>фоновой активностью</a:t>
            </a:r>
            <a:r>
              <a:rPr lang="ru-RU" sz="2400" dirty="0"/>
              <a:t>. Они запускаются и управляются </a:t>
            </a:r>
            <a:r>
              <a:rPr lang="ru-RU" sz="2400" dirty="0" smtClean="0"/>
              <a:t>импульсами от </a:t>
            </a:r>
            <a:r>
              <a:rPr lang="ru-RU" sz="2400" dirty="0" err="1"/>
              <a:t>супрессорных</a:t>
            </a:r>
            <a:r>
              <a:rPr lang="ru-RU" sz="2400" dirty="0"/>
              <a:t> зон головного мозга и только благодаря </a:t>
            </a:r>
            <a:r>
              <a:rPr lang="ru-RU" sz="2400" dirty="0" smtClean="0"/>
              <a:t>этому </a:t>
            </a:r>
            <a:r>
              <a:rPr lang="ru-RU" sz="2400" dirty="0"/>
              <a:t>способны оказывать тормозное действие на </a:t>
            </a:r>
            <a:r>
              <a:rPr lang="ru-RU" sz="2400" dirty="0" smtClean="0"/>
              <a:t>сегментарные γ-</a:t>
            </a:r>
            <a:r>
              <a:rPr lang="ru-RU" sz="2400" dirty="0" err="1" smtClean="0"/>
              <a:t>мотонейроны</a:t>
            </a:r>
            <a:r>
              <a:rPr lang="ru-RU" sz="2400" dirty="0"/>
              <a:t>, обеспечивающие регуляцию длины </a:t>
            </a:r>
            <a:r>
              <a:rPr lang="ru-RU" sz="2400" dirty="0" smtClean="0"/>
              <a:t>мышцы и </a:t>
            </a:r>
            <a:r>
              <a:rPr lang="ru-RU" sz="2400" dirty="0"/>
              <a:t>мышечного </a:t>
            </a:r>
            <a:r>
              <a:rPr lang="ru-RU" sz="2400" dirty="0" smtClean="0"/>
              <a:t>тонуса.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191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09" y="488016"/>
            <a:ext cx="108896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повреждении </a:t>
            </a:r>
            <a:r>
              <a:rPr lang="ru-RU" sz="2400" dirty="0" err="1" smtClean="0"/>
              <a:t>супрессорных</a:t>
            </a:r>
            <a:r>
              <a:rPr lang="ru-RU" sz="2400" dirty="0" smtClean="0"/>
              <a:t> зон медиальные ретикулярные нейроны не функционируют и </a:t>
            </a:r>
            <a:r>
              <a:rPr lang="ru-RU" sz="2400" dirty="0" err="1" smtClean="0"/>
              <a:t>мотонейроны</a:t>
            </a:r>
            <a:r>
              <a:rPr lang="ru-RU" sz="2400" dirty="0" smtClean="0"/>
              <a:t> спинного мозга «освобождаются» от торможения, навязанного в норме </a:t>
            </a:r>
            <a:r>
              <a:rPr lang="ru-RU" sz="2400" dirty="0" err="1" smtClean="0"/>
              <a:t>супрессорными</a:t>
            </a:r>
            <a:r>
              <a:rPr lang="ru-RU" sz="2400" dirty="0" smtClean="0"/>
              <a:t> зонами. Это устранение нисходящего торможения приводит к дисбалансу управляющей системы, когда эффект облегчающих импульсов больше не компенсируется конкурирующими тормозными воздействиями. Следствием этой несбалансированности становится ригидность. Выключение одной из </a:t>
            </a:r>
            <a:r>
              <a:rPr lang="ru-RU" sz="2400" dirty="0" err="1" smtClean="0"/>
              <a:t>супрессорных</a:t>
            </a:r>
            <a:r>
              <a:rPr lang="ru-RU" sz="2400" dirty="0" smtClean="0"/>
              <a:t> зон вызывает временную ригидность; устранение 2 и более зон – длительную. Последняя проявляется в виде триады двигательных симптомов, которые позволяют определить</a:t>
            </a:r>
          </a:p>
          <a:p>
            <a:r>
              <a:rPr lang="ru-RU" sz="2400" dirty="0" smtClean="0"/>
              <a:t>наличие спастичности:</a:t>
            </a:r>
          </a:p>
          <a:p>
            <a:endParaRPr lang="ru-RU" sz="2400" dirty="0" smtClean="0"/>
          </a:p>
          <a:p>
            <a:r>
              <a:rPr lang="ru-RU" sz="2400" dirty="0" smtClean="0"/>
              <a:t>1) </a:t>
            </a:r>
            <a:r>
              <a:rPr lang="ru-RU" sz="2400" dirty="0" err="1" smtClean="0"/>
              <a:t>гиперактивность</a:t>
            </a:r>
            <a:r>
              <a:rPr lang="ru-RU" sz="2400" dirty="0" smtClean="0"/>
              <a:t> фазных рефлексов на растяжение;</a:t>
            </a:r>
          </a:p>
          <a:p>
            <a:r>
              <a:rPr lang="ru-RU" sz="2400" dirty="0" smtClean="0"/>
              <a:t>2) </a:t>
            </a:r>
            <a:r>
              <a:rPr lang="ru-RU" sz="2400" dirty="0" err="1" smtClean="0"/>
              <a:t>гиперактивность</a:t>
            </a:r>
            <a:r>
              <a:rPr lang="ru-RU" sz="2400" dirty="0" smtClean="0"/>
              <a:t> тонических рефлексов на растяжение;</a:t>
            </a:r>
          </a:p>
          <a:p>
            <a:r>
              <a:rPr lang="ru-RU" sz="2400" dirty="0" smtClean="0"/>
              <a:t>3) клонусы.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8088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7" y="1228398"/>
            <a:ext cx="113607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Таким образом, мышечный тонус может регулироваться непосредственно головным мозгом как произвольно, так и непроизвольно, однако существует и дублирующая регуляторная система на сегментарном уровне (рис. 4–6) и эта регуляция важна для нормального осуществления каждого произвольного движения. Эфферентное воздействие γ-</a:t>
            </a:r>
            <a:r>
              <a:rPr lang="ru-RU" sz="2000" dirty="0" err="1" smtClean="0"/>
              <a:t>мотонейронов</a:t>
            </a:r>
            <a:r>
              <a:rPr lang="ru-RU" sz="2000" dirty="0" smtClean="0"/>
              <a:t> делает произвольные движения более плавными, «настраивает» в соответствии с решаемой задачей. В нормальной двигательной деятельности активность α-и γ-</a:t>
            </a:r>
            <a:r>
              <a:rPr lang="ru-RU" sz="2000" dirty="0" err="1" smtClean="0"/>
              <a:t>мотонейронов</a:t>
            </a:r>
            <a:r>
              <a:rPr lang="ru-RU" sz="2000" dirty="0" smtClean="0"/>
              <a:t> сопряжена. Импульсы, нисходящие от центров головного мозга по независимым параллельным путям (пирамидному и  ретикулоспинальному и др.), возбуждают α- и γ-</a:t>
            </a:r>
            <a:r>
              <a:rPr lang="ru-RU" sz="2000" dirty="0" err="1" smtClean="0"/>
              <a:t>мотонейроны</a:t>
            </a:r>
            <a:r>
              <a:rPr lang="ru-RU" sz="2000" dirty="0" smtClean="0"/>
              <a:t> в соответствующих пропорциях и в норме продуцируют плавные координированные движения. При повреждении кортикоспинального тракта этот баланс изменяется, что может привести к </a:t>
            </a:r>
            <a:r>
              <a:rPr lang="ru-RU" sz="2000" dirty="0" err="1" smtClean="0"/>
              <a:t>гиперактивности</a:t>
            </a:r>
            <a:r>
              <a:rPr lang="ru-RU" sz="2000" dirty="0" smtClean="0"/>
              <a:t> γ-</a:t>
            </a:r>
            <a:r>
              <a:rPr lang="ru-RU" sz="2000" dirty="0" err="1" smtClean="0"/>
              <a:t>мотонейронов</a:t>
            </a:r>
            <a:r>
              <a:rPr lang="ru-RU" sz="2000" dirty="0" smtClean="0"/>
              <a:t> и, соответственно, к активации мышечных веретен. В итоге возбуждаются </a:t>
            </a:r>
            <a:r>
              <a:rPr lang="ru-RU" sz="2000" dirty="0" err="1" smtClean="0"/>
              <a:t>гомонимные</a:t>
            </a:r>
            <a:r>
              <a:rPr lang="ru-RU" sz="2000" dirty="0" smtClean="0"/>
              <a:t> и </a:t>
            </a:r>
            <a:r>
              <a:rPr lang="ru-RU" sz="2000" dirty="0" err="1" smtClean="0"/>
              <a:t>синергичные</a:t>
            </a:r>
            <a:r>
              <a:rPr lang="ru-RU" sz="2000" dirty="0" smtClean="0"/>
              <a:t> α-</a:t>
            </a:r>
            <a:r>
              <a:rPr lang="ru-RU" sz="2000" dirty="0" err="1" smtClean="0"/>
              <a:t>мотонейроны</a:t>
            </a:r>
            <a:r>
              <a:rPr lang="ru-RU" sz="2000" dirty="0" smtClean="0"/>
              <a:t> и возникает </a:t>
            </a:r>
            <a:r>
              <a:rPr lang="ru-RU" sz="2000" dirty="0" err="1" smtClean="0"/>
              <a:t>гипертонус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спастичность</a:t>
            </a:r>
            <a:r>
              <a:rPr lang="ru-RU" sz="2000" dirty="0" smtClean="0"/>
              <a:t> скелетных мышц. </a:t>
            </a:r>
            <a:r>
              <a:rPr lang="ru-RU" sz="2000" dirty="0" err="1" smtClean="0"/>
              <a:t>Спастичность</a:t>
            </a:r>
            <a:r>
              <a:rPr lang="ru-RU" sz="2000" dirty="0" smtClean="0"/>
              <a:t>, которая уменьшается или уничтожается разрывом γ-веретенной петли, известна как γ-ригидность. Большинство клинических случаев спастичности имеет значительный γ-компонент.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451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889844"/>
            <a:ext cx="104601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Понятия «</a:t>
            </a:r>
            <a:r>
              <a:rPr lang="ru-RU" sz="2400" dirty="0" err="1" smtClean="0"/>
              <a:t>спастичность</a:t>
            </a:r>
            <a:r>
              <a:rPr lang="ru-RU" sz="2400" dirty="0" smtClean="0"/>
              <a:t>» и «ригидность» – не синонимы. Ригидность может возникать вследствие поражения как пирамидной, так и экстрапирамидной систем, а </a:t>
            </a:r>
            <a:r>
              <a:rPr lang="ru-RU" sz="2400" dirty="0" err="1" smtClean="0"/>
              <a:t>спастичность</a:t>
            </a:r>
            <a:r>
              <a:rPr lang="ru-RU" sz="2400" dirty="0" smtClean="0"/>
              <a:t> – всегда признак пирамидной недостаточности.</a:t>
            </a:r>
          </a:p>
          <a:p>
            <a:pPr algn="just"/>
            <a:r>
              <a:rPr lang="ru-RU" sz="2400" dirty="0" smtClean="0"/>
              <a:t>Основной симптом спастичности – увеличение (по сравнению с нормой) сопротивления мышц растяжению. Величина сопротивления зависит от скорости движения. У пациентов со </a:t>
            </a:r>
            <a:r>
              <a:rPr lang="ru-RU" sz="2400" dirty="0" err="1" smtClean="0"/>
              <a:t>спастичностью</a:t>
            </a:r>
            <a:r>
              <a:rPr lang="ru-RU" sz="2400" dirty="0" smtClean="0"/>
              <a:t> может наблюдаться клинический феномен – медленно производимое пассивное движение не приводит к сопротивлению, в то время как при быстром пассивном движении сопротивление четко ощущается в начале движения (симптом «складного ножа»). В ригидных же мышцах напряжение присутствует всегда – как в исходном состоянии, так и при их растяжении. Проявлением спастичности в этом случае будет слишком быстрое (по сравнению с нормой) сокращение напряженных мышц при увеличении скорости растяжения.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565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8509" t="19223" r="11879" b="5777"/>
          <a:stretch/>
        </p:blipFill>
        <p:spPr>
          <a:xfrm>
            <a:off x="3034146" y="169607"/>
            <a:ext cx="6123708" cy="65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98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5" y="797511"/>
            <a:ext cx="112498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Несмотря на широкое распространение </a:t>
            </a:r>
            <a:r>
              <a:rPr lang="ru-RU" sz="2400" dirty="0" smtClean="0"/>
              <a:t>γ-ригидности, не </a:t>
            </a:r>
            <a:r>
              <a:rPr lang="ru-RU" sz="2400" dirty="0"/>
              <a:t>всякая </a:t>
            </a:r>
            <a:r>
              <a:rPr lang="ru-RU" sz="2400" dirty="0" err="1"/>
              <a:t>спастичность</a:t>
            </a:r>
            <a:r>
              <a:rPr lang="ru-RU" sz="2400" dirty="0"/>
              <a:t> опосредуется </a:t>
            </a:r>
            <a:r>
              <a:rPr lang="ru-RU" sz="2400" dirty="0" smtClean="0"/>
              <a:t>исключительно через </a:t>
            </a:r>
            <a:r>
              <a:rPr lang="ru-RU" sz="2400" dirty="0"/>
              <a:t>γ-веретенную петлю. Изолированное поражение </a:t>
            </a:r>
            <a:r>
              <a:rPr lang="ru-RU" sz="2400" dirty="0" smtClean="0"/>
              <a:t>пирамидного </a:t>
            </a:r>
            <a:r>
              <a:rPr lang="ru-RU" sz="2400" dirty="0"/>
              <a:t>тракта, например, при временной </a:t>
            </a:r>
            <a:r>
              <a:rPr lang="ru-RU" sz="2400" dirty="0" smtClean="0"/>
              <a:t>ишемии спинного </a:t>
            </a:r>
            <a:r>
              <a:rPr lang="ru-RU" sz="2400" dirty="0"/>
              <a:t>мозга может «освобождать» от </a:t>
            </a:r>
            <a:r>
              <a:rPr lang="ru-RU" sz="2400" dirty="0" err="1" smtClean="0"/>
              <a:t>супрасегментарного</a:t>
            </a:r>
            <a:r>
              <a:rPr lang="ru-RU" sz="2400" dirty="0" smtClean="0"/>
              <a:t> </a:t>
            </a:r>
            <a:r>
              <a:rPr lang="ru-RU" sz="2400" dirty="0"/>
              <a:t>тормозного контроля вместо γ-</a:t>
            </a:r>
            <a:r>
              <a:rPr lang="ru-RU" sz="2400" dirty="0" err="1"/>
              <a:t>мотонейронов</a:t>
            </a:r>
            <a:r>
              <a:rPr lang="ru-RU" sz="2400" dirty="0"/>
              <a:t> </a:t>
            </a:r>
            <a:r>
              <a:rPr lang="ru-RU" sz="2400" dirty="0" smtClean="0"/>
              <a:t>только α-</a:t>
            </a:r>
            <a:r>
              <a:rPr lang="ru-RU" sz="2400" dirty="0" err="1" smtClean="0"/>
              <a:t>мотонейроны</a:t>
            </a:r>
            <a:r>
              <a:rPr lang="ru-RU" sz="2400" dirty="0"/>
              <a:t>. При этих условиях именно последние </a:t>
            </a:r>
            <a:r>
              <a:rPr lang="ru-RU" sz="2400" dirty="0" smtClean="0"/>
              <a:t>становятся </a:t>
            </a:r>
            <a:r>
              <a:rPr lang="ru-RU" sz="2400" dirty="0"/>
              <a:t>местом патологической </a:t>
            </a:r>
            <a:r>
              <a:rPr lang="ru-RU" sz="2400" dirty="0" err="1"/>
              <a:t>гиперактивности</a:t>
            </a:r>
            <a:r>
              <a:rPr lang="ru-RU" sz="2400" dirty="0"/>
              <a:t>, и </a:t>
            </a:r>
            <a:r>
              <a:rPr lang="ru-RU" sz="2400" dirty="0" smtClean="0"/>
              <a:t>раз-</a:t>
            </a:r>
            <a:r>
              <a:rPr lang="ru-RU" sz="2400" dirty="0"/>
              <a:t>рыв (при дорсальной </a:t>
            </a:r>
            <a:r>
              <a:rPr lang="ru-RU" sz="2400" dirty="0" err="1"/>
              <a:t>ризотомии</a:t>
            </a:r>
            <a:r>
              <a:rPr lang="ru-RU" sz="2400" dirty="0"/>
              <a:t> на уровне </a:t>
            </a:r>
            <a:r>
              <a:rPr lang="ru-RU" sz="2400" dirty="0" smtClean="0"/>
              <a:t>соответствующих </a:t>
            </a:r>
            <a:r>
              <a:rPr lang="ru-RU" sz="2400" dirty="0"/>
              <a:t>сегментов) или ингибирование (например, </a:t>
            </a:r>
            <a:r>
              <a:rPr lang="ru-RU" sz="2400" dirty="0" smtClean="0"/>
              <a:t>агонистами γ-аминомасляной </a:t>
            </a:r>
            <a:r>
              <a:rPr lang="ru-RU" sz="2400" dirty="0"/>
              <a:t>кислоты – ГАМК, рис. 7) </a:t>
            </a:r>
            <a:r>
              <a:rPr lang="ru-RU" sz="2400" dirty="0" smtClean="0"/>
              <a:t>γ-веретенной петли </a:t>
            </a:r>
            <a:r>
              <a:rPr lang="ru-RU" sz="2400" dirty="0"/>
              <a:t>не будет приводить к уменьшению </a:t>
            </a:r>
            <a:r>
              <a:rPr lang="ru-RU" sz="2400" dirty="0" smtClean="0"/>
              <a:t>спастичности. </a:t>
            </a:r>
            <a:r>
              <a:rPr lang="ru-RU" sz="2400" dirty="0" err="1" smtClean="0"/>
              <a:t>Спастичность</a:t>
            </a:r>
            <a:r>
              <a:rPr lang="ru-RU" sz="2400" dirty="0"/>
              <a:t>, сохраняющаяся при разрыве γ-петли, </a:t>
            </a:r>
            <a:r>
              <a:rPr lang="ru-RU" sz="2400" dirty="0" smtClean="0"/>
              <a:t>обо </a:t>
            </a:r>
            <a:r>
              <a:rPr lang="ru-RU" sz="2400" dirty="0" err="1" smtClean="0"/>
              <a:t>значается</a:t>
            </a:r>
            <a:r>
              <a:rPr lang="ru-RU" sz="2400" dirty="0" smtClean="0"/>
              <a:t> </a:t>
            </a:r>
            <a:r>
              <a:rPr lang="ru-RU" sz="2400" dirty="0"/>
              <a:t>как α-ригидность. Ригидность мышц с </a:t>
            </a:r>
            <a:r>
              <a:rPr lang="ru-RU" sz="2400" dirty="0" smtClean="0"/>
              <a:t>выраженными </a:t>
            </a:r>
            <a:r>
              <a:rPr lang="ru-RU" sz="2400" dirty="0"/>
              <a:t>симптомами спастичности обозначается </a:t>
            </a:r>
            <a:r>
              <a:rPr lang="ru-RU" sz="2400" dirty="0" smtClean="0"/>
              <a:t>как γ-ригидность</a:t>
            </a:r>
            <a:r>
              <a:rPr lang="ru-RU" sz="2400" dirty="0"/>
              <a:t>, а спинальная ригидность без </a:t>
            </a:r>
            <a:r>
              <a:rPr lang="ru-RU" sz="2400" dirty="0" err="1"/>
              <a:t>спастики</a:t>
            </a:r>
            <a:r>
              <a:rPr lang="ru-RU" sz="2400" dirty="0"/>
              <a:t> </a:t>
            </a:r>
            <a:r>
              <a:rPr lang="ru-RU" sz="2400" dirty="0" smtClean="0"/>
              <a:t>называется </a:t>
            </a:r>
            <a:r>
              <a:rPr lang="ru-RU" sz="2400" dirty="0"/>
              <a:t>α-ригидностью. </a:t>
            </a:r>
            <a:r>
              <a:rPr lang="ru-RU" sz="2400" dirty="0" smtClean="0"/>
              <a:t>В большинстве </a:t>
            </a:r>
            <a:r>
              <a:rPr lang="ru-RU" sz="2400" dirty="0"/>
              <a:t>случаев </a:t>
            </a:r>
            <a:r>
              <a:rPr lang="ru-RU" sz="2400" dirty="0" smtClean="0"/>
              <a:t>спинальная ригидность</a:t>
            </a:r>
            <a:r>
              <a:rPr lang="ru-RU" sz="2400" dirty="0"/>
              <a:t>, если она не является чистой </a:t>
            </a:r>
            <a:r>
              <a:rPr lang="ru-RU" sz="2400" dirty="0" smtClean="0"/>
              <a:t>α-ригидностью, носит </a:t>
            </a:r>
            <a:r>
              <a:rPr lang="ru-RU" sz="2400" dirty="0"/>
              <a:t>смешанный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1837207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9361" t="16572" r="12305" b="5208"/>
          <a:stretch/>
        </p:blipFill>
        <p:spPr>
          <a:xfrm>
            <a:off x="3140907" y="38851"/>
            <a:ext cx="5910187" cy="678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0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146" y="428179"/>
            <a:ext cx="114577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При рутинном клиническом исследовании </a:t>
            </a:r>
            <a:r>
              <a:rPr lang="ru-RU" sz="2400" dirty="0" err="1" smtClean="0"/>
              <a:t>спастичность</a:t>
            </a:r>
            <a:r>
              <a:rPr lang="ru-RU" sz="2400" dirty="0" smtClean="0"/>
              <a:t> имеет </a:t>
            </a:r>
            <a:r>
              <a:rPr lang="ru-RU" sz="2400" dirty="0"/>
              <a:t>следующие черты:</a:t>
            </a:r>
          </a:p>
          <a:p>
            <a:pPr algn="just"/>
            <a:r>
              <a:rPr lang="ru-RU" sz="2400" dirty="0"/>
              <a:t>• рефлекс на растяжение мышц, который в норме </a:t>
            </a:r>
            <a:r>
              <a:rPr lang="ru-RU" sz="2400" dirty="0" smtClean="0"/>
              <a:t>скрыт, становится </a:t>
            </a:r>
            <a:r>
              <a:rPr lang="ru-RU" sz="2400" dirty="0"/>
              <a:t>очевидным;</a:t>
            </a:r>
          </a:p>
          <a:p>
            <a:pPr algn="just"/>
            <a:r>
              <a:rPr lang="ru-RU" sz="2400" dirty="0"/>
              <a:t>• пороги вызывания сухожильных рефлексов снижаются;</a:t>
            </a:r>
          </a:p>
          <a:p>
            <a:pPr algn="just"/>
            <a:r>
              <a:rPr lang="ru-RU" sz="2400" dirty="0"/>
              <a:t>• ответ мышцы при ударе по сухожилию возрастает. </a:t>
            </a:r>
            <a:r>
              <a:rPr lang="ru-RU" sz="2400" dirty="0" smtClean="0"/>
              <a:t>Может </a:t>
            </a:r>
            <a:r>
              <a:rPr lang="ru-RU" sz="2400" dirty="0"/>
              <a:t>быть вызван клонус;</a:t>
            </a:r>
          </a:p>
          <a:p>
            <a:pPr algn="just"/>
            <a:r>
              <a:rPr lang="ru-RU" sz="2400" dirty="0"/>
              <a:t>• на удар по сухожилию одной мышцы отвечает не </a:t>
            </a:r>
            <a:r>
              <a:rPr lang="ru-RU" sz="2400" dirty="0" smtClean="0"/>
              <a:t>только она</a:t>
            </a:r>
            <a:r>
              <a:rPr lang="ru-RU" sz="2400" dirty="0"/>
              <a:t>, но и соседние;</a:t>
            </a:r>
          </a:p>
          <a:p>
            <a:pPr algn="just"/>
            <a:r>
              <a:rPr lang="ru-RU" sz="2400" dirty="0"/>
              <a:t>• тонические рефлексы на растяжение (т.е. </a:t>
            </a:r>
            <a:r>
              <a:rPr lang="ru-RU" sz="2400" dirty="0" smtClean="0"/>
              <a:t>сопротивление </a:t>
            </a:r>
            <a:r>
              <a:rPr lang="ru-RU" sz="2400" dirty="0"/>
              <a:t>пассивному передвижению конечности) тоже </a:t>
            </a:r>
            <a:r>
              <a:rPr lang="ru-RU" sz="2400" dirty="0" smtClean="0"/>
              <a:t>усиливаются.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/>
              <a:t>В рутинной клинической практике, помимо </a:t>
            </a:r>
            <a:r>
              <a:rPr lang="ru-RU" sz="2400" dirty="0" smtClean="0"/>
              <a:t>повышения тонуса </a:t>
            </a:r>
            <a:r>
              <a:rPr lang="ru-RU" sz="2400" dirty="0"/>
              <a:t>мышц конечностей, связанного с пирамидной </a:t>
            </a:r>
            <a:r>
              <a:rPr lang="ru-RU" sz="2400" dirty="0" smtClean="0"/>
              <a:t>недостаточностью</a:t>
            </a:r>
            <a:r>
              <a:rPr lang="ru-RU" sz="2400" dirty="0"/>
              <a:t>, особого внимания заслуживает </a:t>
            </a:r>
            <a:r>
              <a:rPr lang="ru-RU" sz="2400" dirty="0" smtClean="0"/>
              <a:t>повышение тонуса </a:t>
            </a:r>
            <a:r>
              <a:rPr lang="ru-RU" sz="2400" dirty="0" err="1"/>
              <a:t>паравертебральной</a:t>
            </a:r>
            <a:r>
              <a:rPr lang="ru-RU" sz="2400" dirty="0"/>
              <a:t> и </a:t>
            </a:r>
            <a:r>
              <a:rPr lang="ru-RU" sz="2400" dirty="0" err="1"/>
              <a:t>перикраниальной</a:t>
            </a:r>
            <a:r>
              <a:rPr lang="ru-RU" sz="2400" dirty="0"/>
              <a:t> </a:t>
            </a:r>
            <a:r>
              <a:rPr lang="ru-RU" sz="2400" dirty="0" smtClean="0"/>
              <a:t>мускулатуры при </a:t>
            </a:r>
            <a:r>
              <a:rPr lang="ru-RU" sz="2400" dirty="0"/>
              <a:t>хронических </a:t>
            </a:r>
            <a:r>
              <a:rPr lang="ru-RU" sz="2400" dirty="0" err="1"/>
              <a:t>спондилогенных</a:t>
            </a:r>
            <a:r>
              <a:rPr lang="ru-RU" sz="2400" dirty="0"/>
              <a:t> болевых синдромах, а </a:t>
            </a:r>
            <a:r>
              <a:rPr lang="ru-RU" sz="2400" dirty="0" smtClean="0"/>
              <a:t>также </a:t>
            </a:r>
            <a:r>
              <a:rPr lang="ru-RU" sz="2400" dirty="0"/>
              <a:t>околосуставных мышц при патологии суставов. </a:t>
            </a:r>
            <a:r>
              <a:rPr lang="ru-RU" sz="2400" dirty="0" smtClean="0"/>
              <a:t>Именно поэтому </a:t>
            </a:r>
            <a:r>
              <a:rPr lang="ru-RU" sz="2400" dirty="0"/>
              <a:t>целесообразно более подробно рассмотреть </a:t>
            </a:r>
            <a:r>
              <a:rPr lang="ru-RU" sz="2400" dirty="0" smtClean="0"/>
              <a:t>вопросы </a:t>
            </a:r>
            <a:r>
              <a:rPr lang="ru-RU" sz="2400" dirty="0"/>
              <a:t>контроля тонуса мышц. Сегментарный контроль </a:t>
            </a:r>
            <a:r>
              <a:rPr lang="ru-RU" sz="2400" dirty="0" smtClean="0"/>
              <a:t>тонуса мышцы </a:t>
            </a:r>
            <a:r>
              <a:rPr lang="ru-RU" sz="2400" dirty="0"/>
              <a:t>осуществляется системой, в которой </a:t>
            </a:r>
            <a:r>
              <a:rPr lang="ru-RU" sz="2400" dirty="0" smtClean="0"/>
              <a:t>измерительными </a:t>
            </a:r>
            <a:r>
              <a:rPr lang="ru-RU" sz="2400" dirty="0"/>
              <a:t>устройствами являются сухожильные органы </a:t>
            </a:r>
            <a:r>
              <a:rPr lang="ru-RU" sz="2400" dirty="0" err="1"/>
              <a:t>Гольджи</a:t>
            </a:r>
            <a:r>
              <a:rPr lang="ru-RU" sz="2400" dirty="0"/>
              <a:t> </a:t>
            </a:r>
            <a:r>
              <a:rPr lang="ru-RU" sz="2400" dirty="0" smtClean="0"/>
              <a:t>– рецепторы </a:t>
            </a:r>
            <a:r>
              <a:rPr lang="ru-RU" sz="2400" dirty="0"/>
              <a:t>тонуса </a:t>
            </a:r>
            <a:r>
              <a:rPr lang="ru-RU" sz="2400" dirty="0" smtClean="0"/>
              <a:t>мышц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896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873" y="797511"/>
            <a:ext cx="115962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Эти органы ответственны за напряжение </a:t>
            </a:r>
            <a:r>
              <a:rPr lang="ru-RU" sz="2400" dirty="0" err="1" smtClean="0"/>
              <a:t>гомонимных</a:t>
            </a:r>
            <a:r>
              <a:rPr lang="ru-RU" sz="2400" dirty="0" smtClean="0"/>
              <a:t> мышц</a:t>
            </a:r>
            <a:r>
              <a:rPr lang="ru-RU" sz="2400" dirty="0"/>
              <a:t>, вызванное как сознательным, так </a:t>
            </a:r>
            <a:r>
              <a:rPr lang="ru-RU" sz="2400" dirty="0" smtClean="0"/>
              <a:t>и рефлекторным сокращением</a:t>
            </a:r>
            <a:r>
              <a:rPr lang="ru-RU" sz="2400" dirty="0"/>
              <a:t>. Они посылают тормозящие импульсы, </a:t>
            </a:r>
            <a:r>
              <a:rPr lang="ru-RU" sz="2400" dirty="0" smtClean="0"/>
              <a:t>кото </a:t>
            </a:r>
            <a:r>
              <a:rPr lang="ru-RU" sz="2400" dirty="0" err="1" smtClean="0"/>
              <a:t>рые</a:t>
            </a:r>
            <a:r>
              <a:rPr lang="ru-RU" sz="2400" dirty="0" smtClean="0"/>
              <a:t> </a:t>
            </a:r>
            <a:r>
              <a:rPr lang="ru-RU" sz="2400" dirty="0"/>
              <a:t>передаются </a:t>
            </a:r>
            <a:r>
              <a:rPr lang="ru-RU" sz="2400" dirty="0" smtClean="0"/>
              <a:t>по быстропроводящим </a:t>
            </a:r>
            <a:r>
              <a:rPr lang="ru-RU" sz="2400" dirty="0" err="1"/>
              <a:t>Ib</a:t>
            </a:r>
            <a:r>
              <a:rPr lang="ru-RU" sz="2400" dirty="0"/>
              <a:t>-волокнам </a:t>
            </a:r>
            <a:r>
              <a:rPr lang="ru-RU" sz="2400" dirty="0" smtClean="0"/>
              <a:t>через вставочные </a:t>
            </a:r>
            <a:r>
              <a:rPr lang="ru-RU" sz="2400" dirty="0"/>
              <a:t>нейроны на α</a:t>
            </a:r>
            <a:r>
              <a:rPr lang="ru-RU" sz="2400" b="0" i="0" u="none" strike="noStrike" baseline="0" dirty="0" smtClean="0"/>
              <a:t>2</a:t>
            </a:r>
            <a:r>
              <a:rPr lang="ru-RU" sz="2400" dirty="0"/>
              <a:t>-мотонейроны. Основной задачей</a:t>
            </a:r>
          </a:p>
          <a:p>
            <a:pPr algn="just"/>
            <a:r>
              <a:rPr lang="ru-RU" sz="2400" dirty="0"/>
              <a:t>рецепторов </a:t>
            </a:r>
            <a:r>
              <a:rPr lang="ru-RU" sz="2400" dirty="0" err="1"/>
              <a:t>Гольджи</a:t>
            </a:r>
            <a:r>
              <a:rPr lang="ru-RU" sz="2400" dirty="0"/>
              <a:t> являются измерение степени </a:t>
            </a:r>
            <a:r>
              <a:rPr lang="ru-RU" sz="2400" dirty="0" smtClean="0"/>
              <a:t>напряжения </a:t>
            </a:r>
            <a:r>
              <a:rPr lang="ru-RU" sz="2400" dirty="0"/>
              <a:t>мышц на основании поступающих в них сигналов </a:t>
            </a:r>
            <a:r>
              <a:rPr lang="ru-RU" sz="2400" dirty="0" smtClean="0"/>
              <a:t>и поддержание </a:t>
            </a:r>
            <a:r>
              <a:rPr lang="ru-RU" sz="2400" dirty="0"/>
              <a:t>мышечного тонуса в физиологических </a:t>
            </a:r>
            <a:r>
              <a:rPr lang="ru-RU" sz="2400" dirty="0" smtClean="0"/>
              <a:t>пределах </a:t>
            </a:r>
            <a:r>
              <a:rPr lang="ru-RU" sz="2400" dirty="0"/>
              <a:t>– в состоянии готовности к сокращению или </a:t>
            </a:r>
            <a:r>
              <a:rPr lang="ru-RU" sz="2400" dirty="0" smtClean="0"/>
              <a:t>расслаблению Многие </a:t>
            </a:r>
            <a:r>
              <a:rPr lang="ru-RU" sz="2400" dirty="0"/>
              <a:t>мышечные веретена имеют, помимо </a:t>
            </a:r>
            <a:r>
              <a:rPr lang="ru-RU" sz="2400" dirty="0" smtClean="0"/>
              <a:t>первичных (</a:t>
            </a:r>
            <a:r>
              <a:rPr lang="ru-RU" sz="2400" dirty="0" err="1" smtClean="0"/>
              <a:t>аннулоспиральных</a:t>
            </a:r>
            <a:r>
              <a:rPr lang="ru-RU" sz="2400" dirty="0" smtClean="0"/>
              <a:t> </a:t>
            </a:r>
            <a:r>
              <a:rPr lang="ru-RU" sz="2400" dirty="0"/>
              <a:t>рецепторов растяжения), еще и </a:t>
            </a:r>
            <a:r>
              <a:rPr lang="ru-RU" sz="2400" dirty="0" smtClean="0"/>
              <a:t>вторичные </a:t>
            </a:r>
            <a:r>
              <a:rPr lang="ru-RU" sz="2400" dirty="0"/>
              <a:t>окончания, </a:t>
            </a:r>
            <a:r>
              <a:rPr lang="ru-RU" sz="2400" dirty="0" smtClean="0"/>
              <a:t>известные под </a:t>
            </a:r>
            <a:r>
              <a:rPr lang="ru-RU" sz="2400" dirty="0"/>
              <a:t>названием «</a:t>
            </a:r>
            <a:r>
              <a:rPr lang="ru-RU" sz="2400" dirty="0" err="1" smtClean="0"/>
              <a:t>цветущаяветка</a:t>
            </a:r>
            <a:r>
              <a:rPr lang="ru-RU" sz="2400" dirty="0"/>
              <a:t>». Эти </a:t>
            </a:r>
            <a:r>
              <a:rPr lang="ru-RU" sz="2400" dirty="0" smtClean="0"/>
              <a:t>окончания реагируют </a:t>
            </a:r>
            <a:r>
              <a:rPr lang="ru-RU" sz="2400" dirty="0"/>
              <a:t>на </a:t>
            </a:r>
            <a:r>
              <a:rPr lang="ru-RU" sz="2400" dirty="0" smtClean="0"/>
              <a:t>изменение тонуса</a:t>
            </a:r>
            <a:r>
              <a:rPr lang="ru-RU" sz="2400" dirty="0"/>
              <a:t>, их </a:t>
            </a:r>
            <a:r>
              <a:rPr lang="ru-RU" sz="2400" dirty="0" err="1" smtClean="0"/>
              <a:t>афферентация</a:t>
            </a:r>
            <a:r>
              <a:rPr lang="ru-RU" sz="2400" dirty="0" smtClean="0"/>
              <a:t> проводится </a:t>
            </a:r>
            <a:r>
              <a:rPr lang="ru-RU" sz="2400" dirty="0"/>
              <a:t>к </a:t>
            </a:r>
            <a:r>
              <a:rPr lang="ru-RU" sz="2400" dirty="0" err="1" smtClean="0"/>
              <a:t>мотонейронам</a:t>
            </a:r>
            <a:r>
              <a:rPr lang="ru-RU" sz="2400" dirty="0"/>
              <a:t>, </a:t>
            </a:r>
            <a:r>
              <a:rPr lang="ru-RU" sz="2400" dirty="0" smtClean="0"/>
              <a:t>контролирующим мышцы </a:t>
            </a:r>
            <a:r>
              <a:rPr lang="ru-RU" sz="2400" dirty="0"/>
              <a:t>(агонисты и </a:t>
            </a:r>
            <a:r>
              <a:rPr lang="ru-RU" sz="2400" dirty="0" smtClean="0"/>
              <a:t>антагонисты</a:t>
            </a:r>
            <a:r>
              <a:rPr lang="ru-RU" sz="2400" dirty="0"/>
              <a:t>) по тонким </a:t>
            </a:r>
            <a:r>
              <a:rPr lang="ru-RU" sz="2400" dirty="0" smtClean="0"/>
              <a:t>волокнам </a:t>
            </a:r>
            <a:r>
              <a:rPr lang="en-US" sz="2400" dirty="0"/>
              <a:t>II </a:t>
            </a:r>
            <a:r>
              <a:rPr lang="ru-RU" sz="2400" dirty="0"/>
              <a:t>типа, </a:t>
            </a:r>
            <a:r>
              <a:rPr lang="ru-RU" sz="2400" dirty="0" smtClean="0"/>
              <a:t>связанным со </a:t>
            </a:r>
            <a:r>
              <a:rPr lang="ru-RU" sz="2400" dirty="0"/>
              <a:t>вставочными </a:t>
            </a:r>
            <a:r>
              <a:rPr lang="ru-RU" sz="2400" dirty="0" smtClean="0"/>
              <a:t>нейронами</a:t>
            </a:r>
            <a:r>
              <a:rPr lang="ru-RU" sz="2400" dirty="0"/>
              <a:t>, образующими </a:t>
            </a:r>
            <a:r>
              <a:rPr lang="ru-RU" sz="2400" dirty="0" smtClean="0"/>
              <a:t>собственную </a:t>
            </a:r>
            <a:r>
              <a:rPr lang="ru-RU" sz="2400" dirty="0" err="1" smtClean="0"/>
              <a:t>нейрональную</a:t>
            </a:r>
            <a:r>
              <a:rPr lang="ru-RU" sz="2400" dirty="0" smtClean="0"/>
              <a:t> систему </a:t>
            </a:r>
            <a:r>
              <a:rPr lang="ru-RU" sz="2400" dirty="0"/>
              <a:t>спинного </a:t>
            </a:r>
            <a:r>
              <a:rPr lang="ru-RU" sz="2400" dirty="0" smtClean="0"/>
              <a:t>мозга, способную осуществлять реципрокное </a:t>
            </a:r>
            <a:r>
              <a:rPr lang="ru-RU" sz="2400" dirty="0"/>
              <a:t>воздействие.</a:t>
            </a:r>
          </a:p>
        </p:txBody>
      </p:sp>
    </p:spTree>
    <p:extLst>
      <p:ext uri="{BB962C8B-B14F-4D97-AF65-F5344CB8AC3E}">
        <p14:creationId xmlns:p14="http://schemas.microsoft.com/office/powerpoint/2010/main" val="184937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377916"/>
            <a:ext cx="1048789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Спастичность</a:t>
            </a:r>
            <a:endParaRPr lang="ru-RU" sz="2800" b="1" dirty="0" smtClean="0"/>
          </a:p>
          <a:p>
            <a:endParaRPr lang="ru-RU" sz="2400" dirty="0"/>
          </a:p>
          <a:p>
            <a:r>
              <a:rPr lang="ru-RU" sz="2400" dirty="0" smtClean="0"/>
              <a:t>– </a:t>
            </a:r>
            <a:r>
              <a:rPr lang="ru-RU" sz="2400" dirty="0"/>
              <a:t>повышение мышечного тонуса, </a:t>
            </a:r>
            <a:r>
              <a:rPr lang="ru-RU" sz="2400" dirty="0" smtClean="0"/>
              <a:t>возникающее </a:t>
            </a:r>
            <a:r>
              <a:rPr lang="ru-RU" sz="2400" dirty="0"/>
              <a:t>в результате поражения кортикоспинальных </a:t>
            </a:r>
            <a:r>
              <a:rPr lang="ru-RU" sz="2400" dirty="0" smtClean="0"/>
              <a:t>путей.</a:t>
            </a:r>
          </a:p>
          <a:p>
            <a:r>
              <a:rPr lang="ru-RU" sz="2400" dirty="0" err="1" smtClean="0"/>
              <a:t>Спастичность</a:t>
            </a:r>
            <a:r>
              <a:rPr lang="ru-RU" sz="2400" dirty="0" smtClean="0"/>
              <a:t> </a:t>
            </a:r>
            <a:r>
              <a:rPr lang="ru-RU" sz="2400" dirty="0"/>
              <a:t>выражается в сопротивлении пассивному </a:t>
            </a:r>
            <a:r>
              <a:rPr lang="ru-RU" sz="2400" dirty="0" smtClean="0"/>
              <a:t>движению</a:t>
            </a:r>
            <a:r>
              <a:rPr lang="ru-RU" sz="2400" dirty="0"/>
              <a:t>, зависящему от его скорости, и связана </a:t>
            </a:r>
            <a:r>
              <a:rPr lang="ru-RU" sz="2400" dirty="0" smtClean="0"/>
              <a:t>с растормаживанием </a:t>
            </a:r>
            <a:r>
              <a:rPr lang="ru-RU" sz="2400" dirty="0"/>
              <a:t>тонических сегментарных рефлексов </a:t>
            </a:r>
            <a:r>
              <a:rPr lang="ru-RU" sz="2400" dirty="0" smtClean="0"/>
              <a:t>растяжения</a:t>
            </a:r>
            <a:r>
              <a:rPr lang="ru-RU" sz="2400" dirty="0"/>
              <a:t>, афферентная часть дуги которых начинается </a:t>
            </a:r>
            <a:r>
              <a:rPr lang="ru-RU" sz="2400" dirty="0" smtClean="0"/>
              <a:t>от проприорецепторов </a:t>
            </a:r>
            <a:r>
              <a:rPr lang="ru-RU" sz="2400" dirty="0"/>
              <a:t>мышц (</a:t>
            </a:r>
            <a:r>
              <a:rPr lang="ru-RU" sz="2400" dirty="0" err="1"/>
              <a:t>аннулоспиральных</a:t>
            </a:r>
            <a:r>
              <a:rPr lang="ru-RU" sz="2400" dirty="0"/>
              <a:t> </a:t>
            </a:r>
            <a:r>
              <a:rPr lang="ru-RU" sz="2400" dirty="0" smtClean="0"/>
              <a:t>окончаний мышечных </a:t>
            </a:r>
            <a:r>
              <a:rPr lang="ru-RU" sz="2400" dirty="0"/>
              <a:t>веретен и органов растяжения </a:t>
            </a:r>
            <a:r>
              <a:rPr lang="ru-RU" sz="2400" dirty="0" err="1"/>
              <a:t>Гольджи</a:t>
            </a:r>
            <a:r>
              <a:rPr lang="ru-RU" sz="2400" dirty="0"/>
              <a:t>) и, </a:t>
            </a:r>
            <a:r>
              <a:rPr lang="ru-RU" sz="2400" dirty="0" smtClean="0"/>
              <a:t>проходя </a:t>
            </a:r>
            <a:r>
              <a:rPr lang="ru-RU" sz="2400" dirty="0"/>
              <a:t>по хорошо миелинизированным А-β-волокнам (</a:t>
            </a:r>
            <a:r>
              <a:rPr lang="ru-RU" sz="2400" dirty="0" err="1" smtClean="0"/>
              <a:t>афференты</a:t>
            </a:r>
            <a:r>
              <a:rPr lang="ru-RU" sz="2400" dirty="0" smtClean="0"/>
              <a:t> </a:t>
            </a:r>
            <a:r>
              <a:rPr lang="ru-RU" sz="2400" dirty="0" err="1"/>
              <a:t>Iа</a:t>
            </a:r>
            <a:r>
              <a:rPr lang="ru-RU" sz="2400" dirty="0"/>
              <a:t>) в задние рога спинного мозга, </a:t>
            </a:r>
            <a:r>
              <a:rPr lang="ru-RU" sz="2400" dirty="0" err="1" smtClean="0"/>
              <a:t>моносинаптически</a:t>
            </a:r>
            <a:r>
              <a:rPr lang="ru-RU" sz="2400" dirty="0" smtClean="0"/>
              <a:t> возбуждает </a:t>
            </a:r>
            <a:r>
              <a:rPr lang="ru-RU" sz="2400" dirty="0" err="1"/>
              <a:t>гомонимные</a:t>
            </a:r>
            <a:r>
              <a:rPr lang="ru-RU" sz="2400" dirty="0"/>
              <a:t> и </a:t>
            </a:r>
            <a:r>
              <a:rPr lang="ru-RU" sz="2400" dirty="0" err="1"/>
              <a:t>синергичные</a:t>
            </a:r>
            <a:r>
              <a:rPr lang="ru-RU" sz="2400" dirty="0"/>
              <a:t> α-</a:t>
            </a:r>
            <a:r>
              <a:rPr lang="ru-RU" sz="2400" dirty="0" err="1"/>
              <a:t>мотонейроны</a:t>
            </a:r>
            <a:r>
              <a:rPr lang="ru-RU" sz="2400" dirty="0"/>
              <a:t> </a:t>
            </a:r>
            <a:r>
              <a:rPr lang="ru-RU" sz="2400" dirty="0" smtClean="0"/>
              <a:t>передних </a:t>
            </a:r>
            <a:r>
              <a:rPr lang="ru-RU" sz="2400" dirty="0"/>
              <a:t>рогов спинного мозга; в результате возникает </a:t>
            </a:r>
            <a:r>
              <a:rPr lang="ru-RU" sz="2400" dirty="0" smtClean="0"/>
              <a:t>сокращение </a:t>
            </a:r>
            <a:r>
              <a:rPr lang="ru-RU" sz="2400" dirty="0"/>
              <a:t>скелетных мышц (</a:t>
            </a:r>
            <a:r>
              <a:rPr lang="ru-RU" sz="2400" dirty="0" err="1"/>
              <a:t>экстрафузальных</a:t>
            </a:r>
            <a:r>
              <a:rPr lang="ru-RU" sz="2400" dirty="0"/>
              <a:t> волокон). </a:t>
            </a:r>
            <a:r>
              <a:rPr lang="ru-RU" sz="2400" dirty="0" smtClean="0"/>
              <a:t>Этот рефлекс </a:t>
            </a:r>
            <a:r>
              <a:rPr lang="ru-RU" sz="2400" dirty="0"/>
              <a:t>появляется в ответ на растяжение мышечных </a:t>
            </a:r>
            <a:r>
              <a:rPr lang="ru-RU" sz="2400" dirty="0" smtClean="0"/>
              <a:t>волокон </a:t>
            </a:r>
            <a:r>
              <a:rPr lang="ru-RU" sz="2400" dirty="0"/>
              <a:t>и служит механизмом обратной связи для </a:t>
            </a:r>
            <a:r>
              <a:rPr lang="ru-RU" sz="2400" dirty="0" smtClean="0"/>
              <a:t>поддержания длины мышц.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1583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855" y="243513"/>
            <a:ext cx="1140229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Так, при </a:t>
            </a:r>
            <a:r>
              <a:rPr lang="ru-RU" sz="2400" dirty="0" smtClean="0"/>
              <a:t>активации мышц-сгибателей происходит синхронное </a:t>
            </a:r>
            <a:r>
              <a:rPr lang="ru-RU" sz="2400" dirty="0"/>
              <a:t>подавление </a:t>
            </a:r>
            <a:r>
              <a:rPr lang="ru-RU" sz="2400" dirty="0" smtClean="0"/>
              <a:t>активности соответствующих антагонистов </a:t>
            </a:r>
            <a:r>
              <a:rPr lang="ru-RU" sz="2400" dirty="0"/>
              <a:t>— </a:t>
            </a:r>
            <a:r>
              <a:rPr lang="ru-RU" sz="2400" dirty="0" smtClean="0"/>
              <a:t>мышц разгибателей</a:t>
            </a:r>
            <a:r>
              <a:rPr lang="ru-RU" sz="2400" dirty="0"/>
              <a:t>. </a:t>
            </a:r>
            <a:r>
              <a:rPr lang="ru-RU" sz="2400" dirty="0" smtClean="0"/>
              <a:t>Вставочные нейроны </a:t>
            </a:r>
            <a:r>
              <a:rPr lang="ru-RU" sz="2400" dirty="0"/>
              <a:t>передают на </a:t>
            </a:r>
            <a:r>
              <a:rPr lang="ru-RU" sz="2400" dirty="0" err="1" smtClean="0"/>
              <a:t>мотонейроны</a:t>
            </a:r>
            <a:r>
              <a:rPr lang="ru-RU" sz="2400" dirty="0"/>
              <a:t>, </a:t>
            </a:r>
            <a:r>
              <a:rPr lang="ru-RU" sz="2400" dirty="0" smtClean="0"/>
              <a:t>отвечающие за </a:t>
            </a:r>
            <a:r>
              <a:rPr lang="ru-RU" sz="2400" dirty="0"/>
              <a:t>сокращение </a:t>
            </a:r>
            <a:r>
              <a:rPr lang="ru-RU" sz="2400" dirty="0" smtClean="0"/>
              <a:t>мышц антагонистов</a:t>
            </a:r>
            <a:r>
              <a:rPr lang="ru-RU" sz="2400" dirty="0"/>
              <a:t>, </a:t>
            </a:r>
            <a:r>
              <a:rPr lang="ru-RU" sz="2400" dirty="0" smtClean="0"/>
              <a:t>тормозящие </a:t>
            </a:r>
            <a:r>
              <a:rPr lang="ru-RU" sz="2400" dirty="0"/>
              <a:t>импульсы, что </a:t>
            </a:r>
            <a:r>
              <a:rPr lang="ru-RU" sz="2400" dirty="0" smtClean="0"/>
              <a:t>обеспечивает </a:t>
            </a:r>
            <a:r>
              <a:rPr lang="ru-RU" sz="2400" dirty="0"/>
              <a:t>их </a:t>
            </a:r>
            <a:r>
              <a:rPr lang="ru-RU" sz="2400" dirty="0" smtClean="0"/>
              <a:t>реципрокное </a:t>
            </a:r>
            <a:r>
              <a:rPr lang="ru-RU" sz="2400" dirty="0" smtClean="0"/>
              <a:t>расслабление </a:t>
            </a:r>
            <a:r>
              <a:rPr lang="ru-RU" sz="2400" dirty="0"/>
              <a:t>в </a:t>
            </a:r>
            <a:r>
              <a:rPr lang="ru-RU" sz="2400" dirty="0" smtClean="0"/>
              <a:t>момент сокращения </a:t>
            </a:r>
            <a:r>
              <a:rPr lang="ru-RU" sz="2400" dirty="0" smtClean="0"/>
              <a:t>агонистов. В </a:t>
            </a:r>
            <a:r>
              <a:rPr lang="ru-RU" sz="2400" dirty="0" smtClean="0"/>
              <a:t>противном случае </a:t>
            </a:r>
            <a:r>
              <a:rPr lang="ru-RU" sz="2400" dirty="0"/>
              <a:t>сокращение </a:t>
            </a:r>
            <a:r>
              <a:rPr lang="ru-RU" sz="2400" dirty="0" smtClean="0"/>
              <a:t>агонистов </a:t>
            </a:r>
            <a:r>
              <a:rPr lang="ru-RU" sz="2400" dirty="0"/>
              <a:t>приводило бы </a:t>
            </a:r>
            <a:r>
              <a:rPr lang="ru-RU" sz="2400" dirty="0" smtClean="0"/>
              <a:t>к мгновенному последующему </a:t>
            </a:r>
            <a:r>
              <a:rPr lang="ru-RU" sz="2400" dirty="0"/>
              <a:t>сокращению </a:t>
            </a:r>
            <a:r>
              <a:rPr lang="ru-RU" sz="2400" dirty="0" smtClean="0"/>
              <a:t>антагонистов</a:t>
            </a:r>
            <a:r>
              <a:rPr lang="ru-RU" sz="2400" dirty="0"/>
              <a:t>, что сделало </a:t>
            </a:r>
            <a:r>
              <a:rPr lang="ru-RU" sz="2400" dirty="0" smtClean="0"/>
              <a:t>бы любое </a:t>
            </a:r>
            <a:r>
              <a:rPr lang="ru-RU" sz="2400" dirty="0"/>
              <a:t>движение </a:t>
            </a:r>
            <a:r>
              <a:rPr lang="ru-RU" sz="2400" dirty="0" smtClean="0"/>
              <a:t>невозможным </a:t>
            </a:r>
            <a:r>
              <a:rPr lang="ru-RU" sz="2400" dirty="0"/>
              <a:t>или, по </a:t>
            </a:r>
            <a:r>
              <a:rPr lang="ru-RU" sz="2400" dirty="0" smtClean="0"/>
              <a:t>крайней </a:t>
            </a:r>
            <a:r>
              <a:rPr lang="ru-RU" sz="2400" dirty="0"/>
              <a:t>мере, затруднительным. Собственно, это и наблюдается </a:t>
            </a:r>
            <a:r>
              <a:rPr lang="ru-RU" sz="2400" dirty="0" smtClean="0"/>
              <a:t>при спинальной ригидности. </a:t>
            </a:r>
          </a:p>
          <a:p>
            <a:pPr algn="just"/>
            <a:r>
              <a:rPr lang="ru-RU" sz="2400" dirty="0" smtClean="0"/>
              <a:t>Напряжение </a:t>
            </a:r>
            <a:r>
              <a:rPr lang="ru-RU" sz="2400" dirty="0"/>
              <a:t>мышц при болевых синдромах </a:t>
            </a:r>
            <a:r>
              <a:rPr lang="ru-RU" sz="2400" dirty="0" smtClean="0"/>
              <a:t>является, с </a:t>
            </a:r>
            <a:r>
              <a:rPr lang="ru-RU" sz="2400" dirty="0"/>
              <a:t>одной стороны, защитным рефлексом, а с другой – </a:t>
            </a:r>
            <a:r>
              <a:rPr lang="ru-RU" sz="2400" dirty="0" smtClean="0"/>
              <a:t>патологическим </a:t>
            </a:r>
            <a:r>
              <a:rPr lang="ru-RU" sz="2400" dirty="0"/>
              <a:t>механизмом </a:t>
            </a:r>
            <a:r>
              <a:rPr lang="ru-RU" sz="2400" dirty="0" err="1"/>
              <a:t>хронизации</a:t>
            </a:r>
            <a:r>
              <a:rPr lang="ru-RU" sz="2400" dirty="0"/>
              <a:t> боли. Известно, </a:t>
            </a:r>
            <a:r>
              <a:rPr lang="ru-RU" sz="2400" dirty="0" smtClean="0"/>
              <a:t>что мышечно-тонические </a:t>
            </a:r>
            <a:r>
              <a:rPr lang="ru-RU" sz="2400" dirty="0"/>
              <a:t>синдромы при длительном </a:t>
            </a:r>
            <a:r>
              <a:rPr lang="ru-RU" sz="2400" dirty="0" smtClean="0"/>
              <a:t>течении приводят </a:t>
            </a:r>
            <a:r>
              <a:rPr lang="ru-RU" sz="2400" dirty="0"/>
              <a:t>к патологическим изменениям в </a:t>
            </a:r>
            <a:r>
              <a:rPr lang="ru-RU" sz="2400" dirty="0" err="1" smtClean="0"/>
              <a:t>спазмированной</a:t>
            </a:r>
            <a:r>
              <a:rPr lang="ru-RU" sz="2400" dirty="0" smtClean="0"/>
              <a:t> мышце </a:t>
            </a:r>
            <a:r>
              <a:rPr lang="ru-RU" sz="2400" dirty="0"/>
              <a:t>– образованию локальных участков фиброза («</a:t>
            </a:r>
            <a:r>
              <a:rPr lang="ru-RU" sz="2400" dirty="0" smtClean="0"/>
              <a:t>курковых</a:t>
            </a:r>
            <a:r>
              <a:rPr lang="ru-RU" sz="2400" dirty="0"/>
              <a:t>» или «триггерных» зон), служащих основой </a:t>
            </a:r>
            <a:r>
              <a:rPr lang="ru-RU" sz="2400" dirty="0" smtClean="0"/>
              <a:t>хронического </a:t>
            </a:r>
            <a:r>
              <a:rPr lang="ru-RU" sz="2400" dirty="0" err="1" smtClean="0"/>
              <a:t>миофасциального</a:t>
            </a:r>
            <a:r>
              <a:rPr lang="ru-RU" sz="2400" dirty="0" smtClean="0"/>
              <a:t> </a:t>
            </a:r>
            <a:r>
              <a:rPr lang="ru-RU" sz="2400" dirty="0"/>
              <a:t>болевого синдрома. Возникновение </a:t>
            </a:r>
            <a:r>
              <a:rPr lang="ru-RU" sz="2400" dirty="0" smtClean="0"/>
              <a:t>защитных </a:t>
            </a:r>
            <a:r>
              <a:rPr lang="ru-RU" sz="2400" dirty="0" err="1"/>
              <a:t>сгибательных</a:t>
            </a:r>
            <a:r>
              <a:rPr lang="ru-RU" sz="2400" dirty="0"/>
              <a:t> рефлексов (рис. 9) связывают с </a:t>
            </a:r>
            <a:r>
              <a:rPr lang="ru-RU" sz="2400" dirty="0" smtClean="0"/>
              <a:t>патологически </a:t>
            </a:r>
            <a:r>
              <a:rPr lang="ru-RU" sz="2400" dirty="0"/>
              <a:t>усиленной афферентной </a:t>
            </a:r>
            <a:r>
              <a:rPr lang="ru-RU" sz="2400" dirty="0" err="1"/>
              <a:t>ноцицептивной</a:t>
            </a:r>
            <a:r>
              <a:rPr lang="ru-RU" sz="2400" dirty="0"/>
              <a:t> </a:t>
            </a:r>
            <a:r>
              <a:rPr lang="ru-RU" sz="2400" dirty="0" err="1" smtClean="0"/>
              <a:t>импульсацией</a:t>
            </a:r>
            <a:r>
              <a:rPr lang="ru-RU" sz="2400" dirty="0" smtClean="0"/>
              <a:t>, которая </a:t>
            </a:r>
            <a:r>
              <a:rPr lang="ru-RU" sz="2400" dirty="0"/>
              <a:t>приводит к дисбалансу возбуждающих и </a:t>
            </a:r>
            <a:r>
              <a:rPr lang="ru-RU" sz="2400" dirty="0" smtClean="0"/>
              <a:t>тормозных влияний </a:t>
            </a:r>
            <a:r>
              <a:rPr lang="ru-RU" sz="2400" dirty="0"/>
              <a:t>на </a:t>
            </a:r>
            <a:r>
              <a:rPr lang="ru-RU" sz="2400" dirty="0" err="1"/>
              <a:t>мотонейроны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605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046" t="16761" r="48935" b="14489"/>
          <a:stretch/>
        </p:blipFill>
        <p:spPr>
          <a:xfrm>
            <a:off x="2279704" y="0"/>
            <a:ext cx="7632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8084" t="21496" r="40310" b="17140"/>
          <a:stretch/>
        </p:blipFill>
        <p:spPr>
          <a:xfrm>
            <a:off x="0" y="0"/>
            <a:ext cx="308956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89564" y="766732"/>
            <a:ext cx="89361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Процесс может развиваться </a:t>
            </a:r>
            <a:r>
              <a:rPr lang="ru-RU" sz="2000" dirty="0" smtClean="0"/>
              <a:t>в пределах </a:t>
            </a:r>
            <a:r>
              <a:rPr lang="ru-RU" sz="2000" dirty="0"/>
              <a:t>спинального сегментарного уровня, но </a:t>
            </a:r>
            <a:r>
              <a:rPr lang="ru-RU" sz="2000" dirty="0" smtClean="0"/>
              <a:t>возможно вовлечение </a:t>
            </a:r>
            <a:r>
              <a:rPr lang="ru-RU" sz="2000" dirty="0"/>
              <a:t>и других иерархических </a:t>
            </a:r>
            <a:r>
              <a:rPr lang="ru-RU" sz="2000" dirty="0" err="1"/>
              <a:t>супрасегментарных</a:t>
            </a:r>
            <a:r>
              <a:rPr lang="ru-RU" sz="2000" dirty="0"/>
              <a:t> </a:t>
            </a:r>
            <a:r>
              <a:rPr lang="ru-RU" sz="2000" dirty="0" smtClean="0"/>
              <a:t>уровней</a:t>
            </a:r>
            <a:r>
              <a:rPr lang="ru-RU" sz="2000" dirty="0"/>
              <a:t>, но только низшего порядка. Возникает вопрос: </a:t>
            </a:r>
            <a:r>
              <a:rPr lang="ru-RU" sz="2000" dirty="0" smtClean="0"/>
              <a:t>каким образом </a:t>
            </a:r>
            <a:r>
              <a:rPr lang="ru-RU" sz="2000" dirty="0"/>
              <a:t>сенсорная </a:t>
            </a:r>
            <a:r>
              <a:rPr lang="ru-RU" sz="2000" dirty="0" err="1" smtClean="0"/>
              <a:t>афферентация</a:t>
            </a:r>
            <a:r>
              <a:rPr lang="ru-RU" sz="2000" dirty="0" smtClean="0"/>
              <a:t> </a:t>
            </a:r>
            <a:r>
              <a:rPr lang="ru-RU" sz="2000" dirty="0"/>
              <a:t>вызывает </a:t>
            </a:r>
            <a:r>
              <a:rPr lang="ru-RU" sz="2000" dirty="0" err="1" smtClean="0"/>
              <a:t>дизрегуляцию</a:t>
            </a:r>
            <a:r>
              <a:rPr lang="ru-RU" sz="2000" dirty="0" smtClean="0"/>
              <a:t> мышечного </a:t>
            </a:r>
            <a:r>
              <a:rPr lang="ru-RU" sz="2000" dirty="0"/>
              <a:t>тонуса с преобладанием возбуждающих </a:t>
            </a:r>
            <a:r>
              <a:rPr lang="ru-RU" sz="2000" dirty="0" smtClean="0"/>
              <a:t>влияний на </a:t>
            </a:r>
            <a:r>
              <a:rPr lang="ru-RU" sz="2000" dirty="0" err="1"/>
              <a:t>мотонейроны</a:t>
            </a:r>
            <a:r>
              <a:rPr lang="ru-RU" sz="2000" dirty="0"/>
              <a:t> и является ли возбуждение тонического </a:t>
            </a:r>
            <a:r>
              <a:rPr lang="ru-RU" sz="2000" dirty="0" smtClean="0"/>
              <a:t>защитного </a:t>
            </a:r>
            <a:r>
              <a:rPr lang="ru-RU" sz="2000" dirty="0"/>
              <a:t>рефлекса патофизиологической основой </a:t>
            </a:r>
            <a:r>
              <a:rPr lang="ru-RU" sz="2000" dirty="0" smtClean="0"/>
              <a:t>мышечно-тонического синдрома? Традиционные </a:t>
            </a:r>
            <a:r>
              <a:rPr lang="ru-RU" sz="2000" dirty="0"/>
              <a:t>представления о порочном круге «боль </a:t>
            </a:r>
            <a:r>
              <a:rPr lang="ru-RU" sz="2000" dirty="0" smtClean="0"/>
              <a:t>–спазм </a:t>
            </a:r>
            <a:r>
              <a:rPr lang="ru-RU" sz="2000" dirty="0"/>
              <a:t>– боль» в последнее время подвергаются </a:t>
            </a:r>
            <a:r>
              <a:rPr lang="ru-RU" sz="2000" dirty="0" smtClean="0"/>
              <a:t>критическому переосмыслению</a:t>
            </a:r>
            <a:r>
              <a:rPr lang="ru-RU" sz="2000" dirty="0"/>
              <a:t>. Показано, что механизм защитного </a:t>
            </a:r>
            <a:r>
              <a:rPr lang="ru-RU" sz="2000" dirty="0" err="1" smtClean="0"/>
              <a:t>сгибательного</a:t>
            </a:r>
            <a:r>
              <a:rPr lang="ru-RU" sz="2000" dirty="0" smtClean="0"/>
              <a:t> </a:t>
            </a:r>
            <a:r>
              <a:rPr lang="ru-RU" sz="2000" dirty="0"/>
              <a:t>рефлекса работает лишь при острой боли и </a:t>
            </a:r>
            <a:r>
              <a:rPr lang="ru-RU" sz="2000" dirty="0" smtClean="0"/>
              <a:t>непродолжительное </a:t>
            </a:r>
            <a:r>
              <a:rPr lang="ru-RU" sz="2000" dirty="0"/>
              <a:t>время. </a:t>
            </a:r>
            <a:endParaRPr lang="ru-RU" sz="2000" dirty="0" smtClean="0"/>
          </a:p>
          <a:p>
            <a:pPr algn="just"/>
            <a:r>
              <a:rPr lang="ru-RU" sz="2000" dirty="0" smtClean="0"/>
              <a:t>Более </a:t>
            </a:r>
            <a:r>
              <a:rPr lang="ru-RU" sz="2000" dirty="0"/>
              <a:t>того, экспериментальные </a:t>
            </a:r>
            <a:r>
              <a:rPr lang="ru-RU" sz="2000" dirty="0" smtClean="0"/>
              <a:t>исследования </a:t>
            </a:r>
            <a:r>
              <a:rPr lang="ru-RU" sz="2000" dirty="0"/>
              <a:t>на здоровых добровольцах с использованием </a:t>
            </a:r>
            <a:r>
              <a:rPr lang="ru-RU" sz="2000" dirty="0" smtClean="0"/>
              <a:t>игольчатой электромиографии </a:t>
            </a:r>
            <a:r>
              <a:rPr lang="ru-RU" sz="2000" dirty="0"/>
              <a:t>не подтвердили наличия мышечной </a:t>
            </a:r>
            <a:r>
              <a:rPr lang="ru-RU" sz="2000" dirty="0" err="1" smtClean="0"/>
              <a:t>гиперактивности</a:t>
            </a:r>
            <a:r>
              <a:rPr lang="ru-RU" sz="2000" dirty="0" smtClean="0"/>
              <a:t> </a:t>
            </a:r>
            <a:r>
              <a:rPr lang="ru-RU" sz="2000" dirty="0"/>
              <a:t>в ответ на продолжительную болевую </a:t>
            </a:r>
            <a:r>
              <a:rPr lang="ru-RU" sz="2000" dirty="0" smtClean="0"/>
              <a:t>стимуляцию</a:t>
            </a:r>
            <a:r>
              <a:rPr lang="ru-RU" sz="2000" dirty="0"/>
              <a:t>. Это может свидетельствовать о более сложном </a:t>
            </a:r>
            <a:r>
              <a:rPr lang="ru-RU" sz="2000" dirty="0" smtClean="0"/>
              <a:t>механизме </a:t>
            </a:r>
            <a:r>
              <a:rPr lang="ru-RU" sz="2000" dirty="0"/>
              <a:t>возникновения патологического мышечного спазма, </a:t>
            </a:r>
            <a:r>
              <a:rPr lang="ru-RU" sz="2000" dirty="0" err="1" smtClean="0"/>
              <a:t>чемпростое</a:t>
            </a:r>
            <a:r>
              <a:rPr lang="ru-RU" sz="2000" dirty="0" smtClean="0"/>
              <a:t> </a:t>
            </a:r>
            <a:r>
              <a:rPr lang="ru-RU" sz="2000" dirty="0"/>
              <a:t>«переключение» </a:t>
            </a:r>
            <a:r>
              <a:rPr lang="ru-RU" sz="2000" dirty="0" err="1"/>
              <a:t>ноцицептивной</a:t>
            </a:r>
            <a:r>
              <a:rPr lang="ru-RU" sz="2000" dirty="0"/>
              <a:t> афферентации </a:t>
            </a:r>
            <a:r>
              <a:rPr lang="ru-RU" sz="2000" dirty="0" smtClean="0"/>
              <a:t>на γ-</a:t>
            </a:r>
            <a:r>
              <a:rPr lang="ru-RU" sz="2000" dirty="0" err="1" smtClean="0"/>
              <a:t>мотонейроны</a:t>
            </a:r>
            <a:r>
              <a:rPr lang="ru-RU" sz="2000" dirty="0" smtClean="0"/>
              <a:t> </a:t>
            </a:r>
            <a:r>
              <a:rPr lang="ru-RU" sz="2000" dirty="0"/>
              <a:t>заинтересованного сегмента. </a:t>
            </a:r>
          </a:p>
        </p:txBody>
      </p:sp>
    </p:spTree>
    <p:extLst>
      <p:ext uri="{BB962C8B-B14F-4D97-AF65-F5344CB8AC3E}">
        <p14:creationId xmlns:p14="http://schemas.microsoft.com/office/powerpoint/2010/main" val="18279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619" y="797511"/>
            <a:ext cx="111667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Связь повышения тонуса и </a:t>
            </a:r>
            <a:r>
              <a:rPr lang="ru-RU" sz="2400" dirty="0" err="1"/>
              <a:t>электромиографической</a:t>
            </a:r>
            <a:r>
              <a:rPr lang="ru-RU" sz="2400" dirty="0"/>
              <a:t> активности </a:t>
            </a:r>
            <a:r>
              <a:rPr lang="ru-RU" sz="2400" dirty="0" err="1"/>
              <a:t>паравертебральной</a:t>
            </a:r>
            <a:r>
              <a:rPr lang="ru-RU" sz="2400" dirty="0"/>
              <a:t> мускулатуры с эмоционально-личностными изменениями (повышенный уровень тревоги и </a:t>
            </a:r>
            <a:r>
              <a:rPr lang="ru-RU" sz="2400" dirty="0" err="1"/>
              <a:t>катастрофизации</a:t>
            </a:r>
            <a:r>
              <a:rPr lang="ru-RU" sz="2400" dirty="0"/>
              <a:t>), зафиксированная у пациентов с хроническими </a:t>
            </a:r>
            <a:r>
              <a:rPr lang="ru-RU" sz="2400" dirty="0" err="1"/>
              <a:t>спондилогенными</a:t>
            </a:r>
            <a:r>
              <a:rPr lang="ru-RU" sz="2400" dirty="0"/>
              <a:t> болевыми синдромами, является отражением </a:t>
            </a:r>
            <a:r>
              <a:rPr lang="ru-RU" sz="2400" dirty="0" err="1"/>
              <a:t>супрасегментарных</a:t>
            </a:r>
            <a:r>
              <a:rPr lang="ru-RU" sz="2400" dirty="0"/>
              <a:t> процессов, приводящих к </a:t>
            </a:r>
            <a:r>
              <a:rPr lang="ru-RU" sz="2400" dirty="0" smtClean="0"/>
              <a:t>растормаживанию лимбико-ретикулоспинальных </a:t>
            </a:r>
            <a:r>
              <a:rPr lang="ru-RU" sz="2400" dirty="0"/>
              <a:t>активирующих воздействий на γ-</a:t>
            </a:r>
            <a:r>
              <a:rPr lang="ru-RU" sz="2400" dirty="0" err="1"/>
              <a:t>мотонейроны</a:t>
            </a:r>
            <a:r>
              <a:rPr lang="ru-RU" sz="2400" dirty="0"/>
              <a:t> передних рогов спинного мозга. В формировании стойкого </a:t>
            </a:r>
            <a:r>
              <a:rPr lang="ru-RU" sz="2400" dirty="0" err="1"/>
              <a:t>гипертонуса</a:t>
            </a:r>
            <a:r>
              <a:rPr lang="ru-RU" sz="2400" dirty="0"/>
              <a:t> мышц (мышечно-тонического синдрома) при острых и хронических болевых </a:t>
            </a:r>
            <a:r>
              <a:rPr lang="ru-RU" sz="2400" dirty="0" smtClean="0"/>
              <a:t>синдромах большое </a:t>
            </a:r>
            <a:r>
              <a:rPr lang="ru-RU" sz="2400" dirty="0"/>
              <a:t>значение придается недостаточности тормозных </a:t>
            </a:r>
            <a:r>
              <a:rPr lang="ru-RU" sz="2400" dirty="0" err="1"/>
              <a:t>кортико-лимбических</a:t>
            </a:r>
            <a:r>
              <a:rPr lang="ru-RU" sz="2400" dirty="0"/>
              <a:t> и лимбико-ретикулярных влияний и общему дефициту ГАМК – </a:t>
            </a:r>
            <a:r>
              <a:rPr lang="ru-RU" sz="2400" dirty="0" err="1"/>
              <a:t>нейротрансмиттера</a:t>
            </a:r>
            <a:r>
              <a:rPr lang="ru-RU" sz="2400" dirty="0"/>
              <a:t>, </a:t>
            </a:r>
            <a:r>
              <a:rPr lang="ru-RU" sz="2400" dirty="0" err="1"/>
              <a:t>осуществля</a:t>
            </a:r>
            <a:r>
              <a:rPr lang="ru-RU" sz="2400" dirty="0"/>
              <a:t> </a:t>
            </a:r>
            <a:r>
              <a:rPr lang="ru-RU" sz="2400" dirty="0" err="1"/>
              <a:t>ющего</a:t>
            </a:r>
            <a:r>
              <a:rPr lang="ru-RU" sz="2400" dirty="0"/>
              <a:t> тормозное действие как на </a:t>
            </a:r>
            <a:r>
              <a:rPr lang="ru-RU" sz="2400" dirty="0" err="1"/>
              <a:t>супрасегментарном</a:t>
            </a:r>
            <a:r>
              <a:rPr lang="ru-RU" sz="2400" dirty="0"/>
              <a:t>, так </a:t>
            </a:r>
            <a:r>
              <a:rPr lang="ru-RU" sz="2400" dirty="0" smtClean="0"/>
              <a:t>и на </a:t>
            </a:r>
            <a:r>
              <a:rPr lang="ru-RU" sz="2400" dirty="0"/>
              <a:t>сегментарном уровне, которое опосредуется вставочными </a:t>
            </a:r>
            <a:r>
              <a:rPr lang="ru-RU" sz="2400" dirty="0" err="1"/>
              <a:t>интернейронами</a:t>
            </a:r>
            <a:r>
              <a:rPr lang="ru-RU" sz="2400" dirty="0"/>
              <a:t> через рецепторы ГАМК-А и ГАМК-B на постсинаптических мембранах </a:t>
            </a:r>
            <a:r>
              <a:rPr lang="el-GR" sz="2400" dirty="0"/>
              <a:t>γ-</a:t>
            </a:r>
            <a:r>
              <a:rPr lang="ru-RU" sz="2400" dirty="0" err="1"/>
              <a:t>мотонейронов</a:t>
            </a:r>
            <a:r>
              <a:rPr lang="ru-RU" sz="2400" dirty="0"/>
              <a:t> </a:t>
            </a:r>
            <a:r>
              <a:rPr lang="ru-RU" sz="2400" dirty="0" err="1"/>
              <a:t>переднегорога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2617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7" y="1430309"/>
            <a:ext cx="114161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Механизм действия ГАМК на пре- и </a:t>
            </a:r>
            <a:r>
              <a:rPr lang="ru-RU" sz="2400" dirty="0" smtClean="0"/>
              <a:t>постсинаптические мембраны </a:t>
            </a:r>
            <a:r>
              <a:rPr lang="ru-RU" sz="2400" dirty="0"/>
              <a:t>зависит от типа взаимодействующих </a:t>
            </a:r>
            <a:r>
              <a:rPr lang="ru-RU" sz="2400" dirty="0" smtClean="0"/>
              <a:t>рецепторов. ГАМК-А-рецепторы </a:t>
            </a:r>
            <a:r>
              <a:rPr lang="ru-RU" sz="2400" dirty="0"/>
              <a:t>представляют собой регулируемые </a:t>
            </a:r>
            <a:r>
              <a:rPr lang="ru-RU" sz="2400" dirty="0" err="1" smtClean="0"/>
              <a:t>ионотропные</a:t>
            </a:r>
            <a:r>
              <a:rPr lang="ru-RU" sz="2400" dirty="0" smtClean="0"/>
              <a:t> </a:t>
            </a:r>
            <a:r>
              <a:rPr lang="ru-RU" sz="2400" dirty="0"/>
              <a:t>каналы, селективно пропускающие ионы </a:t>
            </a:r>
            <a:r>
              <a:rPr lang="ru-RU" sz="2400" dirty="0" smtClean="0"/>
              <a:t>хлора внутрь </a:t>
            </a:r>
            <a:r>
              <a:rPr lang="ru-RU" sz="2400" dirty="0"/>
              <a:t>клетки. Они участвуют в подавлении быстрых (&lt;</a:t>
            </a:r>
            <a:r>
              <a:rPr lang="ru-RU" sz="2400" dirty="0" smtClean="0"/>
              <a:t>100 </a:t>
            </a:r>
            <a:r>
              <a:rPr lang="ru-RU" sz="2400" dirty="0" err="1" smtClean="0"/>
              <a:t>мс</a:t>
            </a:r>
            <a:r>
              <a:rPr lang="ru-RU" sz="2400" dirty="0"/>
              <a:t>) потенциалов действия нейрона за счет повышения </a:t>
            </a:r>
            <a:r>
              <a:rPr lang="ru-RU" sz="2400" dirty="0" smtClean="0"/>
              <a:t>проницаемости </a:t>
            </a:r>
            <a:r>
              <a:rPr lang="ru-RU" sz="2400" dirty="0"/>
              <a:t>мембран для ионов хлора, повышения </a:t>
            </a:r>
            <a:r>
              <a:rPr lang="ru-RU" sz="2400" dirty="0" smtClean="0"/>
              <a:t>разницы электрических </a:t>
            </a:r>
            <a:r>
              <a:rPr lang="ru-RU" sz="2400" dirty="0"/>
              <a:t>потенциалов мембран внутри и вне </a:t>
            </a:r>
            <a:r>
              <a:rPr lang="ru-RU" sz="2400" dirty="0" smtClean="0"/>
              <a:t>клетки (</a:t>
            </a:r>
            <a:r>
              <a:rPr lang="ru-RU" sz="2400" dirty="0" err="1" smtClean="0"/>
              <a:t>гиперполяризуют</a:t>
            </a:r>
            <a:r>
              <a:rPr lang="ru-RU" sz="2400" dirty="0" smtClean="0"/>
              <a:t> </a:t>
            </a:r>
            <a:r>
              <a:rPr lang="ru-RU" sz="2400" dirty="0"/>
              <a:t>мембраны), препятствуя </a:t>
            </a:r>
            <a:r>
              <a:rPr lang="ru-RU" sz="2400" dirty="0" smtClean="0"/>
              <a:t>возникновению потенциала </a:t>
            </a:r>
            <a:r>
              <a:rPr lang="ru-RU" sz="2400" dirty="0"/>
              <a:t>действия нейрона, что приводит к снижению </a:t>
            </a:r>
            <a:r>
              <a:rPr lang="ru-RU" sz="2400" dirty="0" smtClean="0"/>
              <a:t>возбудимости </a:t>
            </a:r>
            <a:r>
              <a:rPr lang="ru-RU" sz="2400" dirty="0"/>
              <a:t>нервных клеток, в частности, γ-</a:t>
            </a:r>
            <a:r>
              <a:rPr lang="ru-RU" sz="2400" dirty="0" err="1"/>
              <a:t>мотонейронов</a:t>
            </a:r>
            <a:r>
              <a:rPr lang="ru-RU" sz="2400" dirty="0"/>
              <a:t> </a:t>
            </a:r>
            <a:r>
              <a:rPr lang="ru-RU" sz="2400" dirty="0" err="1" smtClean="0"/>
              <a:t>пе-</a:t>
            </a:r>
            <a:r>
              <a:rPr lang="ru-RU" sz="2400" dirty="0" err="1"/>
              <a:t>редних</a:t>
            </a:r>
            <a:r>
              <a:rPr lang="ru-RU" sz="2400" dirty="0"/>
              <a:t> рогов (это обусловливает </a:t>
            </a:r>
            <a:r>
              <a:rPr lang="ru-RU" sz="2400" dirty="0" err="1"/>
              <a:t>миорелаксирующее</a:t>
            </a:r>
            <a:r>
              <a:rPr lang="ru-RU" sz="2400" dirty="0"/>
              <a:t> </a:t>
            </a:r>
            <a:r>
              <a:rPr lang="ru-RU" sz="2400" dirty="0" smtClean="0"/>
              <a:t>действие ГАМК </a:t>
            </a:r>
            <a:r>
              <a:rPr lang="ru-RU" sz="2400" dirty="0"/>
              <a:t>и агонистов), или ноцицепторов второго и третьего </a:t>
            </a:r>
            <a:r>
              <a:rPr lang="ru-RU" sz="2400" dirty="0" smtClean="0"/>
              <a:t>порядков </a:t>
            </a:r>
            <a:r>
              <a:rPr lang="ru-RU" sz="2400" dirty="0"/>
              <a:t>(обезболивающее действие), а также </a:t>
            </a:r>
            <a:r>
              <a:rPr lang="ru-RU" sz="2400" dirty="0" err="1"/>
              <a:t>лимбической</a:t>
            </a:r>
            <a:r>
              <a:rPr lang="ru-RU" sz="2400" dirty="0"/>
              <a:t> </a:t>
            </a:r>
            <a:r>
              <a:rPr lang="ru-RU" sz="2400" dirty="0" smtClean="0"/>
              <a:t>системы </a:t>
            </a:r>
            <a:r>
              <a:rPr lang="ru-RU" sz="2400" dirty="0"/>
              <a:t>(транквилизирующее действие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53063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069" t="21685" r="32324" b="18276"/>
          <a:stretch/>
        </p:blipFill>
        <p:spPr>
          <a:xfrm>
            <a:off x="243985" y="0"/>
            <a:ext cx="11704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5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672" y="235528"/>
            <a:ext cx="1155469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В отличие от </a:t>
            </a:r>
            <a:r>
              <a:rPr lang="ru-RU" sz="2400" dirty="0" err="1" smtClean="0"/>
              <a:t>ионотропных</a:t>
            </a:r>
            <a:r>
              <a:rPr lang="ru-RU" sz="2400" dirty="0" smtClean="0"/>
              <a:t> ГАМК-А-рецепторов </a:t>
            </a:r>
            <a:r>
              <a:rPr lang="ru-RU" sz="2400" dirty="0" smtClean="0"/>
              <a:t>ГАМК-B-рецепторы </a:t>
            </a:r>
            <a:r>
              <a:rPr lang="ru-RU" sz="2400" dirty="0" smtClean="0"/>
              <a:t>являются </a:t>
            </a:r>
            <a:r>
              <a:rPr lang="ru-RU" sz="2400" dirty="0" err="1" smtClean="0"/>
              <a:t>метаботропными</a:t>
            </a:r>
            <a:r>
              <a:rPr lang="ru-RU" sz="2400" dirty="0" smtClean="0"/>
              <a:t>, т.е. оказывают </a:t>
            </a:r>
            <a:r>
              <a:rPr lang="ru-RU" sz="2400" dirty="0" smtClean="0"/>
              <a:t>не прямое</a:t>
            </a:r>
            <a:r>
              <a:rPr lang="ru-RU" sz="2400" dirty="0" smtClean="0"/>
              <a:t>, а опосредованное действие на ионные каналы </a:t>
            </a:r>
            <a:r>
              <a:rPr lang="ru-RU" sz="2400" dirty="0" smtClean="0"/>
              <a:t>по средством </a:t>
            </a:r>
            <a:r>
              <a:rPr lang="ru-RU" sz="2400" dirty="0" smtClean="0"/>
              <a:t>активации G-белка, ингибирующего </a:t>
            </a:r>
            <a:r>
              <a:rPr lang="ru-RU" sz="2400" dirty="0" smtClean="0"/>
              <a:t>фермент </a:t>
            </a:r>
            <a:r>
              <a:rPr lang="ru-RU" sz="2400" dirty="0" err="1" smtClean="0"/>
              <a:t>аденилилциклазу</a:t>
            </a:r>
            <a:r>
              <a:rPr lang="ru-RU" sz="2400" dirty="0"/>
              <a:t>, что приводит к торможению </a:t>
            </a:r>
            <a:r>
              <a:rPr lang="ru-RU" sz="2400" dirty="0" smtClean="0"/>
              <a:t>выделения внутриклеточного </a:t>
            </a:r>
            <a:r>
              <a:rPr lang="ru-RU" sz="2400" dirty="0"/>
              <a:t>мессенджера циклического </a:t>
            </a:r>
            <a:r>
              <a:rPr lang="ru-RU" sz="2400" dirty="0" err="1" smtClean="0"/>
              <a:t>аденозинмонофосфата</a:t>
            </a:r>
            <a:r>
              <a:rPr lang="ru-RU" sz="2400" dirty="0" smtClean="0"/>
              <a:t> </a:t>
            </a:r>
            <a:r>
              <a:rPr lang="ru-RU" sz="2400" dirty="0"/>
              <a:t>(ЦАМФ) и снижению </a:t>
            </a:r>
            <a:r>
              <a:rPr lang="ru-RU" sz="2400" dirty="0" err="1"/>
              <a:t>фосфорилирования</a:t>
            </a:r>
            <a:r>
              <a:rPr lang="ru-RU" sz="2400" dirty="0"/>
              <a:t> </a:t>
            </a:r>
            <a:r>
              <a:rPr lang="ru-RU" sz="2400" dirty="0" smtClean="0"/>
              <a:t>кальциевых </a:t>
            </a:r>
            <a:r>
              <a:rPr lang="ru-RU" sz="2400" dirty="0"/>
              <a:t>каналов, их закрытию, подавлению входа кальция </a:t>
            </a:r>
            <a:r>
              <a:rPr lang="ru-RU" sz="2400" dirty="0" smtClean="0"/>
              <a:t>в клетку </a:t>
            </a:r>
            <a:r>
              <a:rPr lang="ru-RU" sz="2400" dirty="0"/>
              <a:t>и снижению возбудимости нейронов за счет </a:t>
            </a:r>
            <a:r>
              <a:rPr lang="ru-RU" sz="2400" dirty="0" err="1" smtClean="0"/>
              <a:t>гиперполяризации</a:t>
            </a:r>
            <a:r>
              <a:rPr lang="ru-RU" sz="2400" dirty="0" smtClean="0"/>
              <a:t> </a:t>
            </a:r>
            <a:r>
              <a:rPr lang="ru-RU" sz="2400" dirty="0"/>
              <a:t>мембраны в конце потенциала действия. </a:t>
            </a:r>
            <a:r>
              <a:rPr lang="ru-RU" sz="2400" dirty="0" smtClean="0"/>
              <a:t>Таким образом</a:t>
            </a:r>
            <a:r>
              <a:rPr lang="ru-RU" sz="2400" dirty="0"/>
              <a:t>, </a:t>
            </a:r>
            <a:r>
              <a:rPr lang="ru-RU" sz="2400" dirty="0" err="1"/>
              <a:t>метаботропные</a:t>
            </a:r>
            <a:r>
              <a:rPr lang="ru-RU" sz="2400" dirty="0"/>
              <a:t> ГАМК-</a:t>
            </a:r>
            <a:r>
              <a:rPr lang="en-US" sz="2400" dirty="0"/>
              <a:t>B-</a:t>
            </a:r>
            <a:r>
              <a:rPr lang="ru-RU" sz="2400" dirty="0"/>
              <a:t>рецепторы </a:t>
            </a:r>
            <a:r>
              <a:rPr lang="ru-RU" sz="2400" dirty="0" smtClean="0"/>
              <a:t>подавляют медленные </a:t>
            </a:r>
            <a:r>
              <a:rPr lang="ru-RU" sz="2400" dirty="0"/>
              <a:t>(&gt;100 </a:t>
            </a:r>
            <a:r>
              <a:rPr lang="ru-RU" sz="2400" dirty="0" err="1"/>
              <a:t>мс</a:t>
            </a:r>
            <a:r>
              <a:rPr lang="ru-RU" sz="2400" dirty="0"/>
              <a:t>) мембранные потенциалы. Кроме </a:t>
            </a:r>
            <a:r>
              <a:rPr lang="ru-RU" sz="2400" dirty="0" smtClean="0"/>
              <a:t>того, ГАМК-В-рецепторы </a:t>
            </a:r>
            <a:r>
              <a:rPr lang="ru-RU" sz="2400" dirty="0"/>
              <a:t>обладают способностью открывать </a:t>
            </a:r>
            <a:r>
              <a:rPr lang="ru-RU" sz="2400" dirty="0" smtClean="0"/>
              <a:t>калиевые </a:t>
            </a:r>
            <a:r>
              <a:rPr lang="ru-RU" sz="2400" dirty="0"/>
              <a:t>каналы, что также приводит к </a:t>
            </a:r>
            <a:r>
              <a:rPr lang="ru-RU" sz="2400" dirty="0" err="1" smtClean="0"/>
              <a:t>гиперполяризации</a:t>
            </a:r>
            <a:r>
              <a:rPr lang="ru-RU" sz="2400" dirty="0" smtClean="0"/>
              <a:t> нейрона </a:t>
            </a:r>
            <a:r>
              <a:rPr lang="ru-RU" sz="2400" dirty="0"/>
              <a:t>и подавлению развития потенциала действия </a:t>
            </a:r>
            <a:r>
              <a:rPr lang="ru-RU" sz="2400" dirty="0" smtClean="0"/>
              <a:t>и высвобождения </a:t>
            </a:r>
            <a:r>
              <a:rPr lang="ru-RU" sz="2400" dirty="0" err="1"/>
              <a:t>нейротрансмиттеров</a:t>
            </a:r>
            <a:r>
              <a:rPr lang="ru-RU" sz="2400" dirty="0"/>
              <a:t> на </a:t>
            </a:r>
            <a:r>
              <a:rPr lang="ru-RU" sz="2400" dirty="0" err="1" smtClean="0"/>
              <a:t>пресинаптических</a:t>
            </a:r>
            <a:r>
              <a:rPr lang="ru-RU" sz="2400" dirty="0" smtClean="0"/>
              <a:t> мембранах</a:t>
            </a:r>
            <a:r>
              <a:rPr lang="ru-RU" sz="2400" dirty="0"/>
              <a:t>. Селективными агонистами </a:t>
            </a:r>
            <a:r>
              <a:rPr lang="ru-RU" sz="2400" dirty="0" smtClean="0"/>
              <a:t>ГАМК-В-рецепторов являются </a:t>
            </a:r>
            <a:r>
              <a:rPr lang="ru-RU" sz="2400" dirty="0" err="1"/>
              <a:t>баклофен</a:t>
            </a:r>
            <a:r>
              <a:rPr lang="ru-RU" sz="2400" dirty="0"/>
              <a:t>, </a:t>
            </a:r>
            <a:r>
              <a:rPr lang="ru-RU" sz="2400" dirty="0" err="1"/>
              <a:t>фенибут</a:t>
            </a:r>
            <a:r>
              <a:rPr lang="ru-RU" sz="2400" dirty="0"/>
              <a:t>, γ-</a:t>
            </a:r>
            <a:r>
              <a:rPr lang="ru-RU" sz="2400" dirty="0" err="1"/>
              <a:t>гидроксибутират</a:t>
            </a:r>
            <a:r>
              <a:rPr lang="ru-RU" sz="2400" dirty="0"/>
              <a:t>, </a:t>
            </a:r>
            <a:r>
              <a:rPr lang="ru-RU" sz="2400" dirty="0" err="1" smtClean="0"/>
              <a:t>лезогаберан</a:t>
            </a:r>
            <a:r>
              <a:rPr lang="ru-RU" sz="2400" dirty="0"/>
              <a:t>. Антагонистами – </a:t>
            </a:r>
            <a:r>
              <a:rPr lang="ru-RU" sz="2400" dirty="0" err="1"/>
              <a:t>саклофен</a:t>
            </a:r>
            <a:r>
              <a:rPr lang="ru-RU" sz="2400" dirty="0"/>
              <a:t> и </a:t>
            </a:r>
            <a:r>
              <a:rPr lang="ru-RU" sz="2400" dirty="0" err="1"/>
              <a:t>факлофен</a:t>
            </a:r>
            <a:r>
              <a:rPr lang="ru-RU" sz="2400" dirty="0"/>
              <a:t>. Наиболее </a:t>
            </a:r>
            <a:r>
              <a:rPr lang="ru-RU" sz="2400" dirty="0" smtClean="0"/>
              <a:t>часто </a:t>
            </a:r>
            <a:r>
              <a:rPr lang="ru-RU" sz="2400" dirty="0"/>
              <a:t>в клинической практике для торможения </a:t>
            </a:r>
            <a:r>
              <a:rPr lang="ru-RU" sz="2400" dirty="0" smtClean="0"/>
              <a:t>активности γ-</a:t>
            </a:r>
            <a:r>
              <a:rPr lang="ru-RU" sz="2400" dirty="0" err="1" smtClean="0"/>
              <a:t>мотонейронов</a:t>
            </a:r>
            <a:r>
              <a:rPr lang="ru-RU" sz="2400" dirty="0" smtClean="0"/>
              <a:t> </a:t>
            </a:r>
            <a:r>
              <a:rPr lang="ru-RU" sz="2400" dirty="0"/>
              <a:t>при лечении спастичности и </a:t>
            </a:r>
            <a:r>
              <a:rPr lang="ru-RU" sz="2400" dirty="0" smtClean="0"/>
              <a:t>мышечно-тонических </a:t>
            </a:r>
            <a:r>
              <a:rPr lang="ru-RU" sz="2400" dirty="0"/>
              <a:t>синдромов применяется производное </a:t>
            </a:r>
            <a:r>
              <a:rPr lang="ru-RU" sz="2400" dirty="0" err="1" smtClean="0"/>
              <a:t>хлорфенилмасляной</a:t>
            </a:r>
            <a:r>
              <a:rPr lang="ru-RU" sz="2400" dirty="0" smtClean="0"/>
              <a:t> </a:t>
            </a:r>
            <a:r>
              <a:rPr lang="ru-RU" sz="2400" dirty="0"/>
              <a:t>кислоты </a:t>
            </a:r>
            <a:r>
              <a:rPr lang="ru-RU" sz="2400" dirty="0" err="1"/>
              <a:t>баклофен</a:t>
            </a:r>
            <a:r>
              <a:rPr lang="ru-RU" sz="2400" dirty="0"/>
              <a:t> (</a:t>
            </a:r>
            <a:r>
              <a:rPr lang="ru-RU" sz="2400" dirty="0" err="1"/>
              <a:t>Баклосан</a:t>
            </a:r>
            <a:r>
              <a:rPr lang="ru-RU" sz="2400" dirty="0"/>
              <a:t>), </a:t>
            </a:r>
            <a:r>
              <a:rPr lang="ru-RU" sz="2400" dirty="0" smtClean="0"/>
              <a:t>являющийся структурным </a:t>
            </a:r>
            <a:r>
              <a:rPr lang="ru-RU" sz="2400" dirty="0"/>
              <a:t>аналогом ГАМК.</a:t>
            </a:r>
          </a:p>
        </p:txBody>
      </p:sp>
    </p:spTree>
    <p:extLst>
      <p:ext uri="{BB962C8B-B14F-4D97-AF65-F5344CB8AC3E}">
        <p14:creationId xmlns:p14="http://schemas.microsoft.com/office/powerpoint/2010/main" val="3614883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176" t="16572" r="32643" b="8050"/>
          <a:stretch/>
        </p:blipFill>
        <p:spPr>
          <a:xfrm>
            <a:off x="1469436" y="0"/>
            <a:ext cx="9253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95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873" y="655139"/>
            <a:ext cx="108342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Агонистами ГАМК-А-рецепторов являются </a:t>
            </a:r>
            <a:r>
              <a:rPr lang="ru-RU" sz="2400" dirty="0" err="1" smtClean="0"/>
              <a:t>бензодиазепины</a:t>
            </a:r>
            <a:r>
              <a:rPr lang="ru-RU" sz="2400" dirty="0"/>
              <a:t>, этиловый спирт и барбитураты, </a:t>
            </a:r>
            <a:r>
              <a:rPr lang="ru-RU" sz="2400" dirty="0" err="1" smtClean="0"/>
              <a:t>нейростероиды</a:t>
            </a:r>
            <a:r>
              <a:rPr lang="ru-RU" sz="2400" dirty="0" smtClean="0"/>
              <a:t> (</a:t>
            </a:r>
            <a:r>
              <a:rPr lang="ru-RU" sz="2400" dirty="0" err="1" smtClean="0"/>
              <a:t>прегненолон</a:t>
            </a:r>
            <a:r>
              <a:rPr lang="ru-RU" sz="2400" dirty="0"/>
              <a:t>, </a:t>
            </a:r>
            <a:r>
              <a:rPr lang="ru-RU" sz="2400" dirty="0" err="1"/>
              <a:t>дигидроэпиандростерон</a:t>
            </a:r>
            <a:r>
              <a:rPr lang="ru-RU" sz="2400" dirty="0"/>
              <a:t>, синтезируемые </a:t>
            </a:r>
            <a:r>
              <a:rPr lang="ru-RU" sz="2400" dirty="0" smtClean="0"/>
              <a:t>глиальными </a:t>
            </a:r>
            <a:r>
              <a:rPr lang="ru-RU" sz="2400" dirty="0"/>
              <a:t>клетками периферической и центральной </a:t>
            </a:r>
            <a:r>
              <a:rPr lang="ru-RU" sz="2400" dirty="0" smtClean="0"/>
              <a:t>нервной системы</a:t>
            </a:r>
            <a:r>
              <a:rPr lang="ru-RU" sz="2400" dirty="0"/>
              <a:t>) и </a:t>
            </a:r>
            <a:r>
              <a:rPr lang="ru-RU" sz="2400" dirty="0" err="1"/>
              <a:t>пентилэнететразол</a:t>
            </a:r>
            <a:r>
              <a:rPr lang="ru-RU" sz="2400" dirty="0"/>
              <a:t>, соединяющиеся с </a:t>
            </a:r>
            <a:r>
              <a:rPr lang="ru-RU" sz="2400" dirty="0" smtClean="0"/>
              <a:t>соответствующими </a:t>
            </a:r>
            <a:r>
              <a:rPr lang="ru-RU" sz="2400" dirty="0"/>
              <a:t>сайтами субъединиц канала хлора и </a:t>
            </a:r>
            <a:r>
              <a:rPr lang="ru-RU" sz="2400" dirty="0" smtClean="0"/>
              <a:t>модулирующие </a:t>
            </a:r>
            <a:r>
              <a:rPr lang="ru-RU" sz="2400" dirty="0"/>
              <a:t>его </a:t>
            </a:r>
            <a:r>
              <a:rPr lang="ru-RU" sz="2400" dirty="0" smtClean="0"/>
              <a:t>активность. Ранее </a:t>
            </a:r>
            <a:r>
              <a:rPr lang="ru-RU" sz="2400" dirty="0"/>
              <a:t>выделялся 3-й </a:t>
            </a:r>
            <a:r>
              <a:rPr lang="ru-RU" sz="2400" dirty="0" smtClean="0"/>
              <a:t>тип рецепторов </a:t>
            </a:r>
            <a:r>
              <a:rPr lang="ru-RU" sz="2400" dirty="0"/>
              <a:t>– ГАМК-С, который также является </a:t>
            </a:r>
            <a:r>
              <a:rPr lang="ru-RU" sz="2400" dirty="0" smtClean="0"/>
              <a:t>каналом хлора</a:t>
            </a:r>
            <a:r>
              <a:rPr lang="ru-RU" sz="2400" dirty="0"/>
              <a:t>, не чувствительным, однако, к перечисленным </a:t>
            </a:r>
            <a:r>
              <a:rPr lang="ru-RU" sz="2400" dirty="0" smtClean="0"/>
              <a:t>агонистам</a:t>
            </a:r>
            <a:r>
              <a:rPr lang="ru-RU" sz="2400" dirty="0"/>
              <a:t>. В настоящее время предлагается рассматривать его </a:t>
            </a:r>
            <a:r>
              <a:rPr lang="ru-RU" sz="2400" dirty="0" err="1" smtClean="0"/>
              <a:t>какособый</a:t>
            </a:r>
            <a:r>
              <a:rPr lang="ru-RU" sz="2400" dirty="0" smtClean="0"/>
              <a:t> </a:t>
            </a:r>
            <a:r>
              <a:rPr lang="ru-RU" sz="2400" dirty="0"/>
              <a:t>подтип ГАМК-А-рецептора, состоящего из 3 </a:t>
            </a:r>
            <a:r>
              <a:rPr lang="ru-RU" sz="2400" dirty="0" err="1" smtClean="0"/>
              <a:t>изоформ</a:t>
            </a:r>
            <a:r>
              <a:rPr lang="ru-RU" sz="2400" dirty="0" smtClean="0"/>
              <a:t> </a:t>
            </a:r>
            <a:r>
              <a:rPr lang="ru-RU" sz="2400" dirty="0"/>
              <a:t>ρ-субъединиц, обладающих аффинитетом к </a:t>
            </a:r>
            <a:r>
              <a:rPr lang="ru-RU" sz="2400" dirty="0" err="1" smtClean="0"/>
              <a:t>цисаминокротоновой</a:t>
            </a:r>
            <a:r>
              <a:rPr lang="ru-RU" sz="2400" dirty="0" smtClean="0"/>
              <a:t> </a:t>
            </a:r>
            <a:r>
              <a:rPr lang="ru-RU" sz="2400" dirty="0"/>
              <a:t>кислоте, помимо ГАМК. </a:t>
            </a:r>
            <a:endParaRPr lang="ru-RU" sz="2400" dirty="0" smtClean="0"/>
          </a:p>
          <a:p>
            <a:pPr algn="just"/>
            <a:r>
              <a:rPr lang="ru-RU" sz="2400" dirty="0" smtClean="0"/>
              <a:t>Существует множество </a:t>
            </a:r>
            <a:r>
              <a:rPr lang="ru-RU" sz="2400" dirty="0" err="1" smtClean="0"/>
              <a:t>изоформ</a:t>
            </a:r>
            <a:r>
              <a:rPr lang="ru-RU" sz="2400" dirty="0" smtClean="0"/>
              <a:t> </a:t>
            </a:r>
            <a:r>
              <a:rPr lang="ru-RU" sz="2400" dirty="0"/>
              <a:t>α-, β-, δ-, ε-, π-, θ- и ρ-субъединиц канала </a:t>
            </a:r>
            <a:r>
              <a:rPr lang="ru-RU" sz="2400" dirty="0" smtClean="0"/>
              <a:t>хлора, определяющих </a:t>
            </a:r>
            <a:r>
              <a:rPr lang="ru-RU" sz="2400" dirty="0"/>
              <a:t>чувствительность канала к тем или иным </a:t>
            </a:r>
            <a:r>
              <a:rPr lang="ru-RU" sz="2400" dirty="0" smtClean="0"/>
              <a:t>агонистам</a:t>
            </a:r>
            <a:r>
              <a:rPr lang="ru-RU" sz="2400" dirty="0"/>
              <a:t>. Каждый канал состоит из 5 субъединиц, </a:t>
            </a:r>
            <a:r>
              <a:rPr lang="ru-RU" sz="2400" dirty="0" smtClean="0"/>
              <a:t>комбинация </a:t>
            </a:r>
            <a:r>
              <a:rPr lang="ru-RU" sz="2400" dirty="0"/>
              <a:t>которых и определяет аффинитет той или иной </a:t>
            </a:r>
            <a:r>
              <a:rPr lang="ru-RU" sz="2400" dirty="0" smtClean="0"/>
              <a:t>группы нейронов </a:t>
            </a:r>
            <a:r>
              <a:rPr lang="ru-RU" sz="2400" dirty="0"/>
              <a:t>к воздействию различных ГАМК-агонистов и </a:t>
            </a:r>
            <a:r>
              <a:rPr lang="ru-RU" sz="2400" dirty="0" smtClean="0"/>
              <a:t>антагонистов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483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3" y="683314"/>
            <a:ext cx="111113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</a:t>
            </a:r>
            <a:r>
              <a:rPr lang="ru-RU" sz="2000" dirty="0" smtClean="0"/>
              <a:t>осредством </a:t>
            </a:r>
            <a:r>
              <a:rPr lang="ru-RU" sz="2000" dirty="0" err="1"/>
              <a:t>ионотропных</a:t>
            </a:r>
            <a:r>
              <a:rPr lang="ru-RU" sz="2000" dirty="0"/>
              <a:t> хлорных </a:t>
            </a:r>
            <a:r>
              <a:rPr lang="ru-RU" sz="2000" dirty="0" smtClean="0"/>
              <a:t>каналов </a:t>
            </a:r>
            <a:r>
              <a:rPr lang="ru-RU" sz="2000" dirty="0"/>
              <a:t>либо </a:t>
            </a:r>
            <a:r>
              <a:rPr lang="ru-RU" sz="2000" dirty="0" err="1"/>
              <a:t>метаботропных</a:t>
            </a:r>
            <a:r>
              <a:rPr lang="ru-RU" sz="2000" dirty="0"/>
              <a:t> кальциевых каналов ГАМК </a:t>
            </a:r>
            <a:r>
              <a:rPr lang="ru-RU" sz="2000" dirty="0" smtClean="0"/>
              <a:t>оказывает </a:t>
            </a:r>
            <a:r>
              <a:rPr lang="ru-RU" sz="2000" dirty="0"/>
              <a:t>тормозное воздействие в различных отделах </a:t>
            </a:r>
            <a:r>
              <a:rPr lang="ru-RU" sz="2000" dirty="0" smtClean="0"/>
              <a:t>центральной </a:t>
            </a:r>
            <a:r>
              <a:rPr lang="ru-RU" sz="2000" dirty="0"/>
              <a:t>нервной системы. И не последнюю роль в </a:t>
            </a:r>
            <a:r>
              <a:rPr lang="ru-RU" sz="2000" dirty="0" smtClean="0"/>
              <a:t>подавлении мышечного </a:t>
            </a:r>
            <a:r>
              <a:rPr lang="ru-RU" sz="2000" dirty="0"/>
              <a:t>спазма играют сегментарные </a:t>
            </a:r>
            <a:r>
              <a:rPr lang="ru-RU" sz="2000" dirty="0" err="1" smtClean="0"/>
              <a:t>ГАМКергические</a:t>
            </a:r>
            <a:r>
              <a:rPr lang="ru-RU" sz="2000" dirty="0" smtClean="0"/>
              <a:t> влияния </a:t>
            </a:r>
            <a:r>
              <a:rPr lang="ru-RU" sz="2000" dirty="0"/>
              <a:t>на уровне заднего рога. В задних рогах </a:t>
            </a:r>
            <a:r>
              <a:rPr lang="ru-RU" sz="2000" dirty="0" smtClean="0"/>
              <a:t>спинного мозга </a:t>
            </a:r>
            <a:r>
              <a:rPr lang="ru-RU" sz="2000" dirty="0"/>
              <a:t>среди многочисленной группы </a:t>
            </a:r>
            <a:r>
              <a:rPr lang="ru-RU" sz="2000" dirty="0" err="1"/>
              <a:t>нейромедиаторов</a:t>
            </a:r>
            <a:r>
              <a:rPr lang="ru-RU" sz="2000" dirty="0"/>
              <a:t>, </a:t>
            </a:r>
            <a:r>
              <a:rPr lang="ru-RU" sz="2000" dirty="0" err="1" smtClean="0"/>
              <a:t>нейрогормонов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err="1"/>
              <a:t>нейромодуляторов</a:t>
            </a:r>
            <a:r>
              <a:rPr lang="ru-RU" sz="2000" dirty="0"/>
              <a:t>, опосредующих </a:t>
            </a:r>
            <a:r>
              <a:rPr lang="ru-RU" sz="2000" dirty="0" smtClean="0"/>
              <a:t>проведение </a:t>
            </a:r>
            <a:r>
              <a:rPr lang="ru-RU" sz="2000" dirty="0" err="1"/>
              <a:t>ноцицептивных</a:t>
            </a:r>
            <a:r>
              <a:rPr lang="ru-RU" sz="2000" dirty="0"/>
              <a:t> сигналов, наиболее важная роль в </a:t>
            </a:r>
            <a:r>
              <a:rPr lang="ru-RU" sz="2000" dirty="0" smtClean="0"/>
              <a:t>активации </a:t>
            </a:r>
            <a:r>
              <a:rPr lang="ru-RU" sz="2000" dirty="0"/>
              <a:t>последних отводится возбуждающим </a:t>
            </a:r>
            <a:r>
              <a:rPr lang="ru-RU" sz="2000" dirty="0" smtClean="0"/>
              <a:t>аминокислотам, а </a:t>
            </a:r>
            <a:r>
              <a:rPr lang="ru-RU" sz="2000" dirty="0"/>
              <a:t>также субстанции Р, </a:t>
            </a:r>
            <a:r>
              <a:rPr lang="ru-RU" sz="2000" dirty="0" err="1"/>
              <a:t>нейрокинину</a:t>
            </a:r>
            <a:r>
              <a:rPr lang="ru-RU" sz="2000" dirty="0"/>
              <a:t> А и </a:t>
            </a:r>
            <a:r>
              <a:rPr lang="ru-RU" sz="2000" dirty="0" err="1" smtClean="0"/>
              <a:t>кокальцигенину</a:t>
            </a:r>
            <a:r>
              <a:rPr lang="ru-RU" sz="2000" dirty="0" smtClean="0"/>
              <a:t>. Возбуждающие </a:t>
            </a:r>
            <a:r>
              <a:rPr lang="ru-RU" sz="2000" dirty="0"/>
              <a:t>аминокислоты (</a:t>
            </a:r>
            <a:r>
              <a:rPr lang="ru-RU" sz="2000" dirty="0" err="1"/>
              <a:t>глутамат</a:t>
            </a:r>
            <a:r>
              <a:rPr lang="ru-RU" sz="2000" dirty="0"/>
              <a:t>, </a:t>
            </a:r>
            <a:r>
              <a:rPr lang="ru-RU" sz="2000" dirty="0" err="1"/>
              <a:t>аспартат</a:t>
            </a:r>
            <a:r>
              <a:rPr lang="ru-RU" sz="2000" dirty="0"/>
              <a:t>) </a:t>
            </a:r>
            <a:r>
              <a:rPr lang="ru-RU" sz="2000" dirty="0" smtClean="0"/>
              <a:t>содержатся </a:t>
            </a:r>
            <a:r>
              <a:rPr lang="ru-RU" sz="2000" dirty="0"/>
              <a:t>более чем в 1/2 нейронов спинномозговых </a:t>
            </a:r>
            <a:r>
              <a:rPr lang="ru-RU" sz="2000" dirty="0" smtClean="0"/>
              <a:t>ганглиев и </a:t>
            </a:r>
            <a:r>
              <a:rPr lang="ru-RU" sz="2000" dirty="0"/>
              <a:t>высвобождаются из их центральных </a:t>
            </a:r>
            <a:r>
              <a:rPr lang="ru-RU" sz="2000" dirty="0" err="1" smtClean="0"/>
              <a:t>пресинаптических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терминалей</a:t>
            </a:r>
            <a:r>
              <a:rPr lang="ru-RU" sz="2000" dirty="0" smtClean="0"/>
              <a:t> </a:t>
            </a:r>
            <a:r>
              <a:rPr lang="ru-RU" sz="2000" dirty="0"/>
              <a:t>в задних рогах спинного мозга под </a:t>
            </a:r>
            <a:r>
              <a:rPr lang="ru-RU" sz="2000" dirty="0" smtClean="0"/>
              <a:t>действием афферентных </a:t>
            </a:r>
            <a:r>
              <a:rPr lang="ru-RU" sz="2000" dirty="0" err="1"/>
              <a:t>ноцицептивных</a:t>
            </a:r>
            <a:r>
              <a:rPr lang="ru-RU" sz="2000" dirty="0"/>
              <a:t> импульсов. </a:t>
            </a:r>
            <a:r>
              <a:rPr lang="ru-RU" sz="2000" dirty="0" smtClean="0"/>
              <a:t>Возбуждающие аминокислоты </a:t>
            </a:r>
            <a:r>
              <a:rPr lang="ru-RU" sz="2000" dirty="0"/>
              <a:t>взаимодействуют с несколькими </a:t>
            </a:r>
            <a:r>
              <a:rPr lang="ru-RU" sz="2000" dirty="0" smtClean="0"/>
              <a:t>подтипами </a:t>
            </a:r>
            <a:r>
              <a:rPr lang="ru-RU" sz="2000" dirty="0" err="1"/>
              <a:t>глутаматных</a:t>
            </a:r>
            <a:r>
              <a:rPr lang="ru-RU" sz="2000" dirty="0"/>
              <a:t> рецепторов. Это прежде всего </a:t>
            </a:r>
            <a:r>
              <a:rPr lang="ru-RU" sz="2000" dirty="0" smtClean="0"/>
              <a:t>N-метил-</a:t>
            </a:r>
            <a:r>
              <a:rPr lang="en-US" sz="2000" dirty="0" smtClean="0"/>
              <a:t>D-</a:t>
            </a:r>
            <a:r>
              <a:rPr lang="ru-RU" sz="2000" dirty="0" err="1"/>
              <a:t>аспартат</a:t>
            </a:r>
            <a:r>
              <a:rPr lang="ru-RU" sz="2000" dirty="0"/>
              <a:t> (</a:t>
            </a:r>
            <a:r>
              <a:rPr lang="en-US" sz="2000" dirty="0"/>
              <a:t>NMDA)-</a:t>
            </a:r>
            <a:r>
              <a:rPr lang="ru-RU" sz="2000" dirty="0"/>
              <a:t>рецепторы, </a:t>
            </a:r>
            <a:r>
              <a:rPr lang="el-GR" sz="2000" dirty="0"/>
              <a:t>α-</a:t>
            </a:r>
            <a:r>
              <a:rPr lang="ru-RU" sz="2000" dirty="0" smtClean="0"/>
              <a:t>амино-3-гидрокси-5-метил-4-изоксазолпропионовая </a:t>
            </a:r>
            <a:r>
              <a:rPr lang="ru-RU" sz="2000" dirty="0"/>
              <a:t>кислота (</a:t>
            </a:r>
            <a:r>
              <a:rPr lang="en-US" sz="2000" dirty="0"/>
              <a:t>AMPA)-</a:t>
            </a:r>
            <a:r>
              <a:rPr lang="ru-RU" sz="2000" dirty="0" smtClean="0"/>
              <a:t>рецепторы, а </a:t>
            </a:r>
            <a:r>
              <a:rPr lang="ru-RU" sz="2000" dirty="0"/>
              <a:t>также </a:t>
            </a:r>
            <a:r>
              <a:rPr lang="ru-RU" sz="2000" dirty="0" err="1"/>
              <a:t>метаботропные</a:t>
            </a:r>
            <a:r>
              <a:rPr lang="ru-RU" sz="2000" dirty="0"/>
              <a:t> </a:t>
            </a:r>
            <a:r>
              <a:rPr lang="ru-RU" sz="2000" dirty="0" err="1"/>
              <a:t>глутаматные</a:t>
            </a:r>
            <a:r>
              <a:rPr lang="ru-RU" sz="2000" dirty="0"/>
              <a:t> рецепторы (</a:t>
            </a:r>
            <a:r>
              <a:rPr lang="ru-RU" sz="2000" dirty="0" err="1"/>
              <a:t>mGluR</a:t>
            </a:r>
            <a:r>
              <a:rPr lang="ru-RU" sz="2000" dirty="0" smtClean="0"/>
              <a:t>). Считается</a:t>
            </a:r>
            <a:r>
              <a:rPr lang="ru-RU" sz="2000" dirty="0"/>
              <a:t>, что реализация физиологических реакций, в </a:t>
            </a:r>
            <a:r>
              <a:rPr lang="ru-RU" sz="2000" dirty="0" smtClean="0"/>
              <a:t>том числе </a:t>
            </a:r>
            <a:r>
              <a:rPr lang="ru-RU" sz="2000" dirty="0"/>
              <a:t>болевых (например, защитный рефлекс </a:t>
            </a:r>
            <a:r>
              <a:rPr lang="ru-RU" sz="2000" dirty="0" smtClean="0"/>
              <a:t>отдергивания</a:t>
            </a:r>
            <a:r>
              <a:rPr lang="ru-RU" sz="2000" dirty="0"/>
              <a:t>), при выделении </a:t>
            </a:r>
            <a:r>
              <a:rPr lang="ru-RU" sz="2000" dirty="0" err="1"/>
              <a:t>глутамата</a:t>
            </a:r>
            <a:r>
              <a:rPr lang="ru-RU" sz="2000" dirty="0"/>
              <a:t> опосредуется через </a:t>
            </a:r>
            <a:r>
              <a:rPr lang="ru-RU" sz="2000" dirty="0" smtClean="0"/>
              <a:t>AMPA-</a:t>
            </a:r>
            <a:r>
              <a:rPr lang="ru-RU" sz="2000" dirty="0"/>
              <a:t>рецепторы, в то время как NMDA-рецепторы </a:t>
            </a:r>
            <a:r>
              <a:rPr lang="ru-RU" sz="2000" dirty="0" smtClean="0"/>
              <a:t>обеспечивают развитие </a:t>
            </a:r>
            <a:r>
              <a:rPr lang="ru-RU" sz="2000" b="1" dirty="0"/>
              <a:t>длительной </a:t>
            </a:r>
            <a:r>
              <a:rPr lang="ru-RU" sz="2000" b="1" dirty="0" err="1"/>
              <a:t>гиперактивности</a:t>
            </a:r>
            <a:r>
              <a:rPr lang="ru-RU" sz="2000" b="1" dirty="0"/>
              <a:t> </a:t>
            </a:r>
            <a:r>
              <a:rPr lang="ru-RU" sz="2000" dirty="0"/>
              <a:t>(</a:t>
            </a:r>
            <a:r>
              <a:rPr lang="ru-RU" sz="2000" dirty="0" err="1"/>
              <a:t>сенситизации</a:t>
            </a:r>
            <a:r>
              <a:rPr lang="ru-RU" sz="2000" dirty="0"/>
              <a:t>) </a:t>
            </a:r>
            <a:r>
              <a:rPr lang="ru-RU" sz="2000" dirty="0" err="1" smtClean="0"/>
              <a:t>ноцицептивных</a:t>
            </a:r>
            <a:r>
              <a:rPr lang="ru-RU" sz="2000" dirty="0" smtClean="0"/>
              <a:t> </a:t>
            </a:r>
            <a:r>
              <a:rPr lang="ru-RU" sz="2000" dirty="0"/>
              <a:t>нейронов, формы </a:t>
            </a:r>
            <a:r>
              <a:rPr lang="ru-RU" sz="2000" b="1" dirty="0" err="1"/>
              <a:t>нейрональной</a:t>
            </a:r>
            <a:r>
              <a:rPr lang="ru-RU" sz="2000" b="1" dirty="0"/>
              <a:t> </a:t>
            </a:r>
            <a:r>
              <a:rPr lang="ru-RU" sz="2000" b="1" dirty="0" smtClean="0"/>
              <a:t>пластичности</a:t>
            </a:r>
            <a:r>
              <a:rPr lang="ru-RU" sz="2000" dirty="0" smtClean="0"/>
              <a:t>, лежащей </a:t>
            </a:r>
            <a:r>
              <a:rPr lang="ru-RU" sz="2000" dirty="0"/>
              <a:t>в основе развития патологической боли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03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634" t="21307" r="34134" b="10322"/>
          <a:stretch/>
        </p:blipFill>
        <p:spPr>
          <a:xfrm>
            <a:off x="2652474" y="367146"/>
            <a:ext cx="6887052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32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046" t="19603" r="48722" b="9186"/>
          <a:stretch/>
        </p:blipFill>
        <p:spPr>
          <a:xfrm>
            <a:off x="2393411" y="1"/>
            <a:ext cx="7405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514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336766"/>
            <a:ext cx="110143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Нейропластичность</a:t>
            </a:r>
            <a:r>
              <a:rPr lang="ru-RU" sz="2400" b="1" dirty="0" smtClean="0"/>
              <a:t> </a:t>
            </a:r>
            <a:r>
              <a:rPr lang="ru-RU" sz="2400" dirty="0"/>
              <a:t>по своей сути является процессом </a:t>
            </a:r>
            <a:r>
              <a:rPr lang="ru-RU" sz="2400" dirty="0" smtClean="0"/>
              <a:t>образования новых </a:t>
            </a:r>
            <a:r>
              <a:rPr lang="ru-RU" sz="2400" dirty="0"/>
              <a:t>межнейронных взаимодействий (сродни </a:t>
            </a:r>
            <a:r>
              <a:rPr lang="ru-RU" sz="2400" dirty="0" smtClean="0"/>
              <a:t>процессу обучения</a:t>
            </a:r>
            <a:r>
              <a:rPr lang="ru-RU" sz="2400" dirty="0"/>
              <a:t>). Их формирование осуществляется с </a:t>
            </a:r>
            <a:r>
              <a:rPr lang="ru-RU" sz="2400" dirty="0" smtClean="0"/>
              <a:t>помощью </a:t>
            </a:r>
            <a:r>
              <a:rPr lang="ru-RU" sz="2400" dirty="0" err="1" smtClean="0"/>
              <a:t>синаптических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dirty="0" err="1"/>
              <a:t>несинаптических</a:t>
            </a:r>
            <a:r>
              <a:rPr lang="ru-RU" sz="2400" dirty="0"/>
              <a:t> </a:t>
            </a:r>
            <a:r>
              <a:rPr lang="ru-RU" sz="2400" dirty="0" smtClean="0"/>
              <a:t>механизмов.</a:t>
            </a:r>
          </a:p>
          <a:p>
            <a:pPr algn="just"/>
            <a:r>
              <a:rPr lang="ru-RU" sz="2400" dirty="0" smtClean="0"/>
              <a:t>В условиях недостаточности </a:t>
            </a:r>
            <a:r>
              <a:rPr lang="ru-RU" sz="2400" dirty="0"/>
              <a:t>торможения </a:t>
            </a:r>
            <a:r>
              <a:rPr lang="ru-RU" sz="2400" dirty="0" err="1"/>
              <a:t>ГАМКергическими</a:t>
            </a:r>
            <a:r>
              <a:rPr lang="ru-RU" sz="2400" dirty="0"/>
              <a:t> </a:t>
            </a:r>
            <a:r>
              <a:rPr lang="ru-RU" sz="2400" dirty="0" err="1" smtClean="0"/>
              <a:t>интернейронами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/>
              <a:t>облегчаются </a:t>
            </a:r>
            <a:r>
              <a:rPr lang="ru-RU" sz="2400" dirty="0" err="1"/>
              <a:t>синаптические</a:t>
            </a:r>
            <a:r>
              <a:rPr lang="ru-RU" sz="2400" dirty="0"/>
              <a:t> </a:t>
            </a:r>
            <a:r>
              <a:rPr lang="ru-RU" sz="2400" dirty="0" smtClean="0"/>
              <a:t>межнейронные взаимодействия</a:t>
            </a:r>
            <a:r>
              <a:rPr lang="ru-RU" sz="2400" dirty="0"/>
              <a:t>, происходят активация ранее </a:t>
            </a:r>
            <a:r>
              <a:rPr lang="ru-RU" sz="2400" dirty="0" smtClean="0"/>
              <a:t>неактивных синапсов </a:t>
            </a:r>
            <a:r>
              <a:rPr lang="ru-RU" sz="2400" dirty="0"/>
              <a:t>и объединение близлежащих </a:t>
            </a:r>
            <a:r>
              <a:rPr lang="ru-RU" sz="2400" dirty="0" err="1"/>
              <a:t>гиперактивных</a:t>
            </a:r>
            <a:r>
              <a:rPr lang="ru-RU" sz="2400" dirty="0"/>
              <a:t> </a:t>
            </a:r>
            <a:r>
              <a:rPr lang="ru-RU" sz="2400" dirty="0" smtClean="0"/>
              <a:t>нейронов </a:t>
            </a:r>
            <a:r>
              <a:rPr lang="ru-RU" sz="2400" dirty="0"/>
              <a:t>в единую сеть с самоподдерживающейся активностью</a:t>
            </a:r>
            <a:r>
              <a:rPr lang="ru-RU" sz="2400" dirty="0" smtClean="0"/>
              <a:t>. </a:t>
            </a:r>
            <a:r>
              <a:rPr lang="ru-RU" sz="2400" dirty="0" err="1" smtClean="0"/>
              <a:t>Дизрегуляционные</a:t>
            </a:r>
            <a:r>
              <a:rPr lang="ru-RU" sz="2400" dirty="0" smtClean="0"/>
              <a:t> </a:t>
            </a:r>
            <a:r>
              <a:rPr lang="ru-RU" sz="2400" dirty="0"/>
              <a:t>процессы затрагивают не только </a:t>
            </a:r>
            <a:r>
              <a:rPr lang="ru-RU" sz="2400" dirty="0" smtClean="0"/>
              <a:t>первичное </a:t>
            </a:r>
            <a:r>
              <a:rPr lang="ru-RU" sz="2400" dirty="0" err="1"/>
              <a:t>ноцицептивное</a:t>
            </a:r>
            <a:r>
              <a:rPr lang="ru-RU" sz="2400" dirty="0"/>
              <a:t> реле в задних рогах спинного мозга, </a:t>
            </a:r>
            <a:r>
              <a:rPr lang="ru-RU" sz="2400" dirty="0" smtClean="0"/>
              <a:t>но и </a:t>
            </a:r>
            <a:r>
              <a:rPr lang="ru-RU" sz="2400" dirty="0"/>
              <a:t>распространяются на вышележащие структуры </a:t>
            </a:r>
            <a:r>
              <a:rPr lang="ru-RU" sz="2400" dirty="0" smtClean="0"/>
              <a:t>системы болевой чувствительности.</a:t>
            </a:r>
          </a:p>
          <a:p>
            <a:pPr algn="just"/>
            <a:r>
              <a:rPr lang="ru-RU" sz="2400" dirty="0" smtClean="0"/>
              <a:t>Контроль </a:t>
            </a:r>
            <a:r>
              <a:rPr lang="ru-RU" sz="2400" dirty="0"/>
              <a:t>проведения </a:t>
            </a:r>
            <a:r>
              <a:rPr lang="ru-RU" sz="2400" dirty="0" err="1" smtClean="0"/>
              <a:t>ноцицептивных</a:t>
            </a:r>
            <a:r>
              <a:rPr lang="ru-RU" sz="2400" dirty="0" smtClean="0"/>
              <a:t> </a:t>
            </a:r>
            <a:r>
              <a:rPr lang="ru-RU" sz="2400" dirty="0"/>
              <a:t>импульсов в ЦНС со стороны </a:t>
            </a:r>
            <a:r>
              <a:rPr lang="ru-RU" sz="2400" dirty="0" err="1" smtClean="0"/>
              <a:t>антиноцицептивных</a:t>
            </a:r>
            <a:r>
              <a:rPr lang="ru-RU" sz="2400" dirty="0" smtClean="0"/>
              <a:t> структур </a:t>
            </a:r>
            <a:r>
              <a:rPr lang="ru-RU" sz="2400" dirty="0"/>
              <a:t>головного мозга при неврогенных болевых </a:t>
            </a:r>
            <a:r>
              <a:rPr lang="ru-RU" sz="2400" dirty="0" smtClean="0"/>
              <a:t>синдромах становится неэффективным</a:t>
            </a:r>
            <a:r>
              <a:rPr lang="ru-RU" sz="2400" dirty="0"/>
              <a:t>. В этих условиях </a:t>
            </a:r>
            <a:r>
              <a:rPr lang="ru-RU" sz="2400" dirty="0" smtClean="0"/>
              <a:t>снижается </a:t>
            </a:r>
            <a:r>
              <a:rPr lang="ru-RU" sz="2400" dirty="0"/>
              <a:t>обезболивающий потенциал центральных </a:t>
            </a:r>
            <a:r>
              <a:rPr lang="ru-RU" sz="2400" dirty="0" smtClean="0"/>
              <a:t>анальгетиков, поэтому </a:t>
            </a:r>
            <a:r>
              <a:rPr lang="ru-RU" sz="2400" dirty="0"/>
              <a:t>для лечения таких болевых синдромов </a:t>
            </a:r>
            <a:r>
              <a:rPr lang="ru-RU" sz="2400" dirty="0" smtClean="0"/>
              <a:t>необходимы средства</a:t>
            </a:r>
            <a:r>
              <a:rPr lang="ru-RU" sz="2400" dirty="0"/>
              <a:t>, обеспечивающие подавление патологической </a:t>
            </a:r>
            <a:r>
              <a:rPr lang="ru-RU" sz="2400" dirty="0" smtClean="0"/>
              <a:t>активности </a:t>
            </a:r>
            <a:r>
              <a:rPr lang="ru-RU" sz="2400" dirty="0"/>
              <a:t>в периферических </a:t>
            </a:r>
            <a:r>
              <a:rPr lang="ru-RU" sz="2400" dirty="0" err="1"/>
              <a:t>ноцицепторах</a:t>
            </a:r>
            <a:r>
              <a:rPr lang="ru-RU" sz="2400" dirty="0"/>
              <a:t> и </a:t>
            </a:r>
            <a:r>
              <a:rPr lang="ru-RU" sz="2400" dirty="0" err="1" smtClean="0"/>
              <a:t>гипервозбудимых</a:t>
            </a:r>
            <a:r>
              <a:rPr lang="ru-RU" sz="2400" dirty="0" smtClean="0"/>
              <a:t> </a:t>
            </a:r>
            <a:r>
              <a:rPr lang="ru-RU" sz="2400" dirty="0"/>
              <a:t>нейронах ЦНС.</a:t>
            </a:r>
          </a:p>
        </p:txBody>
      </p:sp>
    </p:spTree>
    <p:extLst>
      <p:ext uri="{BB962C8B-B14F-4D97-AF65-F5344CB8AC3E}">
        <p14:creationId xmlns:p14="http://schemas.microsoft.com/office/powerpoint/2010/main" val="1563389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455" y="1219200"/>
            <a:ext cx="116516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Сегментарное подавление возбудимости </a:t>
            </a:r>
            <a:r>
              <a:rPr lang="ru-RU" sz="2000" dirty="0" smtClean="0"/>
              <a:t>осуществляется </a:t>
            </a:r>
            <a:r>
              <a:rPr lang="ru-RU" sz="2000" dirty="0"/>
              <a:t>за счет выделения тормозных аминокислот (ГАМК </a:t>
            </a:r>
            <a:r>
              <a:rPr lang="ru-RU" sz="2000" dirty="0" smtClean="0"/>
              <a:t>и глицина</a:t>
            </a:r>
            <a:r>
              <a:rPr lang="ru-RU" sz="2000" dirty="0"/>
              <a:t>), а также </a:t>
            </a:r>
            <a:r>
              <a:rPr lang="ru-RU" sz="2000" dirty="0" err="1"/>
              <a:t>нейропептида</a:t>
            </a:r>
            <a:r>
              <a:rPr lang="ru-RU" sz="2000" dirty="0"/>
              <a:t> </a:t>
            </a:r>
            <a:r>
              <a:rPr lang="ru-RU" sz="2000" dirty="0" err="1"/>
              <a:t>энкефалина</a:t>
            </a:r>
            <a:r>
              <a:rPr lang="ru-RU" sz="2000" dirty="0"/>
              <a:t>. В </a:t>
            </a:r>
            <a:r>
              <a:rPr lang="ru-RU" sz="2000" dirty="0" err="1" smtClean="0"/>
              <a:t>пресинаптическом</a:t>
            </a:r>
            <a:r>
              <a:rPr lang="ru-RU" sz="2000" dirty="0" smtClean="0"/>
              <a:t> </a:t>
            </a:r>
            <a:r>
              <a:rPr lang="ru-RU" sz="2000" dirty="0"/>
              <a:t>торможении участвуют опиоидные </a:t>
            </a:r>
            <a:r>
              <a:rPr lang="ru-RU" sz="2000" dirty="0" smtClean="0"/>
              <a:t>рецепторы, ГАМК-А- </a:t>
            </a:r>
            <a:r>
              <a:rPr lang="ru-RU" sz="2000" dirty="0"/>
              <a:t>и ГАМК-B-рецепторы, а в </a:t>
            </a:r>
            <a:r>
              <a:rPr lang="ru-RU" sz="2000" dirty="0" smtClean="0"/>
              <a:t>постсинаптическом торможении </a:t>
            </a:r>
            <a:r>
              <a:rPr lang="ru-RU" sz="2000" dirty="0"/>
              <a:t>– оба ГАМК-рецептора и глициновые </a:t>
            </a:r>
            <a:r>
              <a:rPr lang="ru-RU" sz="2000" dirty="0" smtClean="0"/>
              <a:t>рецепторы</a:t>
            </a:r>
            <a:r>
              <a:rPr lang="ru-RU" sz="2000" dirty="0"/>
              <a:t>. Активируются тормозные </a:t>
            </a:r>
            <a:r>
              <a:rPr lang="ru-RU" sz="2000" dirty="0" err="1"/>
              <a:t>интернейроны</a:t>
            </a:r>
            <a:r>
              <a:rPr lang="ru-RU" sz="2000" dirty="0"/>
              <a:t> </a:t>
            </a:r>
            <a:r>
              <a:rPr lang="ru-RU" sz="2000" dirty="0" err="1" smtClean="0"/>
              <a:t>афферентацией</a:t>
            </a:r>
            <a:r>
              <a:rPr lang="ru-RU" sz="2000" dirty="0" smtClean="0"/>
              <a:t> </a:t>
            </a:r>
            <a:r>
              <a:rPr lang="ru-RU" sz="2000" dirty="0"/>
              <a:t>по быстропроводящим А-β-волокнам (</a:t>
            </a:r>
            <a:r>
              <a:rPr lang="ru-RU" sz="2000" dirty="0" err="1" smtClean="0"/>
              <a:t>суставномышечной</a:t>
            </a:r>
            <a:r>
              <a:rPr lang="ru-RU" sz="2000" dirty="0"/>
              <a:t>, тактильной и вибрационной чувствительности),</a:t>
            </a:r>
          </a:p>
          <a:p>
            <a:pPr algn="just"/>
            <a:r>
              <a:rPr lang="ru-RU" sz="2000" dirty="0"/>
              <a:t>осуществляя «окружающее торможение» нейронов </a:t>
            </a:r>
            <a:r>
              <a:rPr lang="ru-RU" sz="2000" dirty="0" smtClean="0"/>
              <a:t>широкого </a:t>
            </a:r>
            <a:r>
              <a:rPr lang="ru-RU" sz="2000" dirty="0"/>
              <a:t>динамического спектра в задних рогах спинного мозга.</a:t>
            </a:r>
          </a:p>
          <a:p>
            <a:pPr algn="just"/>
            <a:r>
              <a:rPr lang="ru-RU" sz="2000" dirty="0"/>
              <a:t>Этот процесс описан Р. </a:t>
            </a:r>
            <a:r>
              <a:rPr lang="ru-RU" sz="2000" dirty="0" err="1"/>
              <a:t>Мелзаком</a:t>
            </a:r>
            <a:r>
              <a:rPr lang="ru-RU" sz="2000" dirty="0"/>
              <a:t> и П. </a:t>
            </a:r>
            <a:r>
              <a:rPr lang="ru-RU" sz="2000" dirty="0" err="1"/>
              <a:t>Уоллом</a:t>
            </a:r>
            <a:r>
              <a:rPr lang="ru-RU" sz="2000" dirty="0"/>
              <a:t> как «</a:t>
            </a:r>
            <a:r>
              <a:rPr lang="ru-RU" sz="2000" dirty="0" smtClean="0"/>
              <a:t>воротный </a:t>
            </a:r>
            <a:r>
              <a:rPr lang="ru-RU" sz="2000" dirty="0"/>
              <a:t>контроль» боли. Утрата сегментарных </a:t>
            </a:r>
            <a:r>
              <a:rPr lang="ru-RU" sz="2000" dirty="0" smtClean="0"/>
              <a:t>тормозных влияний </a:t>
            </a:r>
            <a:r>
              <a:rPr lang="ru-RU" sz="2000" dirty="0"/>
              <a:t>при повреждении соматосенсорных </a:t>
            </a:r>
            <a:r>
              <a:rPr lang="ru-RU" sz="2000" dirty="0" err="1" smtClean="0"/>
              <a:t>афферентов</a:t>
            </a:r>
            <a:r>
              <a:rPr lang="ru-RU" sz="2000" dirty="0" smtClean="0"/>
              <a:t> или </a:t>
            </a:r>
            <a:r>
              <a:rPr lang="ru-RU" sz="2000" dirty="0"/>
              <a:t>дефицит тормозных медиаторов (ГАМК, глицин) </a:t>
            </a:r>
            <a:r>
              <a:rPr lang="ru-RU" sz="2000" dirty="0" smtClean="0"/>
              <a:t>при </a:t>
            </a:r>
            <a:r>
              <a:rPr lang="ru-RU" sz="2000" dirty="0" err="1" smtClean="0"/>
              <a:t>глутаматиндуцированном</a:t>
            </a:r>
            <a:r>
              <a:rPr lang="ru-RU" sz="2000" dirty="0" smtClean="0"/>
              <a:t> </a:t>
            </a:r>
            <a:r>
              <a:rPr lang="ru-RU" sz="2000" dirty="0" err="1"/>
              <a:t>апоптозе</a:t>
            </a:r>
            <a:r>
              <a:rPr lang="ru-RU" sz="2000" dirty="0"/>
              <a:t> тормозных </a:t>
            </a:r>
            <a:r>
              <a:rPr lang="ru-RU" sz="2000" dirty="0" err="1" smtClean="0"/>
              <a:t>интернейронов</a:t>
            </a:r>
            <a:r>
              <a:rPr lang="ru-RU" sz="2000" dirty="0" smtClean="0"/>
              <a:t> </a:t>
            </a:r>
            <a:r>
              <a:rPr lang="ru-RU" sz="2000" dirty="0"/>
              <a:t>на фоне длительной интенсивной </a:t>
            </a:r>
            <a:r>
              <a:rPr lang="ru-RU" sz="2000" dirty="0" err="1" smtClean="0"/>
              <a:t>ноцицептивной</a:t>
            </a:r>
            <a:r>
              <a:rPr lang="ru-RU" sz="2000" dirty="0" smtClean="0"/>
              <a:t> афферентации </a:t>
            </a:r>
            <a:r>
              <a:rPr lang="ru-RU" sz="2000" dirty="0"/>
              <a:t>приводит к развитию центральной </a:t>
            </a:r>
            <a:r>
              <a:rPr lang="ru-RU" sz="2000" dirty="0" err="1" smtClean="0"/>
              <a:t>сенситизации</a:t>
            </a:r>
            <a:r>
              <a:rPr lang="ru-RU" sz="2000" dirty="0"/>
              <a:t> </a:t>
            </a:r>
            <a:r>
              <a:rPr lang="ru-RU" sz="2000" dirty="0" smtClean="0"/>
              <a:t>ноцицепторов </a:t>
            </a:r>
            <a:r>
              <a:rPr lang="ru-RU" sz="2000" dirty="0"/>
              <a:t>задних рогов спинного мозга, а </a:t>
            </a:r>
            <a:r>
              <a:rPr lang="ru-RU" sz="2000" dirty="0" smtClean="0"/>
              <a:t>также </a:t>
            </a:r>
            <a:r>
              <a:rPr lang="ru-RU" sz="2000" dirty="0" err="1" smtClean="0"/>
              <a:t>супрасегментарных</a:t>
            </a:r>
            <a:r>
              <a:rPr lang="ru-RU" sz="2000" dirty="0" smtClean="0"/>
              <a:t> </a:t>
            </a:r>
            <a:r>
              <a:rPr lang="ru-RU" sz="2000" dirty="0" err="1"/>
              <a:t>ноцицептивных</a:t>
            </a:r>
            <a:r>
              <a:rPr lang="ru-RU" sz="2000" dirty="0"/>
              <a:t> структур. </a:t>
            </a:r>
            <a:r>
              <a:rPr lang="ru-RU" sz="2000" dirty="0" smtClean="0"/>
              <a:t>Подобные процессы </a:t>
            </a:r>
            <a:r>
              <a:rPr lang="ru-RU" sz="2000" dirty="0"/>
              <a:t>на уровне передних рогов спинного мозга и </a:t>
            </a:r>
            <a:r>
              <a:rPr lang="ru-RU" sz="2000" dirty="0" smtClean="0"/>
              <a:t>ретикулоспинального </a:t>
            </a:r>
            <a:r>
              <a:rPr lang="ru-RU" sz="2000" dirty="0"/>
              <a:t>тракта приводят к «</a:t>
            </a:r>
            <a:r>
              <a:rPr lang="ru-RU" sz="2000" dirty="0" smtClean="0"/>
              <a:t>растормаживанию» γ-</a:t>
            </a:r>
            <a:r>
              <a:rPr lang="ru-RU" sz="2000" dirty="0" err="1" smtClean="0"/>
              <a:t>мотонейронов</a:t>
            </a:r>
            <a:r>
              <a:rPr lang="ru-RU" sz="2000" dirty="0" smtClean="0"/>
              <a:t> </a:t>
            </a:r>
            <a:r>
              <a:rPr lang="ru-RU" sz="2000" dirty="0"/>
              <a:t>с развитием стойкого спазма </a:t>
            </a:r>
            <a:r>
              <a:rPr lang="ru-RU" sz="2000" dirty="0" err="1" smtClean="0"/>
              <a:t>заинтересо</a:t>
            </a:r>
            <a:r>
              <a:rPr lang="ru-RU" sz="2000" dirty="0" smtClean="0"/>
              <a:t> ванных </a:t>
            </a:r>
            <a:r>
              <a:rPr lang="ru-RU" sz="2000" dirty="0"/>
              <a:t>мышечных групп, что можно рассматривать, </a:t>
            </a:r>
            <a:r>
              <a:rPr lang="ru-RU" sz="2000" dirty="0" smtClean="0"/>
              <a:t>как аналог </a:t>
            </a:r>
            <a:r>
              <a:rPr lang="ru-RU" sz="2000" dirty="0"/>
              <a:t>центральной </a:t>
            </a:r>
            <a:r>
              <a:rPr lang="ru-RU" sz="2000" dirty="0" err="1"/>
              <a:t>сенситизации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1293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4" y="986872"/>
            <a:ext cx="114992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итоге возможности </a:t>
            </a:r>
            <a:r>
              <a:rPr lang="ru-RU" sz="2000" dirty="0" err="1"/>
              <a:t>ГАМКергических</a:t>
            </a:r>
            <a:r>
              <a:rPr lang="ru-RU" sz="2000" dirty="0"/>
              <a:t> препаратов, </a:t>
            </a:r>
            <a:r>
              <a:rPr lang="ru-RU" sz="2000" dirty="0" smtClean="0"/>
              <a:t>в частности </a:t>
            </a:r>
            <a:r>
              <a:rPr lang="ru-RU" sz="2000" dirty="0" err="1"/>
              <a:t>Баклосана</a:t>
            </a:r>
            <a:r>
              <a:rPr lang="ru-RU" sz="2000" dirty="0"/>
              <a:t>, воздействующего на процессы </a:t>
            </a:r>
            <a:r>
              <a:rPr lang="ru-RU" sz="2000" dirty="0" smtClean="0"/>
              <a:t>сегментарной </a:t>
            </a:r>
            <a:r>
              <a:rPr lang="ru-RU" sz="2000" dirty="0"/>
              <a:t>и </a:t>
            </a:r>
            <a:r>
              <a:rPr lang="ru-RU" sz="2000" dirty="0" err="1"/>
              <a:t>супрасегментарной</a:t>
            </a:r>
            <a:r>
              <a:rPr lang="ru-RU" sz="2000" dirty="0"/>
              <a:t> патологической </a:t>
            </a:r>
            <a:r>
              <a:rPr lang="ru-RU" sz="2000" dirty="0" err="1" smtClean="0"/>
              <a:t>гиперактивности</a:t>
            </a:r>
            <a:r>
              <a:rPr lang="ru-RU" sz="2000" dirty="0"/>
              <a:t>, в терапии самых разнообразных форм </a:t>
            </a:r>
            <a:r>
              <a:rPr lang="ru-RU" sz="2000" dirty="0" smtClean="0"/>
              <a:t>болевого синдрома </a:t>
            </a:r>
            <a:r>
              <a:rPr lang="ru-RU" sz="2000" dirty="0"/>
              <a:t>достаточно обширны. Однако для их </a:t>
            </a:r>
            <a:r>
              <a:rPr lang="ru-RU" sz="2000" dirty="0" smtClean="0"/>
              <a:t>успешной реализации </a:t>
            </a:r>
            <a:r>
              <a:rPr lang="ru-RU" sz="2000" dirty="0"/>
              <a:t>необходимо помнить о строго </a:t>
            </a:r>
            <a:r>
              <a:rPr lang="ru-RU" sz="2000" dirty="0" smtClean="0"/>
              <a:t>индивидуальной дозировке </a:t>
            </a:r>
            <a:r>
              <a:rPr lang="ru-RU" sz="2000" dirty="0"/>
              <a:t>данного препарата, разработке </a:t>
            </a:r>
            <a:r>
              <a:rPr lang="ru-RU" sz="2000" dirty="0" smtClean="0"/>
              <a:t>персональных дозовых </a:t>
            </a:r>
            <a:r>
              <a:rPr lang="ru-RU" sz="2000" dirty="0"/>
              <a:t>схем и курсов его назначения для каждого </a:t>
            </a:r>
            <a:r>
              <a:rPr lang="ru-RU" sz="2000" dirty="0" smtClean="0"/>
              <a:t>конкретного </a:t>
            </a:r>
            <a:r>
              <a:rPr lang="ru-RU" sz="2000" dirty="0"/>
              <a:t>больного в зависимости от клинического </a:t>
            </a:r>
            <a:r>
              <a:rPr lang="ru-RU" sz="2000" dirty="0" smtClean="0"/>
              <a:t>ответа и </a:t>
            </a:r>
            <a:r>
              <a:rPr lang="ru-RU" sz="2000" dirty="0"/>
              <a:t>переносимости лечения. Именно максимальная </a:t>
            </a:r>
            <a:r>
              <a:rPr lang="ru-RU" sz="2000" dirty="0" err="1" smtClean="0"/>
              <a:t>индиви-</a:t>
            </a:r>
            <a:r>
              <a:rPr lang="ru-RU" sz="2000" dirty="0" err="1"/>
              <a:t>дуализация</a:t>
            </a:r>
            <a:r>
              <a:rPr lang="ru-RU" sz="2000" dirty="0"/>
              <a:t> терапии является наиболее действенным </a:t>
            </a:r>
            <a:r>
              <a:rPr lang="ru-RU" sz="2000" dirty="0" smtClean="0"/>
              <a:t>путем профилактики </a:t>
            </a:r>
            <a:r>
              <a:rPr lang="ru-RU" sz="2000" dirty="0"/>
              <a:t>возможного развития побочных </a:t>
            </a:r>
            <a:r>
              <a:rPr lang="ru-RU" sz="2000" dirty="0" smtClean="0"/>
              <a:t>эффектов. </a:t>
            </a:r>
            <a:r>
              <a:rPr lang="ru-RU" sz="2000" dirty="0" err="1" smtClean="0"/>
              <a:t>Баклосан</a:t>
            </a:r>
            <a:r>
              <a:rPr lang="ru-RU" sz="2000" dirty="0" smtClean="0"/>
              <a:t> </a:t>
            </a:r>
            <a:r>
              <a:rPr lang="ru-RU" sz="2000" dirty="0"/>
              <a:t>представлен в виде таблеток по 10 и 25 мг, </a:t>
            </a:r>
            <a:r>
              <a:rPr lang="ru-RU" sz="2000" dirty="0" smtClean="0"/>
              <a:t>наличие 2 </a:t>
            </a:r>
            <a:r>
              <a:rPr lang="ru-RU" sz="2000" dirty="0"/>
              <a:t>дозовых форм позволяет эффективно комбинировать </a:t>
            </a:r>
            <a:r>
              <a:rPr lang="ru-RU" sz="2000" dirty="0" smtClean="0"/>
              <a:t>различные </a:t>
            </a:r>
            <a:r>
              <a:rPr lang="ru-RU" sz="2000" dirty="0"/>
              <a:t>дозовые схемы и курсы, способствует </a:t>
            </a:r>
            <a:r>
              <a:rPr lang="ru-RU" sz="2000" dirty="0" smtClean="0"/>
              <a:t>индивидуализации </a:t>
            </a:r>
            <a:r>
              <a:rPr lang="ru-RU" sz="2000" dirty="0"/>
              <a:t>терапии и, в итоге, повышает </a:t>
            </a:r>
            <a:r>
              <a:rPr lang="ru-RU" sz="2000" dirty="0" err="1"/>
              <a:t>комплаенс</a:t>
            </a:r>
            <a:r>
              <a:rPr lang="ru-RU" sz="2000" dirty="0"/>
              <a:t> в </a:t>
            </a:r>
            <a:r>
              <a:rPr lang="ru-RU" sz="2000" dirty="0" smtClean="0"/>
              <a:t>процессе лечения</a:t>
            </a:r>
            <a:r>
              <a:rPr lang="ru-RU" sz="2000" dirty="0"/>
              <a:t>. Необходимо отметить, что </a:t>
            </a:r>
            <a:r>
              <a:rPr lang="ru-RU" sz="2000" dirty="0" err="1"/>
              <a:t>Баклосан</a:t>
            </a:r>
            <a:r>
              <a:rPr lang="ru-RU" sz="2000" dirty="0"/>
              <a:t>, хотя и не </a:t>
            </a:r>
            <a:r>
              <a:rPr lang="ru-RU" sz="2000" dirty="0" smtClean="0"/>
              <a:t>является </a:t>
            </a:r>
            <a:r>
              <a:rPr lang="ru-RU" sz="2000" dirty="0"/>
              <a:t>препаратом последнего поколения, тем не менее, </a:t>
            </a:r>
            <a:r>
              <a:rPr lang="ru-RU" sz="2000" dirty="0" smtClean="0"/>
              <a:t>еще не </a:t>
            </a:r>
            <a:r>
              <a:rPr lang="ru-RU" sz="2000" dirty="0"/>
              <a:t>раскрыл все свои </a:t>
            </a:r>
            <a:r>
              <a:rPr lang="ru-RU" sz="2000" dirty="0" smtClean="0"/>
              <a:t>возможности.</a:t>
            </a:r>
          </a:p>
          <a:p>
            <a:pPr algn="just"/>
            <a:r>
              <a:rPr lang="ru-RU" sz="2000" dirty="0" smtClean="0"/>
              <a:t>Доказана эффективность данного </a:t>
            </a:r>
            <a:r>
              <a:rPr lang="ru-RU" sz="2000" dirty="0"/>
              <a:t>препарата в лечении некоторых форм </a:t>
            </a:r>
            <a:r>
              <a:rPr lang="ru-RU" sz="2000" dirty="0" smtClean="0"/>
              <a:t>невропатической </a:t>
            </a:r>
            <a:r>
              <a:rPr lang="ru-RU" sz="2000" dirty="0"/>
              <a:t>боли (</a:t>
            </a:r>
            <a:r>
              <a:rPr lang="ru-RU" sz="2000" dirty="0" err="1"/>
              <a:t>тригеминальная</a:t>
            </a:r>
            <a:r>
              <a:rPr lang="ru-RU" sz="2000" dirty="0"/>
              <a:t> невралгия), головных </a:t>
            </a:r>
            <a:r>
              <a:rPr lang="ru-RU" sz="2000" dirty="0" smtClean="0"/>
              <a:t>болей (головная </a:t>
            </a:r>
            <a:r>
              <a:rPr lang="ru-RU" sz="2000" dirty="0"/>
              <a:t>боль напряжения с вовлечением </a:t>
            </a:r>
            <a:r>
              <a:rPr lang="ru-RU" sz="2000" dirty="0" err="1" smtClean="0"/>
              <a:t>перикраниальной</a:t>
            </a:r>
            <a:r>
              <a:rPr lang="ru-RU" sz="2000" dirty="0" smtClean="0"/>
              <a:t> </a:t>
            </a:r>
            <a:r>
              <a:rPr lang="ru-RU" sz="2000" dirty="0"/>
              <a:t>мускулатуры), абстинентных синдромов в </a:t>
            </a:r>
            <a:r>
              <a:rPr lang="ru-RU" sz="2000" dirty="0" smtClean="0"/>
              <a:t>наркологии. Дальнейшее </a:t>
            </a:r>
            <a:r>
              <a:rPr lang="ru-RU" sz="2000" dirty="0"/>
              <a:t>изучение его механизмов действия и </a:t>
            </a:r>
            <a:r>
              <a:rPr lang="ru-RU" sz="2000" dirty="0" err="1" smtClean="0"/>
              <a:t>клиничекой</a:t>
            </a:r>
            <a:r>
              <a:rPr lang="ru-RU" sz="2000" dirty="0" smtClean="0"/>
              <a:t> </a:t>
            </a:r>
            <a:r>
              <a:rPr lang="ru-RU" sz="2000" dirty="0"/>
              <a:t>эффективности, внедрение новых лекарственных </a:t>
            </a:r>
            <a:r>
              <a:rPr lang="ru-RU" sz="2000" dirty="0" smtClean="0"/>
              <a:t>форм будут </a:t>
            </a:r>
            <a:r>
              <a:rPr lang="ru-RU" sz="2000" dirty="0"/>
              <a:t>способствовать расширению сферы применения </a:t>
            </a:r>
            <a:r>
              <a:rPr lang="ru-RU" sz="2000" dirty="0" err="1" smtClean="0"/>
              <a:t>Баклосана</a:t>
            </a:r>
            <a:r>
              <a:rPr lang="ru-RU" sz="2000" dirty="0" smtClean="0"/>
              <a:t> </a:t>
            </a:r>
            <a:r>
              <a:rPr lang="ru-RU" sz="2000" dirty="0"/>
              <a:t>в неврологической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47350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309" y="1056052"/>
            <a:ext cx="101553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Экстрафузальные</a:t>
            </a:r>
            <a:r>
              <a:rPr lang="ru-RU" sz="2400" dirty="0" smtClean="0"/>
              <a:t> мышечные волокна в покое имеют неизменную длину. Сегментарный рефлекс растяжения поддерживает эту длину постоянной – как только мышца растягивается, растягиваются и мышечные веретена – рецепторы растяжения, держащие под контролем длину мышцы. Анну-</a:t>
            </a:r>
          </a:p>
          <a:p>
            <a:pPr algn="just"/>
            <a:r>
              <a:rPr lang="ru-RU" sz="2400" dirty="0" err="1" smtClean="0"/>
              <a:t>лоспиральные</a:t>
            </a:r>
            <a:r>
              <a:rPr lang="ru-RU" sz="2400" dirty="0" smtClean="0"/>
              <a:t> нервные окончания немедленно отвечают на растяжение мышцы </a:t>
            </a:r>
            <a:r>
              <a:rPr lang="ru-RU" sz="2400" dirty="0" err="1" smtClean="0"/>
              <a:t>афферентацией</a:t>
            </a:r>
            <a:r>
              <a:rPr lang="ru-RU" sz="2400" dirty="0" smtClean="0"/>
              <a:t> по быстро проводящим </a:t>
            </a:r>
            <a:r>
              <a:rPr lang="ru-RU" sz="2400" dirty="0" err="1" smtClean="0"/>
              <a:t>Iа</a:t>
            </a:r>
            <a:r>
              <a:rPr lang="ru-RU" sz="2400" dirty="0" smtClean="0"/>
              <a:t>-волокнам в α-</a:t>
            </a:r>
            <a:r>
              <a:rPr lang="ru-RU" sz="2400" dirty="0" err="1" smtClean="0"/>
              <a:t>мотонейроны</a:t>
            </a:r>
            <a:r>
              <a:rPr lang="ru-RU" sz="2400" dirty="0" smtClean="0"/>
              <a:t> спинного мозга, а оттуда через быстропроводящие эфферентные α1-волокна импульс идет к </a:t>
            </a:r>
            <a:r>
              <a:rPr lang="ru-RU" sz="2400" dirty="0" err="1" smtClean="0"/>
              <a:t>экстрафузальной</a:t>
            </a:r>
            <a:r>
              <a:rPr lang="ru-RU" sz="2400" dirty="0" smtClean="0"/>
              <a:t> мускулатуре, в результате мышца сокращается и ее первоначальная длина восстанавливается. Любое растяжение мышцы незамедлительно запускает в действие этот механизм регуляции длины.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543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069" t="19602" r="32431" b="17519"/>
          <a:stretch/>
        </p:blipFill>
        <p:spPr>
          <a:xfrm>
            <a:off x="2355273" y="1129145"/>
            <a:ext cx="7481455" cy="459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5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0655" y="927715"/>
            <a:ext cx="10280073" cy="5212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a typeface="Calibri" panose="020F0502020204030204" pitchFamily="34" charset="0"/>
                <a:cs typeface="NewtonC"/>
              </a:rPr>
              <a:t>Большие </a:t>
            </a:r>
            <a:r>
              <a:rPr lang="en-US" sz="2400" dirty="0">
                <a:ea typeface="Calibri" panose="020F0502020204030204" pitchFamily="34" charset="0"/>
                <a:cs typeface="TimesNewRomanPSMT"/>
              </a:rPr>
              <a:t>α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-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мотонейроны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 переднего рога </a:t>
            </a:r>
            <a:r>
              <a:rPr lang="ru-RU" sz="2400" dirty="0" smtClean="0">
                <a:ea typeface="Calibri" panose="020F0502020204030204" pitchFamily="34" charset="0"/>
                <a:cs typeface="NewtonC"/>
              </a:rPr>
              <a:t>сопровождаются 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более мелкими </a:t>
            </a:r>
            <a:r>
              <a:rPr lang="en-US" sz="2400" dirty="0">
                <a:ea typeface="Calibri" panose="020F0502020204030204" pitchFamily="34" charset="0"/>
                <a:cs typeface="TimesNewRomanPSMT"/>
              </a:rPr>
              <a:t>γ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-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мотонейронами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. </a:t>
            </a:r>
            <a:r>
              <a:rPr lang="en-US" sz="2400" dirty="0">
                <a:ea typeface="Calibri" panose="020F0502020204030204" pitchFamily="34" charset="0"/>
                <a:cs typeface="TimesNewRomanPSMT"/>
              </a:rPr>
              <a:t>γ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-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Мотонейроны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 </a:t>
            </a:r>
            <a:r>
              <a:rPr lang="ru-RU" sz="2400" dirty="0" smtClean="0">
                <a:ea typeface="Calibri" panose="020F0502020204030204" pitchFamily="34" charset="0"/>
                <a:cs typeface="NewtonC"/>
              </a:rPr>
              <a:t>находятся 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под контролем нисходящих путей оральных отделов ЦНС в составе пирамидного, ретикулоспинального и </a:t>
            </a:r>
            <a:r>
              <a:rPr lang="ru-RU" sz="2400" dirty="0" smtClean="0">
                <a:ea typeface="Calibri" panose="020F0502020204030204" pitchFamily="34" charset="0"/>
                <a:cs typeface="NewtonC"/>
              </a:rPr>
              <a:t>вестибулоспинального 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трактов. Тонкие 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немиелинизированные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 </a:t>
            </a:r>
            <a:r>
              <a:rPr lang="en-US" sz="2400" dirty="0">
                <a:ea typeface="Calibri" panose="020F0502020204030204" pitchFamily="34" charset="0"/>
                <a:cs typeface="TimesNewRomanPSMT"/>
              </a:rPr>
              <a:t>γ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-волокна идут от </a:t>
            </a:r>
            <a:r>
              <a:rPr lang="en-US" sz="2400" dirty="0">
                <a:ea typeface="Calibri" panose="020F0502020204030204" pitchFamily="34" charset="0"/>
                <a:cs typeface="TimesNewRomanPSMT"/>
              </a:rPr>
              <a:t>γ</a:t>
            </a:r>
            <a:r>
              <a:rPr lang="ru-RU" sz="2400" dirty="0" smtClean="0">
                <a:effectLst/>
                <a:ea typeface="Calibri" panose="020F0502020204030204" pitchFamily="34" charset="0"/>
                <a:cs typeface="NewtonC"/>
              </a:rPr>
              <a:t>1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-мотонейронов к 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интрафузальным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 (фу- 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зимоторным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) мышечным волокнам. Последние значительно тоньше обычных (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экстрафузальных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) мышечных волокон и образуют мышечные веретена. Импульсы, производимые </a:t>
            </a:r>
            <a:r>
              <a:rPr lang="en-US" sz="2400" dirty="0">
                <a:ea typeface="Calibri" panose="020F0502020204030204" pitchFamily="34" charset="0"/>
                <a:cs typeface="TimesNewRomanPSMT"/>
              </a:rPr>
              <a:t>γ</a:t>
            </a:r>
            <a:r>
              <a:rPr lang="ru-RU" sz="2400" dirty="0" smtClean="0">
                <a:effectLst/>
                <a:ea typeface="Calibri" panose="020F0502020204030204" pitchFamily="34" charset="0"/>
                <a:cs typeface="NewtonC"/>
              </a:rPr>
              <a:t>1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-мотонейронами, приводят к сокращению 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интрафузальных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 мышечных волокон в районах обоих полюсов веретена, тем самым вызывая натяжение его экваториальной части. Это изменение тотчас регистрируется 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аннулоспиральными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 окон- 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чаниями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, и их потенциалы действия, идущие по </a:t>
            </a:r>
            <a:r>
              <a:rPr lang="ru-RU" sz="2400" dirty="0" smtClean="0">
                <a:ea typeface="Calibri" panose="020F0502020204030204" pitchFamily="34" charset="0"/>
                <a:cs typeface="NewtonC"/>
              </a:rPr>
              <a:t>быстропроводящим 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Iа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-волокнам в </a:t>
            </a:r>
            <a:r>
              <a:rPr lang="en-US" sz="2400" dirty="0" smtClean="0">
                <a:ea typeface="Calibri" panose="020F0502020204030204" pitchFamily="34" charset="0"/>
                <a:cs typeface="TimesNewRomanPSMT"/>
              </a:rPr>
              <a:t>α</a:t>
            </a:r>
            <a:r>
              <a:rPr lang="ru-RU" sz="2400" dirty="0" smtClean="0">
                <a:ea typeface="Calibri" panose="020F0502020204030204" pitchFamily="34" charset="0"/>
                <a:cs typeface="TimesNewRomanPSMT"/>
              </a:rPr>
              <a:t> </a:t>
            </a:r>
            <a:r>
              <a:rPr lang="ru-RU" sz="2400" dirty="0" err="1" smtClean="0">
                <a:ea typeface="Calibri" panose="020F0502020204030204" pitchFamily="34" charset="0"/>
                <a:cs typeface="NewtonC"/>
              </a:rPr>
              <a:t>мотонейроны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, увеличивают тонус </a:t>
            </a:r>
            <a:r>
              <a:rPr lang="ru-RU" sz="2400" dirty="0" smtClean="0">
                <a:ea typeface="Calibri" panose="020F0502020204030204" pitchFamily="34" charset="0"/>
                <a:cs typeface="NewtonC"/>
              </a:rPr>
              <a:t>мышцы.</a:t>
            </a:r>
            <a:r>
              <a:rPr lang="ru-RU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8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291" y="982177"/>
            <a:ext cx="107234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a typeface="Calibri" panose="020F0502020204030204" pitchFamily="34" charset="0"/>
                <a:cs typeface="NewtonC"/>
              </a:rPr>
              <a:t>Нисходящая пирамидная активация α1-мотонейронов приводит к произвольному сокращению мышцы. Сегментарная активация α1-мотонейронов 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афферентацией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 из 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аннулоспиральных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 окончаний мышечных веретен приводит к непроизвольному сокращению соответствующей мышцы. Активность мышечных веретен произвольно и непроизвольно контролируется нисходящими центральными влияниями, регулирующими активность сегментарных γ1-мотонейронов, которые исходят из облегчающих и 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супрессорных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 зон мозга. Нисходящая 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супрасегментарная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 активация γ1-мотонейронов обусловливает сокращение 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интрафузальных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 мышечных волокон, что вызывает снижение порога возбудимости рецепторов растяжения: даже малое напряжение мышцы влечет активацию рецепторов растяжения с последующей рефлекторной активацией α1-мотонейронов и непроизвольным сокращением мышцы. </a:t>
            </a:r>
          </a:p>
        </p:txBody>
      </p:sp>
    </p:spTree>
    <p:extLst>
      <p:ext uri="{BB962C8B-B14F-4D97-AF65-F5344CB8AC3E}">
        <p14:creationId xmlns:p14="http://schemas.microsoft.com/office/powerpoint/2010/main" val="3362207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55" t="21875" r="38499" b="8428"/>
          <a:stretch/>
        </p:blipFill>
        <p:spPr>
          <a:xfrm>
            <a:off x="1288473" y="194685"/>
            <a:ext cx="9615055" cy="64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9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5" y="428179"/>
            <a:ext cx="1124989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a typeface="Calibri" panose="020F0502020204030204" pitchFamily="34" charset="0"/>
                <a:cs typeface="NewtonC"/>
              </a:rPr>
              <a:t>Электрическая стимуляция облегчающих зон мозга у 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декортицированных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 животных увеличивает ригидность. Стимуляция 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супрессорных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 зон вызывает противоположный эффект. Облегчающие зоны могут оказывать активирующее действие на спинной мозг по таким нисходящим путям, как вестибулоспинальный и руброспинальный тракты, или опосредованно – через нисходящую эфферентную 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импульсацию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 от латеральной ретикулярной формации, т.е. через латеральный ретикулоспинальный тракт. Латеральная ретикулярная формация – это образование, похожее по форме на карандаш, простирающееся через продолговатый мозг вверх до таламуса. Ретикулярная формация имеет связи с большинством сенсорных систем. Ее эфферентные сигналы направляются вверх к полушариям мозга по восходящим путям и вниз к спинальным 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мотонейронам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 по </a:t>
            </a:r>
            <a:r>
              <a:rPr lang="ru-RU" sz="2400" dirty="0" smtClean="0">
                <a:ea typeface="Calibri" panose="020F0502020204030204" pitchFamily="34" charset="0"/>
                <a:cs typeface="NewtonC"/>
              </a:rPr>
              <a:t>нисходящим путям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, где они служат главным источником </a:t>
            </a:r>
            <a:r>
              <a:rPr lang="ru-RU" sz="2400" dirty="0" smtClean="0">
                <a:ea typeface="Calibri" panose="020F0502020204030204" pitchFamily="34" charset="0"/>
                <a:cs typeface="NewtonC"/>
              </a:rPr>
              <a:t>растормаживания 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мотонейронов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, особенно γ-</a:t>
            </a:r>
            <a:r>
              <a:rPr lang="ru-RU" sz="2400" dirty="0" err="1">
                <a:ea typeface="Calibri" panose="020F0502020204030204" pitchFamily="34" charset="0"/>
                <a:cs typeface="NewtonC"/>
              </a:rPr>
              <a:t>мотонейронов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. Клетки латеральной ретикулярной формации находятся в </a:t>
            </a:r>
            <a:r>
              <a:rPr lang="ru-RU" sz="2400" dirty="0" smtClean="0">
                <a:ea typeface="Calibri" panose="020F0502020204030204" pitchFamily="34" charset="0"/>
                <a:cs typeface="NewtonC"/>
              </a:rPr>
              <a:t>состоянии постоянной 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активности. Как следствие этого, она является источником непрерывного облегчения сегментарных </a:t>
            </a:r>
            <a:r>
              <a:rPr lang="ru-RU" sz="2400" dirty="0" smtClean="0">
                <a:ea typeface="Calibri" panose="020F0502020204030204" pitchFamily="34" charset="0"/>
                <a:cs typeface="NewtonC"/>
              </a:rPr>
              <a:t>тонических </a:t>
            </a:r>
            <a:r>
              <a:rPr lang="ru-RU" sz="2400" dirty="0">
                <a:ea typeface="Calibri" panose="020F0502020204030204" pitchFamily="34" charset="0"/>
                <a:cs typeface="NewtonC"/>
              </a:rPr>
              <a:t>рефлексов.</a:t>
            </a:r>
          </a:p>
        </p:txBody>
      </p:sp>
    </p:spTree>
    <p:extLst>
      <p:ext uri="{BB962C8B-B14F-4D97-AF65-F5344CB8AC3E}">
        <p14:creationId xmlns:p14="http://schemas.microsoft.com/office/powerpoint/2010/main" val="1288384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2974</Words>
  <Application>Microsoft Office PowerPoint</Application>
  <PresentationFormat>Широкоэкранный</PresentationFormat>
  <Paragraphs>50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NewtonC</vt:lpstr>
      <vt:lpstr>Times New Roman</vt:lpstr>
      <vt:lpstr>TimesNewRomanPSMT</vt:lpstr>
      <vt:lpstr>Тема Office</vt:lpstr>
      <vt:lpstr>Реферат: Система регуляции длинны и тонуса мышцы. Синдром спастичности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Реферат: Система регуляции длинны и тонуса мышцы. Синдром спастичности.</dc:title>
  <dc:creator>Гурька и Шмурька</dc:creator>
  <cp:lastModifiedBy>Гурька и Шмурька</cp:lastModifiedBy>
  <cp:revision>23</cp:revision>
  <dcterms:created xsi:type="dcterms:W3CDTF">2021-02-10T04:13:44Z</dcterms:created>
  <dcterms:modified xsi:type="dcterms:W3CDTF">2021-02-11T06:56:42Z</dcterms:modified>
</cp:coreProperties>
</file>