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82" r:id="rId3"/>
    <p:sldId id="257" r:id="rId4"/>
    <p:sldId id="258" r:id="rId5"/>
    <p:sldId id="259" r:id="rId6"/>
    <p:sldId id="273" r:id="rId7"/>
    <p:sldId id="274" r:id="rId8"/>
    <p:sldId id="275" r:id="rId9"/>
    <p:sldId id="260" r:id="rId10"/>
    <p:sldId id="276" r:id="rId11"/>
    <p:sldId id="277" r:id="rId12"/>
    <p:sldId id="283" r:id="rId13"/>
    <p:sldId id="284" r:id="rId14"/>
    <p:sldId id="285" r:id="rId15"/>
    <p:sldId id="279" r:id="rId16"/>
    <p:sldId id="280" r:id="rId17"/>
    <p:sldId id="281" r:id="rId18"/>
    <p:sldId id="27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93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87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741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1397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611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756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606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204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0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60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964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1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1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41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87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76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40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D99BE77-9E45-420F-B5BB-8CC7327C682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EC43632-BAFB-45B7-91BB-418DFF9B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60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Деепричастие как часть речи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Практика 13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4E6E4-E2CA-5C0B-9EA6-AFEE8DA10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 Морфологического разбора </a:t>
            </a:r>
            <a:r>
              <a:rPr lang="ru-RU" dirty="0"/>
              <a:t>деепричастия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153262-5770-E7A6-B126-4F877DD9713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cap="none" dirty="0" smtClean="0"/>
              <a:t>1 Часть речи.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cap="none" dirty="0" smtClean="0"/>
              <a:t>2 Начальная форма (инфинитив глагола).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cap="none" dirty="0" smtClean="0"/>
              <a:t>3 Вид, возвратность.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cap="none" dirty="0" smtClean="0"/>
              <a:t>4 Функция в предложении.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957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C25797-D22C-8CEF-0279-C37CE8460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8CABF5-8EB3-A838-A578-B2F1E2A7A4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916832"/>
            <a:ext cx="7772870" cy="4392487"/>
          </a:xfrm>
        </p:spPr>
        <p:txBody>
          <a:bodyPr/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b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Образуйте от глаголов все возможные формы деепричастий (совершенного и несовершенного вида). 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Заметить, написать, привести, ступать, писать, надеть, глядеть, закрыть, свалиться, встретить, выйти, возвратиться, строить, быть, взбежать, обезуметь, услышать.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71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5330" y="1772816"/>
            <a:ext cx="7772870" cy="4608511"/>
          </a:xfrm>
        </p:spPr>
        <p:txBody>
          <a:bodyPr/>
          <a:lstStyle/>
          <a:p>
            <a:r>
              <a:rPr lang="ru-RU" sz="2800" b="1" cap="none" dirty="0" smtClean="0"/>
              <a:t>Найдите деепричастия в этих пословицах.</a:t>
            </a:r>
          </a:p>
          <a:p>
            <a:r>
              <a:rPr lang="ru-RU" sz="2800" cap="none" dirty="0" smtClean="0"/>
              <a:t>Не давши слова, крепись, а давши – держись.</a:t>
            </a:r>
          </a:p>
          <a:p>
            <a:r>
              <a:rPr lang="ru-RU" sz="2800" cap="none" dirty="0" smtClean="0"/>
              <a:t>Не зная броду, не суйся в воду.</a:t>
            </a:r>
          </a:p>
          <a:p>
            <a:r>
              <a:rPr lang="ru-RU" sz="2800" cap="none" dirty="0" err="1" smtClean="0"/>
              <a:t>Рассердясь</a:t>
            </a:r>
            <a:r>
              <a:rPr lang="ru-RU" sz="2800" cap="none" dirty="0" smtClean="0"/>
              <a:t> на блох, да и шубу в печь.</a:t>
            </a:r>
          </a:p>
          <a:p>
            <a:r>
              <a:rPr lang="ru-RU" sz="2800" cap="none" dirty="0" smtClean="0"/>
              <a:t>Снявши голову, по волосам не плачут.</a:t>
            </a:r>
          </a:p>
          <a:p>
            <a:r>
              <a:rPr lang="ru-RU" sz="2800" cap="none" dirty="0" smtClean="0"/>
              <a:t>Что имеем, не храним, потерявши – плачем.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61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90658"/>
            <a:ext cx="7773338" cy="1596177"/>
          </a:xfrm>
        </p:spPr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64096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cap="none" dirty="0"/>
              <a:t>Расставьте знаки препинания. Выделите корни с чередованиями.</a:t>
            </a:r>
          </a:p>
          <a:p>
            <a:pPr algn="just"/>
            <a:r>
              <a:rPr lang="ru-RU" cap="none" dirty="0"/>
              <a:t>Растворив в воде лекарство творец чувствовал себя прекрасно.</a:t>
            </a:r>
          </a:p>
          <a:p>
            <a:pPr algn="just"/>
            <a:r>
              <a:rPr lang="ru-RU" cap="none" dirty="0"/>
              <a:t>Мы собираясь на корт берём с собой три пары шорт.</a:t>
            </a:r>
          </a:p>
          <a:p>
            <a:pPr algn="just"/>
            <a:r>
              <a:rPr lang="ru-RU" cap="none" dirty="0"/>
              <a:t>Выскочив из зарослей пушистенький зверёк скакал настолько быстро, что я догнать не смог.</a:t>
            </a:r>
          </a:p>
          <a:p>
            <a:pPr algn="just"/>
            <a:r>
              <a:rPr lang="ru-RU" cap="none" dirty="0"/>
              <a:t>Употребляя некоторые словосочетания мы не можем избежать наказания.</a:t>
            </a:r>
          </a:p>
          <a:p>
            <a:pPr algn="just"/>
            <a:r>
              <a:rPr lang="ru-RU" cap="none" dirty="0"/>
              <a:t>Добиваясь своих прав в </a:t>
            </a:r>
            <a:r>
              <a:rPr lang="ru-RU" cap="none" dirty="0" smtClean="0"/>
              <a:t>Ростов </a:t>
            </a:r>
            <a:r>
              <a:rPr lang="ru-RU" cap="none" dirty="0"/>
              <a:t>поехал </a:t>
            </a:r>
            <a:r>
              <a:rPr lang="ru-RU" cap="none" dirty="0" smtClean="0"/>
              <a:t>Ростислав</a:t>
            </a:r>
            <a:r>
              <a:rPr lang="ru-RU" cap="none" dirty="0"/>
              <a:t>.</a:t>
            </a:r>
          </a:p>
          <a:p>
            <a:pPr algn="just"/>
            <a:r>
              <a:rPr lang="ru-RU" cap="none" dirty="0"/>
              <a:t>Приложив немного сил пловец пловчиху угостил.</a:t>
            </a:r>
          </a:p>
          <a:p>
            <a:pPr algn="just"/>
            <a:r>
              <a:rPr lang="ru-RU" cap="none" dirty="0"/>
              <a:t>Скаковая лошадь разогнавшись едва не налетела на проезжавших.</a:t>
            </a:r>
          </a:p>
          <a:p>
            <a:pPr algn="just"/>
            <a:r>
              <a:rPr lang="ru-RU" cap="none" dirty="0"/>
              <a:t>Обмакнув кисть в краску вы испортили лист совершенно напрасно.</a:t>
            </a:r>
          </a:p>
          <a:p>
            <a:r>
              <a:rPr lang="ru-RU" cap="none" dirty="0"/>
              <a:t>Проведя касательную «пятёрку» получил ученик внимательный.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89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628800"/>
            <a:ext cx="8424936" cy="4824535"/>
          </a:xfrm>
        </p:spPr>
        <p:txBody>
          <a:bodyPr/>
          <a:lstStyle/>
          <a:p>
            <a:r>
              <a:rPr lang="ru-RU" sz="2400" b="1" cap="none" dirty="0" smtClean="0"/>
              <a:t>Спишите предложения, раскрывая скобки.</a:t>
            </a:r>
          </a:p>
          <a:p>
            <a:pPr algn="just"/>
            <a:r>
              <a:rPr lang="ru-RU" sz="2400" cap="none" dirty="0" smtClean="0"/>
              <a:t>1. (Не) глядя на мать, Олег стал собирать вещи. 2. Женщина (не)</a:t>
            </a:r>
            <a:r>
              <a:rPr lang="ru-RU" sz="2400" cap="none" dirty="0" err="1" smtClean="0"/>
              <a:t>доумевала</a:t>
            </a:r>
            <a:r>
              <a:rPr lang="ru-RU" sz="2400" cap="none" dirty="0" smtClean="0"/>
              <a:t>, куда исчез билет. 3. Приходилось работать, (не) жалея сил. 4. (Не) жалей сил на хорошее дело! 5. Его учили преодолевать трудности, (не) унывая и (не) хныча</a:t>
            </a:r>
            <a:r>
              <a:rPr lang="ru-RU" sz="2400" cap="none" dirty="0"/>
              <a:t>. </a:t>
            </a:r>
            <a:r>
              <a:rPr lang="ru-RU" sz="2400" cap="none" dirty="0" smtClean="0"/>
              <a:t>6. (Не</a:t>
            </a:r>
            <a:r>
              <a:rPr lang="ru-RU" sz="2400" cap="none" dirty="0"/>
              <a:t>) давши слова, крепись, а давши, держись. </a:t>
            </a:r>
            <a:r>
              <a:rPr lang="ru-RU" sz="2400" cap="none" dirty="0" smtClean="0"/>
              <a:t>7. (Не</a:t>
            </a:r>
            <a:r>
              <a:rPr lang="ru-RU" sz="2400" cap="none" dirty="0"/>
              <a:t>) зная брода, </a:t>
            </a:r>
            <a:r>
              <a:rPr lang="ru-RU" sz="2400" cap="none" dirty="0" smtClean="0"/>
              <a:t>8. (Не</a:t>
            </a:r>
            <a:r>
              <a:rPr lang="ru-RU" sz="2400" cap="none" dirty="0"/>
              <a:t>) суйся в воду. </a:t>
            </a:r>
            <a:r>
              <a:rPr lang="ru-RU" sz="2400" cap="none" dirty="0" smtClean="0"/>
              <a:t>9. (Не</a:t>
            </a:r>
            <a:r>
              <a:rPr lang="ru-RU" sz="2400" cap="none" dirty="0"/>
              <a:t>) убив медведя, шкуры (не) продают. </a:t>
            </a:r>
            <a:r>
              <a:rPr lang="ru-RU" sz="2400" cap="none" dirty="0" smtClean="0"/>
              <a:t>10. (Не</a:t>
            </a:r>
            <a:r>
              <a:rPr lang="ru-RU" sz="2400" cap="none" dirty="0"/>
              <a:t>) поглядев в святцы, да и бух в колокола.</a:t>
            </a:r>
            <a:endParaRPr lang="ru-RU" sz="2400" cap="non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372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586AA9-5F3B-8748-FE7B-ABD9FC329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 </a:t>
            </a:r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BA968C-882A-A6D6-F06F-E8496004B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7504" y="1935480"/>
            <a:ext cx="8928992" cy="4805888"/>
          </a:xfrm>
        </p:spPr>
        <p:txBody>
          <a:bodyPr>
            <a:normAutofit fontScale="925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 данным деепричастным оборотам вместо точек присоедините одно из двух указанных предложений. Объясните, почему выбран один вариант и не подходит второй.</a:t>
            </a:r>
            <a:endParaRPr lang="ru-RU" sz="2000" cap="none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 Дойдя до реки, … а) усталость овладела нами; б) мы устроили привал. 2. Плывя в лодке, … а) множество птиц виднелось по берегам реки; б) путешественники видели по берегам реки множество птиц. 3. Заметив со всех сторон лодки и людей, … а) стадо диких коз бросилось врассыпную; б) стадо диких коз охватил ужас. 4. Собираясь в поход, … а) ребята тщательно продумали все детали путешествия; б) на рассвете был назначен сбор. 5. Подъезжая к станции, … а) пассажиры забеспокоились и стали собирать вещи; б) в вагоне стало шумно. 6. Набирая скорость, … а) поезд быстро приближался к горному перевалу; б) в окно было видно мелькание телеграфных столбов.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14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A0CD54-6341-3A66-043E-D8FD9BAA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 </a:t>
            </a:r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8EA2BC-4B67-8220-153A-56BFBE6D55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1935480"/>
            <a:ext cx="8686800" cy="4922520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Укажите, какие неправильности допущены в построении деепричастных оборотов. Перепишите предложения, исправляя их.</a:t>
            </a:r>
            <a:endParaRPr lang="ru-RU" sz="2400" cap="none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 Меня не раз охватывал смех, глядя комедию «ревизор». 2. Прочитав пьесу, передо мной встали образы персонажей. 3. Посмотрев такую постановку, сразу напрашивается вывод о жизни за стенами 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Костылёвской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ночлежки. 4. Приехав из города, перед Давыдовым возникает ряд трудностей. 5. Множество городов и деревень было уничтожено фашистами, лишив население крова. 6. Войдя в кочегарку, нас обдало жаром. 7. Услышав о разведке, Пете стало весело.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51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5D29CC-1047-7805-ABAD-4C89B3248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722344"/>
          </a:xfrm>
        </p:spPr>
        <p:txBody>
          <a:bodyPr>
            <a:normAutofit/>
          </a:bodyPr>
          <a:lstStyle/>
          <a:p>
            <a:r>
              <a:rPr lang="ru-RU" dirty="0"/>
              <a:t>Домашнее задание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F459FE-A6D3-2745-3E8F-0D8FD2CDBD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9512" y="1271024"/>
            <a:ext cx="8507288" cy="5470344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b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Перепишите, раскрывая скобки, вставляя, где это необходимо, пропущенные буквы. Сделайте морфологический разбор выделенных глаголов, причастий и деепричастий.</a:t>
            </a:r>
            <a:endParaRPr lang="ru-RU" sz="1800" cap="none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Прямо на восток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тян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тся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безграничная, слегка </a:t>
            </a:r>
            <a:r>
              <a:rPr lang="ru-RU" sz="2000" b="1" i="1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поднима</a:t>
            </a:r>
            <a:r>
              <a:rPr lang="ru-RU" sz="2000" b="1" i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b="1" i="1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аяся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степь, то ж…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лтая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от (сено)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косов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на которых густо р…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зросся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(не)годный молочай, то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зелене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щая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хлебами, то (лилово)ч…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рная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от поднятой недавно ц…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лины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то (серебристо)серая от ковыля. Отсюда она </a:t>
            </a:r>
            <a:r>
              <a:rPr lang="ru-RU" sz="2000" b="1" i="1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каж</a:t>
            </a:r>
            <a:r>
              <a:rPr lang="ru-RU" sz="2000" b="1" i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b="1" i="1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тся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ровной, и только привычный глаз </a:t>
            </a:r>
            <a:r>
              <a:rPr lang="ru-RU" sz="2000" b="1" i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р…</a:t>
            </a:r>
            <a:r>
              <a:rPr lang="ru-RU" sz="2000" b="1" i="1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ссмотр</a:t>
            </a:r>
            <a:r>
              <a:rPr lang="ru-RU" sz="2000" b="1" i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…т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на ней едва уловимые лини… отлогих,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невид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мых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глубоких лощин и оврагов, да (кое)где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виднеет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ся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небольшим возвышением старый,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распаха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ый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000" b="1" i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вросший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в землю курган, уже без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каме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…ой бабы, который, может быть,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укр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шает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в качестве скиф…кого памятника двор (Х, х)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арковьского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ун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верс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тета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а может быть, </a:t>
            </a:r>
            <a:r>
              <a:rPr lang="ru-RU" sz="2000" b="1" i="1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увезе</a:t>
            </a:r>
            <a:r>
              <a:rPr lang="ru-RU" sz="2000" b="1" i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…а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(каким)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нибудь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мужиком и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заложе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…а в стенку загона для скотины. В(низу) река,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изг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баясь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голубой лентой,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тян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тся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с севера на юг, то отходя от высокого берега в степь, то </a:t>
            </a:r>
            <a:r>
              <a:rPr lang="ru-RU" sz="2000" b="1" i="1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</a:t>
            </a:r>
            <a:r>
              <a:rPr lang="ru-RU" sz="2000" b="1" i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b="1" i="1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ближаясь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000" b="1" i="1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прот</a:t>
            </a:r>
            <a:r>
              <a:rPr lang="ru-RU" sz="2000" b="1" i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…кая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под самой кручей. Она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окаймле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…а кустами </a:t>
            </a:r>
            <a:r>
              <a:rPr lang="ru-RU" sz="20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лозн</a:t>
            </a:r>
            <a:r>
              <a:rPr lang="ru-RU" sz="20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…ка, (кое)где сосною.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15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5E6E8A-1BD8-D23E-6D0E-A8F8F71FC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 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F3E4A8-AA0B-F5BA-3773-FA250738DCC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7504" y="1935480"/>
            <a:ext cx="8928992" cy="4922520"/>
          </a:xfrm>
        </p:spPr>
        <p:txBody>
          <a:bodyPr>
            <a:normAutofit fontScale="925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Перепишите, вставляя пропущенные буквы и раскрывая скобки. В каких предложениях деепричастия обозначают действие, одновременное с действием глагола-сказуемого, а в каких – предшествующее или последующее?</a:t>
            </a:r>
            <a:endParaRPr lang="ru-RU" sz="2000" cap="none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 И сразу с мест, взяв ружье наперевес, поблескивая лакировкой своих мета…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ических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киверов, первые 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баталь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ны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владимирц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…в двинулись вперед. 2. Попав из потёмок в световой круг, он остановился как 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вкопа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ый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3. Он вынырнул и, фыркая, пуская пузыри, открыл глаза. 4. Княгиня 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внутре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…е радовалась, глядя на дочку. 5. Мери сидела на своей 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постел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…, скрестив на коленях руки. 6. Вытащив из-за г…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ленища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сигнальные 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фла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ки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он коротко взмахнул ими, подавая сигнал. 7. Что(то) насвистывая, он медленно, своей обычной </a:t>
            </a:r>
            <a:r>
              <a:rPr lang="ru-RU" sz="2400" cap="none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солда</a:t>
            </a:r>
            <a:r>
              <a:rPr lang="ru-RU" sz="2400" cap="non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…кой походкой, вышел из кабинета.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27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620688"/>
            <a:ext cx="8229600" cy="5703912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r>
              <a:rPr lang="ru-RU" sz="2100" dirty="0" smtClean="0"/>
              <a:t>            «</a:t>
            </a:r>
            <a:r>
              <a:rPr lang="ru-RU" sz="2100" dirty="0"/>
              <a:t>КАК ПАДАЮТ ВОДЫ В ЛОДОРЕ?»</a:t>
            </a:r>
          </a:p>
          <a:p>
            <a:pPr marL="109728" indent="0">
              <a:buNone/>
            </a:pPr>
            <a:r>
              <a:rPr lang="ru-RU" dirty="0"/>
              <a:t>	Английский поэт Р. </a:t>
            </a:r>
            <a:r>
              <a:rPr lang="ru-RU" dirty="0" err="1"/>
              <a:t>Саути</a:t>
            </a:r>
            <a:endParaRPr lang="ru-RU" dirty="0"/>
          </a:p>
          <a:p>
            <a:r>
              <a:rPr lang="ru-RU" dirty="0"/>
              <a:t>Кипя,</a:t>
            </a:r>
          </a:p>
          <a:p>
            <a:r>
              <a:rPr lang="ru-RU" dirty="0"/>
              <a:t>Шипя,</a:t>
            </a:r>
          </a:p>
          <a:p>
            <a:r>
              <a:rPr lang="ru-RU" dirty="0"/>
              <a:t>Журча,</a:t>
            </a:r>
          </a:p>
          <a:p>
            <a:r>
              <a:rPr lang="ru-RU" dirty="0"/>
              <a:t>Ворча,</a:t>
            </a:r>
          </a:p>
          <a:p>
            <a:r>
              <a:rPr lang="ru-RU" dirty="0"/>
              <a:t>Струясь,</a:t>
            </a:r>
          </a:p>
          <a:p>
            <a:r>
              <a:rPr lang="ru-RU" dirty="0"/>
              <a:t>Крутясь,</a:t>
            </a:r>
          </a:p>
          <a:p>
            <a:r>
              <a:rPr lang="ru-RU" dirty="0"/>
              <a:t>Сливаясь,</a:t>
            </a:r>
          </a:p>
          <a:p>
            <a:r>
              <a:rPr lang="ru-RU" dirty="0"/>
              <a:t>Вздымаясь,</a:t>
            </a:r>
          </a:p>
          <a:p>
            <a:r>
              <a:rPr lang="ru-RU" dirty="0"/>
              <a:t>Вздуваясь,</a:t>
            </a:r>
          </a:p>
          <a:p>
            <a:r>
              <a:rPr lang="ru-RU" dirty="0"/>
              <a:t>Мелькая, шурша,</a:t>
            </a:r>
          </a:p>
          <a:p>
            <a:r>
              <a:rPr lang="ru-RU" dirty="0"/>
              <a:t>Резвясь и спеша,</a:t>
            </a:r>
          </a:p>
          <a:p>
            <a:r>
              <a:rPr lang="ru-RU" dirty="0"/>
              <a:t>Скользя, обнимаясь,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859338" y="1412875"/>
            <a:ext cx="4284662" cy="531812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Делясь и встречаясь,</a:t>
            </a:r>
          </a:p>
          <a:p>
            <a:r>
              <a:rPr lang="ru-RU" dirty="0"/>
              <a:t>Ласкаясь, бунтуя, летя,</a:t>
            </a:r>
          </a:p>
          <a:p>
            <a:r>
              <a:rPr lang="ru-RU" dirty="0"/>
              <a:t>Играя, дробясь, шелестя,</a:t>
            </a:r>
          </a:p>
          <a:p>
            <a:r>
              <a:rPr lang="ru-RU" dirty="0"/>
              <a:t>Блистая, взлетая, шатаясь,</a:t>
            </a:r>
          </a:p>
          <a:p>
            <a:r>
              <a:rPr lang="ru-RU" dirty="0"/>
              <a:t>Сплетаясь, звеня, клокоча,</a:t>
            </a:r>
          </a:p>
          <a:p>
            <a:r>
              <a:rPr lang="ru-RU" dirty="0"/>
              <a:t>Взвиваясь, вертясь, грохоча,</a:t>
            </a:r>
          </a:p>
          <a:p>
            <a:r>
              <a:rPr lang="ru-RU" dirty="0"/>
              <a:t>Морщинясь, волнуясь, катаясь,</a:t>
            </a:r>
          </a:p>
          <a:p>
            <a:r>
              <a:rPr lang="ru-RU" dirty="0"/>
              <a:t>Бросаясь, меняясь, воркуя, шумя,</a:t>
            </a:r>
          </a:p>
          <a:p>
            <a:r>
              <a:rPr lang="ru-RU" dirty="0"/>
              <a:t>Взметаясь, и пенясь, смеясь и болтая,</a:t>
            </a:r>
          </a:p>
          <a:p>
            <a:r>
              <a:rPr lang="ru-RU" dirty="0"/>
              <a:t>Катясь, извиваясь, стремясь, вырастая,</a:t>
            </a:r>
            <a:br>
              <a:rPr lang="ru-RU" dirty="0"/>
            </a:br>
            <a:r>
              <a:rPr lang="ru-RU" dirty="0"/>
              <a:t>Вперёд и вперёд убегая в свободолюбивом задоре, -</a:t>
            </a:r>
          </a:p>
          <a:p>
            <a:r>
              <a:rPr lang="ru-RU" dirty="0"/>
              <a:t>Так падают бурные воды в сверкающем, быстром </a:t>
            </a:r>
            <a:r>
              <a:rPr lang="ru-RU" dirty="0" err="1"/>
              <a:t>Лодоре</a:t>
            </a:r>
            <a:r>
              <a:rPr lang="ru-RU" dirty="0"/>
              <a:t>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77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3338" cy="1596177"/>
          </a:xfrm>
        </p:spPr>
        <p:txBody>
          <a:bodyPr/>
          <a:lstStyle/>
          <a:p>
            <a:r>
              <a:rPr lang="ru-RU" dirty="0"/>
              <a:t>Деепричастие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86268" y="1340768"/>
            <a:ext cx="7772870" cy="3424107"/>
          </a:xfrm>
        </p:spPr>
        <p:txBody>
          <a:bodyPr>
            <a:noAutofit/>
          </a:bodyPr>
          <a:lstStyle/>
          <a:p>
            <a:pPr algn="just"/>
            <a:r>
              <a:rPr lang="ru-RU" sz="2400" b="1" cap="none" dirty="0" smtClean="0"/>
              <a:t>Деепричастие </a:t>
            </a:r>
            <a:r>
              <a:rPr lang="ru-RU" sz="2400" cap="none" dirty="0" smtClean="0"/>
              <a:t>– неспрягаемая, неизменяемая форма глагола, обозначающая добавочное действие по отношению к основному, передаваемому глаголом-сказуемым, и совмещающая признака глагола и наречия. </a:t>
            </a:r>
          </a:p>
          <a:p>
            <a:pPr algn="just"/>
            <a:r>
              <a:rPr lang="ru-RU" sz="2400" cap="none" dirty="0" smtClean="0"/>
              <a:t>Отвечает на вопросы </a:t>
            </a:r>
            <a:r>
              <a:rPr lang="ru-RU" sz="2400" i="1" cap="none" dirty="0" smtClean="0"/>
              <a:t>как? Каким образом? Почему? Что делая? Что сделав?</a:t>
            </a:r>
          </a:p>
          <a:p>
            <a:pPr algn="just"/>
            <a:r>
              <a:rPr lang="ru-RU" sz="2400" cap="none" dirty="0" smtClean="0"/>
              <a:t>В предложениях деепричастия зависят от глагола, выполняющего роль сказуемого. Обычно деепричастие является второстепенным членом предложения – выполняет синтаксическую роль обстоятельства.</a:t>
            </a:r>
            <a:endParaRPr lang="ru-RU" sz="2400" cap="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85330" y="1700808"/>
            <a:ext cx="7772870" cy="4248471"/>
          </a:xfrm>
        </p:spPr>
        <p:txBody>
          <a:bodyPr>
            <a:normAutofit/>
          </a:bodyPr>
          <a:lstStyle/>
          <a:p>
            <a:pPr algn="just"/>
            <a:r>
              <a:rPr lang="ru-RU" sz="2800" cap="none" dirty="0" smtClean="0"/>
              <a:t>Деепричастия несовершенного вида обозначают незаконченное добавочное действие, одновременное с главным действием.</a:t>
            </a:r>
          </a:p>
          <a:p>
            <a:pPr algn="just"/>
            <a:r>
              <a:rPr lang="ru-RU" sz="2800" cap="none" dirty="0" smtClean="0"/>
              <a:t>Деепричастия совершенного вида обозначают добавочное действие, предшествовавшее главному.</a:t>
            </a:r>
            <a:endParaRPr lang="ru-RU" sz="2800" cap="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деепричастий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3461" y="2074475"/>
            <a:ext cx="3655106" cy="679994"/>
          </a:xfrm>
        </p:spPr>
        <p:txBody>
          <a:bodyPr/>
          <a:lstStyle/>
          <a:p>
            <a:r>
              <a:rPr lang="ru-RU" dirty="0"/>
              <a:t>Признаки глагола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685332" y="3051013"/>
            <a:ext cx="4095632" cy="2740187"/>
          </a:xfrm>
        </p:spPr>
        <p:txBody>
          <a:bodyPr>
            <a:normAutofit/>
          </a:bodyPr>
          <a:lstStyle/>
          <a:p>
            <a:r>
              <a:rPr lang="ru-RU" sz="2400" cap="none" dirty="0" smtClean="0"/>
              <a:t>Вид;</a:t>
            </a:r>
          </a:p>
          <a:p>
            <a:r>
              <a:rPr lang="ru-RU" sz="2400" cap="none" dirty="0" smtClean="0"/>
              <a:t>Переходность / непереходность;</a:t>
            </a:r>
          </a:p>
          <a:p>
            <a:r>
              <a:rPr lang="ru-RU" sz="2400" cap="none" dirty="0" smtClean="0"/>
              <a:t>Возвратность / невозвратность.</a:t>
            </a:r>
            <a:endParaRPr lang="ru-RU" sz="2400" cap="none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796848" y="2074475"/>
            <a:ext cx="3661353" cy="679994"/>
          </a:xfrm>
        </p:spPr>
        <p:txBody>
          <a:bodyPr/>
          <a:lstStyle/>
          <a:p>
            <a:r>
              <a:rPr lang="ru-RU" dirty="0"/>
              <a:t>Признаки наречий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4335338" cy="3402323"/>
          </a:xfrm>
        </p:spPr>
        <p:txBody>
          <a:bodyPr>
            <a:normAutofit fontScale="92500"/>
          </a:bodyPr>
          <a:lstStyle/>
          <a:p>
            <a:r>
              <a:rPr lang="ru-RU" sz="2400" cap="none" dirty="0" smtClean="0"/>
              <a:t>Неизменяемость; </a:t>
            </a:r>
          </a:p>
          <a:p>
            <a:r>
              <a:rPr lang="ru-RU" sz="2400" cap="none" dirty="0" smtClean="0"/>
              <a:t>Примыкают к личным формам глаголов, реже – к инфинитивам или причастиям;</a:t>
            </a:r>
          </a:p>
          <a:p>
            <a:r>
              <a:rPr lang="ru-RU" sz="2400" cap="none" dirty="0" smtClean="0"/>
              <a:t>Выражают обстоятельственное значение.</a:t>
            </a:r>
            <a:r>
              <a:rPr lang="ru-RU" cap="none" dirty="0" smtClean="0"/>
              <a:t/>
            </a:r>
            <a:br>
              <a:rPr lang="ru-RU" cap="none" dirty="0" smtClean="0"/>
            </a:br>
            <a:endParaRPr lang="ru-RU" cap="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5966" y="781802"/>
            <a:ext cx="3655106" cy="679994"/>
          </a:xfrm>
        </p:spPr>
        <p:txBody>
          <a:bodyPr/>
          <a:lstStyle/>
          <a:p>
            <a:r>
              <a:rPr lang="ru-RU" dirty="0"/>
              <a:t>Причастие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07504" y="1732730"/>
            <a:ext cx="4706820" cy="4576589"/>
          </a:xfrm>
        </p:spPr>
        <p:txBody>
          <a:bodyPr>
            <a:noAutofit/>
          </a:bodyPr>
          <a:lstStyle/>
          <a:p>
            <a:r>
              <a:rPr lang="ru-RU" sz="2400" cap="none" dirty="0" smtClean="0"/>
              <a:t>Обозначает временной признак по действию (</a:t>
            </a:r>
            <a:r>
              <a:rPr lang="ru-RU" sz="2400" i="1" cap="none" dirty="0" smtClean="0"/>
              <a:t>выглянувшее из-за тучи </a:t>
            </a:r>
            <a:r>
              <a:rPr lang="ru-RU" sz="2400" cap="none" dirty="0" smtClean="0"/>
              <a:t>солнце осветило лес).</a:t>
            </a:r>
          </a:p>
          <a:p>
            <a:r>
              <a:rPr lang="ru-RU" sz="2400" cap="none" dirty="0" smtClean="0"/>
              <a:t>Имеет признаки глагола и </a:t>
            </a:r>
            <a:r>
              <a:rPr lang="ru-RU" sz="2400" b="1" cap="none" dirty="0" smtClean="0"/>
              <a:t>прилагательного</a:t>
            </a:r>
            <a:r>
              <a:rPr lang="ru-RU" sz="2400" cap="none" dirty="0" smtClean="0"/>
              <a:t>.</a:t>
            </a:r>
          </a:p>
          <a:p>
            <a:r>
              <a:rPr lang="ru-RU" sz="2400" cap="none" dirty="0" smtClean="0"/>
              <a:t>Отвечает на вопросы: </a:t>
            </a:r>
            <a:r>
              <a:rPr lang="ru-RU" sz="2400" i="1" cap="none" dirty="0" smtClean="0"/>
              <a:t>Какой? Что делающий? Что делавший? Что сделавший? Что делаемый? Что сделанный?</a:t>
            </a:r>
            <a:endParaRPr lang="ru-RU" sz="2400" i="1" cap="none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814324" y="781802"/>
            <a:ext cx="3661353" cy="679994"/>
          </a:xfrm>
        </p:spPr>
        <p:txBody>
          <a:bodyPr/>
          <a:lstStyle/>
          <a:p>
            <a:r>
              <a:rPr lang="ru-RU" dirty="0"/>
              <a:t>Деепричастие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4"/>
          </p:nvPr>
        </p:nvSpPr>
        <p:spPr>
          <a:xfrm>
            <a:off x="4629150" y="1732730"/>
            <a:ext cx="4263330" cy="4432574"/>
          </a:xfrm>
        </p:spPr>
        <p:txBody>
          <a:bodyPr>
            <a:noAutofit/>
          </a:bodyPr>
          <a:lstStyle/>
          <a:p>
            <a:r>
              <a:rPr lang="ru-RU" sz="2400" cap="none" dirty="0" smtClean="0"/>
              <a:t>Обозначает добавочное действие при основном действии (солнце, </a:t>
            </a:r>
            <a:r>
              <a:rPr lang="ru-RU" sz="2400" i="1" cap="none" dirty="0" smtClean="0"/>
              <a:t>выглянув из-за туч</a:t>
            </a:r>
            <a:r>
              <a:rPr lang="ru-RU" sz="2400" cap="none" dirty="0" smtClean="0"/>
              <a:t>, осветило лес).</a:t>
            </a:r>
          </a:p>
          <a:p>
            <a:r>
              <a:rPr lang="ru-RU" sz="2400" cap="none" dirty="0" smtClean="0"/>
              <a:t>Имеет признаки глагола и </a:t>
            </a:r>
            <a:r>
              <a:rPr lang="ru-RU" sz="2400" b="1" cap="none" dirty="0" smtClean="0"/>
              <a:t>наречия</a:t>
            </a:r>
            <a:r>
              <a:rPr lang="ru-RU" sz="2400" cap="none" dirty="0" smtClean="0"/>
              <a:t>.</a:t>
            </a:r>
          </a:p>
          <a:p>
            <a:r>
              <a:rPr lang="ru-RU" sz="2400" cap="none" dirty="0" smtClean="0"/>
              <a:t>Отвечает на вопросы: </a:t>
            </a:r>
            <a:r>
              <a:rPr lang="ru-RU" sz="2400" i="1" cap="none" dirty="0" smtClean="0"/>
              <a:t>Как? Когда? С какой целью? Что делая? Что сделав?</a:t>
            </a:r>
            <a:endParaRPr lang="ru-RU" sz="2400" i="1" cap="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120673E-4624-0096-156D-0DB7E2804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Образование деепричастий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E022ECE9-06A1-6760-7ED8-5E7BC3C0A0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2" y="1772816"/>
            <a:ext cx="7772868" cy="4608511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600" cap="none" dirty="0" smtClean="0"/>
              <a:t>1 </a:t>
            </a:r>
            <a:r>
              <a:rPr lang="ru-RU" sz="2600" b="1" cap="none" dirty="0" smtClean="0"/>
              <a:t>Деепричастия несовершенного вида </a:t>
            </a:r>
            <a:r>
              <a:rPr lang="ru-RU" sz="2600" cap="none" dirty="0" smtClean="0"/>
              <a:t>образуются от </a:t>
            </a:r>
            <a:r>
              <a:rPr lang="ru-RU" sz="2600" b="1" cap="none" dirty="0" smtClean="0"/>
              <a:t>основы настоящего времени глагола</a:t>
            </a:r>
            <a:r>
              <a:rPr lang="ru-RU" sz="2600" cap="none" dirty="0" smtClean="0"/>
              <a:t> при помощи суффикса -а- (-я-): </a:t>
            </a:r>
            <a:r>
              <a:rPr lang="ru-RU" sz="2600" i="1" cap="none" dirty="0" smtClean="0"/>
              <a:t>читать – читают – читая; кричать – кричат – крича.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600" cap="none" dirty="0" smtClean="0"/>
              <a:t>Если у глагола в основе настоящего времени выпадает суффикс -</a:t>
            </a:r>
            <a:r>
              <a:rPr lang="ru-RU" sz="2600" cap="none" dirty="0" err="1" smtClean="0"/>
              <a:t>ва</a:t>
            </a:r>
            <a:r>
              <a:rPr lang="ru-RU" sz="2600" cap="none" dirty="0" smtClean="0"/>
              <a:t>-, то тогда деепричастие образуется от инфинитива: </a:t>
            </a:r>
            <a:r>
              <a:rPr lang="ru-RU" sz="2600" i="1" cap="none" dirty="0" smtClean="0"/>
              <a:t>вставать – вставая, издавать – издавая.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600" cap="none" dirty="0" smtClean="0"/>
              <a:t>Деепричастия несовершенного вида не образуются от глаголов на -</a:t>
            </a:r>
            <a:r>
              <a:rPr lang="ru-RU" sz="2600" cap="none" dirty="0" err="1" smtClean="0"/>
              <a:t>чь</a:t>
            </a:r>
            <a:r>
              <a:rPr lang="ru-RU" sz="2600" cap="none" dirty="0" smtClean="0"/>
              <a:t> (</a:t>
            </a:r>
            <a:r>
              <a:rPr lang="ru-RU" sz="2600" i="1" cap="none" dirty="0" smtClean="0"/>
              <a:t>стричь</a:t>
            </a:r>
            <a:r>
              <a:rPr lang="ru-RU" sz="2600" cap="none" dirty="0" smtClean="0"/>
              <a:t>), на -ну (</a:t>
            </a:r>
            <a:r>
              <a:rPr lang="ru-RU" sz="2600" i="1" cap="none" dirty="0" smtClean="0"/>
              <a:t>пахнуть, гнуть</a:t>
            </a:r>
            <a:r>
              <a:rPr lang="ru-RU" sz="2600" cap="none" dirty="0" smtClean="0"/>
              <a:t>) и от глаголов: </a:t>
            </a:r>
            <a:r>
              <a:rPr lang="ru-RU" sz="2600" i="1" cap="none" dirty="0" smtClean="0"/>
              <a:t>бежать, писать, вязать, ехать, ждать, лгать, шить.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7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CD86063-8642-305F-55DB-257A120E07D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052736"/>
            <a:ext cx="7775102" cy="5040559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cap="none" dirty="0" smtClean="0"/>
              <a:t>2 </a:t>
            </a:r>
            <a:r>
              <a:rPr lang="ru-RU" sz="2400" b="1" cap="none" dirty="0" smtClean="0"/>
              <a:t>Деепричастия совершенного вида </a:t>
            </a:r>
            <a:r>
              <a:rPr lang="ru-RU" sz="2400" cap="none" dirty="0" smtClean="0"/>
              <a:t>образуются от </a:t>
            </a:r>
            <a:r>
              <a:rPr lang="ru-RU" sz="2400" b="1" cap="none" dirty="0" smtClean="0"/>
              <a:t>основы</a:t>
            </a:r>
            <a:r>
              <a:rPr lang="ru-RU" sz="2400" cap="none" dirty="0" smtClean="0"/>
              <a:t> </a:t>
            </a:r>
            <a:r>
              <a:rPr lang="ru-RU" sz="2400" b="1" cap="none" dirty="0" smtClean="0"/>
              <a:t>инфинитива глагола </a:t>
            </a:r>
            <a:r>
              <a:rPr lang="ru-RU" sz="2400" cap="none" dirty="0" smtClean="0"/>
              <a:t>при помощи суффиксов -в-, -вши-, -ши-: </a:t>
            </a:r>
            <a:r>
              <a:rPr lang="ru-RU" sz="2400" i="1" cap="none" dirty="0" smtClean="0"/>
              <a:t>сделать – сделавши, сделав; принести – принесши</a:t>
            </a:r>
            <a:r>
              <a:rPr lang="ru-RU" sz="2400" cap="none" dirty="0" smtClean="0"/>
              <a:t>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cap="none" dirty="0" smtClean="0"/>
              <a:t>Некоторые формы деепричастий совершенного вида имеют суффиксы -а- или -я-: </a:t>
            </a:r>
            <a:r>
              <a:rPr lang="ru-RU" sz="2400" i="1" cap="none" dirty="0" smtClean="0"/>
              <a:t>прочтя, </a:t>
            </a:r>
            <a:r>
              <a:rPr lang="ru-RU" sz="2400" i="1" cap="none" dirty="0" err="1" smtClean="0"/>
              <a:t>увидя</a:t>
            </a:r>
            <a:r>
              <a:rPr lang="ru-RU" sz="2400" cap="none" dirty="0" smtClean="0"/>
              <a:t>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cap="none" dirty="0" smtClean="0"/>
              <a:t>Если глагольная основа оканчивается на </a:t>
            </a:r>
            <a:r>
              <a:rPr lang="ru-RU" sz="2400" cap="none" dirty="0" smtClean="0"/>
              <a:t>Д </a:t>
            </a:r>
            <a:r>
              <a:rPr lang="ru-RU" sz="2400" cap="none" dirty="0" smtClean="0"/>
              <a:t>или </a:t>
            </a:r>
            <a:r>
              <a:rPr lang="ru-RU" sz="2400" cap="none" dirty="0" smtClean="0"/>
              <a:t>Т, </a:t>
            </a:r>
            <a:r>
              <a:rPr lang="ru-RU" sz="2400" cap="none" dirty="0" smtClean="0"/>
              <a:t>то тогда деепричастия образуются от основы простого будущего времени с помощью суффикса -я-: </a:t>
            </a:r>
            <a:r>
              <a:rPr lang="ru-RU" sz="2400" i="1" cap="none" dirty="0" smtClean="0"/>
              <a:t>приобрести – приобретут – приобретя; привести – приведут – приведя</a:t>
            </a:r>
            <a:r>
              <a:rPr lang="ru-RU" sz="2400" cap="none" dirty="0" smtClean="0"/>
              <a:t>. Или от основы прошедшего времени с помощью суффикса -в(ши)-: </a:t>
            </a:r>
            <a:r>
              <a:rPr lang="ru-RU" sz="2400" i="1" cap="none" dirty="0" smtClean="0"/>
              <a:t>сесть – сел – сев(ши).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452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Правописание НЕ с деепричастиями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85800" y="1844824"/>
            <a:ext cx="7772870" cy="4310649"/>
          </a:xfrm>
        </p:spPr>
        <p:txBody>
          <a:bodyPr>
            <a:noAutofit/>
          </a:bodyPr>
          <a:lstStyle/>
          <a:p>
            <a:pPr algn="just"/>
            <a:r>
              <a:rPr lang="ru-RU" sz="2400" b="1" cap="none" dirty="0" smtClean="0"/>
              <a:t>Как правило, </a:t>
            </a:r>
            <a:r>
              <a:rPr lang="ru-RU" sz="2400" b="1" i="1" cap="none" dirty="0" smtClean="0"/>
              <a:t>НЕ</a:t>
            </a:r>
            <a:r>
              <a:rPr lang="ru-RU" sz="2400" b="1" cap="none" dirty="0" smtClean="0"/>
              <a:t> с деепричастиями пишется раздельно</a:t>
            </a:r>
            <a:r>
              <a:rPr lang="ru-RU" sz="2400" cap="none" dirty="0" smtClean="0"/>
              <a:t>.</a:t>
            </a:r>
          </a:p>
          <a:p>
            <a:pPr algn="just"/>
            <a:r>
              <a:rPr lang="ru-RU" sz="2400" cap="none" dirty="0" smtClean="0"/>
              <a:t>Слитное написание не деепричастиями возможно в двух случаях:</a:t>
            </a:r>
          </a:p>
          <a:p>
            <a:pPr algn="just"/>
            <a:r>
              <a:rPr lang="ru-RU" sz="2400" cap="none" dirty="0" smtClean="0"/>
              <a:t>Если деепричастие не употребляется без </a:t>
            </a:r>
            <a:r>
              <a:rPr lang="ru-RU" sz="2400" i="1" cap="none" dirty="0" smtClean="0"/>
              <a:t>НЕ</a:t>
            </a:r>
            <a:r>
              <a:rPr lang="ru-RU" sz="2400" cap="none" dirty="0" smtClean="0"/>
              <a:t> </a:t>
            </a:r>
            <a:r>
              <a:rPr lang="ru-RU" sz="2400" i="1" cap="none" dirty="0" smtClean="0"/>
              <a:t>(недомогая, негодуя, недоумевая)</a:t>
            </a:r>
            <a:r>
              <a:rPr lang="ru-RU" sz="2400" cap="none" dirty="0" smtClean="0"/>
              <a:t>;</a:t>
            </a:r>
          </a:p>
          <a:p>
            <a:pPr algn="just"/>
            <a:r>
              <a:rPr lang="ru-RU" sz="2400" cap="none" dirty="0" smtClean="0"/>
              <a:t>Если деепричастие образовано от глагола с приставкой </a:t>
            </a:r>
            <a:r>
              <a:rPr lang="ru-RU" sz="2400" i="1" cap="none" dirty="0" err="1" smtClean="0"/>
              <a:t>недо</a:t>
            </a:r>
            <a:r>
              <a:rPr lang="ru-RU" sz="2400" i="1" cap="none" dirty="0" smtClean="0"/>
              <a:t>- </a:t>
            </a:r>
            <a:r>
              <a:rPr lang="ru-RU" sz="2400" cap="none" dirty="0" smtClean="0"/>
              <a:t>и имеет значение неполноты, недостаточности </a:t>
            </a:r>
            <a:r>
              <a:rPr lang="ru-RU" sz="2400" i="1" cap="none" dirty="0" smtClean="0"/>
              <a:t>(недослышав, недоплатив, недосчитавшись)</a:t>
            </a:r>
            <a:r>
              <a:rPr lang="ru-RU" sz="2400" cap="none" dirty="0" smtClean="0"/>
              <a:t>.</a:t>
            </a:r>
            <a:endParaRPr lang="ru-RU" sz="2400" cap="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382</TotalTime>
  <Words>1053</Words>
  <Application>Microsoft Office PowerPoint</Application>
  <PresentationFormat>Экран (4:3)</PresentationFormat>
  <Paragraphs>103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Tw Cen MT</vt:lpstr>
      <vt:lpstr>Капля</vt:lpstr>
      <vt:lpstr>Деепричастие как часть речи</vt:lpstr>
      <vt:lpstr>Презентация PowerPoint</vt:lpstr>
      <vt:lpstr>Деепричастие</vt:lpstr>
      <vt:lpstr>Презентация PowerPoint</vt:lpstr>
      <vt:lpstr>Признаки деепричастий</vt:lpstr>
      <vt:lpstr>Презентация PowerPoint</vt:lpstr>
      <vt:lpstr>Образование деепричастий</vt:lpstr>
      <vt:lpstr>Презентация PowerPoint</vt:lpstr>
      <vt:lpstr>Правописание НЕ с деепричастиями</vt:lpstr>
      <vt:lpstr>План Морфологического разбора деепричастия</vt:lpstr>
      <vt:lpstr>Задание 1</vt:lpstr>
      <vt:lpstr>Задание 2</vt:lpstr>
      <vt:lpstr>Задание 3</vt:lpstr>
      <vt:lpstr>Задание 4</vt:lpstr>
      <vt:lpstr>Задание 5</vt:lpstr>
      <vt:lpstr>Задание 6</vt:lpstr>
      <vt:lpstr>Домашнее задание</vt:lpstr>
      <vt:lpstr>Задание 2</vt:lpstr>
    </vt:vector>
  </TitlesOfParts>
  <Company>Enter-ПК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Употребление деепричастий в фольклоре и литературе</dc:title>
  <dc:creator>Анастасия</dc:creator>
  <cp:lastModifiedBy>Белозор Анастасия Сергеевна</cp:lastModifiedBy>
  <cp:revision>24</cp:revision>
  <dcterms:created xsi:type="dcterms:W3CDTF">2019-10-26T07:55:51Z</dcterms:created>
  <dcterms:modified xsi:type="dcterms:W3CDTF">2023-09-20T02:36:01Z</dcterms:modified>
</cp:coreProperties>
</file>