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2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3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4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5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6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7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  <p:sldMasterId id="2147483692" r:id="rId3"/>
    <p:sldMasterId id="2147483707" r:id="rId4"/>
    <p:sldMasterId id="2147483737" r:id="rId5"/>
    <p:sldMasterId id="2147483752" r:id="rId6"/>
    <p:sldMasterId id="2147483767" r:id="rId7"/>
    <p:sldMasterId id="2147483782" r:id="rId8"/>
    <p:sldMasterId id="2147483797" r:id="rId9"/>
    <p:sldMasterId id="2147483812" r:id="rId10"/>
    <p:sldMasterId id="2147483827" r:id="rId11"/>
    <p:sldMasterId id="2147483842" r:id="rId12"/>
    <p:sldMasterId id="2147483857" r:id="rId13"/>
    <p:sldMasterId id="2147483872" r:id="rId14"/>
    <p:sldMasterId id="2147483887" r:id="rId15"/>
    <p:sldMasterId id="2147483902" r:id="rId16"/>
    <p:sldMasterId id="2147483917" r:id="rId17"/>
    <p:sldMasterId id="2147483932" r:id="rId18"/>
  </p:sldMasterIdLst>
  <p:notesMasterIdLst>
    <p:notesMasterId r:id="rId76"/>
  </p:notesMasterIdLst>
  <p:sldIdLst>
    <p:sldId id="296" r:id="rId19"/>
    <p:sldId id="259" r:id="rId20"/>
    <p:sldId id="260" r:id="rId21"/>
    <p:sldId id="316" r:id="rId22"/>
    <p:sldId id="323" r:id="rId23"/>
    <p:sldId id="317" r:id="rId24"/>
    <p:sldId id="297" r:id="rId25"/>
    <p:sldId id="318" r:id="rId26"/>
    <p:sldId id="277" r:id="rId27"/>
    <p:sldId id="275" r:id="rId28"/>
    <p:sldId id="319" r:id="rId29"/>
    <p:sldId id="278" r:id="rId30"/>
    <p:sldId id="276" r:id="rId31"/>
    <p:sldId id="302" r:id="rId32"/>
    <p:sldId id="315" r:id="rId33"/>
    <p:sldId id="279" r:id="rId34"/>
    <p:sldId id="273" r:id="rId35"/>
    <p:sldId id="320" r:id="rId36"/>
    <p:sldId id="281" r:id="rId37"/>
    <p:sldId id="303" r:id="rId38"/>
    <p:sldId id="304" r:id="rId39"/>
    <p:sldId id="322" r:id="rId40"/>
    <p:sldId id="321" r:id="rId41"/>
    <p:sldId id="280" r:id="rId42"/>
    <p:sldId id="306" r:id="rId43"/>
    <p:sldId id="324" r:id="rId44"/>
    <p:sldId id="307" r:id="rId45"/>
    <p:sldId id="308" r:id="rId46"/>
    <p:sldId id="325" r:id="rId47"/>
    <p:sldId id="309" r:id="rId48"/>
    <p:sldId id="311" r:id="rId49"/>
    <p:sldId id="310" r:id="rId50"/>
    <p:sldId id="326" r:id="rId51"/>
    <p:sldId id="284" r:id="rId52"/>
    <p:sldId id="314" r:id="rId53"/>
    <p:sldId id="328" r:id="rId54"/>
    <p:sldId id="312" r:id="rId55"/>
    <p:sldId id="313" r:id="rId56"/>
    <p:sldId id="287" r:id="rId57"/>
    <p:sldId id="288" r:id="rId58"/>
    <p:sldId id="289" r:id="rId59"/>
    <p:sldId id="290" r:id="rId60"/>
    <p:sldId id="291" r:id="rId61"/>
    <p:sldId id="268" r:id="rId62"/>
    <p:sldId id="293" r:id="rId63"/>
    <p:sldId id="267" r:id="rId64"/>
    <p:sldId id="269" r:id="rId65"/>
    <p:sldId id="270" r:id="rId66"/>
    <p:sldId id="292" r:id="rId67"/>
    <p:sldId id="261" r:id="rId68"/>
    <p:sldId id="262" r:id="rId69"/>
    <p:sldId id="263" r:id="rId70"/>
    <p:sldId id="264" r:id="rId71"/>
    <p:sldId id="265" r:id="rId72"/>
    <p:sldId id="266" r:id="rId73"/>
    <p:sldId id="294" r:id="rId74"/>
    <p:sldId id="295" r:id="rId7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7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EBF0D-986F-44EC-92F7-917C7202D76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ABC820-AB4A-49F2-8AB4-4D2FB8E146B3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ряд</a:t>
          </a:r>
        </a:p>
      </dgm:t>
    </dgm:pt>
    <dgm:pt modelId="{206E02E8-1A1C-4F79-B15B-00D39AAD6596}" type="parTrans" cxnId="{A3E90A06-D3A1-4082-8832-59ABBA8426C0}">
      <dgm:prSet/>
      <dgm:spPr/>
      <dgm:t>
        <a:bodyPr/>
        <a:lstStyle/>
        <a:p>
          <a:endParaRPr lang="ru-RU"/>
        </a:p>
      </dgm:t>
    </dgm:pt>
    <dgm:pt modelId="{ADD9C600-EC54-4A87-86C6-7DA58A6F89AF}" type="sibTrans" cxnId="{A3E90A06-D3A1-4082-8832-59ABBA8426C0}">
      <dgm:prSet/>
      <dgm:spPr/>
      <dgm:t>
        <a:bodyPr/>
        <a:lstStyle/>
        <a:p>
          <a:endParaRPr lang="ru-RU"/>
        </a:p>
      </dgm:t>
    </dgm:pt>
    <dgm:pt modelId="{BC2A8AD8-81F3-4EF0-8AD2-2B7512E02778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>
              <a:latin typeface="+mn-lt"/>
              <a:cs typeface="Times New Roman" panose="02020603050405020304" pitchFamily="18" charset="0"/>
            </a:rPr>
            <a:t>изониазид, рифампицин, </a:t>
          </a:r>
          <a:r>
            <a:rPr lang="ru-RU" sz="2000" b="1" dirty="0" err="1">
              <a:latin typeface="+mn-lt"/>
              <a:cs typeface="Times New Roman" panose="02020603050405020304" pitchFamily="18" charset="0"/>
            </a:rPr>
            <a:t>рифабутин</a:t>
          </a:r>
          <a:r>
            <a:rPr lang="ru-RU" sz="2000" b="1" dirty="0">
              <a:latin typeface="+mn-lt"/>
              <a:cs typeface="Times New Roman" panose="02020603050405020304" pitchFamily="18" charset="0"/>
            </a:rPr>
            <a:t>, пиразинамид,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этамбутол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стрептомицин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60486FE6-BF09-4EB8-8961-5A98896810D9}" type="parTrans" cxnId="{EA7F2493-1859-4B09-A3AC-64B3E49942D5}">
      <dgm:prSet/>
      <dgm:spPr/>
      <dgm:t>
        <a:bodyPr/>
        <a:lstStyle/>
        <a:p>
          <a:endParaRPr lang="ru-RU"/>
        </a:p>
      </dgm:t>
    </dgm:pt>
    <dgm:pt modelId="{E745844A-148A-413E-94D8-76B396AA6E6A}" type="sibTrans" cxnId="{EA7F2493-1859-4B09-A3AC-64B3E49942D5}">
      <dgm:prSet/>
      <dgm:spPr/>
      <dgm:t>
        <a:bodyPr/>
        <a:lstStyle/>
        <a:p>
          <a:endParaRPr lang="ru-RU"/>
        </a:p>
      </dgm:t>
    </dgm:pt>
    <dgm:pt modelId="{3DCDA07C-A47E-46C3-AD94-FC04372338F5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ряд</a:t>
          </a:r>
        </a:p>
      </dgm:t>
    </dgm:pt>
    <dgm:pt modelId="{867BFBEB-415E-4756-98D1-D63CE45A1689}" type="parTrans" cxnId="{EC0EE867-0C10-4A5D-B01F-2D73BCC40EED}">
      <dgm:prSet/>
      <dgm:spPr/>
      <dgm:t>
        <a:bodyPr/>
        <a:lstStyle/>
        <a:p>
          <a:endParaRPr lang="ru-RU"/>
        </a:p>
      </dgm:t>
    </dgm:pt>
    <dgm:pt modelId="{601B8D71-6601-40D5-9232-7D8CDF4F9D68}" type="sibTrans" cxnId="{EC0EE867-0C10-4A5D-B01F-2D73BCC40EED}">
      <dgm:prSet/>
      <dgm:spPr/>
      <dgm:t>
        <a:bodyPr/>
        <a:lstStyle/>
        <a:p>
          <a:endParaRPr lang="ru-RU"/>
        </a:p>
      </dgm:t>
    </dgm:pt>
    <dgm:pt modelId="{3DD3DFDE-17C4-4E8B-8A0D-6A85A5E0AE5C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спарфлоксацин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деламанид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канамицин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амикацин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капреомицин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протионамид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аминосалициловая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кислота, амоксициллина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клавуланат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имипенем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/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циластатин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меропенем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тиоуреидоиминометилпиридиния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перхлорат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7F0FAA8F-8BD0-4927-AFB5-F3053A64F965}" type="parTrans" cxnId="{8BB8F67D-AFE4-411A-8538-D2A2BFCF67CB}">
      <dgm:prSet/>
      <dgm:spPr/>
      <dgm:t>
        <a:bodyPr/>
        <a:lstStyle/>
        <a:p>
          <a:endParaRPr lang="ru-RU"/>
        </a:p>
      </dgm:t>
    </dgm:pt>
    <dgm:pt modelId="{CB225A56-BE66-4D73-90B6-EB67620D118E}" type="sibTrans" cxnId="{8BB8F67D-AFE4-411A-8538-D2A2BFCF67CB}">
      <dgm:prSet/>
      <dgm:spPr/>
      <dgm:t>
        <a:bodyPr/>
        <a:lstStyle/>
        <a:p>
          <a:endParaRPr lang="ru-RU"/>
        </a:p>
      </dgm:t>
    </dgm:pt>
    <dgm:pt modelId="{3EE5523D-B98D-420B-A543-6C2AFD5822C1}" type="pres">
      <dgm:prSet presAssocID="{1CBEBF0D-986F-44EC-92F7-917C7202D76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397CA6-350D-4029-BD01-068CE746ABBF}" type="pres">
      <dgm:prSet presAssocID="{ABABC820-AB4A-49F2-8AB4-4D2FB8E146B3}" presName="composite" presStyleCnt="0"/>
      <dgm:spPr/>
    </dgm:pt>
    <dgm:pt modelId="{949B84FB-4D78-495F-B450-8F13B346E0FA}" type="pres">
      <dgm:prSet presAssocID="{ABABC820-AB4A-49F2-8AB4-4D2FB8E146B3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B9451-F4C9-4138-919C-DED9B13D73BE}" type="pres">
      <dgm:prSet presAssocID="{ABABC820-AB4A-49F2-8AB4-4D2FB8E146B3}" presName="descendantText" presStyleLbl="alignAcc1" presStyleIdx="0" presStyleCnt="2" custScaleY="100000" custLinFactNeighborX="-319" custLinFactNeighborY="1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12695-FF36-4D07-894F-080201E9CE7C}" type="pres">
      <dgm:prSet presAssocID="{ADD9C600-EC54-4A87-86C6-7DA58A6F89AF}" presName="sp" presStyleCnt="0"/>
      <dgm:spPr/>
    </dgm:pt>
    <dgm:pt modelId="{48C04E36-C1D0-4901-A4C3-CDD2C70BF041}" type="pres">
      <dgm:prSet presAssocID="{3DCDA07C-A47E-46C3-AD94-FC04372338F5}" presName="composite" presStyleCnt="0"/>
      <dgm:spPr/>
    </dgm:pt>
    <dgm:pt modelId="{1FEEC6CF-EB64-451B-AAFD-812745F63BE3}" type="pres">
      <dgm:prSet presAssocID="{3DCDA07C-A47E-46C3-AD94-FC04372338F5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C3D5E-24D4-4CA1-A003-6BD825D40D65}" type="pres">
      <dgm:prSet presAssocID="{3DCDA07C-A47E-46C3-AD94-FC04372338F5}" presName="descendantText" presStyleLbl="alignAcc1" presStyleIdx="1" presStyleCnt="2" custScaleY="169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D96F8-0EAB-4B69-88FB-5E43A897D4F1}" type="presOf" srcId="{ABABC820-AB4A-49F2-8AB4-4D2FB8E146B3}" destId="{949B84FB-4D78-495F-B450-8F13B346E0FA}" srcOrd="0" destOrd="0" presId="urn:microsoft.com/office/officeart/2005/8/layout/chevron2"/>
    <dgm:cxn modelId="{EC0EE867-0C10-4A5D-B01F-2D73BCC40EED}" srcId="{1CBEBF0D-986F-44EC-92F7-917C7202D768}" destId="{3DCDA07C-A47E-46C3-AD94-FC04372338F5}" srcOrd="1" destOrd="0" parTransId="{867BFBEB-415E-4756-98D1-D63CE45A1689}" sibTransId="{601B8D71-6601-40D5-9232-7D8CDF4F9D68}"/>
    <dgm:cxn modelId="{8BB8F67D-AFE4-411A-8538-D2A2BFCF67CB}" srcId="{3DCDA07C-A47E-46C3-AD94-FC04372338F5}" destId="{3DD3DFDE-17C4-4E8B-8A0D-6A85A5E0AE5C}" srcOrd="0" destOrd="0" parTransId="{7F0FAA8F-8BD0-4927-AFB5-F3053A64F965}" sibTransId="{CB225A56-BE66-4D73-90B6-EB67620D118E}"/>
    <dgm:cxn modelId="{6D51752F-1E44-4E48-B6AB-BBAF236AF908}" type="presOf" srcId="{1CBEBF0D-986F-44EC-92F7-917C7202D768}" destId="{3EE5523D-B98D-420B-A543-6C2AFD5822C1}" srcOrd="0" destOrd="0" presId="urn:microsoft.com/office/officeart/2005/8/layout/chevron2"/>
    <dgm:cxn modelId="{0C2599E2-1099-4D74-8B68-1785C986340B}" type="presOf" srcId="{3DD3DFDE-17C4-4E8B-8A0D-6A85A5E0AE5C}" destId="{A62C3D5E-24D4-4CA1-A003-6BD825D40D65}" srcOrd="0" destOrd="0" presId="urn:microsoft.com/office/officeart/2005/8/layout/chevron2"/>
    <dgm:cxn modelId="{1157429A-8782-44D3-AC89-8428790C2FCF}" type="presOf" srcId="{BC2A8AD8-81F3-4EF0-8AD2-2B7512E02778}" destId="{D02B9451-F4C9-4138-919C-DED9B13D73BE}" srcOrd="0" destOrd="0" presId="urn:microsoft.com/office/officeart/2005/8/layout/chevron2"/>
    <dgm:cxn modelId="{EA7F2493-1859-4B09-A3AC-64B3E49942D5}" srcId="{ABABC820-AB4A-49F2-8AB4-4D2FB8E146B3}" destId="{BC2A8AD8-81F3-4EF0-8AD2-2B7512E02778}" srcOrd="0" destOrd="0" parTransId="{60486FE6-BF09-4EB8-8961-5A98896810D9}" sibTransId="{E745844A-148A-413E-94D8-76B396AA6E6A}"/>
    <dgm:cxn modelId="{A3E90A06-D3A1-4082-8832-59ABBA8426C0}" srcId="{1CBEBF0D-986F-44EC-92F7-917C7202D768}" destId="{ABABC820-AB4A-49F2-8AB4-4D2FB8E146B3}" srcOrd="0" destOrd="0" parTransId="{206E02E8-1A1C-4F79-B15B-00D39AAD6596}" sibTransId="{ADD9C600-EC54-4A87-86C6-7DA58A6F89AF}"/>
    <dgm:cxn modelId="{3429E266-C1A1-4CDF-A5D2-E53CD842ADE8}" type="presOf" srcId="{3DCDA07C-A47E-46C3-AD94-FC04372338F5}" destId="{1FEEC6CF-EB64-451B-AAFD-812745F63BE3}" srcOrd="0" destOrd="0" presId="urn:microsoft.com/office/officeart/2005/8/layout/chevron2"/>
    <dgm:cxn modelId="{3E3B9BB4-DED0-4463-97FF-95C9FAD9A6FA}" type="presParOf" srcId="{3EE5523D-B98D-420B-A543-6C2AFD5822C1}" destId="{4F397CA6-350D-4029-BD01-068CE746ABBF}" srcOrd="0" destOrd="0" presId="urn:microsoft.com/office/officeart/2005/8/layout/chevron2"/>
    <dgm:cxn modelId="{4E8C59FA-C92E-49A6-B500-4C70FA412C3E}" type="presParOf" srcId="{4F397CA6-350D-4029-BD01-068CE746ABBF}" destId="{949B84FB-4D78-495F-B450-8F13B346E0FA}" srcOrd="0" destOrd="0" presId="urn:microsoft.com/office/officeart/2005/8/layout/chevron2"/>
    <dgm:cxn modelId="{1BB1E2F6-DBC1-43E8-92A6-864F487EA33C}" type="presParOf" srcId="{4F397CA6-350D-4029-BD01-068CE746ABBF}" destId="{D02B9451-F4C9-4138-919C-DED9B13D73BE}" srcOrd="1" destOrd="0" presId="urn:microsoft.com/office/officeart/2005/8/layout/chevron2"/>
    <dgm:cxn modelId="{A09FE0B9-DD4E-4D2C-A1ED-79337536CF85}" type="presParOf" srcId="{3EE5523D-B98D-420B-A543-6C2AFD5822C1}" destId="{9B112695-FF36-4D07-894F-080201E9CE7C}" srcOrd="1" destOrd="0" presId="urn:microsoft.com/office/officeart/2005/8/layout/chevron2"/>
    <dgm:cxn modelId="{FF279087-0E93-4252-8977-7829BD4D3BE2}" type="presParOf" srcId="{3EE5523D-B98D-420B-A543-6C2AFD5822C1}" destId="{48C04E36-C1D0-4901-A4C3-CDD2C70BF041}" srcOrd="2" destOrd="0" presId="urn:microsoft.com/office/officeart/2005/8/layout/chevron2"/>
    <dgm:cxn modelId="{0B2BB99F-7382-46B4-BC43-01BC2A81CFEA}" type="presParOf" srcId="{48C04E36-C1D0-4901-A4C3-CDD2C70BF041}" destId="{1FEEC6CF-EB64-451B-AAFD-812745F63BE3}" srcOrd="0" destOrd="0" presId="urn:microsoft.com/office/officeart/2005/8/layout/chevron2"/>
    <dgm:cxn modelId="{ED5FAA9F-8A2E-453A-82FB-23A7FC0850B2}" type="presParOf" srcId="{48C04E36-C1D0-4901-A4C3-CDD2C70BF041}" destId="{A62C3D5E-24D4-4CA1-A003-6BD825D40D65}" srcOrd="1" destOrd="0" presId="urn:microsoft.com/office/officeart/2005/8/layout/chevron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BEBF0D-986F-44EC-92F7-917C7202D76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ABC820-AB4A-49F2-8AB4-4D2FB8E146B3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А</a:t>
          </a:r>
          <a:endParaRPr lang="ru-RU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E02E8-1A1C-4F79-B15B-00D39AAD6596}" type="parTrans" cxnId="{A3E90A06-D3A1-4082-8832-59ABBA8426C0}">
      <dgm:prSet/>
      <dgm:spPr/>
      <dgm:t>
        <a:bodyPr/>
        <a:lstStyle/>
        <a:p>
          <a:endParaRPr lang="ru-RU"/>
        </a:p>
      </dgm:t>
    </dgm:pt>
    <dgm:pt modelId="{ADD9C600-EC54-4A87-86C6-7DA58A6F89AF}" type="sibTrans" cxnId="{A3E90A06-D3A1-4082-8832-59ABBA8426C0}">
      <dgm:prSet/>
      <dgm:spPr/>
      <dgm:t>
        <a:bodyPr/>
        <a:lstStyle/>
        <a:p>
          <a:endParaRPr lang="ru-RU"/>
        </a:p>
      </dgm:t>
    </dgm:pt>
    <dgm:pt modelId="{BC2A8AD8-81F3-4EF0-8AD2-2B7512E02778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фторхинолоны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(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)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60486FE6-BF09-4EB8-8961-5A98896810D9}" type="parTrans" cxnId="{EA7F2493-1859-4B09-A3AC-64B3E49942D5}">
      <dgm:prSet/>
      <dgm:spPr/>
      <dgm:t>
        <a:bodyPr/>
        <a:lstStyle/>
        <a:p>
          <a:endParaRPr lang="ru-RU"/>
        </a:p>
      </dgm:t>
    </dgm:pt>
    <dgm:pt modelId="{E745844A-148A-413E-94D8-76B396AA6E6A}" type="sibTrans" cxnId="{EA7F2493-1859-4B09-A3AC-64B3E49942D5}">
      <dgm:prSet/>
      <dgm:spPr/>
      <dgm:t>
        <a:bodyPr/>
        <a:lstStyle/>
        <a:p>
          <a:endParaRPr lang="ru-RU"/>
        </a:p>
      </dgm:t>
    </dgm:pt>
    <dgm:pt modelId="{3DCDA07C-A47E-46C3-AD94-FC04372338F5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В</a:t>
          </a:r>
          <a:endParaRPr lang="ru-RU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BFBEB-415E-4756-98D1-D63CE45A1689}" type="parTrans" cxnId="{EC0EE867-0C10-4A5D-B01F-2D73BCC40EED}">
      <dgm:prSet/>
      <dgm:spPr/>
      <dgm:t>
        <a:bodyPr/>
        <a:lstStyle/>
        <a:p>
          <a:endParaRPr lang="ru-RU"/>
        </a:p>
      </dgm:t>
    </dgm:pt>
    <dgm:pt modelId="{601B8D71-6601-40D5-9232-7D8CDF4F9D68}" type="sibTrans" cxnId="{EC0EE867-0C10-4A5D-B01F-2D73BCC40EED}">
      <dgm:prSet/>
      <dgm:spPr/>
      <dgm:t>
        <a:bodyPr/>
        <a:lstStyle/>
        <a:p>
          <a:endParaRPr lang="ru-RU"/>
        </a:p>
      </dgm:t>
    </dgm:pt>
    <dgm:pt modelId="{3DD3DFDE-17C4-4E8B-8A0D-6A85A5E0AE5C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 или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теризидон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и некоторые другие препараты, не зарегистрированные в РФ, условно рекомендованы в качестве препаратов второго выбора;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7F0FAA8F-8BD0-4927-AFB5-F3053A64F965}" type="parTrans" cxnId="{8BB8F67D-AFE4-411A-8538-D2A2BFCF67CB}">
      <dgm:prSet/>
      <dgm:spPr/>
      <dgm:t>
        <a:bodyPr/>
        <a:lstStyle/>
        <a:p>
          <a:endParaRPr lang="ru-RU"/>
        </a:p>
      </dgm:t>
    </dgm:pt>
    <dgm:pt modelId="{CB225A56-BE66-4D73-90B6-EB67620D118E}" type="sibTrans" cxnId="{8BB8F67D-AFE4-411A-8538-D2A2BFCF67CB}">
      <dgm:prSet/>
      <dgm:spPr/>
      <dgm:t>
        <a:bodyPr/>
        <a:lstStyle/>
        <a:p>
          <a:endParaRPr lang="ru-RU"/>
        </a:p>
      </dgm:t>
    </dgm:pt>
    <dgm:pt modelId="{B5B7C41A-B03E-4689-B29E-5BDAE153B5B8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С</a:t>
          </a:r>
          <a:endParaRPr lang="ru-RU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F6C61-FE73-4CB0-9311-438920D307A0}" type="parTrans" cxnId="{E1422C16-22B8-4EDB-9D5C-7BE647E0E72C}">
      <dgm:prSet/>
      <dgm:spPr/>
      <dgm:t>
        <a:bodyPr/>
        <a:lstStyle/>
        <a:p>
          <a:endParaRPr lang="ru-RU"/>
        </a:p>
      </dgm:t>
    </dgm:pt>
    <dgm:pt modelId="{3EAA2783-59C8-4964-B92C-B967368E2A49}" type="sibTrans" cxnId="{E1422C16-22B8-4EDB-9D5C-7BE647E0E72C}">
      <dgm:prSet/>
      <dgm:spPr/>
      <dgm:t>
        <a:bodyPr/>
        <a:lstStyle/>
        <a:p>
          <a:endParaRPr lang="ru-RU"/>
        </a:p>
      </dgm:t>
    </dgm:pt>
    <dgm:pt modelId="{92A73C20-419B-4786-8877-65D6980C7211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smtClean="0">
              <a:latin typeface="+mn-lt"/>
              <a:cs typeface="Times New Roman" panose="02020603050405020304" pitchFamily="18" charset="0"/>
            </a:rPr>
            <a:t>в нее входят все прочие препараты, которые могут использоваться в том случае, если режим не может быть составлен из препаратов групп A и B.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16B8DAF7-8797-4114-BEFB-F1C24BBC5825}" type="parTrans" cxnId="{BB406ECB-E98D-4915-9EA7-F34E456CFE08}">
      <dgm:prSet/>
      <dgm:spPr/>
      <dgm:t>
        <a:bodyPr/>
        <a:lstStyle/>
        <a:p>
          <a:endParaRPr lang="ru-RU"/>
        </a:p>
      </dgm:t>
    </dgm:pt>
    <dgm:pt modelId="{30EDC1AD-2ED4-43BE-8B84-D424A4EB510C}" type="sibTrans" cxnId="{BB406ECB-E98D-4915-9EA7-F34E456CFE08}">
      <dgm:prSet/>
      <dgm:spPr/>
      <dgm:t>
        <a:bodyPr/>
        <a:lstStyle/>
        <a:p>
          <a:endParaRPr lang="ru-RU"/>
        </a:p>
      </dgm:t>
    </dgm:pt>
    <dgm:pt modelId="{27BD5D11-C90B-48C6-A390-8411ACFD2D13}">
      <dgm:prSet custT="1"/>
      <dgm:spPr/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latin typeface="+mn-lt"/>
              <a:cs typeface="Times New Roman" panose="02020603050405020304" pitchFamily="18" charset="0"/>
            </a:rPr>
            <a:t>(сочтены высокоэффективными и настоятельно рекомендуются для включения во все режимы при отсутствии противопоказаний)</a:t>
          </a:r>
          <a:endParaRPr lang="ru-RU" sz="1600" b="1" dirty="0">
            <a:latin typeface="+mn-lt"/>
            <a:cs typeface="Times New Roman" panose="02020603050405020304" pitchFamily="18" charset="0"/>
          </a:endParaRPr>
        </a:p>
      </dgm:t>
    </dgm:pt>
    <dgm:pt modelId="{26671F7D-F650-402A-A3BA-73530C461909}" type="parTrans" cxnId="{58AEF99A-7FAA-4512-9D8C-22A7B11E049F}">
      <dgm:prSet/>
      <dgm:spPr/>
      <dgm:t>
        <a:bodyPr/>
        <a:lstStyle/>
        <a:p>
          <a:endParaRPr lang="ru-RU"/>
        </a:p>
      </dgm:t>
    </dgm:pt>
    <dgm:pt modelId="{8C8A21CA-A950-4FA9-8361-B925010BA096}" type="sibTrans" cxnId="{58AEF99A-7FAA-4512-9D8C-22A7B11E049F}">
      <dgm:prSet/>
      <dgm:spPr/>
      <dgm:t>
        <a:bodyPr/>
        <a:lstStyle/>
        <a:p>
          <a:endParaRPr lang="ru-RU"/>
        </a:p>
      </dgm:t>
    </dgm:pt>
    <dgm:pt modelId="{3EE5523D-B98D-420B-A543-6C2AFD5822C1}" type="pres">
      <dgm:prSet presAssocID="{1CBEBF0D-986F-44EC-92F7-917C7202D76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397CA6-350D-4029-BD01-068CE746ABBF}" type="pres">
      <dgm:prSet presAssocID="{ABABC820-AB4A-49F2-8AB4-4D2FB8E146B3}" presName="composite" presStyleCnt="0"/>
      <dgm:spPr/>
      <dgm:t>
        <a:bodyPr/>
        <a:lstStyle/>
        <a:p>
          <a:endParaRPr lang="ru-RU"/>
        </a:p>
      </dgm:t>
    </dgm:pt>
    <dgm:pt modelId="{949B84FB-4D78-495F-B450-8F13B346E0FA}" type="pres">
      <dgm:prSet presAssocID="{ABABC820-AB4A-49F2-8AB4-4D2FB8E146B3}" presName="parentText" presStyleLbl="alignNode1" presStyleIdx="0" presStyleCnt="3" custScaleX="1082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B9451-F4C9-4138-919C-DED9B13D73BE}" type="pres">
      <dgm:prSet presAssocID="{ABABC820-AB4A-49F2-8AB4-4D2FB8E146B3}" presName="descendantText" presStyleLbl="alignAcc1" presStyleIdx="0" presStyleCnt="3" custScaleX="88408" custLinFactNeighborX="-5119" custLinFactNeighborY="1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12695-FF36-4D07-894F-080201E9CE7C}" type="pres">
      <dgm:prSet presAssocID="{ADD9C600-EC54-4A87-86C6-7DA58A6F89AF}" presName="sp" presStyleCnt="0"/>
      <dgm:spPr/>
      <dgm:t>
        <a:bodyPr/>
        <a:lstStyle/>
        <a:p>
          <a:endParaRPr lang="ru-RU"/>
        </a:p>
      </dgm:t>
    </dgm:pt>
    <dgm:pt modelId="{48C04E36-C1D0-4901-A4C3-CDD2C70BF041}" type="pres">
      <dgm:prSet presAssocID="{3DCDA07C-A47E-46C3-AD94-FC04372338F5}" presName="composite" presStyleCnt="0"/>
      <dgm:spPr/>
      <dgm:t>
        <a:bodyPr/>
        <a:lstStyle/>
        <a:p>
          <a:endParaRPr lang="ru-RU"/>
        </a:p>
      </dgm:t>
    </dgm:pt>
    <dgm:pt modelId="{1FEEC6CF-EB64-451B-AAFD-812745F63BE3}" type="pres">
      <dgm:prSet presAssocID="{3DCDA07C-A47E-46C3-AD94-FC04372338F5}" presName="parentText" presStyleLbl="alignNode1" presStyleIdx="1" presStyleCnt="3" custScaleX="1119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C3D5E-24D4-4CA1-A003-6BD825D40D65}" type="pres">
      <dgm:prSet presAssocID="{3DCDA07C-A47E-46C3-AD94-FC04372338F5}" presName="descendantText" presStyleLbl="alignAcc1" presStyleIdx="1" presStyleCnt="3" custScaleX="99119" custLinFactNeighborX="529" custLinFactNeighborY="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FD69A-7B89-4F60-964B-8C560D97CDEF}" type="pres">
      <dgm:prSet presAssocID="{601B8D71-6601-40D5-9232-7D8CDF4F9D68}" presName="sp" presStyleCnt="0"/>
      <dgm:spPr/>
      <dgm:t>
        <a:bodyPr/>
        <a:lstStyle/>
        <a:p>
          <a:endParaRPr lang="ru-RU"/>
        </a:p>
      </dgm:t>
    </dgm:pt>
    <dgm:pt modelId="{62948E63-E1AC-4317-8BC7-934B9CA7AB60}" type="pres">
      <dgm:prSet presAssocID="{B5B7C41A-B03E-4689-B29E-5BDAE153B5B8}" presName="composite" presStyleCnt="0"/>
      <dgm:spPr/>
      <dgm:t>
        <a:bodyPr/>
        <a:lstStyle/>
        <a:p>
          <a:endParaRPr lang="ru-RU"/>
        </a:p>
      </dgm:t>
    </dgm:pt>
    <dgm:pt modelId="{E6B56802-FACD-48BF-8F62-A91BF68BDD87}" type="pres">
      <dgm:prSet presAssocID="{B5B7C41A-B03E-4689-B29E-5BDAE153B5B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97094-A4D8-4881-A39E-47978D22720A}" type="pres">
      <dgm:prSet presAssocID="{B5B7C41A-B03E-4689-B29E-5BDAE153B5B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422C16-22B8-4EDB-9D5C-7BE647E0E72C}" srcId="{1CBEBF0D-986F-44EC-92F7-917C7202D768}" destId="{B5B7C41A-B03E-4689-B29E-5BDAE153B5B8}" srcOrd="2" destOrd="0" parTransId="{682F6C61-FE73-4CB0-9311-438920D307A0}" sibTransId="{3EAA2783-59C8-4964-B92C-B967368E2A49}"/>
    <dgm:cxn modelId="{033381AB-33F5-41EB-9518-8AFCE965778B}" type="presOf" srcId="{3DD3DFDE-17C4-4E8B-8A0D-6A85A5E0AE5C}" destId="{A62C3D5E-24D4-4CA1-A003-6BD825D40D65}" srcOrd="0" destOrd="0" presId="urn:microsoft.com/office/officeart/2005/8/layout/chevron2"/>
    <dgm:cxn modelId="{4BCEA9B8-5E4E-4857-B316-7274488EA377}" type="presOf" srcId="{92A73C20-419B-4786-8877-65D6980C7211}" destId="{8EA97094-A4D8-4881-A39E-47978D22720A}" srcOrd="0" destOrd="0" presId="urn:microsoft.com/office/officeart/2005/8/layout/chevron2"/>
    <dgm:cxn modelId="{B941BBA3-9FF5-4F96-9945-DA888089FF48}" type="presOf" srcId="{3DCDA07C-A47E-46C3-AD94-FC04372338F5}" destId="{1FEEC6CF-EB64-451B-AAFD-812745F63BE3}" srcOrd="0" destOrd="0" presId="urn:microsoft.com/office/officeart/2005/8/layout/chevron2"/>
    <dgm:cxn modelId="{D10CE052-B36B-4032-B191-6BE7C53B23FA}" type="presOf" srcId="{B5B7C41A-B03E-4689-B29E-5BDAE153B5B8}" destId="{E6B56802-FACD-48BF-8F62-A91BF68BDD87}" srcOrd="0" destOrd="0" presId="urn:microsoft.com/office/officeart/2005/8/layout/chevron2"/>
    <dgm:cxn modelId="{58AEF99A-7FAA-4512-9D8C-22A7B11E049F}" srcId="{ABABC820-AB4A-49F2-8AB4-4D2FB8E146B3}" destId="{27BD5D11-C90B-48C6-A390-8411ACFD2D13}" srcOrd="1" destOrd="0" parTransId="{26671F7D-F650-402A-A3BA-73530C461909}" sibTransId="{8C8A21CA-A950-4FA9-8361-B925010BA096}"/>
    <dgm:cxn modelId="{EA7F2493-1859-4B09-A3AC-64B3E49942D5}" srcId="{ABABC820-AB4A-49F2-8AB4-4D2FB8E146B3}" destId="{BC2A8AD8-81F3-4EF0-8AD2-2B7512E02778}" srcOrd="0" destOrd="0" parTransId="{60486FE6-BF09-4EB8-8961-5A98896810D9}" sibTransId="{E745844A-148A-413E-94D8-76B396AA6E6A}"/>
    <dgm:cxn modelId="{5B019032-1AE4-474A-B5C1-92168755CB09}" type="presOf" srcId="{27BD5D11-C90B-48C6-A390-8411ACFD2D13}" destId="{D02B9451-F4C9-4138-919C-DED9B13D73BE}" srcOrd="0" destOrd="1" presId="urn:microsoft.com/office/officeart/2005/8/layout/chevron2"/>
    <dgm:cxn modelId="{389AA4DB-E142-4D93-B48C-CB528ADD6FF8}" type="presOf" srcId="{ABABC820-AB4A-49F2-8AB4-4D2FB8E146B3}" destId="{949B84FB-4D78-495F-B450-8F13B346E0FA}" srcOrd="0" destOrd="0" presId="urn:microsoft.com/office/officeart/2005/8/layout/chevron2"/>
    <dgm:cxn modelId="{CED32FB7-2CF3-49DC-9CEF-CB68745171D8}" type="presOf" srcId="{1CBEBF0D-986F-44EC-92F7-917C7202D768}" destId="{3EE5523D-B98D-420B-A543-6C2AFD5822C1}" srcOrd="0" destOrd="0" presId="urn:microsoft.com/office/officeart/2005/8/layout/chevron2"/>
    <dgm:cxn modelId="{A3E90A06-D3A1-4082-8832-59ABBA8426C0}" srcId="{1CBEBF0D-986F-44EC-92F7-917C7202D768}" destId="{ABABC820-AB4A-49F2-8AB4-4D2FB8E146B3}" srcOrd="0" destOrd="0" parTransId="{206E02E8-1A1C-4F79-B15B-00D39AAD6596}" sibTransId="{ADD9C600-EC54-4A87-86C6-7DA58A6F89AF}"/>
    <dgm:cxn modelId="{6E3813E3-7F08-44E8-BD61-84F95185261B}" type="presOf" srcId="{BC2A8AD8-81F3-4EF0-8AD2-2B7512E02778}" destId="{D02B9451-F4C9-4138-919C-DED9B13D73BE}" srcOrd="0" destOrd="0" presId="urn:microsoft.com/office/officeart/2005/8/layout/chevron2"/>
    <dgm:cxn modelId="{BB406ECB-E98D-4915-9EA7-F34E456CFE08}" srcId="{B5B7C41A-B03E-4689-B29E-5BDAE153B5B8}" destId="{92A73C20-419B-4786-8877-65D6980C7211}" srcOrd="0" destOrd="0" parTransId="{16B8DAF7-8797-4114-BEFB-F1C24BBC5825}" sibTransId="{30EDC1AD-2ED4-43BE-8B84-D424A4EB510C}"/>
    <dgm:cxn modelId="{EC0EE867-0C10-4A5D-B01F-2D73BCC40EED}" srcId="{1CBEBF0D-986F-44EC-92F7-917C7202D768}" destId="{3DCDA07C-A47E-46C3-AD94-FC04372338F5}" srcOrd="1" destOrd="0" parTransId="{867BFBEB-415E-4756-98D1-D63CE45A1689}" sibTransId="{601B8D71-6601-40D5-9232-7D8CDF4F9D68}"/>
    <dgm:cxn modelId="{8BB8F67D-AFE4-411A-8538-D2A2BFCF67CB}" srcId="{3DCDA07C-A47E-46C3-AD94-FC04372338F5}" destId="{3DD3DFDE-17C4-4E8B-8A0D-6A85A5E0AE5C}" srcOrd="0" destOrd="0" parTransId="{7F0FAA8F-8BD0-4927-AFB5-F3053A64F965}" sibTransId="{CB225A56-BE66-4D73-90B6-EB67620D118E}"/>
    <dgm:cxn modelId="{D5A4D25B-3D7D-4464-A2EE-9B8C59B4EEF5}" type="presParOf" srcId="{3EE5523D-B98D-420B-A543-6C2AFD5822C1}" destId="{4F397CA6-350D-4029-BD01-068CE746ABBF}" srcOrd="0" destOrd="0" presId="urn:microsoft.com/office/officeart/2005/8/layout/chevron2"/>
    <dgm:cxn modelId="{4E3B9FD9-6CCB-4FB8-B205-5E44B00257FF}" type="presParOf" srcId="{4F397CA6-350D-4029-BD01-068CE746ABBF}" destId="{949B84FB-4D78-495F-B450-8F13B346E0FA}" srcOrd="0" destOrd="0" presId="urn:microsoft.com/office/officeart/2005/8/layout/chevron2"/>
    <dgm:cxn modelId="{66586E63-B657-47EB-AB3A-D9CB7A0BED85}" type="presParOf" srcId="{4F397CA6-350D-4029-BD01-068CE746ABBF}" destId="{D02B9451-F4C9-4138-919C-DED9B13D73BE}" srcOrd="1" destOrd="0" presId="urn:microsoft.com/office/officeart/2005/8/layout/chevron2"/>
    <dgm:cxn modelId="{3E7C38DF-6036-4E4B-A321-96A387D8F19D}" type="presParOf" srcId="{3EE5523D-B98D-420B-A543-6C2AFD5822C1}" destId="{9B112695-FF36-4D07-894F-080201E9CE7C}" srcOrd="1" destOrd="0" presId="urn:microsoft.com/office/officeart/2005/8/layout/chevron2"/>
    <dgm:cxn modelId="{EDB9A897-A791-483F-B3FF-FE943FDA435B}" type="presParOf" srcId="{3EE5523D-B98D-420B-A543-6C2AFD5822C1}" destId="{48C04E36-C1D0-4901-A4C3-CDD2C70BF041}" srcOrd="2" destOrd="0" presId="urn:microsoft.com/office/officeart/2005/8/layout/chevron2"/>
    <dgm:cxn modelId="{27569A55-932B-444D-AB1F-D35A64A76FFD}" type="presParOf" srcId="{48C04E36-C1D0-4901-A4C3-CDD2C70BF041}" destId="{1FEEC6CF-EB64-451B-AAFD-812745F63BE3}" srcOrd="0" destOrd="0" presId="urn:microsoft.com/office/officeart/2005/8/layout/chevron2"/>
    <dgm:cxn modelId="{68170CF4-3B71-46B1-9400-6D026A077AB1}" type="presParOf" srcId="{48C04E36-C1D0-4901-A4C3-CDD2C70BF041}" destId="{A62C3D5E-24D4-4CA1-A003-6BD825D40D65}" srcOrd="1" destOrd="0" presId="urn:microsoft.com/office/officeart/2005/8/layout/chevron2"/>
    <dgm:cxn modelId="{7B4232CF-65B0-4456-B93A-DBCA1ECA78DE}" type="presParOf" srcId="{3EE5523D-B98D-420B-A543-6C2AFD5822C1}" destId="{3C2FD69A-7B89-4F60-964B-8C560D97CDEF}" srcOrd="3" destOrd="0" presId="urn:microsoft.com/office/officeart/2005/8/layout/chevron2"/>
    <dgm:cxn modelId="{E8BE93D5-012F-4701-8B84-D617367CC3BF}" type="presParOf" srcId="{3EE5523D-B98D-420B-A543-6C2AFD5822C1}" destId="{62948E63-E1AC-4317-8BC7-934B9CA7AB60}" srcOrd="4" destOrd="0" presId="urn:microsoft.com/office/officeart/2005/8/layout/chevron2"/>
    <dgm:cxn modelId="{9FC38563-084C-490D-9464-3A49AC7075EB}" type="presParOf" srcId="{62948E63-E1AC-4317-8BC7-934B9CA7AB60}" destId="{E6B56802-FACD-48BF-8F62-A91BF68BDD87}" srcOrd="0" destOrd="0" presId="urn:microsoft.com/office/officeart/2005/8/layout/chevron2"/>
    <dgm:cxn modelId="{9119EF86-1928-4586-9A56-85D290ECCDD9}" type="presParOf" srcId="{62948E63-E1AC-4317-8BC7-934B9CA7AB60}" destId="{8EA97094-A4D8-4881-A39E-47978D2272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B84FB-4D78-495F-B450-8F13B346E0FA}">
      <dsp:nvSpPr>
        <dsp:cNvPr id="0" name=""/>
        <dsp:cNvSpPr/>
      </dsp:nvSpPr>
      <dsp:spPr>
        <a:xfrm rot="5400000">
          <a:off x="-278067" y="281275"/>
          <a:ext cx="1853783" cy="1297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ряд</a:t>
          </a:r>
        </a:p>
      </dsp:txBody>
      <dsp:txXfrm rot="-5400000">
        <a:off x="1" y="652031"/>
        <a:ext cx="1297648" cy="556135"/>
      </dsp:txXfrm>
    </dsp:sp>
    <dsp:sp modelId="{D02B9451-F4C9-4138-919C-DED9B13D73BE}">
      <dsp:nvSpPr>
        <dsp:cNvPr id="0" name=""/>
        <dsp:cNvSpPr/>
      </dsp:nvSpPr>
      <dsp:spPr>
        <a:xfrm rot="5400000">
          <a:off x="4423561" y="-3133800"/>
          <a:ext cx="1204959" cy="7504665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latin typeface="+mn-lt"/>
              <a:cs typeface="Times New Roman" panose="02020603050405020304" pitchFamily="18" charset="0"/>
            </a:rPr>
            <a:t>изониазид, рифампицин, </a:t>
          </a:r>
          <a:r>
            <a:rPr lang="ru-RU" sz="2000" b="1" kern="1200" dirty="0" err="1">
              <a:latin typeface="+mn-lt"/>
              <a:cs typeface="Times New Roman" panose="02020603050405020304" pitchFamily="18" charset="0"/>
            </a:rPr>
            <a:t>рифабутин</a:t>
          </a:r>
          <a:r>
            <a:rPr lang="ru-RU" sz="2000" b="1" kern="1200" dirty="0">
              <a:latin typeface="+mn-lt"/>
              <a:cs typeface="Times New Roman" panose="02020603050405020304" pitchFamily="18" charset="0"/>
            </a:rPr>
            <a:t>, пиразинамид,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этамбутол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стрептомицин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273709" y="74873"/>
        <a:ext cx="7445844" cy="1087317"/>
      </dsp:txXfrm>
    </dsp:sp>
    <dsp:sp modelId="{1FEEC6CF-EB64-451B-AAFD-812745F63BE3}">
      <dsp:nvSpPr>
        <dsp:cNvPr id="0" name=""/>
        <dsp:cNvSpPr/>
      </dsp:nvSpPr>
      <dsp:spPr>
        <a:xfrm rot="5400000">
          <a:off x="-278067" y="2294939"/>
          <a:ext cx="1853783" cy="1297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ряд</a:t>
          </a:r>
        </a:p>
      </dsp:txBody>
      <dsp:txXfrm rot="-5400000">
        <a:off x="1" y="2665695"/>
        <a:ext cx="1297648" cy="556135"/>
      </dsp:txXfrm>
    </dsp:sp>
    <dsp:sp modelId="{A62C3D5E-24D4-4CA1-A003-6BD825D40D65}">
      <dsp:nvSpPr>
        <dsp:cNvPr id="0" name=""/>
        <dsp:cNvSpPr/>
      </dsp:nvSpPr>
      <dsp:spPr>
        <a:xfrm rot="5400000">
          <a:off x="4031278" y="-1132981"/>
          <a:ext cx="2037405" cy="7504665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спарфлоксацин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деламанид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канамицин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амикацин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капреомицин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протионамид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аминосалициловая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кислота, амоксициллина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клавуланат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имипенем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/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циластатин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меропенем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тиоуреидоиминометилпиридиния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перхлорат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297648" y="1700107"/>
        <a:ext cx="7405207" cy="18384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B84FB-4D78-495F-B450-8F13B346E0FA}">
      <dsp:nvSpPr>
        <dsp:cNvPr id="0" name=""/>
        <dsp:cNvSpPr/>
      </dsp:nvSpPr>
      <dsp:spPr>
        <a:xfrm rot="5400000">
          <a:off x="-166927" y="162905"/>
          <a:ext cx="1324818" cy="10036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А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6342" y="504146"/>
        <a:ext cx="1003649" cy="321169"/>
      </dsp:txXfrm>
    </dsp:sp>
    <dsp:sp modelId="{D02B9451-F4C9-4138-919C-DED9B13D73BE}">
      <dsp:nvSpPr>
        <dsp:cNvPr id="0" name=""/>
        <dsp:cNvSpPr/>
      </dsp:nvSpPr>
      <dsp:spPr>
        <a:xfrm rot="5400000">
          <a:off x="4743409" y="-3703574"/>
          <a:ext cx="861131" cy="8302458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фторхинолоны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(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)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(сочтены высокоэффективными и настоятельно рекомендуются для включения во все режимы при отсутствии противопоказаний)</a:t>
          </a:r>
          <a:endParaRPr lang="ru-RU" sz="16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022746" y="59126"/>
        <a:ext cx="8260421" cy="777057"/>
      </dsp:txXfrm>
    </dsp:sp>
    <dsp:sp modelId="{1FEEC6CF-EB64-451B-AAFD-812745F63BE3}">
      <dsp:nvSpPr>
        <dsp:cNvPr id="0" name=""/>
        <dsp:cNvSpPr/>
      </dsp:nvSpPr>
      <dsp:spPr>
        <a:xfrm rot="5400000">
          <a:off x="-149673" y="1272399"/>
          <a:ext cx="1324818" cy="1038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В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6342" y="1648146"/>
        <a:ext cx="1038156" cy="286662"/>
      </dsp:txXfrm>
    </dsp:sp>
    <dsp:sp modelId="{A62C3D5E-24D4-4CA1-A003-6BD825D40D65}">
      <dsp:nvSpPr>
        <dsp:cNvPr id="0" name=""/>
        <dsp:cNvSpPr/>
      </dsp:nvSpPr>
      <dsp:spPr>
        <a:xfrm rot="5400000">
          <a:off x="5393381" y="-3236641"/>
          <a:ext cx="861131" cy="9609636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 или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теризидон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и некоторые другие препараты, не зарегистрированные в РФ, условно рекомендованы в качестве препаратов второго выбора;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019129" y="1179648"/>
        <a:ext cx="9567599" cy="777057"/>
      </dsp:txXfrm>
    </dsp:sp>
    <dsp:sp modelId="{E6B56802-FACD-48BF-8F62-A91BF68BDD87}">
      <dsp:nvSpPr>
        <dsp:cNvPr id="0" name=""/>
        <dsp:cNvSpPr/>
      </dsp:nvSpPr>
      <dsp:spPr>
        <a:xfrm rot="5400000">
          <a:off x="-205065" y="2454538"/>
          <a:ext cx="1324818" cy="9273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С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6342" y="2719501"/>
        <a:ext cx="927372" cy="397446"/>
      </dsp:txXfrm>
    </dsp:sp>
    <dsp:sp modelId="{8EA97094-A4D8-4881-A39E-47978D22720A}">
      <dsp:nvSpPr>
        <dsp:cNvPr id="0" name=""/>
        <dsp:cNvSpPr/>
      </dsp:nvSpPr>
      <dsp:spPr>
        <a:xfrm rot="5400000">
          <a:off x="5337989" y="-2161143"/>
          <a:ext cx="861131" cy="9695050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в нее входят все прочие препараты, которые могут использоваться в том случае, если режим не может быть составлен из препаратов групп A и B.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921030" y="2297853"/>
        <a:ext cx="9653013" cy="777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01120-98A5-413E-8FD8-B8687C84D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3BC7-43AA-435D-B852-5CC9A5A7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5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856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4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153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0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04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67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18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534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28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47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042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141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8211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523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43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761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035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704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780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940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259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488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71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3703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8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230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984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535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831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022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454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923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851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29259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457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108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974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163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325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356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982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980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61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9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5453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526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810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905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420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167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44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865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030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534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63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663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82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025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349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436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308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743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246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945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547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36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372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301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317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911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536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885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78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259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040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043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14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931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785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771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3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388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186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14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077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256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769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01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601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55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25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558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493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91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8230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766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7613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917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09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958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535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6383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284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2024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719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370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569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7873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013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9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34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8443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471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2724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341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489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0442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9040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869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223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858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47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498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5553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929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55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5263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187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254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246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4316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36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3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166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857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0403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505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161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0014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6442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130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7998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4840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3023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17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874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905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3957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3126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3572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490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6417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9292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24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26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1804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7188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775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2628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80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98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801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80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620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04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8988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120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00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93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00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38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2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73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07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27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86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35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19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35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14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6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50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83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3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52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80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3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72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93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3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93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16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74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2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39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45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86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66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2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28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21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6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7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14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56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50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170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03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11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517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46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48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583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5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472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73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76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83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70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96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567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351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46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7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6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957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755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17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675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44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52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94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439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514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97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6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316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88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1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755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855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440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81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743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43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71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3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7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6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3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5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3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2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3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8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2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6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8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5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4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628" y="1379566"/>
            <a:ext cx="11519065" cy="3240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5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№10</a:t>
            </a:r>
            <a:r>
              <a:rPr lang="ru-RU" altLang="ru-RU" sz="2800" dirty="0">
                <a:latin typeface="Arial Black" panose="020B0A04020102020204" pitchFamily="34" charset="0"/>
              </a:rPr>
              <a:t/>
            </a:r>
            <a:br>
              <a:rPr lang="ru-RU" altLang="ru-RU" sz="2800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 Black" panose="020B0A04020102020204" pitchFamily="34" charset="0"/>
              </a:rPr>
              <a:t>Основные принципы и методы</a:t>
            </a:r>
            <a:br>
              <a:rPr lang="ru-RU" altLang="ru-RU" sz="4000" b="1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 Black" panose="020B0A04020102020204" pitchFamily="34" charset="0"/>
              </a:rPr>
              <a:t>лечения туберкулеза</a:t>
            </a:r>
            <a:r>
              <a:rPr lang="ru-RU" altLang="ru-RU" sz="4000" b="1" dirty="0" smtClean="0">
                <a:latin typeface="Arial" panose="020B0604020202020204" pitchFamily="34" charset="0"/>
              </a:rPr>
              <a:t/>
            </a:r>
            <a:br>
              <a:rPr lang="ru-RU" altLang="ru-RU" sz="4000" b="1" dirty="0" smtClean="0">
                <a:latin typeface="Arial" panose="020B0604020202020204" pitchFamily="34" charset="0"/>
              </a:rPr>
            </a:br>
            <a:r>
              <a:rPr lang="ru-RU" altLang="ru-RU" sz="2200" b="1" dirty="0">
                <a:latin typeface="Arial" panose="020B0604020202020204" pitchFamily="34" charset="0"/>
              </a:rPr>
              <a:t/>
            </a:r>
            <a:br>
              <a:rPr lang="ru-RU" altLang="ru-RU" sz="2200" b="1" dirty="0">
                <a:latin typeface="Arial" panose="020B0604020202020204" pitchFamily="34" charset="0"/>
              </a:rPr>
            </a:br>
            <a:r>
              <a:rPr lang="ru-RU" altLang="ru-RU" sz="1400" dirty="0" smtClean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Дисциплина: «Фтизиатрия» </a:t>
            </a:r>
            <a:r>
              <a:rPr lang="ru-RU" altLang="ru-RU" sz="1600">
                <a:latin typeface="Arial Black" panose="020B0A04020102020204" pitchFamily="34" charset="0"/>
              </a:rPr>
              <a:t/>
            </a:r>
            <a:br>
              <a:rPr lang="ru-RU" altLang="ru-RU" sz="1600">
                <a:latin typeface="Arial Black" panose="020B0A04020102020204" pitchFamily="34" charset="0"/>
              </a:rPr>
            </a:b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03912" y="5124675"/>
            <a:ext cx="6552728" cy="1524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2200" b="1" spc="300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2200" b="1" spc="300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6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Кандидат медицинских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наук, доцент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79237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</a:t>
            </a:r>
            <a:r>
              <a:rPr lang="ru-RU" sz="2400" b="1" dirty="0" smtClean="0">
                <a:solidFill>
                  <a:prstClr val="black"/>
                </a:solidFill>
              </a:rPr>
              <a:t>им. </a:t>
            </a:r>
            <a:r>
              <a:rPr lang="ru-RU" sz="2400" b="1" dirty="0">
                <a:solidFill>
                  <a:prstClr val="black"/>
                </a:solidFill>
              </a:rPr>
              <a:t>проф. В. Ф. </a:t>
            </a:r>
            <a:r>
              <a:rPr lang="ru-RU" sz="2400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sz="2400" b="1" dirty="0">
                <a:solidFill>
                  <a:prstClr val="black"/>
                </a:solidFill>
              </a:rPr>
              <a:t>»</a:t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546" y="311524"/>
            <a:ext cx="8423488" cy="84922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МИРОВЫЕ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ИНДИКАТОРЫ 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ЭФФЕКТИВНОСТИ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ЛЕЧЕНИЯ  БОЛЬНЫХ  ТУБЕРКУЛЕЗОМ</a:t>
            </a:r>
            <a:endParaRPr lang="ru-RU" sz="24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7" y="1503294"/>
            <a:ext cx="11447811" cy="441061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cs typeface="Times New Roman" panose="02020603050405020304" pitchFamily="18" charset="0"/>
              </a:rPr>
              <a:t>Эффективность лечения больных туберкулезом – </a:t>
            </a:r>
            <a:r>
              <a:rPr lang="ru-RU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не менее 85%*</a:t>
            </a:r>
            <a:endParaRPr lang="ru-RU" sz="3000" b="1" dirty="0"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>
                <a:cs typeface="Times New Roman" panose="02020603050405020304" pitchFamily="18" charset="0"/>
              </a:rPr>
              <a:t>Эффективность лечения больных МЛУ ТБ – </a:t>
            </a:r>
            <a:r>
              <a:rPr lang="ru-RU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75%**</a:t>
            </a:r>
          </a:p>
          <a:p>
            <a:pPr marL="0" indent="0">
              <a:buNone/>
            </a:pPr>
            <a:r>
              <a:rPr lang="ru-RU" sz="1800" b="1" dirty="0"/>
              <a:t>*</a:t>
            </a:r>
            <a:r>
              <a:rPr lang="ru-RU" sz="1800" b="1" i="1" dirty="0">
                <a:cs typeface="Times New Roman" panose="02020603050405020304" pitchFamily="18" charset="0"/>
              </a:rPr>
              <a:t>Дорожная карта по профилактике и борьбе с лекарственно-устойчивым туберкулезом, Европейское региональное бюро ВОЗ, 2011</a:t>
            </a:r>
          </a:p>
          <a:p>
            <a:pPr marL="0" indent="0">
              <a:buNone/>
            </a:pPr>
            <a:r>
              <a:rPr lang="ru-RU" sz="1800" b="1" i="1" dirty="0">
                <a:cs typeface="Times New Roman" panose="02020603050405020304" pitchFamily="18" charset="0"/>
              </a:rPr>
              <a:t>**</a:t>
            </a:r>
            <a:r>
              <a:rPr lang="en-US" sz="1800" b="1" i="1" dirty="0">
                <a:cs typeface="Times New Roman" panose="02020603050405020304" pitchFamily="18" charset="0"/>
              </a:rPr>
              <a:t>Global strategy and targets for tuberculosis prevention, care and control after 2015</a:t>
            </a:r>
            <a:r>
              <a:rPr lang="ru-RU" sz="1800" b="1" i="1" dirty="0">
                <a:cs typeface="Times New Roman" panose="02020603050405020304" pitchFamily="18" charset="0"/>
              </a:rPr>
              <a:t>,</a:t>
            </a:r>
            <a:r>
              <a:rPr lang="en-US" sz="1800" b="1" i="1" dirty="0">
                <a:cs typeface="Times New Roman" panose="02020603050405020304" pitchFamily="18" charset="0"/>
              </a:rPr>
              <a:t> WHO</a:t>
            </a:r>
            <a:r>
              <a:rPr lang="ru-RU" sz="1800" b="1" i="1" dirty="0" smtClean="0">
                <a:cs typeface="Times New Roman" panose="02020603050405020304" pitchFamily="18" charset="0"/>
              </a:rPr>
              <a:t>,2013</a:t>
            </a:r>
          </a:p>
          <a:p>
            <a:pPr marL="0" indent="0">
              <a:buNone/>
            </a:pPr>
            <a:endParaRPr lang="ru-RU" sz="1800" b="1" i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cs typeface="Times New Roman" panose="02020603050405020304" pitchFamily="18" charset="0"/>
              </a:rPr>
              <a:t>Красноярский край – </a:t>
            </a:r>
            <a:r>
              <a:rPr lang="ru-RU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75% </a:t>
            </a:r>
          </a:p>
          <a:p>
            <a:pPr marL="0" indent="0" algn="ctr">
              <a:buNone/>
            </a:pPr>
            <a:endParaRPr lang="ru-RU" sz="3200" b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cs typeface="Times New Roman" panose="02020603050405020304" pitchFamily="18" charset="0"/>
              </a:rPr>
              <a:t>Российская Федерация – </a:t>
            </a:r>
            <a:r>
              <a:rPr lang="ru-RU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70%</a:t>
            </a:r>
            <a:endParaRPr lang="ru-RU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595" y="499532"/>
            <a:ext cx="11115303" cy="84922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ОСНОВНЫЕ    ПРИЧИНЫ    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НЕЭФФЕКТИВНОСТИ     </a:t>
            </a:r>
            <a: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2878" y="2110046"/>
            <a:ext cx="7222416" cy="353017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Порочное отношение больного к лечению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Позднее начало лечения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Алкоголизм, наркомания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Устойчивость микобактерий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Побочные эффекты химиотерапии</a:t>
            </a:r>
            <a:endParaRPr lang="en-US" b="1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Иммунологические особенности больного</a:t>
            </a:r>
          </a:p>
        </p:txBody>
      </p:sp>
    </p:spTree>
    <p:extLst>
      <p:ext uri="{BB962C8B-B14F-4D97-AF65-F5344CB8AC3E}">
        <p14:creationId xmlns:p14="http://schemas.microsoft.com/office/powerpoint/2010/main" val="4728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042" y="195127"/>
            <a:ext cx="9444212" cy="55132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ОРГАНИЗАЦИОННЫЕ   ФОРМЫ   ЛЕЧЕНИЯ  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ТУБЕРКУЛЕЗА</a:t>
            </a:r>
            <a:endParaRPr lang="ru-RU" sz="28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8271" y="1063211"/>
            <a:ext cx="6690289" cy="167999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b="1" dirty="0"/>
              <a:t>стационар </a:t>
            </a:r>
            <a:r>
              <a:rPr lang="ru-RU" sz="2400" b="1" dirty="0" smtClean="0"/>
              <a:t> с  круглосуточным  </a:t>
            </a:r>
            <a:r>
              <a:rPr lang="ru-RU" sz="2400" b="1" dirty="0"/>
              <a:t>пребыванием;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дневной </a:t>
            </a:r>
            <a:r>
              <a:rPr lang="ru-RU" sz="2400" b="1" dirty="0" smtClean="0"/>
              <a:t> стационар</a:t>
            </a:r>
            <a:r>
              <a:rPr lang="ru-RU" sz="2400" b="1" dirty="0"/>
              <a:t>;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в </a:t>
            </a:r>
            <a:r>
              <a:rPr lang="ru-RU" sz="2400" b="1" dirty="0" smtClean="0"/>
              <a:t> амбулаторных  </a:t>
            </a:r>
            <a:r>
              <a:rPr lang="ru-RU" sz="2400" b="1" dirty="0"/>
              <a:t>условиях;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в </a:t>
            </a:r>
            <a:r>
              <a:rPr lang="ru-RU" sz="2400" b="1" dirty="0" smtClean="0"/>
              <a:t> санатории</a:t>
            </a:r>
            <a:r>
              <a:rPr lang="ru-RU" sz="2400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38272" y="3656296"/>
            <a:ext cx="6621922" cy="252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тяжести </a:t>
            </a:r>
            <a:r>
              <a:rPr lang="ru-RU" sz="2400" b="1" dirty="0" smtClean="0"/>
              <a:t> течения  заболевания</a:t>
            </a:r>
            <a:r>
              <a:rPr lang="ru-RU" sz="2400" b="1" dirty="0"/>
              <a:t>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эпидемической </a:t>
            </a:r>
            <a:r>
              <a:rPr lang="ru-RU" sz="2400" b="1" dirty="0" smtClean="0"/>
              <a:t> опасности  больного</a:t>
            </a:r>
            <a:r>
              <a:rPr lang="ru-RU" sz="2400" b="1" dirty="0"/>
              <a:t>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материально-бытовых </a:t>
            </a:r>
            <a:r>
              <a:rPr lang="ru-RU" sz="2400" b="1" dirty="0" smtClean="0"/>
              <a:t> условий  его  </a:t>
            </a:r>
            <a:r>
              <a:rPr lang="ru-RU" sz="2400" b="1" dirty="0"/>
              <a:t>жизни,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психологических </a:t>
            </a:r>
            <a:r>
              <a:rPr lang="ru-RU" sz="2400" b="1" dirty="0" smtClean="0"/>
              <a:t> особенностей  больного</a:t>
            </a:r>
            <a:r>
              <a:rPr lang="ru-RU" sz="2400" b="1" dirty="0"/>
              <a:t>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с</a:t>
            </a:r>
            <a:r>
              <a:rPr lang="ru-RU" sz="2400" b="1" dirty="0" smtClean="0"/>
              <a:t>тепени  социальной  </a:t>
            </a:r>
            <a:r>
              <a:rPr lang="ru-RU" sz="2400" b="1" dirty="0"/>
              <a:t>адаптации,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местных </a:t>
            </a:r>
            <a:r>
              <a:rPr lang="ru-RU" sz="2400" b="1" dirty="0" smtClean="0"/>
              <a:t> условий</a:t>
            </a:r>
            <a:r>
              <a:rPr lang="ru-RU" sz="2400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5017" y="2924507"/>
            <a:ext cx="110341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ОРГАНИЗАЦИОННУЮ   </a:t>
            </a:r>
            <a:r>
              <a:rPr lang="ru-RU" sz="2800" b="1" dirty="0" smtClean="0">
                <a:solidFill>
                  <a:srgbClr val="7030A0"/>
                </a:solidFill>
              </a:rPr>
              <a:t>ФОРМУ </a:t>
            </a:r>
            <a:r>
              <a:rPr lang="ru-RU" sz="2800" b="1" dirty="0" smtClean="0">
                <a:solidFill>
                  <a:srgbClr val="7030A0"/>
                </a:solidFill>
              </a:rPr>
              <a:t>  ЛЕЧЕНИЯ   ОПРЕДЕЛЯЮТ  </a:t>
            </a:r>
            <a:r>
              <a:rPr lang="ru-RU" sz="2800" b="1" dirty="0" smtClean="0">
                <a:solidFill>
                  <a:srgbClr val="7030A0"/>
                </a:solidFill>
              </a:rPr>
              <a:t>С </a:t>
            </a:r>
            <a:r>
              <a:rPr lang="ru-RU" sz="2800" b="1" dirty="0" smtClean="0">
                <a:solidFill>
                  <a:srgbClr val="7030A0"/>
                </a:solidFill>
              </a:rPr>
              <a:t> УЧЕТОМ</a:t>
            </a:r>
            <a:r>
              <a:rPr lang="ru-RU" sz="2800" b="1" dirty="0" smtClean="0">
                <a:solidFill>
                  <a:srgbClr val="7030A0"/>
                </a:solidFill>
              </a:rPr>
              <a:t>: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5212" y="942532"/>
            <a:ext cx="8972668" cy="538609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/>
              <a:t>	</a:t>
            </a:r>
            <a:r>
              <a:rPr lang="ru-RU" sz="2400" b="1" dirty="0" smtClean="0">
                <a:solidFill>
                  <a:srgbClr val="002060"/>
                </a:solidFill>
              </a:rPr>
              <a:t>1. </a:t>
            </a:r>
            <a:r>
              <a:rPr lang="ru-RU" sz="2400" b="1" dirty="0" smtClean="0">
                <a:solidFill>
                  <a:srgbClr val="002060"/>
                </a:solidFill>
              </a:rPr>
              <a:t>РАННЕЕ  </a:t>
            </a:r>
            <a:r>
              <a:rPr lang="ru-RU" sz="2400" b="1" dirty="0" smtClean="0">
                <a:solidFill>
                  <a:srgbClr val="002060"/>
                </a:solidFill>
              </a:rPr>
              <a:t>НАЧАЛО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	2. ДЛИТЕЛЬНОСТЬ </a:t>
            </a:r>
            <a:r>
              <a:rPr lang="ru-RU" sz="2400" b="1" dirty="0" smtClean="0">
                <a:solidFill>
                  <a:srgbClr val="002060"/>
                </a:solidFill>
              </a:rPr>
              <a:t> И  НЕПРЕРЫВНОСТЬ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	3. </a:t>
            </a:r>
            <a:r>
              <a:rPr lang="ru-RU" sz="2400" b="1" dirty="0" smtClean="0">
                <a:solidFill>
                  <a:srgbClr val="002060"/>
                </a:solidFill>
              </a:rPr>
              <a:t>ЭТАПНОСТЬ  </a:t>
            </a:r>
            <a:r>
              <a:rPr lang="ru-RU" sz="2400" b="1" dirty="0" smtClean="0">
                <a:solidFill>
                  <a:srgbClr val="002060"/>
                </a:solidFill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</a:rPr>
              <a:t> ПРЕЕМСТВЕННОСТЬ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000" b="1" dirty="0"/>
              <a:t>		</a:t>
            </a:r>
            <a:r>
              <a:rPr lang="ru-RU" sz="2400" b="1" i="1" dirty="0"/>
              <a:t>а) стационар с круглосуточным </a:t>
            </a:r>
            <a:r>
              <a:rPr lang="ru-RU" sz="2400" b="1" i="1" dirty="0" smtClean="0"/>
              <a:t> пребыванием</a:t>
            </a:r>
            <a:r>
              <a:rPr lang="ru-RU" sz="2400" b="1" i="1" dirty="0"/>
              <a:t>;</a:t>
            </a:r>
          </a:p>
          <a:p>
            <a:r>
              <a:rPr lang="ru-RU" sz="2400" b="1" i="1" dirty="0"/>
              <a:t>		б) дневной стационар;</a:t>
            </a:r>
          </a:p>
          <a:p>
            <a:r>
              <a:rPr lang="ru-RU" sz="2400" b="1" i="1" dirty="0"/>
              <a:t>		в) в амбулаторных условиях;</a:t>
            </a:r>
          </a:p>
          <a:p>
            <a:r>
              <a:rPr lang="ru-RU" sz="2400" b="1" i="1" dirty="0"/>
              <a:t>		г) в санатории.</a:t>
            </a:r>
          </a:p>
          <a:p>
            <a:r>
              <a:rPr lang="ru-RU" sz="2800" b="1" dirty="0"/>
              <a:t>        </a:t>
            </a:r>
            <a:r>
              <a:rPr lang="ru-RU" sz="2400" b="1" dirty="0" smtClean="0">
                <a:solidFill>
                  <a:srgbClr val="002060"/>
                </a:solidFill>
              </a:rPr>
              <a:t>4. КОМПЛЕКСНОСТЬ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000" b="1" dirty="0"/>
              <a:t>		</a:t>
            </a:r>
            <a:r>
              <a:rPr lang="ru-RU" sz="2400" b="1" i="1" dirty="0"/>
              <a:t>а) </a:t>
            </a:r>
            <a:r>
              <a:rPr lang="ru-RU" sz="2400" b="1" i="1" dirty="0" smtClean="0"/>
              <a:t>гигиенодиетический  </a:t>
            </a:r>
            <a:r>
              <a:rPr lang="ru-RU" sz="2400" b="1" i="1" dirty="0"/>
              <a:t>режим</a:t>
            </a:r>
          </a:p>
          <a:p>
            <a:r>
              <a:rPr lang="ru-RU" sz="2400" b="1" i="1" dirty="0"/>
              <a:t>		б) комбинированная </a:t>
            </a:r>
            <a:r>
              <a:rPr lang="ru-RU" sz="2400" b="1" i="1" dirty="0" smtClean="0"/>
              <a:t> химиотерапия</a:t>
            </a:r>
            <a:endParaRPr lang="ru-RU" sz="2400" b="1" i="1" dirty="0"/>
          </a:p>
          <a:p>
            <a:r>
              <a:rPr lang="ru-RU" sz="2400" b="1" i="1" dirty="0"/>
              <a:t>		в) </a:t>
            </a:r>
            <a:r>
              <a:rPr lang="ru-RU" sz="2400" b="1" i="1" dirty="0" smtClean="0"/>
              <a:t>патогенетическая  </a:t>
            </a:r>
            <a:r>
              <a:rPr lang="ru-RU" sz="2400" b="1" i="1" dirty="0"/>
              <a:t>терапия</a:t>
            </a:r>
          </a:p>
          <a:p>
            <a:r>
              <a:rPr lang="ru-RU" sz="2400" b="1" i="1" dirty="0"/>
              <a:t> 		г) </a:t>
            </a:r>
            <a:r>
              <a:rPr lang="ru-RU" sz="2400" b="1" i="1" dirty="0" err="1"/>
              <a:t>коллапсотерапия</a:t>
            </a:r>
            <a:r>
              <a:rPr lang="ru-RU" sz="2400" b="1" i="1" dirty="0"/>
              <a:t> (по показаниям)</a:t>
            </a:r>
          </a:p>
          <a:p>
            <a:r>
              <a:rPr lang="ru-RU" sz="2400" b="1" i="1" dirty="0"/>
              <a:t>		д) хирургическое </a:t>
            </a:r>
            <a:r>
              <a:rPr lang="ru-RU" sz="2400" b="1" i="1" dirty="0" smtClean="0"/>
              <a:t> лечение </a:t>
            </a:r>
            <a:r>
              <a:rPr lang="ru-RU" sz="2400" b="1" i="1" dirty="0"/>
              <a:t>(по показаниям)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5. КОНТРОЛИРУЕМОСТЬ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1205" y="180201"/>
            <a:ext cx="916068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ОСНОВНЫЕ </a:t>
            </a:r>
            <a:r>
              <a:rPr lang="ru-RU" sz="3200" b="1" dirty="0" smtClean="0">
                <a:solidFill>
                  <a:srgbClr val="7030A0"/>
                </a:solidFill>
              </a:rPr>
              <a:t> ПРИНЦИПЫ  ЛЕЧЕНИЯ  </a:t>
            </a:r>
            <a:r>
              <a:rPr lang="ru-RU" sz="3200" b="1" dirty="0" smtClean="0">
                <a:solidFill>
                  <a:srgbClr val="7030A0"/>
                </a:solidFill>
              </a:rPr>
              <a:t>ТУБЕРКУЛЕЗА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81764" y="344385"/>
            <a:ext cx="709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/>
              <a:t>ГИГИЕНОДИЕТИЧЕСКИЙ   </a:t>
            </a:r>
            <a:r>
              <a:rPr lang="ru-RU" sz="3200" b="1" spc="300" dirty="0" smtClean="0"/>
              <a:t>РЕЖИМ</a:t>
            </a:r>
            <a:endParaRPr lang="ru-RU" sz="3200" b="1" spc="300" dirty="0"/>
          </a:p>
        </p:txBody>
      </p:sp>
    </p:spTree>
    <p:extLst>
      <p:ext uri="{BB962C8B-B14F-4D97-AF65-F5344CB8AC3E}">
        <p14:creationId xmlns:p14="http://schemas.microsoft.com/office/powerpoint/2010/main" val="10057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671" y="387675"/>
            <a:ext cx="8372104" cy="195176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ОСНОВНОЙ КОМПОНЕНТ ЛЕЧЕНИЯ ТУБЕРКУЛЕЗА</a:t>
            </a:r>
            <a:b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4000" b="1" spc="300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ХИМИОТЕРАПИЯ</a:t>
            </a:r>
            <a:endParaRPr lang="ru-RU" sz="4000" b="1" spc="300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775" y="2868273"/>
            <a:ext cx="10794669" cy="310501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spc="300" dirty="0"/>
              <a:t>ХИМИОТЕРАПИЯ </a:t>
            </a:r>
            <a:endParaRPr lang="ru-RU" sz="4000" b="1" spc="300" dirty="0" smtClean="0"/>
          </a:p>
          <a:p>
            <a:pPr marL="0" indent="0" algn="ctr">
              <a:buNone/>
            </a:pPr>
            <a:r>
              <a:rPr lang="ru-RU" sz="2400" b="1" dirty="0" smtClean="0"/>
              <a:t> </a:t>
            </a:r>
            <a:r>
              <a:rPr lang="ru-RU" sz="2400" b="1" dirty="0" smtClean="0"/>
              <a:t>это  </a:t>
            </a:r>
            <a:r>
              <a:rPr lang="ru-RU" sz="2400" b="1" dirty="0"/>
              <a:t>метод </a:t>
            </a:r>
            <a:r>
              <a:rPr lang="ru-RU" sz="2400" b="1" dirty="0" smtClean="0"/>
              <a:t> этиотропного  </a:t>
            </a:r>
            <a:r>
              <a:rPr lang="ru-RU" sz="2400" b="1" dirty="0"/>
              <a:t>лечения </a:t>
            </a:r>
            <a:r>
              <a:rPr lang="ru-RU" sz="2400" b="1" dirty="0" smtClean="0"/>
              <a:t> туберкулеза  с  помощью  </a:t>
            </a:r>
            <a:r>
              <a:rPr lang="ru-RU" sz="2400" b="1" dirty="0"/>
              <a:t>химических </a:t>
            </a:r>
            <a:r>
              <a:rPr lang="ru-RU" sz="2400" b="1" dirty="0" smtClean="0"/>
              <a:t>агентов</a:t>
            </a:r>
          </a:p>
          <a:p>
            <a:pPr marL="0" indent="0" algn="ctr">
              <a:buNone/>
            </a:pPr>
            <a:r>
              <a:rPr lang="ru-RU" sz="2400" b="1" dirty="0" smtClean="0"/>
              <a:t> </a:t>
            </a:r>
            <a:r>
              <a:rPr lang="ru-RU" sz="2400" b="1" dirty="0" smtClean="0"/>
              <a:t>Суть  химиотерапии  заключается  в  применении  </a:t>
            </a:r>
            <a:r>
              <a:rPr lang="ru-RU" sz="2400" b="1" dirty="0"/>
              <a:t>лекарственных </a:t>
            </a:r>
            <a:r>
              <a:rPr lang="ru-RU" sz="2400" b="1" dirty="0" smtClean="0"/>
              <a:t> препаратов</a:t>
            </a:r>
            <a:r>
              <a:rPr lang="ru-RU" sz="2400" b="1" dirty="0"/>
              <a:t>, подавляющих </a:t>
            </a:r>
            <a:r>
              <a:rPr lang="ru-RU" sz="2400" b="1" dirty="0" smtClean="0"/>
              <a:t> размножение  </a:t>
            </a:r>
            <a:r>
              <a:rPr lang="ru-RU" sz="2400" b="1" dirty="0"/>
              <a:t>микобактерий </a:t>
            </a:r>
            <a:r>
              <a:rPr lang="ru-RU" sz="2400" b="1" dirty="0" smtClean="0"/>
              <a:t> туберкулеза  или  </a:t>
            </a:r>
            <a:r>
              <a:rPr lang="ru-RU" sz="2400" b="1" dirty="0"/>
              <a:t>уничтожающих их </a:t>
            </a:r>
            <a:r>
              <a:rPr lang="ru-RU" sz="2400" b="1" dirty="0" smtClean="0"/>
              <a:t> в  организме  </a:t>
            </a:r>
            <a:r>
              <a:rPr lang="ru-RU" sz="2400" b="1" dirty="0" smtClean="0"/>
              <a:t>больного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371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9110" y="875959"/>
            <a:ext cx="6469167" cy="234051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ВСЕ  ПРОТИВОМИКРОБНЫЕ 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ПРЕПАРАТЫ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НАИБОЛЕЕ  ЭФФЕКТИВНО 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ВОЗДЕЙСТВУЮТ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НА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МЕТАБОЛИЧЕСКИ 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АКТИВНЫЕ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МИКРООРГАНИЗМЫ.</a:t>
            </a:r>
            <a:endParaRPr lang="ru-RU" sz="24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1379" name="Объект 2"/>
          <p:cNvSpPr>
            <a:spLocks noGrp="1"/>
          </p:cNvSpPr>
          <p:nvPr>
            <p:ph idx="1"/>
          </p:nvPr>
        </p:nvSpPr>
        <p:spPr bwMode="auto">
          <a:xfrm>
            <a:off x="1318161" y="3694923"/>
            <a:ext cx="9201712" cy="200523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ПО  АКТИВНОСТИ 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РАЗМНОЖЕНИЯ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 МБТ  ПОДРАЗДЕЛЯЮТСЯ 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НА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:</a:t>
            </a:r>
            <a:endParaRPr lang="ru-RU" altLang="ru-RU" sz="2000" b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ru-RU" sz="2400" b="1" dirty="0">
                <a:cs typeface="Times New Roman" panose="02020603050405020304" pitchFamily="18" charset="0"/>
              </a:rPr>
              <a:t>1) </a:t>
            </a:r>
            <a:r>
              <a:rPr lang="ru-RU" altLang="ru-RU" sz="2400" b="1" dirty="0" err="1">
                <a:cs typeface="Times New Roman" panose="02020603050405020304" pitchFamily="18" charset="0"/>
              </a:rPr>
              <a:t>активноразмножающиеся</a:t>
            </a:r>
            <a:r>
              <a:rPr lang="ru-RU" altLang="ru-RU" sz="2400" b="1" dirty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altLang="ru-RU" sz="2400" b="1" dirty="0">
                <a:cs typeface="Times New Roman" panose="02020603050405020304" pitchFamily="18" charset="0"/>
              </a:rPr>
              <a:t>2) обладающие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 скачкообразным  </a:t>
            </a:r>
            <a:r>
              <a:rPr lang="ru-RU" altLang="ru-RU" sz="2400" b="1" dirty="0">
                <a:cs typeface="Times New Roman" panose="02020603050405020304" pitchFamily="18" charset="0"/>
              </a:rPr>
              <a:t>размножением;</a:t>
            </a:r>
          </a:p>
          <a:p>
            <a:pPr marL="0" indent="0" algn="ctr">
              <a:buNone/>
            </a:pPr>
            <a:r>
              <a:rPr lang="ru-RU" altLang="ru-RU" sz="2400" b="1" dirty="0">
                <a:cs typeface="Times New Roman" panose="02020603050405020304" pitchFamily="18" charset="0"/>
              </a:rPr>
              <a:t>3) </a:t>
            </a:r>
            <a:r>
              <a:rPr lang="ru-RU" altLang="ru-RU" sz="2400" b="1" dirty="0" err="1">
                <a:cs typeface="Times New Roman" panose="02020603050405020304" pitchFamily="18" charset="0"/>
              </a:rPr>
              <a:t>персистирующая</a:t>
            </a:r>
            <a:r>
              <a:rPr lang="ru-RU" altLang="ru-RU" sz="2400" b="1" dirty="0"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 популяция </a:t>
            </a:r>
            <a:r>
              <a:rPr lang="ru-RU" altLang="ru-RU" sz="2400" b="1" dirty="0">
                <a:cs typeface="Times New Roman" panose="02020603050405020304" pitchFamily="18" charset="0"/>
              </a:rPr>
              <a:t>(на них АБП не действует).</a:t>
            </a:r>
          </a:p>
        </p:txBody>
      </p:sp>
      <p:pic>
        <p:nvPicPr>
          <p:cNvPr id="101380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12" y="875959"/>
            <a:ext cx="3727952" cy="2340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4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785" y="387675"/>
            <a:ext cx="7543800" cy="8286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ОСНОВНЫЕ  ПРИНЦИПЫ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ХИМИОТЕРАПИИ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799493"/>
            <a:ext cx="10794669" cy="3900662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1</a:t>
            </a:r>
            <a:r>
              <a:rPr lang="ru-RU" sz="2400" b="1" dirty="0">
                <a:cs typeface="Times New Roman" panose="02020603050405020304" pitchFamily="18" charset="0"/>
              </a:rPr>
              <a:t>. Начинаться как можно в более ранние сроки.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2. Быть комбинированной или </a:t>
            </a:r>
            <a:r>
              <a:rPr lang="ru-RU" sz="2400" b="1" dirty="0" err="1">
                <a:cs typeface="Times New Roman" panose="02020603050405020304" pitchFamily="18" charset="0"/>
              </a:rPr>
              <a:t>полихимиотерапией</a:t>
            </a:r>
            <a:r>
              <a:rPr lang="ru-RU" sz="2400" b="1" dirty="0"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3. Химиотерапия назначается врачом-фтизиатром.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4. Рекомендуется ежедневный прием противотуберкулезных препаратов. 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5. Суточные дозы назначаются в один прием.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6. Контроль медицинского персонала за приемом больным противотуберкулезных препаратов.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7. Наличие полного набора лекарств в соответствии с назначенным режимом химиотерапии. </a:t>
            </a:r>
          </a:p>
        </p:txBody>
      </p:sp>
    </p:spTree>
    <p:extLst>
      <p:ext uri="{BB962C8B-B14F-4D97-AF65-F5344CB8AC3E}">
        <p14:creationId xmlns:p14="http://schemas.microsoft.com/office/powerpoint/2010/main" val="41610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671" y="387676"/>
            <a:ext cx="8372104" cy="130439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Основной  компонент  лечения  туберкулеза вне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зависимости от локализации инфекционного процесса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4000" b="1" spc="300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ХИМИОТЕРАПИЯ</a:t>
            </a:r>
            <a:endParaRPr lang="ru-RU" sz="4000" b="1" spc="300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165" y="2834090"/>
            <a:ext cx="9735102" cy="310501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spc="300" dirty="0"/>
              <a:t>ХИМИОТЕРАПИЯ </a:t>
            </a:r>
            <a:endParaRPr lang="ru-RU" sz="4000" b="1" spc="3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 smtClean="0"/>
              <a:t> </a:t>
            </a:r>
            <a:r>
              <a:rPr lang="ru-RU" sz="2400" b="1" dirty="0"/>
              <a:t>это метод этиотропного лечения </a:t>
            </a:r>
            <a:r>
              <a:rPr lang="ru-RU" sz="2400" b="1" dirty="0" smtClean="0"/>
              <a:t>туберкулеза заключающийся </a:t>
            </a:r>
            <a:r>
              <a:rPr lang="ru-RU" sz="2400" b="1" dirty="0"/>
              <a:t>в длительном применении комбинации лекарственных препаратов, подавляющих размножение МБТ (бактериостатический эффект) или уничтожающих их в организме пациента (бактерицидный эффект).</a:t>
            </a:r>
          </a:p>
        </p:txBody>
      </p:sp>
    </p:spTree>
    <p:extLst>
      <p:ext uri="{BB962C8B-B14F-4D97-AF65-F5344CB8AC3E}">
        <p14:creationId xmlns:p14="http://schemas.microsoft.com/office/powerpoint/2010/main" val="10580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462" y="514881"/>
            <a:ext cx="5127031" cy="126896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ФАЗЫ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КУРСА 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ХИМИОТЕРАПИИ:</a:t>
            </a:r>
            <a: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1. ФАЗА </a:t>
            </a: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 ИНТЕСИВНОЙ  ТЕРАПИИ</a:t>
            </a: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2. ФАЗА </a:t>
            </a: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 ПРОДОЛЖЕНИЯ</a:t>
            </a:r>
            <a:endParaRPr lang="ru-RU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5" y="2183745"/>
            <a:ext cx="11372603" cy="375815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ФАЗА </a:t>
            </a:r>
            <a:r>
              <a:rPr lang="ru-RU" sz="2400" b="1" u="sng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ИНТЕНСИВНОЙ  ТЕРАПИИ  </a:t>
            </a:r>
            <a:r>
              <a:rPr lang="ru-RU" sz="2400" b="1" dirty="0" smtClean="0">
                <a:cs typeface="Times New Roman" panose="02020603050405020304" pitchFamily="18" charset="0"/>
              </a:rPr>
              <a:t>направлена </a:t>
            </a:r>
            <a:r>
              <a:rPr lang="ru-RU" sz="2400" b="1" dirty="0">
                <a:cs typeface="Times New Roman" panose="02020603050405020304" pitchFamily="18" charset="0"/>
              </a:rPr>
              <a:t>на ликвидацию клинических проявлений заболевания, максимальное воздействие на популяцию микобактерий туберкулеза с целью прекращения </a:t>
            </a:r>
            <a:r>
              <a:rPr lang="ru-RU" sz="24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2400" b="1" dirty="0">
                <a:cs typeface="Times New Roman" panose="02020603050405020304" pitchFamily="18" charset="0"/>
              </a:rPr>
              <a:t> и предотвращения развития лекарственной устойчивости, уменьшение инфильтративных и деструктивных изменений в </a:t>
            </a:r>
            <a:r>
              <a:rPr lang="ru-RU" sz="2400" b="1" dirty="0" smtClean="0">
                <a:cs typeface="Times New Roman" panose="02020603050405020304" pitchFamily="18" charset="0"/>
              </a:rPr>
              <a:t>органах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ФАЗА  </a:t>
            </a:r>
            <a:r>
              <a:rPr lang="ru-RU" sz="2400" b="1" u="sng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ПРОДОЛЖЕНИЯ </a:t>
            </a:r>
            <a:r>
              <a:rPr lang="ru-RU" sz="2400" b="1" u="sng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cs typeface="Times New Roman" panose="02020603050405020304" pitchFamily="18" charset="0"/>
              </a:rPr>
              <a:t>терапии </a:t>
            </a:r>
            <a:r>
              <a:rPr lang="ru-RU" sz="2400" b="1" dirty="0">
                <a:cs typeface="Times New Roman" panose="02020603050405020304" pitchFamily="18" charset="0"/>
              </a:rPr>
              <a:t>направлена на подавление сохраняющейся </a:t>
            </a:r>
            <a:r>
              <a:rPr lang="ru-RU" sz="2400" b="1" dirty="0" err="1">
                <a:cs typeface="Times New Roman" panose="02020603050405020304" pitchFamily="18" charset="0"/>
              </a:rPr>
              <a:t>микобактериальной</a:t>
            </a:r>
            <a:r>
              <a:rPr lang="ru-RU" sz="2400" b="1" dirty="0">
                <a:cs typeface="Times New Roman" panose="02020603050405020304" pitchFamily="18" charset="0"/>
              </a:rPr>
              <a:t> популяции. Она обеспечивает дальнейшее уменьшение воспалительных изменений и инволюцию туберкулезного процесса, а также восстановление функциональных возможностей </a:t>
            </a:r>
            <a:r>
              <a:rPr lang="ru-RU" sz="2400" b="1" dirty="0" smtClean="0">
                <a:cs typeface="Times New Roman" panose="02020603050405020304" pitchFamily="18" charset="0"/>
              </a:rPr>
              <a:t>больного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4506" y="457402"/>
            <a:ext cx="7781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ЦЕЛЬ ЛЕКЦИИ:</a:t>
            </a:r>
          </a:p>
          <a:p>
            <a:r>
              <a:rPr lang="ru-RU" sz="2400" b="1" dirty="0"/>
              <a:t>Приобретение знаний об основных принципах и методах лечения </a:t>
            </a:r>
            <a:r>
              <a:rPr lang="ru-RU" sz="2400" b="1" dirty="0" smtClean="0"/>
              <a:t>туберкулеза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70450" y="2041000"/>
            <a:ext cx="80056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/>
              <a:t>Задачи: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1. Сформировать представление об основных принципах лечения больных туберкулезом, фазах и режимах химиотерапии 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2. Ознакомить с принципами, методами и препаратами патогенетической терапии  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3. Ознакомить с методами </a:t>
            </a:r>
            <a:r>
              <a:rPr lang="ru-RU" altLang="ru-RU" sz="2400" b="1" dirty="0" err="1"/>
              <a:t>коллапсотерапии</a:t>
            </a:r>
            <a:r>
              <a:rPr lang="ru-RU" altLang="ru-RU" sz="2400" b="1" dirty="0"/>
              <a:t> и их значением в условиях растущей лекарственной устойчивости МБТ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4. Ознакомить с видами операций при туберкулезе, показаниями и противопоказаниями к их проведению</a:t>
            </a:r>
          </a:p>
        </p:txBody>
      </p:sp>
    </p:spTree>
    <p:extLst>
      <p:ext uri="{BB962C8B-B14F-4D97-AF65-F5344CB8AC3E}">
        <p14:creationId xmlns:p14="http://schemas.microsoft.com/office/powerpoint/2010/main" val="80006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683" y="435836"/>
            <a:ext cx="8798652" cy="82014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ЛЕКАРСТВЕННЫЕ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ПРЕПАРАТЫ  ДЛЯ  ЛЕЧЕНИЯ 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ТУБЕРКУЛЕЗА</a:t>
            </a:r>
            <a:b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(Федеральные клинические рекомендации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2022)</a:t>
            </a:r>
            <a:endParaRPr lang="ru-RU" sz="28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18616"/>
              </p:ext>
            </p:extLst>
          </p:nvPr>
        </p:nvGraphicFramePr>
        <p:xfrm>
          <a:off x="1593035" y="1606609"/>
          <a:ext cx="8802314" cy="3873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496" y="5305920"/>
            <a:ext cx="2582776" cy="1353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30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229" y="367470"/>
            <a:ext cx="8696102" cy="65777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ЛЕКАРСТВЕННЫЕ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ПРЕПАРАТЫ  ДЛЯ  ЛЕЧЕНИЯ 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ТУБЕРКУЛЕЗА</a:t>
            </a:r>
            <a:b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(рекомендации ВОЗ)</a:t>
            </a:r>
            <a:endParaRPr lang="ru-RU" sz="28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70699"/>
              </p:ext>
            </p:extLst>
          </p:nvPr>
        </p:nvGraphicFramePr>
        <p:xfrm>
          <a:off x="905854" y="1324949"/>
          <a:ext cx="10622423" cy="3582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039" y="4717897"/>
            <a:ext cx="3596952" cy="1884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5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6" y="159276"/>
            <a:ext cx="7543800" cy="60984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РЕЖИМЫ   ХИМИОТЕРАПИИ</a:t>
            </a:r>
            <a:endParaRPr lang="ru-RU" sz="32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22050" y="3748262"/>
            <a:ext cx="10502780" cy="164747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При отсутствии индивидуальных результатов определения лекарственной устойчивости возбудителя назначение химиотерапии проводится на основании результатов оценки риска туберкулеза с лекарственной устойчивостью возбудителя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22050" y="2697391"/>
            <a:ext cx="10650501" cy="822449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Режимы </a:t>
            </a: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химиотерапии назначаются на основании индивидуальных результатов определения лекарственной устойчивости возбудителя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4042" y="961569"/>
            <a:ext cx="10690788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Понятие «режим химиотерапии» включает в себя </a:t>
            </a:r>
            <a:r>
              <a:rPr lang="ru-RU" sz="2400" b="1" dirty="0" smtClean="0">
                <a:solidFill>
                  <a:prstClr val="black"/>
                </a:solidFill>
              </a:rPr>
              <a:t>комбинацию </a:t>
            </a:r>
            <a:r>
              <a:rPr lang="ru-RU" sz="2400" b="1" dirty="0">
                <a:solidFill>
                  <a:prstClr val="black"/>
                </a:solidFill>
              </a:rPr>
              <a:t>противотуберкулезных препаратов и антибиотиков, длительность и кратность их приема, сроки и содержание контрольных исследований, а также организационные формы проведения лечения.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4927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696062" y="5757810"/>
            <a:ext cx="912018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/>
              <a:t>В лечении туберкулеза используется пять режимов химиотерапии</a:t>
            </a:r>
          </a:p>
        </p:txBody>
      </p:sp>
    </p:spTree>
    <p:extLst>
      <p:ext uri="{BB962C8B-B14F-4D97-AF65-F5344CB8AC3E}">
        <p14:creationId xmlns:p14="http://schemas.microsoft.com/office/powerpoint/2010/main" val="10837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03657" y="167294"/>
            <a:ext cx="7543800" cy="81547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РЕЖИМЫ   </a:t>
            </a:r>
            <a: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ХИМИОТЕРАПИИ</a:t>
            </a:r>
            <a:b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Calibri" panose="020F0502020204030204"/>
                <a:cs typeface="Times New Roman" panose="02020603050405020304" pitchFamily="18" charset="0"/>
              </a:rPr>
              <a:t>(Федеральные клинические рекомендации 2022)</a:t>
            </a:r>
            <a:endParaRPr lang="ru-RU" sz="22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4927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964680" y="11536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Нашивка 4"/>
          <p:cNvSpPr/>
          <p:nvPr/>
        </p:nvSpPr>
        <p:spPr>
          <a:xfrm>
            <a:off x="6776751" y="1175010"/>
            <a:ext cx="2745320" cy="57494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11430" rIns="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>
                <a:latin typeface="+mn-lt"/>
                <a:cs typeface="Times New Roman" panose="02020603050405020304" pitchFamily="18" charset="0"/>
              </a:rPr>
              <a:t>Нет риска МЛУ </a:t>
            </a:r>
            <a:r>
              <a:rPr lang="ru-RU" sz="1800" b="1" kern="1200" dirty="0" smtClean="0">
                <a:latin typeface="+mn-lt"/>
                <a:cs typeface="Times New Roman" panose="02020603050405020304" pitchFamily="18" charset="0"/>
              </a:rPr>
              <a:t>МБТ.</a:t>
            </a:r>
            <a:endParaRPr lang="ru-RU" sz="1800" b="1" kern="1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82582" y="1196411"/>
            <a:ext cx="6042958" cy="532140"/>
            <a:chOff x="222442" y="0"/>
            <a:chExt cx="5788137" cy="532140"/>
          </a:xfrm>
        </p:grpSpPr>
        <p:sp>
          <p:nvSpPr>
            <p:cNvPr id="22" name="Нашивка 21"/>
            <p:cNvSpPr/>
            <p:nvPr/>
          </p:nvSpPr>
          <p:spPr>
            <a:xfrm>
              <a:off x="222442" y="0"/>
              <a:ext cx="5788137" cy="53214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488512" y="0"/>
              <a:ext cx="5255997" cy="5321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режим лекарственно-чувствительного (ЛЧ)  </a:t>
              </a:r>
              <a:r>
                <a:rPr lang="ru-RU" sz="2000" b="1" kern="1200" dirty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ТБ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82581" y="2165290"/>
            <a:ext cx="5974592" cy="591316"/>
            <a:chOff x="-564561" y="345463"/>
            <a:chExt cx="5894549" cy="790177"/>
          </a:xfrm>
        </p:grpSpPr>
        <p:sp>
          <p:nvSpPr>
            <p:cNvPr id="25" name="Нашивка 24"/>
            <p:cNvSpPr/>
            <p:nvPr/>
          </p:nvSpPr>
          <p:spPr>
            <a:xfrm>
              <a:off x="-564561" y="345463"/>
              <a:ext cx="5894549" cy="78479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-372496" y="350851"/>
              <a:ext cx="5109759" cy="7847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режим </a:t>
              </a:r>
              <a:r>
                <a:rPr lang="ru-RU" sz="2000" b="1" kern="1200" dirty="0" err="1" smtClean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изониазид</a:t>
              </a:r>
              <a:r>
                <a:rPr lang="ru-RU" sz="2000" b="1" kern="1200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- резистентного ТБ </a:t>
              </a:r>
              <a:endParaRPr lang="ru-RU" sz="2000" b="1" kern="12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Нашивка 4"/>
          <p:cNvSpPr/>
          <p:nvPr/>
        </p:nvSpPr>
        <p:spPr>
          <a:xfrm>
            <a:off x="6725540" y="2091223"/>
            <a:ext cx="4802737" cy="73541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11430" rIns="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latin typeface="+mn-lt"/>
                <a:cs typeface="Times New Roman" panose="02020603050405020304" pitchFamily="18" charset="0"/>
              </a:rPr>
              <a:t>Устойчивость  </a:t>
            </a:r>
            <a:r>
              <a:rPr lang="ru-RU" b="1" dirty="0">
                <a:cs typeface="Times New Roman" panose="02020603050405020304" pitchFamily="18" charset="0"/>
              </a:rPr>
              <a:t>к </a:t>
            </a:r>
            <a:r>
              <a:rPr lang="ru-RU" b="1" dirty="0" err="1" smtClean="0">
                <a:cs typeface="Times New Roman" panose="02020603050405020304" pitchFamily="18" charset="0"/>
              </a:rPr>
              <a:t>изониазиду</a:t>
            </a:r>
            <a:r>
              <a:rPr lang="ru-RU" b="1" dirty="0">
                <a:cs typeface="Times New Roman" panose="02020603050405020304" pitchFamily="18" charset="0"/>
              </a:rPr>
              <a:t> в сочетании с </a:t>
            </a:r>
            <a:r>
              <a:rPr lang="ru-RU" b="1" dirty="0" smtClean="0">
                <a:cs typeface="Times New Roman" panose="02020603050405020304" pitchFamily="18" charset="0"/>
              </a:rPr>
              <a:t>др. </a:t>
            </a:r>
            <a:r>
              <a:rPr lang="ru-RU" b="1" dirty="0">
                <a:cs typeface="Times New Roman" panose="02020603050405020304" pitchFamily="18" charset="0"/>
              </a:rPr>
              <a:t>противотуберкулезными препаратами, при </a:t>
            </a:r>
            <a:r>
              <a:rPr lang="ru-RU" b="1" dirty="0" smtClean="0">
                <a:cs typeface="Times New Roman" panose="02020603050405020304" pitchFamily="18" charset="0"/>
              </a:rPr>
              <a:t>сохранении ЛЧ к </a:t>
            </a:r>
            <a:r>
              <a:rPr lang="ru-RU" b="1" dirty="0" err="1" smtClean="0">
                <a:cs typeface="Times New Roman" panose="02020603050405020304" pitchFamily="18" charset="0"/>
              </a:rPr>
              <a:t>рифампицину</a:t>
            </a:r>
            <a:r>
              <a:rPr lang="ru-RU" b="1" dirty="0" smtClean="0">
                <a:cs typeface="Times New Roman" panose="02020603050405020304" pitchFamily="18" charset="0"/>
              </a:rPr>
              <a:t>.</a:t>
            </a:r>
            <a:endParaRPr lang="ru-RU" sz="1800" kern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074439" y="2837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682581" y="3073525"/>
            <a:ext cx="4527076" cy="652501"/>
            <a:chOff x="636947" y="0"/>
            <a:chExt cx="2814950" cy="641524"/>
          </a:xfrm>
        </p:grpSpPr>
        <p:sp>
          <p:nvSpPr>
            <p:cNvPr id="36" name="Нашивка 35"/>
            <p:cNvSpPr/>
            <p:nvPr/>
          </p:nvSpPr>
          <p:spPr>
            <a:xfrm>
              <a:off x="636947" y="0"/>
              <a:ext cx="2814950" cy="641524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Нашивка 4"/>
            <p:cNvSpPr/>
            <p:nvPr/>
          </p:nvSpPr>
          <p:spPr>
            <a:xfrm>
              <a:off x="957709" y="0"/>
              <a:ext cx="2173426" cy="641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режим МЛУ ТБ</a:t>
              </a:r>
              <a:endParaRPr lang="ru-RU" sz="2000" b="1" kern="12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219755" y="3079695"/>
            <a:ext cx="6334783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Устойчивость к </a:t>
            </a:r>
            <a:r>
              <a:rPr lang="ru-RU" b="1" dirty="0" err="1" smtClean="0"/>
              <a:t>рифампицину</a:t>
            </a:r>
            <a:r>
              <a:rPr lang="ru-RU" b="1" dirty="0" smtClean="0"/>
              <a:t> </a:t>
            </a:r>
            <a:r>
              <a:rPr lang="ru-RU" b="1" dirty="0"/>
              <a:t>и </a:t>
            </a:r>
            <a:r>
              <a:rPr lang="ru-RU" b="1" dirty="0" err="1" smtClean="0"/>
              <a:t>изониазиду</a:t>
            </a:r>
            <a:r>
              <a:rPr lang="ru-RU" b="1" dirty="0" smtClean="0"/>
              <a:t> </a:t>
            </a:r>
            <a:r>
              <a:rPr lang="ru-RU" b="1" dirty="0"/>
              <a:t>(или только </a:t>
            </a:r>
            <a:r>
              <a:rPr lang="ru-RU" b="1" dirty="0" err="1" smtClean="0"/>
              <a:t>рифампицину</a:t>
            </a:r>
            <a:r>
              <a:rPr lang="ru-RU" b="1" dirty="0" smtClean="0"/>
              <a:t>) </a:t>
            </a:r>
            <a:r>
              <a:rPr lang="ru-RU" b="1" dirty="0"/>
              <a:t>с </a:t>
            </a:r>
            <a:r>
              <a:rPr lang="ru-RU" b="1" dirty="0" smtClean="0"/>
              <a:t>ЛЧ </a:t>
            </a:r>
            <a:r>
              <a:rPr lang="ru-RU" b="1" dirty="0"/>
              <a:t>к </a:t>
            </a:r>
            <a:r>
              <a:rPr lang="ru-RU" b="1" dirty="0" err="1" smtClean="0"/>
              <a:t>фторхинолонам</a:t>
            </a:r>
            <a:r>
              <a:rPr lang="ru-RU" b="1" dirty="0" smtClean="0"/>
              <a:t>. Риск </a:t>
            </a:r>
            <a:r>
              <a:rPr lang="ru-RU" b="1" dirty="0"/>
              <a:t>МЛУ </a:t>
            </a:r>
            <a:r>
              <a:rPr lang="ru-RU" b="1" dirty="0" smtClean="0"/>
              <a:t>ТБ.</a:t>
            </a:r>
            <a:endParaRPr lang="ru-RU" b="1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692678" y="4095009"/>
            <a:ext cx="4527077" cy="677485"/>
            <a:chOff x="459260" y="0"/>
            <a:chExt cx="2585520" cy="677485"/>
          </a:xfrm>
        </p:grpSpPr>
        <p:sp>
          <p:nvSpPr>
            <p:cNvPr id="42" name="Нашивка 41"/>
            <p:cNvSpPr/>
            <p:nvPr/>
          </p:nvSpPr>
          <p:spPr>
            <a:xfrm>
              <a:off x="459260" y="0"/>
              <a:ext cx="2585520" cy="67748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Нашивка 4"/>
            <p:cNvSpPr/>
            <p:nvPr/>
          </p:nvSpPr>
          <p:spPr>
            <a:xfrm>
              <a:off x="798003" y="0"/>
              <a:ext cx="1908035" cy="6774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12700" rIns="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режим пре-ШЛУ ТБ</a:t>
              </a:r>
              <a:endParaRPr lang="ru-RU" sz="2000" b="1" kern="12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5219755" y="4126163"/>
            <a:ext cx="6462345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У</a:t>
            </a:r>
            <a:r>
              <a:rPr lang="ru-RU" b="1" dirty="0" smtClean="0"/>
              <a:t>стойчивости </a:t>
            </a:r>
            <a:r>
              <a:rPr lang="ru-RU" b="1" dirty="0"/>
              <a:t>возбудителя к </a:t>
            </a:r>
            <a:r>
              <a:rPr lang="ru-RU" b="1" dirty="0" err="1" smtClean="0"/>
              <a:t>рифампицину</a:t>
            </a:r>
            <a:r>
              <a:rPr lang="ru-RU" b="1" dirty="0" smtClean="0"/>
              <a:t> </a:t>
            </a:r>
            <a:r>
              <a:rPr lang="ru-RU" b="1" dirty="0"/>
              <a:t>и </a:t>
            </a:r>
            <a:r>
              <a:rPr lang="ru-RU" b="1" dirty="0" err="1" smtClean="0"/>
              <a:t>изониазиду</a:t>
            </a:r>
            <a:r>
              <a:rPr lang="ru-RU" b="1" dirty="0" smtClean="0"/>
              <a:t> </a:t>
            </a:r>
            <a:r>
              <a:rPr lang="ru-RU" b="1" dirty="0"/>
              <a:t>(или только </a:t>
            </a:r>
            <a:r>
              <a:rPr lang="ru-RU" b="1" dirty="0" err="1" smtClean="0"/>
              <a:t>рифампицину</a:t>
            </a:r>
            <a:r>
              <a:rPr lang="ru-RU" b="1" dirty="0" smtClean="0"/>
              <a:t>) </a:t>
            </a:r>
            <a:r>
              <a:rPr lang="ru-RU" b="1" dirty="0"/>
              <a:t>с </a:t>
            </a:r>
            <a:r>
              <a:rPr lang="ru-RU" b="1" dirty="0" smtClean="0"/>
              <a:t>ЛУ к </a:t>
            </a:r>
            <a:r>
              <a:rPr lang="ru-RU" b="1" dirty="0" err="1" smtClean="0"/>
              <a:t>фторхинолонам</a:t>
            </a:r>
            <a:r>
              <a:rPr lang="ru-RU" b="1" dirty="0"/>
              <a:t>. </a:t>
            </a:r>
            <a:r>
              <a:rPr lang="ru-RU" b="1" dirty="0" smtClean="0"/>
              <a:t>Риск пре-ШЛУ. </a:t>
            </a:r>
            <a:endParaRPr lang="ru-RU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851304" y="5148657"/>
            <a:ext cx="7950438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Устойчивости </a:t>
            </a:r>
            <a:r>
              <a:rPr lang="ru-RU" b="1" dirty="0"/>
              <a:t>возбудителя к </a:t>
            </a:r>
            <a:r>
              <a:rPr lang="ru-RU" b="1" dirty="0" err="1" smtClean="0"/>
              <a:t>рифампицину</a:t>
            </a:r>
            <a:r>
              <a:rPr lang="ru-RU" b="1" dirty="0" smtClean="0"/>
              <a:t> </a:t>
            </a:r>
            <a:r>
              <a:rPr lang="ru-RU" b="1" dirty="0"/>
              <a:t>и </a:t>
            </a:r>
            <a:r>
              <a:rPr lang="ru-RU" b="1" dirty="0" err="1" smtClean="0"/>
              <a:t>изониазиду</a:t>
            </a:r>
            <a:r>
              <a:rPr lang="ru-RU" b="1" dirty="0" smtClean="0"/>
              <a:t> </a:t>
            </a:r>
            <a:r>
              <a:rPr lang="ru-RU" b="1" dirty="0"/>
              <a:t>(или только </a:t>
            </a:r>
            <a:r>
              <a:rPr lang="ru-RU" b="1" dirty="0" err="1" smtClean="0"/>
              <a:t>рифампицину</a:t>
            </a:r>
            <a:r>
              <a:rPr lang="ru-RU" b="1" dirty="0" smtClean="0"/>
              <a:t>) </a:t>
            </a:r>
            <a:r>
              <a:rPr lang="ru-RU" b="1" dirty="0"/>
              <a:t>с </a:t>
            </a:r>
            <a:r>
              <a:rPr lang="ru-RU" b="1" dirty="0" smtClean="0"/>
              <a:t>ЛУ к </a:t>
            </a:r>
            <a:r>
              <a:rPr lang="ru-RU" b="1" dirty="0" err="1"/>
              <a:t>фторхинолонам</a:t>
            </a:r>
            <a:r>
              <a:rPr lang="ru-RU" b="1" dirty="0"/>
              <a:t>, а также </a:t>
            </a:r>
            <a:r>
              <a:rPr lang="ru-RU" b="1" dirty="0" err="1"/>
              <a:t>бедаквилину</a:t>
            </a:r>
            <a:r>
              <a:rPr lang="ru-RU" b="1" dirty="0"/>
              <a:t> или </a:t>
            </a:r>
            <a:r>
              <a:rPr lang="ru-RU" b="1" dirty="0" err="1" smtClean="0"/>
              <a:t>линезолиду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" y="5148657"/>
            <a:ext cx="316872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021" y="217068"/>
            <a:ext cx="7543800" cy="8286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ГРУППЫ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ВЫСОКОГО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РИСКА  МЛУ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ТБ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019" y="1206513"/>
            <a:ext cx="11374452" cy="539084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заболевших </a:t>
            </a:r>
            <a:r>
              <a:rPr lang="ru-RU" sz="1800" b="1" dirty="0">
                <a:cs typeface="Times New Roman" panose="02020603050405020304" pitchFamily="18" charset="0"/>
              </a:rPr>
              <a:t>из достоверного контакта с пациентом, страдающим туберкулезом с МЛУ возбудителя (МЛУ МБТ у вероятного источника заражения должна быть документирована);</a:t>
            </a:r>
          </a:p>
          <a:p>
            <a:pPr>
              <a:lnSpc>
                <a:spcPct val="12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пациентов </a:t>
            </a:r>
            <a:r>
              <a:rPr lang="ru-RU" sz="1800" b="1" dirty="0">
                <a:cs typeface="Times New Roman" panose="02020603050405020304" pitchFamily="18" charset="0"/>
              </a:rPr>
              <a:t>с рецидивом туберкулеза и в других случаях повторного лечения, если ранее у пациента была выявлена ЛУ к одному из основных препаратов – </a:t>
            </a:r>
            <a:r>
              <a:rPr lang="ru-RU" sz="1800" b="1" dirty="0" err="1" smtClean="0">
                <a:cs typeface="Times New Roman" panose="02020603050405020304" pitchFamily="18" charset="0"/>
              </a:rPr>
              <a:t>изониазиду</a:t>
            </a:r>
            <a:r>
              <a:rPr lang="ru-RU" sz="1800" b="1" dirty="0"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cs typeface="Times New Roman" panose="02020603050405020304" pitchFamily="18" charset="0"/>
              </a:rPr>
              <a:t> </a:t>
            </a:r>
            <a:r>
              <a:rPr lang="ru-RU" sz="1800" b="1" dirty="0">
                <a:cs typeface="Times New Roman" panose="02020603050405020304" pitchFamily="18" charset="0"/>
              </a:rPr>
              <a:t>или </a:t>
            </a:r>
            <a:r>
              <a:rPr lang="ru-RU" sz="1800" b="1" dirty="0" err="1" smtClean="0">
                <a:cs typeface="Times New Roman" panose="02020603050405020304" pitchFamily="18" charset="0"/>
              </a:rPr>
              <a:t>рифампицину</a:t>
            </a:r>
            <a:r>
              <a:rPr lang="ru-RU" sz="1800" b="1" dirty="0" smtClean="0">
                <a:cs typeface="Times New Roman" panose="02020603050405020304" pitchFamily="18" charset="0"/>
              </a:rPr>
              <a:t>;</a:t>
            </a:r>
            <a:endParaRPr lang="ru-RU" sz="1800" b="1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пациентов</a:t>
            </a:r>
            <a:r>
              <a:rPr lang="ru-RU" sz="1800" b="1" dirty="0">
                <a:cs typeface="Times New Roman" panose="02020603050405020304" pitchFamily="18" charset="0"/>
              </a:rPr>
              <a:t>, ранее получивших два и более неэффективных курса химиотерапии туберкулеза (с сохранением </a:t>
            </a:r>
            <a:r>
              <a:rPr lang="ru-RU" sz="18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1800" b="1" dirty="0">
                <a:cs typeface="Times New Roman" panose="02020603050405020304" pitchFamily="18" charset="0"/>
              </a:rPr>
              <a:t> и/или отрицательной клинико-рентгенологической динамикой процесса);</a:t>
            </a:r>
          </a:p>
          <a:p>
            <a:pPr>
              <a:lnSpc>
                <a:spcPct val="12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пациентов</a:t>
            </a:r>
            <a:r>
              <a:rPr lang="ru-RU" sz="1800" b="1" dirty="0">
                <a:cs typeface="Times New Roman" panose="02020603050405020304" pitchFamily="18" charset="0"/>
              </a:rPr>
              <a:t>, получающих лечение по режимам химиотерапии лекарственно- чувствительного, </a:t>
            </a:r>
            <a:r>
              <a:rPr lang="ru-RU" sz="1800" b="1" dirty="0" err="1">
                <a:cs typeface="Times New Roman" panose="02020603050405020304" pitchFamily="18" charset="0"/>
              </a:rPr>
              <a:t>изониазид</a:t>
            </a:r>
            <a:r>
              <a:rPr lang="ru-RU" sz="1800" b="1" dirty="0">
                <a:cs typeface="Times New Roman" panose="02020603050405020304" pitchFamily="18" charset="0"/>
              </a:rPr>
              <a:t> резистентного туберкулеза, при отрицательной клинико-рентгенологической динамике процесса после приема 90 суточных доз, а также при сохранении или появлении </a:t>
            </a:r>
            <a:r>
              <a:rPr lang="ru-RU" sz="18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1800" b="1" dirty="0">
                <a:cs typeface="Times New Roman" panose="02020603050405020304" pitchFamily="18" charset="0"/>
              </a:rPr>
              <a:t> после приема 60 суточных доз контролируемого лечения в случае выполнения следующих условий: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800" b="1" dirty="0"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cs typeface="Times New Roman" panose="02020603050405020304" pitchFamily="18" charset="0"/>
              </a:rPr>
              <a:t>	лечение </a:t>
            </a:r>
            <a:r>
              <a:rPr lang="ru-RU" sz="1800" b="1" dirty="0">
                <a:cs typeface="Times New Roman" panose="02020603050405020304" pitchFamily="18" charset="0"/>
              </a:rPr>
              <a:t>проводилось под строгим контролем;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800" b="1" dirty="0"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cs typeface="Times New Roman" panose="02020603050405020304" pitchFamily="18" charset="0"/>
              </a:rPr>
              <a:t>	отсутствуют </a:t>
            </a:r>
            <a:r>
              <a:rPr lang="ru-RU" sz="1800" b="1" dirty="0">
                <a:cs typeface="Times New Roman" panose="02020603050405020304" pitchFamily="18" charset="0"/>
              </a:rPr>
              <a:t>другие причины неэффективности лечения: </a:t>
            </a:r>
            <a:endParaRPr lang="ru-RU" sz="1800" b="1" dirty="0" smtClean="0"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800" b="1" dirty="0" smtClean="0">
                <a:cs typeface="Times New Roman" panose="02020603050405020304" pitchFamily="18" charset="0"/>
              </a:rPr>
              <a:t>		сопутствующие заболевания</a:t>
            </a:r>
            <a:r>
              <a:rPr lang="ru-RU" sz="1800" b="1" dirty="0">
                <a:cs typeface="Times New Roman" panose="02020603050405020304" pitchFamily="18" charset="0"/>
              </a:rPr>
              <a:t>, побочные реакции на </a:t>
            </a:r>
            <a:r>
              <a:rPr lang="ru-RU" sz="1800" b="1" dirty="0" smtClean="0">
                <a:cs typeface="Times New Roman" panose="02020603050405020304" pitchFamily="18" charset="0"/>
              </a:rPr>
              <a:t>прием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800" b="1" dirty="0" smtClean="0">
                <a:cs typeface="Times New Roman" panose="02020603050405020304" pitchFamily="18" charset="0"/>
              </a:rPr>
              <a:t>		противотуберкулезных </a:t>
            </a:r>
            <a:r>
              <a:rPr lang="ru-RU" sz="1800" b="1" dirty="0">
                <a:cs typeface="Times New Roman" panose="02020603050405020304" pitchFamily="18" charset="0"/>
              </a:rPr>
              <a:t>и других </a:t>
            </a:r>
            <a:r>
              <a:rPr lang="ru-RU" sz="1800" b="1" dirty="0" smtClean="0">
                <a:cs typeface="Times New Roman" panose="02020603050405020304" pitchFamily="18" charset="0"/>
              </a:rPr>
              <a:t>препаратов </a:t>
            </a:r>
            <a:r>
              <a:rPr lang="ru-RU" sz="1800" b="1" dirty="0">
                <a:cs typeface="Times New Roman" panose="02020603050405020304" pitchFamily="18" charset="0"/>
              </a:rPr>
              <a:t>и др</a:t>
            </a:r>
            <a:r>
              <a:rPr lang="ru-RU" sz="1800" b="1" dirty="0" smtClean="0">
                <a:cs typeface="Times New Roman" panose="02020603050405020304" pitchFamily="18" charset="0"/>
              </a:rPr>
              <a:t>.</a:t>
            </a:r>
            <a:endParaRPr lang="ru-RU" sz="1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7839" y="208523"/>
            <a:ext cx="7543800" cy="8286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ГРУППЫ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ВЫСОКОГО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РИСКА  пре-ШЛУ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ТБ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288" y="1204957"/>
            <a:ext cx="11170907" cy="5178751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заболевших </a:t>
            </a:r>
            <a:r>
              <a:rPr lang="ru-RU" sz="1800" b="1" dirty="0">
                <a:cs typeface="Times New Roman" panose="02020603050405020304" pitchFamily="18" charset="0"/>
              </a:rPr>
              <a:t>из достоверного контакта с пациентом, страдающим туберкулезом с пре-ШЛУ возбудителя (пре-ШЛУ МБТ у вероятного источника заражения должна быть документирована);</a:t>
            </a:r>
          </a:p>
          <a:p>
            <a:pPr>
              <a:lnSpc>
                <a:spcPct val="11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пациентов </a:t>
            </a:r>
            <a:r>
              <a:rPr lang="ru-RU" sz="1800" b="1" dirty="0">
                <a:cs typeface="Times New Roman" panose="02020603050405020304" pitchFamily="18" charset="0"/>
              </a:rPr>
              <a:t>с рецидивом туберкулеза и в других случаях повторного лечения, если ранее у пациента была выявлена ЛУ к одному из основных препаратов – </a:t>
            </a:r>
            <a:r>
              <a:rPr lang="ru-RU" sz="1800" b="1" dirty="0" err="1" smtClean="0">
                <a:cs typeface="Times New Roman" panose="02020603050405020304" pitchFamily="18" charset="0"/>
              </a:rPr>
              <a:t>изониазиду</a:t>
            </a:r>
            <a:r>
              <a:rPr lang="ru-RU" sz="1800" b="1" dirty="0" smtClean="0"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cs typeface="Times New Roman" panose="02020603050405020304" pitchFamily="18" charset="0"/>
              </a:rPr>
              <a:t>рифампицину</a:t>
            </a:r>
            <a:r>
              <a:rPr lang="ru-RU" sz="1800" b="1" dirty="0"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cs typeface="Times New Roman" panose="02020603050405020304" pitchFamily="18" charset="0"/>
              </a:rPr>
              <a:t> </a:t>
            </a:r>
            <a:r>
              <a:rPr lang="ru-RU" sz="1800" b="1" dirty="0">
                <a:cs typeface="Times New Roman" panose="02020603050405020304" pitchFamily="18" charset="0"/>
              </a:rPr>
              <a:t>и </a:t>
            </a:r>
            <a:r>
              <a:rPr lang="ru-RU" sz="1800" b="1" dirty="0" err="1">
                <a:cs typeface="Times New Roman" panose="02020603050405020304" pitchFamily="18" charset="0"/>
              </a:rPr>
              <a:t>фторхинолонам</a:t>
            </a:r>
            <a:r>
              <a:rPr lang="ru-RU" sz="1800" b="1" dirty="0"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пациентов</a:t>
            </a:r>
            <a:r>
              <a:rPr lang="ru-RU" sz="1800" b="1" dirty="0">
                <a:cs typeface="Times New Roman" panose="02020603050405020304" pitchFamily="18" charset="0"/>
              </a:rPr>
              <a:t>, ранее получивших неэффективный курс химиотерапии туберкулеза (с сохранением </a:t>
            </a:r>
            <a:r>
              <a:rPr lang="ru-RU" sz="18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1800" b="1" dirty="0">
                <a:cs typeface="Times New Roman" panose="02020603050405020304" pitchFamily="18" charset="0"/>
              </a:rPr>
              <a:t> и/или отрицательной клинико-рентгенологической динамикой процесса) по МЛУ режиму химиотерапии;</a:t>
            </a:r>
          </a:p>
          <a:p>
            <a:pPr>
              <a:lnSpc>
                <a:spcPct val="110000"/>
              </a:lnSpc>
            </a:pPr>
            <a:r>
              <a:rPr lang="ru-RU" sz="1800" b="1" dirty="0" smtClean="0">
                <a:cs typeface="Times New Roman" panose="02020603050405020304" pitchFamily="18" charset="0"/>
              </a:rPr>
              <a:t>пациентов</a:t>
            </a:r>
            <a:r>
              <a:rPr lang="ru-RU" sz="1800" b="1" dirty="0">
                <a:cs typeface="Times New Roman" panose="02020603050405020304" pitchFamily="18" charset="0"/>
              </a:rPr>
              <a:t>, получающих лечение по МЛУ режиму терапии, при от-</a:t>
            </a:r>
            <a:r>
              <a:rPr lang="ru-RU" sz="1800" b="1" dirty="0" err="1">
                <a:cs typeface="Times New Roman" panose="02020603050405020304" pitchFamily="18" charset="0"/>
              </a:rPr>
              <a:t>рицательной</a:t>
            </a:r>
            <a:r>
              <a:rPr lang="ru-RU" sz="1800" b="1" dirty="0">
                <a:cs typeface="Times New Roman" panose="02020603050405020304" pitchFamily="18" charset="0"/>
              </a:rPr>
              <a:t> клинико-рентгенологической динамике процесса после приема 90 суточных доз, а также при сохранении или появлении </a:t>
            </a:r>
            <a:r>
              <a:rPr lang="ru-RU" sz="18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1800" b="1" dirty="0">
                <a:cs typeface="Times New Roman" panose="02020603050405020304" pitchFamily="18" charset="0"/>
              </a:rPr>
              <a:t> после приема 60 суточных доз контролируемого лечения в случае выполнения следующих условий: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cs typeface="Times New Roman" panose="02020603050405020304" pitchFamily="18" charset="0"/>
              </a:rPr>
              <a:t>	лечение </a:t>
            </a:r>
            <a:r>
              <a:rPr lang="ru-RU" sz="1800" b="1" dirty="0">
                <a:cs typeface="Times New Roman" panose="02020603050405020304" pitchFamily="18" charset="0"/>
              </a:rPr>
              <a:t>проводилось под строгим контролем;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cs typeface="Times New Roman" panose="02020603050405020304" pitchFamily="18" charset="0"/>
              </a:rPr>
              <a:t>	отсутствуют </a:t>
            </a:r>
            <a:r>
              <a:rPr lang="ru-RU" sz="1800" b="1" dirty="0">
                <a:cs typeface="Times New Roman" panose="02020603050405020304" pitchFamily="18" charset="0"/>
              </a:rPr>
              <a:t>другие причины неэффективности </a:t>
            </a:r>
            <a:r>
              <a:rPr lang="ru-RU" sz="1800" b="1" dirty="0" smtClean="0">
                <a:cs typeface="Times New Roman" panose="02020603050405020304" pitchFamily="18" charset="0"/>
              </a:rPr>
              <a:t>лечения: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 smtClean="0">
                <a:cs typeface="Times New Roman" panose="02020603050405020304" pitchFamily="18" charset="0"/>
              </a:rPr>
              <a:t>		сопутствующие заболевания</a:t>
            </a:r>
            <a:r>
              <a:rPr lang="ru-RU" sz="1800" b="1" dirty="0">
                <a:cs typeface="Times New Roman" panose="02020603050405020304" pitchFamily="18" charset="0"/>
              </a:rPr>
              <a:t>, побочные реакции на </a:t>
            </a:r>
            <a:r>
              <a:rPr lang="ru-RU" sz="1800" b="1" dirty="0" smtClean="0">
                <a:cs typeface="Times New Roman" panose="02020603050405020304" pitchFamily="18" charset="0"/>
              </a:rPr>
              <a:t>прием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 smtClean="0">
                <a:cs typeface="Times New Roman" panose="02020603050405020304" pitchFamily="18" charset="0"/>
              </a:rPr>
              <a:t>		противотуберкулезных </a:t>
            </a:r>
            <a:r>
              <a:rPr lang="ru-RU" sz="1800" b="1" dirty="0">
                <a:cs typeface="Times New Roman" panose="02020603050405020304" pitchFamily="18" charset="0"/>
              </a:rPr>
              <a:t>и других </a:t>
            </a:r>
            <a:r>
              <a:rPr lang="ru-RU" sz="1800" b="1" dirty="0" smtClean="0">
                <a:cs typeface="Times New Roman" panose="02020603050405020304" pitchFamily="18" charset="0"/>
              </a:rPr>
              <a:t>препаратов </a:t>
            </a:r>
            <a:r>
              <a:rPr lang="ru-RU" sz="1800" b="1" dirty="0">
                <a:cs typeface="Times New Roman" panose="02020603050405020304" pitchFamily="18" charset="0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24104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892" y="683021"/>
            <a:ext cx="9357728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ежим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химиотерапии  лекарственно-чувствительного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756" y="1845703"/>
            <a:ext cx="10853159" cy="225627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algn="ctr">
              <a:lnSpc>
                <a:spcPct val="110000"/>
              </a:lnSpc>
              <a:buNone/>
            </a:pPr>
            <a:r>
              <a:rPr lang="ru-RU" sz="2400" b="1" i="1" spc="300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   ПАЦИЕНТАМ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ru-RU" sz="2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страдающим </a:t>
            </a:r>
            <a:r>
              <a:rPr lang="ru-RU" sz="2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туберкулезом </a:t>
            </a:r>
            <a:r>
              <a:rPr lang="ru-RU" sz="2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 </a:t>
            </a:r>
            <a:r>
              <a:rPr lang="ru-RU" sz="26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бактериовыделением</a:t>
            </a:r>
            <a:r>
              <a:rPr lang="ru-RU" sz="2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и сохраненной лекарственной чувствительностью МБТ к противотуберкулезным препаратам </a:t>
            </a:r>
            <a:r>
              <a:rPr lang="ru-RU" sz="2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пациентам </a:t>
            </a:r>
            <a:r>
              <a:rPr lang="ru-RU" sz="2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без </a:t>
            </a:r>
            <a:r>
              <a:rPr lang="ru-RU" sz="26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бактериовыделения</a:t>
            </a:r>
            <a:r>
              <a:rPr lang="ru-RU" sz="2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и риска МЛУ ТБ</a:t>
            </a:r>
            <a:r>
              <a:rPr lang="ru-RU" sz="2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ru-RU" sz="26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2900" y="187364"/>
            <a:ext cx="9357728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ежим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химиотерапии  лекарственно-чувствительного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476" y="1102219"/>
            <a:ext cx="11697195" cy="538404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</a:t>
            </a: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ФАЗЕ  </a:t>
            </a: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ИНТЕНСИВНОЙ </a:t>
            </a: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ТЕРАПИИ  </a:t>
            </a:r>
            <a:r>
              <a:rPr lang="ru-RU" sz="2200" b="1" dirty="0" smtClean="0">
                <a:cs typeface="Times New Roman" panose="02020603050405020304" pitchFamily="18" charset="0"/>
              </a:rPr>
              <a:t>назначают </a:t>
            </a:r>
            <a:r>
              <a:rPr lang="ru-RU" sz="2200" b="1" dirty="0">
                <a:cs typeface="Times New Roman" panose="02020603050405020304" pitchFamily="18" charset="0"/>
              </a:rPr>
              <a:t>4 основных препарата: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b="1" dirty="0"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cs typeface="Times New Roman" panose="02020603050405020304" pitchFamily="18" charset="0"/>
              </a:rPr>
              <a:t>ИЗОНИАЗИД</a:t>
            </a:r>
            <a:r>
              <a:rPr lang="ru-RU" sz="2200" b="1" dirty="0" smtClean="0">
                <a:cs typeface="Times New Roman" panose="02020603050405020304" pitchFamily="18" charset="0"/>
              </a:rPr>
              <a:t>,  </a:t>
            </a:r>
            <a:r>
              <a:rPr lang="ru-RU" sz="2200" b="1" dirty="0" smtClean="0">
                <a:cs typeface="Times New Roman" panose="02020603050405020304" pitchFamily="18" charset="0"/>
              </a:rPr>
              <a:t>РИФАМПИЦИН, </a:t>
            </a:r>
            <a:r>
              <a:rPr lang="ru-RU" sz="2200" b="1" dirty="0" smtClean="0">
                <a:cs typeface="Times New Roman" panose="02020603050405020304" pitchFamily="18" charset="0"/>
              </a:rPr>
              <a:t> ПИРАЗИНАМИД  И  </a:t>
            </a:r>
            <a:r>
              <a:rPr lang="ru-RU" sz="2200" b="1" dirty="0" smtClean="0">
                <a:cs typeface="Times New Roman" panose="02020603050405020304" pitchFamily="18" charset="0"/>
              </a:rPr>
              <a:t>ЭТАМБУТОЛ.</a:t>
            </a:r>
            <a:endParaRPr lang="ru-RU" sz="2200" b="1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b="1" dirty="0">
                <a:cs typeface="Times New Roman" panose="02020603050405020304" pitchFamily="18" charset="0"/>
              </a:rPr>
              <a:t>Интенсивную фазу химиотерапии продолжают не менее 2-х месяцев. За этот срок пациент должен принять 60 суточных доз комбинации из 4 основных препаратов.</a:t>
            </a:r>
          </a:p>
          <a:p>
            <a:pPr>
              <a:lnSpc>
                <a:spcPct val="120000"/>
              </a:lnSpc>
            </a:pPr>
            <a:r>
              <a:rPr lang="ru-RU" sz="1900" b="1" dirty="0">
                <a:cs typeface="Times New Roman" panose="02020603050405020304" pitchFamily="18" charset="0"/>
              </a:rPr>
              <a:t>Решением ВК фаза интенсивной терапии может быть продлена: до приема 120 и 150 суточных доз, в случаях распространенного и осложненного туберкулёза, только при ежемесячном проведении теста на лекарственную чувствительность</a:t>
            </a:r>
            <a:r>
              <a:rPr lang="ru-RU" sz="1900" b="1" dirty="0" smtClean="0">
                <a:cs typeface="Times New Roman" panose="02020603050405020304" pitchFamily="18" charset="0"/>
              </a:rPr>
              <a:t>. </a:t>
            </a:r>
            <a:r>
              <a:rPr lang="ru-RU" sz="1900" b="1" dirty="0">
                <a:cs typeface="Times New Roman" panose="02020603050405020304" pitchFamily="18" charset="0"/>
              </a:rPr>
              <a:t>При </a:t>
            </a:r>
            <a:r>
              <a:rPr lang="ru-RU" sz="1900" b="1" dirty="0" err="1" smtClean="0">
                <a:cs typeface="Times New Roman" panose="02020603050405020304" pitchFamily="18" charset="0"/>
              </a:rPr>
              <a:t>генерализованном</a:t>
            </a:r>
            <a:r>
              <a:rPr lang="ru-RU" sz="1900" b="1" dirty="0" smtClean="0">
                <a:cs typeface="Times New Roman" panose="02020603050405020304" pitchFamily="18" charset="0"/>
              </a:rPr>
              <a:t> </a:t>
            </a:r>
            <a:r>
              <a:rPr lang="ru-RU" sz="1900" b="1" dirty="0">
                <a:cs typeface="Times New Roman" panose="02020603050405020304" pitchFamily="18" charset="0"/>
              </a:rPr>
              <a:t>туберкулезе  фаза интенсивной терапии может быть </a:t>
            </a:r>
            <a:r>
              <a:rPr lang="ru-RU" sz="1900" b="1" dirty="0" smtClean="0">
                <a:cs typeface="Times New Roman" panose="02020603050405020304" pitchFamily="18" charset="0"/>
              </a:rPr>
              <a:t>продлена до 12 месяцев (до 360 доз).</a:t>
            </a:r>
            <a:endParaRPr lang="ru-RU" sz="1900" b="1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</a:t>
            </a: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ФАЗЕ  </a:t>
            </a: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ПРОДОЛЖЕНИЯ </a:t>
            </a: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ТЕРАПИИ  </a:t>
            </a:r>
            <a:r>
              <a:rPr lang="ru-RU" sz="2200" b="1" dirty="0" smtClean="0">
                <a:cs typeface="Times New Roman" panose="02020603050405020304" pitchFamily="18" charset="0"/>
              </a:rPr>
              <a:t>по </a:t>
            </a:r>
            <a:r>
              <a:rPr lang="ru-RU" sz="2200" b="1" dirty="0" smtClean="0">
                <a:cs typeface="Times New Roman" panose="02020603050405020304" pitchFamily="18" charset="0"/>
              </a:rPr>
              <a:t>режиму </a:t>
            </a:r>
            <a:r>
              <a:rPr lang="ru-RU" sz="2200" b="1" dirty="0">
                <a:cs typeface="Times New Roman" panose="02020603050405020304" pitchFamily="18" charset="0"/>
              </a:rPr>
              <a:t>химиотерапии лекарственно-чувствительного </a:t>
            </a:r>
            <a:r>
              <a:rPr lang="ru-RU" sz="2200" b="1" dirty="0" smtClean="0">
                <a:cs typeface="Times New Roman" panose="02020603050405020304" pitchFamily="18" charset="0"/>
              </a:rPr>
              <a:t>туберкулеза назначается</a:t>
            </a:r>
            <a:r>
              <a:rPr lang="ru-RU" sz="2200" b="1" dirty="0">
                <a:cs typeface="Times New Roman" panose="02020603050405020304" pitchFamily="18" charset="0"/>
              </a:rPr>
              <a:t>: </a:t>
            </a:r>
            <a:r>
              <a:rPr lang="ru-RU" sz="2200" b="1" dirty="0" smtClean="0">
                <a:cs typeface="Times New Roman" panose="02020603050405020304" pitchFamily="18" charset="0"/>
              </a:rPr>
              <a:t>ИЗОНИАЗИД  </a:t>
            </a:r>
            <a:r>
              <a:rPr lang="ru-RU" sz="2200" b="1" dirty="0">
                <a:cs typeface="Times New Roman" panose="02020603050405020304" pitchFamily="18" charset="0"/>
              </a:rPr>
              <a:t>и </a:t>
            </a:r>
            <a:r>
              <a:rPr lang="ru-RU" sz="2200" b="1" dirty="0" smtClean="0">
                <a:cs typeface="Times New Roman" panose="02020603050405020304" pitchFamily="18" charset="0"/>
              </a:rPr>
              <a:t> РИФАМПИЦИН</a:t>
            </a:r>
            <a:r>
              <a:rPr lang="ru-RU" sz="2200" b="1" dirty="0" smtClean="0">
                <a:cs typeface="Times New Roman" panose="02020603050405020304" pitchFamily="18" charset="0"/>
              </a:rPr>
              <a:t>.</a:t>
            </a:r>
            <a:endParaRPr lang="ru-RU" sz="2200" b="1" dirty="0"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b="1" dirty="0">
                <a:cs typeface="Times New Roman" panose="02020603050405020304" pitchFamily="18" charset="0"/>
              </a:rPr>
              <a:t>Длительность фазы продолжения лечения по </a:t>
            </a:r>
            <a:r>
              <a:rPr lang="ru-RU" sz="1900" b="1" dirty="0" smtClean="0">
                <a:cs typeface="Times New Roman" panose="02020603050405020304" pitchFamily="18" charset="0"/>
              </a:rPr>
              <a:t>лекарственно-чувствительному </a:t>
            </a:r>
            <a:r>
              <a:rPr lang="ru-RU" sz="1900" b="1" dirty="0">
                <a:cs typeface="Times New Roman" panose="02020603050405020304" pitchFamily="18" charset="0"/>
              </a:rPr>
              <a:t>режиму химиотерапии составляет 4 месяца (не менее 120 суточных доз), а при туберкулезном менингите и костно-суставном туберкулезе 12 месяцев (не менее 360 суточных </a:t>
            </a:r>
            <a:r>
              <a:rPr lang="ru-RU" sz="1900" b="1" dirty="0" smtClean="0">
                <a:cs typeface="Times New Roman" panose="02020603050405020304" pitchFamily="18" charset="0"/>
              </a:rPr>
              <a:t>доз).</a:t>
            </a:r>
            <a:endParaRPr lang="ru-RU" sz="19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808" y="700112"/>
            <a:ext cx="9118445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химиотерапии  </a:t>
            </a:r>
            <a:r>
              <a:rPr lang="ru-RU" sz="2700" b="1" dirty="0" err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изониазид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-резистентного 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213" y="1700426"/>
            <a:ext cx="10861705" cy="301685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algn="ctr">
              <a:lnSpc>
                <a:spcPct val="110000"/>
              </a:lnSpc>
              <a:buNone/>
            </a:pPr>
            <a:r>
              <a:rPr lang="ru-RU" sz="2400" b="1" i="1" spc="300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   ПАЦИЕНТАМ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ru-RU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страдающим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туберкулезом, при известной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монорезистентности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МБТ к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или резистентности к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в сочетании с другими препаратами, при сохранении лекарственной чувствительности к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7442" y="204456"/>
            <a:ext cx="9118445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химиотерапии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изониазид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-резистентного 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767" y="1119311"/>
            <a:ext cx="11720945" cy="540967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При </a:t>
            </a:r>
            <a:r>
              <a:rPr lang="ru-RU" sz="2000" b="1" dirty="0">
                <a:cs typeface="Times New Roman" panose="02020603050405020304" pitchFamily="18" charset="0"/>
              </a:rPr>
              <a:t>устойчивости только к </a:t>
            </a:r>
            <a:r>
              <a:rPr lang="ru-RU" sz="2000" b="1" dirty="0" err="1">
                <a:cs typeface="Times New Roman" panose="02020603050405020304" pitchFamily="18" charset="0"/>
              </a:rPr>
              <a:t>изониазиду</a:t>
            </a:r>
            <a:r>
              <a:rPr lang="ru-RU" sz="2000" b="1" dirty="0"/>
              <a:t> </a:t>
            </a:r>
            <a:r>
              <a:rPr lang="ru-RU" sz="2000" b="1" dirty="0" smtClean="0"/>
              <a:t>и сохраненной лекарственной чувствительности к остальным препаратам в </a:t>
            </a:r>
            <a:r>
              <a:rPr lang="ru-RU" sz="2000" b="1" u="sng" dirty="0" smtClean="0">
                <a:solidFill>
                  <a:srgbClr val="002060"/>
                </a:solidFill>
              </a:rPr>
              <a:t>ФАЗЕ  </a:t>
            </a:r>
            <a:r>
              <a:rPr lang="ru-RU" sz="2000" b="1" u="sng" dirty="0" smtClean="0">
                <a:solidFill>
                  <a:srgbClr val="002060"/>
                </a:solidFill>
              </a:rPr>
              <a:t>ИНТЕНСИВНОЙ </a:t>
            </a:r>
            <a:r>
              <a:rPr lang="ru-RU" sz="2000" b="1" u="sng" dirty="0" smtClean="0">
                <a:solidFill>
                  <a:srgbClr val="002060"/>
                </a:solidFill>
              </a:rPr>
              <a:t> ТЕРАПИИ</a:t>
            </a: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cs typeface="Times New Roman" panose="02020603050405020304" pitchFamily="18" charset="0"/>
              </a:rPr>
              <a:t>назначают </a:t>
            </a:r>
            <a:r>
              <a:rPr lang="ru-RU" sz="2000" b="1" dirty="0" smtClean="0">
                <a:cs typeface="Times New Roman" panose="02020603050405020304" pitchFamily="18" charset="0"/>
              </a:rPr>
              <a:t>4 препарата, к которым сохранена чувствительность: </a:t>
            </a:r>
            <a:r>
              <a:rPr lang="ru-RU" sz="2000" b="1" dirty="0" smtClean="0">
                <a:cs typeface="Times New Roman" panose="02020603050405020304" pitchFamily="18" charset="0"/>
              </a:rPr>
              <a:t> РИФАМПИЦИН</a:t>
            </a:r>
            <a:r>
              <a:rPr lang="ru-RU" sz="2000" b="1" dirty="0" smtClean="0"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cs typeface="Times New Roman" panose="02020603050405020304" pitchFamily="18" charset="0"/>
              </a:rPr>
              <a:t> ПИРАЗИНАМИД</a:t>
            </a:r>
            <a:r>
              <a:rPr lang="ru-RU" sz="2000" b="1" dirty="0" smtClean="0"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cs typeface="Times New Roman" panose="02020603050405020304" pitchFamily="18" charset="0"/>
              </a:rPr>
              <a:t> ЭТАМБУТОЛ  </a:t>
            </a:r>
            <a:r>
              <a:rPr lang="ru-RU" sz="2000" b="1" dirty="0" smtClean="0"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cs typeface="Times New Roman" panose="02020603050405020304" pitchFamily="18" charset="0"/>
              </a:rPr>
              <a:t> ФТОРХИНОЛОН </a:t>
            </a:r>
            <a:endParaRPr lang="ru-RU" sz="2000" b="1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Продолжительность </a:t>
            </a:r>
            <a:r>
              <a:rPr lang="ru-RU" sz="2000" b="1" dirty="0">
                <a:cs typeface="Times New Roman" panose="02020603050405020304" pitchFamily="18" charset="0"/>
              </a:rPr>
              <a:t>фазы интенсивной терапии составляет 3 месяца (не менее 90 суточных доз).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По решению ВК продолжительность фазы интенсивной терапии может увеличиваться до 4--5 месяцев (120, 150 суточных доз) у пациентов при ежемесячном проведении теста на лекарственную чувствительность.</a:t>
            </a:r>
          </a:p>
          <a:p>
            <a:pPr>
              <a:lnSpc>
                <a:spcPct val="150000"/>
              </a:lnSpc>
            </a:pP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 </a:t>
            </a: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ФАЗЕ </a:t>
            </a: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ПРОДОЛЖЕНИЯ  </a:t>
            </a: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ТЕРАПИИ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cs typeface="Times New Roman" panose="02020603050405020304" pitchFamily="18" charset="0"/>
              </a:rPr>
              <a:t>больному </a:t>
            </a:r>
            <a:r>
              <a:rPr lang="ru-RU" sz="2000" b="1" dirty="0">
                <a:cs typeface="Times New Roman" panose="02020603050405020304" pitchFamily="18" charset="0"/>
              </a:rPr>
              <a:t>назначают </a:t>
            </a:r>
            <a:r>
              <a:rPr lang="ru-RU" sz="2000" b="1" dirty="0" smtClean="0">
                <a:cs typeface="Times New Roman" panose="02020603050405020304" pitchFamily="18" charset="0"/>
              </a:rPr>
              <a:t>три </a:t>
            </a:r>
            <a:r>
              <a:rPr lang="ru-RU" sz="2000" b="1" dirty="0">
                <a:cs typeface="Times New Roman" panose="02020603050405020304" pitchFamily="18" charset="0"/>
              </a:rPr>
              <a:t>противотуберкулезных </a:t>
            </a:r>
            <a:r>
              <a:rPr lang="ru-RU" sz="2000" b="1" dirty="0" smtClean="0">
                <a:cs typeface="Times New Roman" panose="02020603050405020304" pitchFamily="18" charset="0"/>
              </a:rPr>
              <a:t>препарата</a:t>
            </a:r>
            <a:r>
              <a:rPr lang="ru-RU" sz="2000" b="1" dirty="0">
                <a:cs typeface="Times New Roman" panose="02020603050405020304" pitchFamily="18" charset="0"/>
              </a:rPr>
              <a:t>, к которым сохранена </a:t>
            </a:r>
            <a:r>
              <a:rPr lang="ru-RU" sz="2000" b="1" dirty="0" smtClean="0">
                <a:cs typeface="Times New Roman" panose="02020603050405020304" pitchFamily="18" charset="0"/>
              </a:rPr>
              <a:t>чувствительность.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Длительность фазы продолжения терапии составляет 6 месяцев (не менее 180 суточных доз</a:t>
            </a:r>
            <a:r>
              <a:rPr lang="ru-RU" sz="2000" b="1" dirty="0" smtClean="0">
                <a:cs typeface="Times New Roman" panose="02020603050405020304" pitchFamily="18" charset="0"/>
              </a:rPr>
              <a:t>).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34547" y="156217"/>
            <a:ext cx="8528180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400" b="1" dirty="0"/>
              <a:t>План лекции:</a:t>
            </a:r>
            <a:br>
              <a:rPr lang="ru-RU" altLang="ru-RU" sz="2400" b="1" dirty="0"/>
            </a:br>
            <a:r>
              <a:rPr lang="ru-RU" altLang="ru-RU" sz="2400" b="1" dirty="0"/>
              <a:t> 1. </a:t>
            </a:r>
            <a:r>
              <a:rPr lang="ru-RU" altLang="ru-RU" sz="2000" b="1" dirty="0"/>
              <a:t>Введение</a:t>
            </a:r>
            <a:br>
              <a:rPr lang="ru-RU" altLang="ru-RU" sz="2000" b="1" dirty="0"/>
            </a:br>
            <a:r>
              <a:rPr lang="ru-RU" altLang="ru-RU" sz="2000" b="1" dirty="0"/>
              <a:t> 2. Основные принципы лечения больных туберкулезом</a:t>
            </a:r>
            <a:br>
              <a:rPr lang="ru-RU" altLang="ru-RU" sz="2000" b="1" dirty="0"/>
            </a:br>
            <a:r>
              <a:rPr lang="ru-RU" altLang="ru-RU" sz="2000" b="1" dirty="0"/>
              <a:t> 3. Гигиенодиетический режим в лечении больного     туберкулезом</a:t>
            </a:r>
            <a:br>
              <a:rPr lang="ru-RU" altLang="ru-RU" sz="2000" b="1" dirty="0"/>
            </a:br>
            <a:r>
              <a:rPr lang="ru-RU" altLang="ru-RU" sz="2000" b="1" dirty="0"/>
              <a:t> 4. Комбинированная химиотерапия – как основной метод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    лечения больных туберкулезом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5. Фазы и режимы химиотерапии </a:t>
            </a:r>
            <a:br>
              <a:rPr lang="ru-RU" altLang="ru-RU" sz="2000" b="1" dirty="0"/>
            </a:br>
            <a:r>
              <a:rPr lang="ru-RU" altLang="ru-RU" sz="2000" b="1" dirty="0"/>
              <a:t> 6. Побочные реакции антибактериальных препаратов,  их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    виды, методы устранения, профилактика</a:t>
            </a:r>
            <a:br>
              <a:rPr lang="ru-RU" altLang="ru-RU" sz="2000" b="1" dirty="0"/>
            </a:br>
            <a:r>
              <a:rPr lang="ru-RU" altLang="ru-RU" sz="2000" b="1" dirty="0"/>
              <a:t> 7. Патогенетическая терапия больных туберкулезом в зависимости от типа воспаления, применяемые препараты</a:t>
            </a:r>
            <a:br>
              <a:rPr lang="ru-RU" altLang="ru-RU" sz="2000" b="1" dirty="0"/>
            </a:br>
            <a:r>
              <a:rPr lang="ru-RU" altLang="ru-RU" sz="2000" b="1" dirty="0"/>
              <a:t>8. </a:t>
            </a:r>
            <a:r>
              <a:rPr lang="ru-RU" altLang="ru-RU" sz="2000" b="1" dirty="0" err="1"/>
              <a:t>Коллапсотерапия</a:t>
            </a:r>
            <a:r>
              <a:rPr lang="ru-RU" altLang="ru-RU" sz="2000" b="1" dirty="0"/>
              <a:t> (пневмоторакс, </a:t>
            </a:r>
            <a:r>
              <a:rPr lang="ru-RU" altLang="ru-RU" sz="2000" b="1" dirty="0" err="1"/>
              <a:t>пневмоперитонеум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бронхоблокация</a:t>
            </a:r>
            <a:r>
              <a:rPr lang="ru-RU" altLang="ru-RU" sz="2000" b="1" dirty="0"/>
              <a:t>):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   механизм действия, показания </a:t>
            </a:r>
            <a:br>
              <a:rPr lang="ru-RU" altLang="ru-RU" sz="2000" b="1" dirty="0"/>
            </a:br>
            <a:r>
              <a:rPr lang="ru-RU" altLang="ru-RU" sz="2000" b="1" dirty="0"/>
              <a:t>9. Хирургическое лечение больных туберкулезом легких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10. Понятие о клиническом излечении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25243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737" y="273520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 химиотерапии  МЛУ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224" y="1574418"/>
            <a:ext cx="10460052" cy="394616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spc="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   ПАЦИЕНТАМ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с 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установленной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ЛУ 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возбудителя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к  РИФАМПИЦИНУ  и  ИЗОНИАЗИДУ  (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или только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чувствительностью  ко 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всем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препаратам  группы  ФТОРХИНОЛОНОВ,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а  также  пациентам  с  риском  МЛУ 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возбудителя.</a:t>
            </a:r>
            <a:endParaRPr lang="ru-RU" sz="1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При  отсутствии  </a:t>
            </a:r>
            <a:r>
              <a:rPr lang="ru-RU" sz="2000" b="1" dirty="0">
                <a:cs typeface="Times New Roman" panose="02020603050405020304" pitchFamily="18" charset="0"/>
              </a:rPr>
              <a:t>индивидуальных </a:t>
            </a:r>
            <a:r>
              <a:rPr lang="ru-RU" sz="2000" b="1" dirty="0" smtClean="0">
                <a:cs typeface="Times New Roman" panose="02020603050405020304" pitchFamily="18" charset="0"/>
              </a:rPr>
              <a:t> результатов  </a:t>
            </a:r>
            <a:r>
              <a:rPr lang="ru-RU" sz="2000" b="1" dirty="0">
                <a:cs typeface="Times New Roman" panose="02020603050405020304" pitchFamily="18" charset="0"/>
              </a:rPr>
              <a:t>определения </a:t>
            </a:r>
            <a:r>
              <a:rPr lang="ru-RU" sz="2000" b="1" dirty="0" smtClean="0">
                <a:cs typeface="Times New Roman" panose="02020603050405020304" pitchFamily="18" charset="0"/>
              </a:rPr>
              <a:t> лекарственной чувствительности  возбудителя  </a:t>
            </a:r>
            <a:r>
              <a:rPr lang="ru-RU" sz="2000" b="1" dirty="0">
                <a:cs typeface="Times New Roman" panose="02020603050405020304" pitchFamily="18" charset="0"/>
              </a:rPr>
              <a:t>к </a:t>
            </a:r>
            <a:r>
              <a:rPr lang="ru-RU" sz="2000" b="1" dirty="0" smtClean="0"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cs typeface="Times New Roman" panose="02020603050405020304" pitchFamily="18" charset="0"/>
              </a:rPr>
              <a:t>фторхинолонам</a:t>
            </a:r>
            <a:r>
              <a:rPr lang="ru-RU" sz="2000" b="1" dirty="0" smtClean="0">
                <a:cs typeface="Times New Roman" panose="02020603050405020304" pitchFamily="18" charset="0"/>
              </a:rPr>
              <a:t>  пациенту  следует  назначать  </a:t>
            </a:r>
            <a:r>
              <a:rPr lang="ru-RU" sz="2000" b="1" dirty="0">
                <a:cs typeface="Times New Roman" panose="02020603050405020304" pitchFamily="18" charset="0"/>
              </a:rPr>
              <a:t>режим </a:t>
            </a:r>
            <a:r>
              <a:rPr lang="ru-RU" sz="2000" b="1" dirty="0" smtClean="0">
                <a:cs typeface="Times New Roman" panose="02020603050405020304" pitchFamily="18" charset="0"/>
              </a:rPr>
              <a:t>пре-ШЛУ </a:t>
            </a:r>
            <a:r>
              <a:rPr lang="ru-RU" sz="2000" b="1" dirty="0">
                <a:cs typeface="Times New Roman" panose="02020603050405020304" pitchFamily="18" charset="0"/>
              </a:rPr>
              <a:t>ТБ</a:t>
            </a:r>
            <a:r>
              <a:rPr lang="ru-RU" sz="2000" b="1" dirty="0" smtClean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2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462" y="264974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химиотерапии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МЛУ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199" y="1138581"/>
            <a:ext cx="11100986" cy="457001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Длительность лечения при назначении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режима химиотерапии МЛУ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туберкулеза должна составлять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менее 18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месяцев:</a:t>
            </a:r>
            <a:endParaRPr lang="ru-RU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ИНТЕНСИВНАЯ ФАЗА –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менее 6 месяцев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; </a:t>
            </a:r>
            <a:endParaRPr lang="ru-RU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ФАЗА ПРОДОЛЖЕНИЯ ЛЕЧЕНИЯ –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менее 12 месяцев. </a:t>
            </a:r>
            <a:endParaRPr lang="ru-RU" sz="19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недостаточном ответе пациента на лечение по решению врачебной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комиссии общая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длительность режима химиотерапии МЛУ туберкулеза может быть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увеличена.</a:t>
            </a:r>
          </a:p>
          <a:p>
            <a:pPr>
              <a:lnSpc>
                <a:spcPct val="120000"/>
              </a:lnSpc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 ограниченной форме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туберкулеза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если пациент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ранее не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получал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лекарственные препараты группы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фторхинолонов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по решению врачебной комиссии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общая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длительность индивидуализированного режима химиотерапии МЛУ туберкулеза может быть сокращена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до 12 месяцев.</a:t>
            </a:r>
            <a:endParaRPr lang="ru-RU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0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554" y="290611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 химиотерапии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МЛУ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754" y="1153684"/>
            <a:ext cx="10820419" cy="540948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1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 </a:t>
            </a:r>
            <a:r>
              <a:rPr lang="ru-RU" sz="21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ИНТЕНСИВНОЙ  ФАЗЕ  режима </a:t>
            </a:r>
            <a:r>
              <a:rPr lang="ru-RU" sz="21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химиотерапии МЛУ туберкулеза </a:t>
            </a:r>
            <a:r>
              <a:rPr lang="ru-RU" sz="21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назначается комбинация, </a:t>
            </a:r>
            <a:r>
              <a:rPr lang="ru-RU" sz="21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одновременно </a:t>
            </a:r>
            <a:r>
              <a:rPr lang="ru-RU" sz="21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включающая </a:t>
            </a:r>
            <a:r>
              <a:rPr lang="ru-RU" sz="21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пять-шесть противотуберкулезных лекарственных препаратов и антибиотиков с доказанной или предполагаемой лекарственной чувствительностью возбудителя, из которых четыре наиболее </a:t>
            </a:r>
            <a:r>
              <a:rPr lang="ru-RU" sz="21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эффективны в </a:t>
            </a:r>
            <a:r>
              <a:rPr lang="ru-RU" sz="21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следующей последовательности: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>
                <a:cs typeface="Times New Roman" panose="02020603050405020304" pitchFamily="18" charset="0"/>
              </a:rPr>
              <a:t>бедаквилин</a:t>
            </a:r>
            <a:r>
              <a:rPr lang="ru-RU" sz="2400" b="1" i="1" dirty="0">
                <a:cs typeface="Times New Roman" panose="02020603050405020304" pitchFamily="18" charset="0"/>
              </a:rPr>
              <a:t>; </a:t>
            </a:r>
            <a:endParaRPr lang="ru-RU" sz="2400" b="1" i="1" dirty="0" smtClean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левофлоксацин</a:t>
            </a:r>
            <a:r>
              <a:rPr lang="ru-RU" sz="2400" b="1" i="1" dirty="0" smtClean="0">
                <a:cs typeface="Times New Roman" panose="02020603050405020304" pitchFamily="18" charset="0"/>
              </a:rPr>
              <a:t> , 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моксифлоксацин</a:t>
            </a:r>
            <a:r>
              <a:rPr lang="ru-RU" sz="2400" b="1" i="1" dirty="0" smtClean="0">
                <a:cs typeface="Times New Roman" panose="02020603050405020304" pitchFamily="18" charset="0"/>
              </a:rPr>
              <a:t>  </a:t>
            </a:r>
            <a:r>
              <a:rPr lang="ru-RU" sz="2400" b="1" i="1" dirty="0">
                <a:cs typeface="Times New Roman" panose="02020603050405020304" pitchFamily="18" charset="0"/>
              </a:rPr>
              <a:t>или   </a:t>
            </a:r>
            <a:r>
              <a:rPr lang="ru-RU" sz="2400" b="1" i="1" dirty="0" err="1">
                <a:cs typeface="Times New Roman" panose="02020603050405020304" pitchFamily="18" charset="0"/>
              </a:rPr>
              <a:t>спарфлоксацин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>
                <a:cs typeface="Times New Roman" panose="02020603050405020304" pitchFamily="18" charset="0"/>
              </a:rPr>
              <a:t>л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инезолид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>
                <a:cs typeface="Times New Roman" panose="02020603050405020304" pitchFamily="18" charset="0"/>
              </a:rPr>
              <a:t>циклосерин</a:t>
            </a:r>
            <a:r>
              <a:rPr lang="ru-RU" sz="2400" b="1" i="1" dirty="0">
                <a:cs typeface="Times New Roman" panose="02020603050405020304" pitchFamily="18" charset="0"/>
              </a:rPr>
              <a:t>   или   </a:t>
            </a:r>
            <a:r>
              <a:rPr lang="ru-RU" sz="2400" b="1" i="1" dirty="0" err="1">
                <a:cs typeface="Times New Roman" panose="02020603050405020304" pitchFamily="18" charset="0"/>
              </a:rPr>
              <a:t>теризидон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smtClean="0"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cs typeface="Times New Roman" panose="02020603050405020304" pitchFamily="18" charset="0"/>
              </a:rPr>
              <a:t>этамбутол</a:t>
            </a:r>
            <a:r>
              <a:rPr lang="ru-RU" sz="2400" b="1" i="1" dirty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капреомицин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  <a:endParaRPr lang="ru-RU" sz="2400" b="1" i="1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пиразинамид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>
                <a:cs typeface="Times New Roman" panose="02020603050405020304" pitchFamily="18" charset="0"/>
              </a:rPr>
              <a:t>д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еламанид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  <a:endParaRPr lang="ru-RU" sz="2400" b="1" i="1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протионамид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   </a:t>
            </a:r>
            <a:r>
              <a:rPr lang="ru-RU" sz="2400" b="1" i="1" dirty="0">
                <a:cs typeface="Times New Roman" panose="02020603050405020304" pitchFamily="18" charset="0"/>
              </a:rPr>
              <a:t>или </a:t>
            </a:r>
            <a:r>
              <a:rPr lang="ru-RU" sz="2400" b="1" i="1" dirty="0" smtClean="0"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этионамид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 и др.</a:t>
            </a:r>
            <a:endParaRPr lang="ru-RU" sz="19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462" y="264974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химиотерапии  МЛУ 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393" y="1420593"/>
            <a:ext cx="10229316" cy="402307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Эффективное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завершение интенсивной фазы подтверждается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получением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двух последовательных отрицательных результатов посева мокроты или другого диагностического материала с интервалом в один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месяц, после чего пациент переводится на фазу продолжения терапии.</a:t>
            </a:r>
          </a:p>
          <a:p>
            <a:pPr>
              <a:lnSpc>
                <a:spcPct val="120000"/>
              </a:lnSpc>
            </a:pP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Рекомендуется в фазе продолжения режима химиотерапии МЛУ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туберкулеза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назначение комбинации, одновременно включающей не менее трех эффективных противотуберкулезных лекарственных препаратов и антибиотиков с сохраненной или предполагаемой лекарственной чувствительностью 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возбудителя.</a:t>
            </a:r>
            <a:endParaRPr lang="ru-RU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Приоритетными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препаратами являются лекарственный препарат из группы </a:t>
            </a:r>
            <a:r>
              <a:rPr lang="ru-RU" sz="19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фторхинолонов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19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линезолид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19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циклосерин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или </a:t>
            </a:r>
            <a:r>
              <a:rPr lang="ru-RU" sz="19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теризидон</a:t>
            </a:r>
            <a:r>
              <a:rPr lang="ru-RU" sz="19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ru-RU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sz="19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521696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 химиотерапии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пре-ШЛУ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561" y="1578952"/>
            <a:ext cx="11478887" cy="437397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ru-RU" sz="2400" b="1" i="1" spc="300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   ПАЦИЕНТАМ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ru-RU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для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лечения туберкулеза с установленной ЛУ возбудителя к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 (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или только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РИФАМПИЦИНУ)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 хотя бы одному препарату группы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ФТОРХИНОЛОНОВ или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неизвестной ЛЧ к лекарственным препаратам группы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ФТОРХИНОЛОНОВ,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а также пациентам с риском пре-ШЛУ возбудителя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cs typeface="Times New Roman" panose="02020603050405020304" pitchFamily="18" charset="0"/>
              </a:rPr>
              <a:t>Длительность лечения при назначении режима химиотерапии </a:t>
            </a:r>
            <a:r>
              <a:rPr lang="ru-RU" sz="2000" b="1" dirty="0" smtClean="0">
                <a:cs typeface="Times New Roman" panose="02020603050405020304" pitchFamily="18" charset="0"/>
              </a:rPr>
              <a:t> пре-ШЛУ  туберкулеза </a:t>
            </a:r>
            <a:r>
              <a:rPr lang="ru-RU" sz="2000" b="1" dirty="0">
                <a:cs typeface="Times New Roman" panose="02020603050405020304" pitchFamily="18" charset="0"/>
              </a:rPr>
              <a:t>должна составлять не менее </a:t>
            </a:r>
            <a:r>
              <a:rPr lang="ru-RU" sz="2000" b="1" dirty="0" smtClean="0">
                <a:cs typeface="Times New Roman" panose="02020603050405020304" pitchFamily="18" charset="0"/>
              </a:rPr>
              <a:t>20 </a:t>
            </a:r>
            <a:r>
              <a:rPr lang="ru-RU" sz="2000" b="1" dirty="0">
                <a:cs typeface="Times New Roman" panose="02020603050405020304" pitchFamily="18" charset="0"/>
              </a:rPr>
              <a:t>месяцев: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cs typeface="Times New Roman" panose="02020603050405020304" pitchFamily="18" charset="0"/>
              </a:rPr>
              <a:t>ИНТЕНСИВНАЯ ФАЗА – </a:t>
            </a:r>
            <a:r>
              <a:rPr lang="ru-RU" sz="2000" b="1" dirty="0">
                <a:cs typeface="Times New Roman" panose="02020603050405020304" pitchFamily="18" charset="0"/>
              </a:rPr>
              <a:t>не менее </a:t>
            </a:r>
            <a:r>
              <a:rPr lang="ru-RU" sz="2000" b="1" dirty="0" smtClean="0">
                <a:cs typeface="Times New Roman" panose="02020603050405020304" pitchFamily="18" charset="0"/>
              </a:rPr>
              <a:t>8 </a:t>
            </a:r>
            <a:r>
              <a:rPr lang="ru-RU" sz="2000" b="1" dirty="0">
                <a:cs typeface="Times New Roman" panose="02020603050405020304" pitchFamily="18" charset="0"/>
              </a:rPr>
              <a:t>месяцев;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cs typeface="Times New Roman" panose="02020603050405020304" pitchFamily="18" charset="0"/>
              </a:rPr>
              <a:t>ФАЗА ПРОДОЛЖЕНИЯ ЛЕЧЕНИЯ – </a:t>
            </a:r>
            <a:r>
              <a:rPr lang="ru-RU" sz="2000" b="1" dirty="0">
                <a:cs typeface="Times New Roman" panose="02020603050405020304" pitchFamily="18" charset="0"/>
              </a:rPr>
              <a:t>не менее 12 месяцев. </a:t>
            </a:r>
          </a:p>
          <a:p>
            <a:pPr marL="0" indent="0">
              <a:lnSpc>
                <a:spcPct val="110000"/>
              </a:lnSpc>
              <a:buNone/>
            </a:pP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554" y="290611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Calibri" panose="020F0502020204030204"/>
                <a:cs typeface="Times New Roman" panose="02020603050405020304" pitchFamily="18" charset="0"/>
              </a:rPr>
              <a:t>Режим  </a:t>
            </a:r>
            <a:r>
              <a:rPr lang="ru-RU" sz="2700" b="1" dirty="0">
                <a:solidFill>
                  <a:srgbClr val="7030A0"/>
                </a:solidFill>
                <a:latin typeface="Calibri" panose="020F0502020204030204"/>
                <a:cs typeface="Times New Roman" panose="02020603050405020304" pitchFamily="18" charset="0"/>
              </a:rPr>
              <a:t>химиотерапии </a:t>
            </a:r>
            <a:r>
              <a:rPr lang="ru-RU" sz="2700" b="1" dirty="0" smtClean="0">
                <a:solidFill>
                  <a:srgbClr val="7030A0"/>
                </a:solidFill>
                <a:latin typeface="Calibri" panose="020F0502020204030204"/>
                <a:cs typeface="Times New Roman" panose="02020603050405020304" pitchFamily="18" charset="0"/>
              </a:rPr>
              <a:t> пре-ШЛУ 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754" y="1059681"/>
            <a:ext cx="11015530" cy="540948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ИНТЕНСИВНОЙ ФАЗЕ  режима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пре-ШЛУ туберкулеза назначают комбинацию не менее чем из пяти противотуберкулезных лекарственных препаратов и антибиотиков с предполагаемой или сохраненной лекарственной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чувствительностью возбудителя в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следующей последовательности:</a:t>
            </a:r>
          </a:p>
          <a:p>
            <a:pPr marL="0" indent="0" algn="ctr">
              <a:buNone/>
            </a:pPr>
            <a:r>
              <a:rPr lang="ru-RU" sz="2400" b="1" i="1" dirty="0" err="1">
                <a:cs typeface="Times New Roman" panose="02020603050405020304" pitchFamily="18" charset="0"/>
              </a:rPr>
              <a:t>б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едаквилин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  <a:endParaRPr lang="ru-RU" sz="2400" b="1" i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линезолид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sz="2400" b="1" i="1" dirty="0" err="1">
                <a:cs typeface="Times New Roman" panose="02020603050405020304" pitchFamily="18" charset="0"/>
              </a:rPr>
              <a:t>д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еламанид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sz="2400" b="1" i="1" dirty="0" smtClean="0"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cs typeface="Times New Roman" panose="02020603050405020304" pitchFamily="18" charset="0"/>
              </a:rPr>
              <a:t>циклосерин</a:t>
            </a:r>
            <a:r>
              <a:rPr lang="ru-RU" sz="2400" b="1" i="1" dirty="0">
                <a:cs typeface="Times New Roman" panose="02020603050405020304" pitchFamily="18" charset="0"/>
              </a:rPr>
              <a:t> или </a:t>
            </a:r>
            <a:r>
              <a:rPr lang="ru-RU" sz="2400" b="1" i="1" dirty="0" err="1">
                <a:cs typeface="Times New Roman" panose="02020603050405020304" pitchFamily="18" charset="0"/>
              </a:rPr>
              <a:t>теризидон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Левофлоксацин</a:t>
            </a:r>
            <a:r>
              <a:rPr lang="ru-RU" sz="2400" b="1" i="1" dirty="0" smtClean="0">
                <a:cs typeface="Times New Roman" panose="02020603050405020304" pitchFamily="18" charset="0"/>
              </a:rPr>
              <a:t> 1,0, 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моксифлоксацин</a:t>
            </a:r>
            <a:r>
              <a:rPr lang="ru-RU" sz="2400" b="1" i="1" dirty="0" smtClean="0">
                <a:cs typeface="Times New Roman" panose="02020603050405020304" pitchFamily="18" charset="0"/>
              </a:rPr>
              <a:t> или   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спарфлоксацин</a:t>
            </a:r>
            <a:endParaRPr lang="ru-RU" sz="2400" b="1" i="1" dirty="0" smtClean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900" b="1" i="1" dirty="0" smtClean="0">
                <a:cs typeface="Times New Roman" panose="02020603050405020304" pitchFamily="18" charset="0"/>
              </a:rPr>
              <a:t>(если сохранена чувствительность)</a:t>
            </a:r>
            <a:r>
              <a:rPr lang="ru-RU" sz="2400" b="1" i="1" dirty="0" smtClean="0">
                <a:cs typeface="Times New Roman" panose="02020603050405020304" pitchFamily="18" charset="0"/>
              </a:rPr>
              <a:t>; </a:t>
            </a:r>
          </a:p>
          <a:p>
            <a:pPr marL="0" indent="0" algn="ctr"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этамбутол</a:t>
            </a:r>
            <a:r>
              <a:rPr lang="ru-RU" sz="2400" b="1" i="1" dirty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пиразинамид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sz="2400" b="1" i="1" dirty="0" err="1">
                <a:cs typeface="Times New Roman" panose="02020603050405020304" pitchFamily="18" charset="0"/>
              </a:rPr>
              <a:t>капреомицин</a:t>
            </a:r>
            <a:r>
              <a:rPr lang="ru-RU" sz="2400" b="1" i="1" dirty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sz="2400" b="1" i="1" dirty="0" err="1" smtClean="0">
                <a:cs typeface="Times New Roman" panose="02020603050405020304" pitchFamily="18" charset="0"/>
              </a:rPr>
              <a:t>протионамид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cs typeface="Times New Roman" panose="02020603050405020304" pitchFamily="18" charset="0"/>
              </a:rPr>
              <a:t>или </a:t>
            </a:r>
            <a:r>
              <a:rPr lang="ru-RU" sz="2400" b="1" i="1" dirty="0" err="1" smtClean="0">
                <a:cs typeface="Times New Roman" panose="02020603050405020304" pitchFamily="18" charset="0"/>
              </a:rPr>
              <a:t>этионамид</a:t>
            </a:r>
            <a:r>
              <a:rPr lang="ru-RU" sz="2400" b="1" i="1" dirty="0" smtClean="0">
                <a:cs typeface="Times New Roman" panose="02020603050405020304" pitchFamily="18" charset="0"/>
              </a:rPr>
              <a:t> и др.</a:t>
            </a:r>
            <a:endParaRPr lang="ru-RU" sz="19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521696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химиотерапии  пре-ШЛУ 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389" y="1724230"/>
            <a:ext cx="11329059" cy="393308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Длительность </a:t>
            </a:r>
            <a:r>
              <a:rPr lang="ru-RU" sz="2000" b="1" dirty="0" smtClean="0">
                <a:cs typeface="Times New Roman" panose="02020603050405020304" pitchFamily="18" charset="0"/>
              </a:rPr>
              <a:t>ИНТЕНСИВНОЙ ФАЗЫ – </a:t>
            </a:r>
            <a:r>
              <a:rPr lang="ru-RU" sz="2000" b="1" dirty="0">
                <a:cs typeface="Times New Roman" panose="02020603050405020304" pitchFamily="18" charset="0"/>
              </a:rPr>
              <a:t>8 месяцев или более до получения четырех отрицательных результатов микробиологического (</a:t>
            </a:r>
            <a:r>
              <a:rPr lang="ru-RU" sz="2000" b="1" dirty="0" err="1">
                <a:cs typeface="Times New Roman" panose="02020603050405020304" pitchFamily="18" charset="0"/>
              </a:rPr>
              <a:t>культурального</a:t>
            </a:r>
            <a:r>
              <a:rPr lang="ru-RU" sz="2000" b="1" dirty="0">
                <a:cs typeface="Times New Roman" panose="02020603050405020304" pitchFamily="18" charset="0"/>
              </a:rPr>
              <a:t>) исследования мокроты или другого диагностического материала на микобактерии туберкулеза (</a:t>
            </a:r>
            <a:r>
              <a:rPr lang="ru-RU" sz="2000" b="1" dirty="0" err="1">
                <a:cs typeface="Times New Roman" panose="02020603050405020304" pitchFamily="18" charset="0"/>
              </a:rPr>
              <a:t>Mycobacterium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cs typeface="Times New Roman" panose="02020603050405020304" pitchFamily="18" charset="0"/>
              </a:rPr>
              <a:t>tuberculosis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cs typeface="Times New Roman" panose="02020603050405020304" pitchFamily="18" charset="0"/>
              </a:rPr>
              <a:t>complex</a:t>
            </a:r>
            <a:r>
              <a:rPr lang="ru-RU" sz="2000" b="1" dirty="0">
                <a:cs typeface="Times New Roman" panose="02020603050405020304" pitchFamily="18" charset="0"/>
              </a:rPr>
              <a:t>) на жидких и/или плотных средах с интервалом в один месяц</a:t>
            </a:r>
            <a:r>
              <a:rPr lang="ru-RU" sz="2000" b="1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Рекомендуется в фазе продолжения режима химиотерапии пре-ШЛУ туберкулеза назначение комбинации, одновременно включающей не менее трех эффективных противотуберкулезных лекарственных препаратов и антибиотиков с сохраненной или предполагаемой лекарственной чувствительностью возбудителя.</a:t>
            </a:r>
          </a:p>
        </p:txBody>
      </p:sp>
    </p:spTree>
    <p:extLst>
      <p:ext uri="{BB962C8B-B14F-4D97-AF65-F5344CB8AC3E}">
        <p14:creationId xmlns:p14="http://schemas.microsoft.com/office/powerpoint/2010/main" val="38064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737" y="273520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химиотерапии ШЛУ туберкулеза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583" y="1112945"/>
            <a:ext cx="10579694" cy="437345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algn="ctr">
              <a:lnSpc>
                <a:spcPct val="110000"/>
              </a:lnSpc>
              <a:buNone/>
            </a:pPr>
            <a:r>
              <a:rPr lang="ru-RU" sz="2400" b="1" i="1" spc="300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   ПАЦИЕНТАМ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ru-RU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для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лечения туберкулеза с установленной лекарственной устойчивостью возбудителя к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 и РИФАМПИЦИНУ в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сочетании с установленной устойчивостью хотя бы к одному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ФТОРХИНОЛОНУ,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а также с устойчивостью к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БЕДАКВИЛИНУ или ЛИНЕЗОЛИДУ .</a:t>
            </a:r>
          </a:p>
          <a:p>
            <a:pPr lvl="0">
              <a:lnSpc>
                <a:spcPct val="100000"/>
              </a:lnSpc>
            </a:pPr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Длительность 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лечения при назначении режима химиотерапии  </a:t>
            </a:r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ШЛУ  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туберкулеза </a:t>
            </a:r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	должна 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составлять не менее 20 месяцев:</a:t>
            </a:r>
          </a:p>
          <a:p>
            <a:pPr lvl="0">
              <a:lnSpc>
                <a:spcPct val="100000"/>
              </a:lnSpc>
            </a:pPr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ИНТЕНСИВНАЯ ФАЗА – 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 менее 8 месяцев; </a:t>
            </a:r>
          </a:p>
          <a:p>
            <a:pPr lvl="0">
              <a:lnSpc>
                <a:spcPct val="100000"/>
              </a:lnSpc>
            </a:pPr>
            <a:r>
              <a:rPr 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ФАЗА ПРОДОЛЖЕНИЯ ЛЕЧЕНИЯ – 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 менее 12 месяцев. </a:t>
            </a:r>
          </a:p>
        </p:txBody>
      </p:sp>
    </p:spTree>
    <p:extLst>
      <p:ext uri="{BB962C8B-B14F-4D97-AF65-F5344CB8AC3E}">
        <p14:creationId xmlns:p14="http://schemas.microsoft.com/office/powerpoint/2010/main" val="31105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305959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7030A0"/>
                </a:solidFill>
                <a:latin typeface="Calibri" panose="020F0502020204030204"/>
                <a:cs typeface="Times New Roman" panose="02020603050405020304" pitchFamily="18" charset="0"/>
              </a:rPr>
              <a:t>Режим химиотерапии ШЛУ туберкулеза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270" y="1281868"/>
            <a:ext cx="11044052" cy="5221481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 интенсивной фазе режима пре-ШЛУ туберкулеза назначают комбинацию не менее чем из пяти противотуберкулезных лекарственных препаратов и антибиотиков с предполагаемой или сохраненной лекарственной чувствительностью </a:t>
            </a:r>
            <a:r>
              <a:rPr lang="ru-RU" sz="20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возбудителя.</a:t>
            </a:r>
            <a:endParaRPr lang="ru-RU" sz="20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Приоритетными </a:t>
            </a:r>
            <a:r>
              <a:rPr lang="ru-RU" sz="2000" b="1" dirty="0">
                <a:cs typeface="Times New Roman" panose="02020603050405020304" pitchFamily="18" charset="0"/>
              </a:rPr>
              <a:t>являются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бедаквилин</a:t>
            </a:r>
            <a:r>
              <a:rPr lang="ru-RU" sz="2000" b="1" dirty="0" smtClean="0">
                <a:cs typeface="Times New Roman" panose="02020603050405020304" pitchFamily="18" charset="0"/>
              </a:rPr>
              <a:t> </a:t>
            </a:r>
            <a:r>
              <a:rPr lang="ru-RU" sz="2000" b="1" dirty="0">
                <a:cs typeface="Times New Roman" panose="02020603050405020304" pitchFamily="18" charset="0"/>
              </a:rPr>
              <a:t>или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линезолид</a:t>
            </a:r>
            <a:r>
              <a:rPr lang="ru-RU" sz="2000" b="1" dirty="0" smtClean="0">
                <a:cs typeface="Times New Roman" panose="02020603050405020304" pitchFamily="18" charset="0"/>
              </a:rPr>
              <a:t> </a:t>
            </a:r>
            <a:r>
              <a:rPr lang="ru-RU" sz="2000" b="1" dirty="0">
                <a:cs typeface="Times New Roman" panose="02020603050405020304" pitchFamily="18" charset="0"/>
              </a:rPr>
              <a:t>(в зависимости от результатов индивидуального теста лекарственной чувствительности возбудителя),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деламанид</a:t>
            </a:r>
            <a:r>
              <a:rPr lang="ru-RU" sz="2000" b="1" dirty="0" smtClean="0">
                <a:cs typeface="Times New Roman" panose="02020603050405020304" pitchFamily="18" charset="0"/>
              </a:rPr>
              <a:t> </a:t>
            </a:r>
            <a:r>
              <a:rPr lang="ru-RU" sz="2000" b="1" dirty="0">
                <a:cs typeface="Times New Roman" panose="02020603050405020304" pitchFamily="18" charset="0"/>
              </a:rPr>
              <a:t>и три дополнительных препарата с доказанной или предполагаемой лекарственной чувствительностью </a:t>
            </a:r>
            <a:r>
              <a:rPr lang="ru-RU" sz="2000" b="1" dirty="0" smtClean="0">
                <a:cs typeface="Times New Roman" panose="02020603050405020304" pitchFamily="18" charset="0"/>
              </a:rPr>
              <a:t>возбудителя.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Длительность интенсивной фазы – 8 месяцев или более до получения четырех отрицательных результатов посева на жидких и/или плотных средах с интервалом в один месяц</a:t>
            </a:r>
            <a:r>
              <a:rPr lang="ru-RU" sz="2000" b="1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Рекомендуется в фазе продолжения режима химиотерапии </a:t>
            </a:r>
            <a:r>
              <a:rPr lang="ru-RU" sz="2000" b="1" dirty="0" smtClean="0">
                <a:cs typeface="Times New Roman" panose="02020603050405020304" pitchFamily="18" charset="0"/>
              </a:rPr>
              <a:t>ШЛУ </a:t>
            </a:r>
            <a:r>
              <a:rPr lang="ru-RU" sz="2000" b="1" dirty="0">
                <a:cs typeface="Times New Roman" panose="02020603050405020304" pitchFamily="18" charset="0"/>
              </a:rPr>
              <a:t>туберкулеза назначение комбинации, одновременно включающей не менее трех эффективных противотуберкулезных лекарственных препаратов и антибиотиков с сохраненной или предполагаемой лекарственной чувствительностью возбудителя</a:t>
            </a:r>
            <a:r>
              <a:rPr lang="ru-RU" sz="2000" b="1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801614"/>
            <a:ext cx="7543800" cy="77780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АЛГОРИТМ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 КОРРЕКЦИИ 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НЕБЛАГОПРИЯТНЫХ ПОБОЧНЫХ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 РЕАКЦИЙ   НА 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ХИМИОТЕРАПИЮ 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1644" y="2129457"/>
            <a:ext cx="8299269" cy="281067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1</a:t>
            </a:r>
            <a:r>
              <a:rPr lang="ru-RU" sz="2000" b="1" dirty="0">
                <a:cs typeface="Times New Roman" panose="02020603050405020304" pitchFamily="18" charset="0"/>
              </a:rPr>
              <a:t>. Непосредственное устранение неблагоприятных реакций по стандартным схемам (корригирующая терапия).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2. Уменьшение дозы препарата(</a:t>
            </a:r>
            <a:r>
              <a:rPr lang="ru-RU" sz="2000" b="1" dirty="0" err="1">
                <a:cs typeface="Times New Roman" panose="02020603050405020304" pitchFamily="18" charset="0"/>
              </a:rPr>
              <a:t>ов</a:t>
            </a:r>
            <a:r>
              <a:rPr lang="ru-RU" sz="2000" b="1" dirty="0">
                <a:cs typeface="Times New Roman" panose="02020603050405020304" pitchFamily="18" charset="0"/>
              </a:rPr>
              <a:t>), который(е) наиболее вероятно стал(и) причиной неблагоприятных реакций.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3. Отмена препарата (в случаях возникновения неблагоприятных побочных реакций, угрожающих жизни пациента, отмена препарата проводится незамедлительно).</a:t>
            </a:r>
          </a:p>
        </p:txBody>
      </p:sp>
    </p:spTree>
    <p:extLst>
      <p:ext uri="{BB962C8B-B14F-4D97-AF65-F5344CB8AC3E}">
        <p14:creationId xmlns:p14="http://schemas.microsoft.com/office/powerpoint/2010/main" val="33979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0397" y="401651"/>
            <a:ext cx="10314774" cy="55974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Федеральный закон от 21.11.2011 N 323-ФЗ (ред. от 29.07.2017) 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«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ОБ   ОСНОВАХ   ОХРАНЫ   ЗДОРОВЬЯ   ГРАЖДАН   В   РОССИЙСКОЙ  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ФЕДЕРАЦИИ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» 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часть 2  статья 76 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Медицинские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профессиональные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некоммерческие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организации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разрабатывают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утверждают  клинические  рекомендации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протоколы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лечения)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по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вопросам оказания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медицинской  помощи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Федеральный закон от 25 декабря 2018 г. N 489-ФЗ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"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О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 ВНЕСЕНИИ   ИЗМЕНЕНИЙ   В   СТАТЬЮ  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40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  ФЕДЕРАЛЬНОГО  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ЗАКОНА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  "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ОБ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ОБЯЗАТЕЛЬНОМ   МЕДИЦИНСКОМ   СТРАХОВАНИИ   В   РОССИЙСКОЙ  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ФЕДЕРАЦИИ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"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и </a:t>
            </a:r>
            <a:r>
              <a:rPr lang="ru-RU" sz="2000" b="1" u="sng" dirty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Федеральный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закон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«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ОБ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  ОСНОВАХ   ОХРАНЫ   ЗДОРОВЬЯ   ГРАЖДАН   В   РОССИЙСКОЙ  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ФЕДЕРАЦИИ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20000"/>
              </a:lnSpc>
            </a:pP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по   вопросам   клинических   рекомендаций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"</a:t>
            </a:r>
            <a:endParaRPr lang="ru-RU" sz="2000" b="1" dirty="0">
              <a:solidFill>
                <a:srgbClr val="ED7D31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Вступил  в  силу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1  января  2022 г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1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519" y="288431"/>
            <a:ext cx="4850053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ПАТОГЕНЕТИЧЕСКАЯ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 ТЕРАПИЯ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156" y="1438992"/>
            <a:ext cx="9809018" cy="3477392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Патогенетическая терапия больных туберкулезом является одним из компонентов комплексного лечения больных туберкулезом и направлена на повышение его эффективности за счет применения средств (методов), воздействующих не на возбудителя заболевания (микобактерию туберкулеза), а на состояние различных систем организма больного туберкулезом.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Обязательным условием назначения любого метода патогенетической терапии является применение его на фоне проводимой специфической химиотерапии.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При выборе средств для патогенетической терапии учитывается характер воспаления: экссудативный или продуктивный.</a:t>
            </a:r>
          </a:p>
        </p:txBody>
      </p:sp>
    </p:spTree>
    <p:extLst>
      <p:ext uri="{BB962C8B-B14F-4D97-AF65-F5344CB8AC3E}">
        <p14:creationId xmlns:p14="http://schemas.microsoft.com/office/powerpoint/2010/main" val="24991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156" y="325753"/>
            <a:ext cx="9250878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ПРИ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ЭКССУДАТИВНОМ  ХАРАКТЕРЕ  ВОСПАЛЕНИЯ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ИСПОЛЬЗУЮТСЯ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5620" y="1438993"/>
            <a:ext cx="7751874" cy="339426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противовоспалительные препараты </a:t>
            </a:r>
            <a:r>
              <a:rPr lang="ru-RU" sz="2400" b="1" dirty="0"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cs typeface="Times New Roman" panose="02020603050405020304" pitchFamily="18" charset="0"/>
              </a:rPr>
              <a:t>глюкокортикоиды</a:t>
            </a:r>
            <a:r>
              <a:rPr lang="ru-RU" sz="2400" b="1" dirty="0">
                <a:cs typeface="Times New Roman" panose="02020603050405020304" pitchFamily="18" charset="0"/>
              </a:rPr>
              <a:t>, нестероидные противовоспалительные средства, </a:t>
            </a:r>
            <a:r>
              <a:rPr lang="ru-RU" sz="2400" b="1" dirty="0" err="1">
                <a:cs typeface="Times New Roman" panose="02020603050405020304" pitchFamily="18" charset="0"/>
              </a:rPr>
              <a:t>этимизол</a:t>
            </a:r>
            <a:r>
              <a:rPr lang="ru-RU" sz="2400" b="1" dirty="0">
                <a:cs typeface="Times New Roman" panose="02020603050405020304" pitchFamily="18" charset="0"/>
              </a:rPr>
              <a:t> и др.) 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антиоксиданты</a:t>
            </a:r>
            <a:r>
              <a:rPr lang="ru-RU" sz="2400" b="1" dirty="0">
                <a:cs typeface="Times New Roman" panose="02020603050405020304" pitchFamily="18" charset="0"/>
              </a:rPr>
              <a:t> (тиосульфат натрия, витамин Е)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десенсибилизирующие средства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 иммуномодулирующие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12788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125" y="536086"/>
            <a:ext cx="7588331" cy="84908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ПРИ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ПРОДУКТИВНОМ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ХАРАКТЕРЕ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ВОСПАЛЕНИЯ ИСПОЛЬЗУЮТСЯ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1582" y="2026822"/>
            <a:ext cx="7751874" cy="250785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препараты, стимулирующие рассасывание и процессы репарации: </a:t>
            </a:r>
            <a:r>
              <a:rPr lang="ru-RU" sz="2000" b="1" dirty="0">
                <a:cs typeface="Times New Roman" panose="02020603050405020304" pitchFamily="18" charset="0"/>
              </a:rPr>
              <a:t>алоэ, взвесь ткани плаценты, туберкулин, </a:t>
            </a:r>
            <a:r>
              <a:rPr lang="ru-RU" sz="2000" b="1" dirty="0" err="1">
                <a:cs typeface="Times New Roman" panose="02020603050405020304" pitchFamily="18" charset="0"/>
              </a:rPr>
              <a:t>лидаза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физиотерапия </a:t>
            </a:r>
            <a:r>
              <a:rPr lang="ru-RU" sz="2000" b="1" dirty="0">
                <a:cs typeface="Times New Roman" panose="02020603050405020304" pitchFamily="18" charset="0"/>
              </a:rPr>
              <a:t>(органный электрофорез, электрофорез с туберкулином, ультразвук, индуктотермия)</a:t>
            </a:r>
          </a:p>
        </p:txBody>
      </p:sp>
    </p:spTree>
    <p:extLst>
      <p:ext uri="{BB962C8B-B14F-4D97-AF65-F5344CB8AC3E}">
        <p14:creationId xmlns:p14="http://schemas.microsoft.com/office/powerpoint/2010/main" val="40121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2" y="3814157"/>
            <a:ext cx="3210607" cy="2411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125" y="1365167"/>
            <a:ext cx="2801401" cy="2298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442" y="4138759"/>
            <a:ext cx="3567968" cy="23834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2090" y="289249"/>
            <a:ext cx="6845869" cy="84908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spc="300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МЕТОДЫ КОЛЛАПСОТЕРАПИИ</a:t>
            </a:r>
            <a:endParaRPr lang="ru-RU" sz="2700" b="1" spc="300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5224" y="2193622"/>
            <a:ext cx="5415714" cy="250785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dirty="0" err="1" smtClean="0">
                <a:cs typeface="Times New Roman" panose="02020603050405020304" pitchFamily="18" charset="0"/>
              </a:rPr>
              <a:t>Пенвмоперитонеум</a:t>
            </a:r>
            <a:r>
              <a:rPr lang="ru-RU" b="1" dirty="0" smtClean="0"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ru-RU" b="1" dirty="0" err="1" smtClean="0">
                <a:cs typeface="Times New Roman" panose="02020603050405020304" pitchFamily="18" charset="0"/>
              </a:rPr>
              <a:t>Искуственный</a:t>
            </a:r>
            <a:r>
              <a:rPr lang="ru-RU" b="1" dirty="0" smtClean="0">
                <a:cs typeface="Times New Roman" panose="02020603050405020304" pitchFamily="18" charset="0"/>
              </a:rPr>
              <a:t> пневмоторакс.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Клапанная </a:t>
            </a:r>
            <a:r>
              <a:rPr lang="ru-RU" b="1" dirty="0" err="1" smtClean="0">
                <a:cs typeface="Times New Roman" panose="02020603050405020304" pitchFamily="18" charset="0"/>
              </a:rPr>
              <a:t>бронхоблокация</a:t>
            </a:r>
            <a:r>
              <a:rPr lang="ru-RU" b="1" dirty="0" smtClean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16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03" y="1296954"/>
            <a:ext cx="4528847" cy="3019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76893" y="4614762"/>
            <a:ext cx="9999024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Показания для наложения </a:t>
            </a:r>
            <a:r>
              <a:rPr lang="ru-RU" sz="2000" b="1" dirty="0" err="1"/>
              <a:t>пенвмоперитонеума</a:t>
            </a:r>
            <a:r>
              <a:rPr lang="ru-RU" sz="2000" b="1" dirty="0"/>
              <a:t>:</a:t>
            </a:r>
          </a:p>
          <a:p>
            <a:pPr algn="ctr"/>
            <a:r>
              <a:rPr lang="ru-RU" sz="2000" b="1" dirty="0"/>
              <a:t>- деструктивные процессы в нижних долях легких независимо от клинической формы;</a:t>
            </a:r>
          </a:p>
          <a:p>
            <a:pPr algn="ctr"/>
            <a:r>
              <a:rPr lang="ru-RU" sz="2000" b="1" dirty="0"/>
              <a:t>- деструктивные процессы в верхних долях легких при противопоказаниях или невозможностью проведения </a:t>
            </a:r>
            <a:r>
              <a:rPr lang="ru-RU" sz="2000" b="1" dirty="0" err="1"/>
              <a:t>искуственного</a:t>
            </a:r>
            <a:r>
              <a:rPr lang="ru-RU" sz="2000" b="1" dirty="0"/>
              <a:t> пневмоторакса.</a:t>
            </a:r>
          </a:p>
          <a:p>
            <a:pPr algn="ctr"/>
            <a:r>
              <a:rPr lang="ru-RU" sz="2000" b="1" dirty="0"/>
              <a:t>- кровохарканье.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303" y="1296954"/>
            <a:ext cx="3220513" cy="3019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338440" y="352046"/>
            <a:ext cx="5347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300" dirty="0" smtClean="0">
                <a:solidFill>
                  <a:srgbClr val="7030A0"/>
                </a:solidFill>
              </a:rPr>
              <a:t>ПЕНВМОПЕРИТОНЕУМ</a:t>
            </a:r>
            <a:endParaRPr lang="ru-RU" sz="36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108" b="949"/>
          <a:stretch/>
        </p:blipFill>
        <p:spPr>
          <a:xfrm>
            <a:off x="3186916" y="251926"/>
            <a:ext cx="5407621" cy="5663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01042" y="6134454"/>
            <a:ext cx="38341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spc="300" dirty="0" smtClean="0"/>
              <a:t>ПНЕВМОПЕРИТОНЕУМ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val="3130017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ИСКУССТВЕННЫЙ   </a:t>
            </a: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ПНЕВМОТОРАКС</a:t>
            </a:r>
            <a:r>
              <a:rPr lang="ru-RU" altLang="ru-RU" sz="4000" b="1" dirty="0">
                <a:solidFill>
                  <a:srgbClr val="F82E46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F82E46"/>
                </a:solidFill>
                <a:latin typeface="+mn-lt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altLang="ru-RU" sz="2400" b="1" dirty="0" err="1">
                <a:solidFill>
                  <a:srgbClr val="002060"/>
                </a:solidFill>
                <a:latin typeface="+mn-lt"/>
              </a:rPr>
              <a:t>C.Forlanini</a:t>
            </a:r>
            <a:r>
              <a:rPr lang="en-US" altLang="ru-RU" sz="2400" b="1" dirty="0">
                <a:solidFill>
                  <a:srgbClr val="002060"/>
                </a:solidFill>
                <a:latin typeface="+mn-lt"/>
              </a:rPr>
              <a:t>, 1882 </a:t>
            </a: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г.)</a:t>
            </a:r>
          </a:p>
        </p:txBody>
      </p:sp>
      <p:pic>
        <p:nvPicPr>
          <p:cNvPr id="16387" name="Picture 3" descr="pnevmotorak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4100" y="2224362"/>
            <a:ext cx="4017963" cy="3297238"/>
          </a:xfrm>
          <a:ln>
            <a:solidFill>
              <a:schemeClr val="tx1"/>
            </a:solidFill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18909" y="1905000"/>
            <a:ext cx="4987636" cy="39359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ПОКАЗАНИЯ:</a:t>
            </a:r>
            <a:endParaRPr lang="ru-RU" altLang="ru-RU" sz="2400" b="1" dirty="0">
              <a:solidFill>
                <a:srgbClr val="7030A0"/>
              </a:solidFill>
            </a:endParaRPr>
          </a:p>
          <a:p>
            <a:pPr algn="ctr">
              <a:lnSpc>
                <a:spcPct val="120000"/>
              </a:lnSpc>
              <a:buNone/>
              <a:defRPr/>
            </a:pPr>
            <a:r>
              <a:rPr lang="ru-RU" altLang="ru-RU" sz="2000" b="1" dirty="0"/>
              <a:t>Каверны до 3 см в диаметре, расположенные в глубине легкого, без выраженного фиброза в окружающей каверну легочной ткани при непереносимости основных химиопрепаратов (ХП), лекарственной устойчивости (ЛУ) МБТ, сопутствующих заболеваниях, ограничивающих проведение адекватной химиотерапии, </a:t>
            </a:r>
            <a:r>
              <a:rPr lang="ru-RU" altLang="ru-RU" sz="2000" b="1" dirty="0" err="1"/>
              <a:t>кровохарканьи</a:t>
            </a:r>
            <a:r>
              <a:rPr lang="ru-RU" alt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8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НАЛОЖЕНИЕ   </a:t>
            </a: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ИСКУССТВЕННОГО</a:t>
            </a:r>
            <a:b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 ПНЕВМОТОРАКСА</a:t>
            </a:r>
            <a:endParaRPr lang="ru-RU" altLang="ru-RU" sz="32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7411" name="Picture 3" descr="Наложение И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1665" y="1690690"/>
            <a:ext cx="6588770" cy="449048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4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13896" y="127618"/>
            <a:ext cx="105156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ОЧЕРЕДНАЯ  </a:t>
            </a:r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ИНСОЛЯЦИЯ</a:t>
            </a:r>
            <a:b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ИСКУССТВЕННОГО  </a:t>
            </a:r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ПНЕВМОТОРАКСА</a:t>
            </a:r>
            <a:endParaRPr lang="ru-RU" altLang="ru-RU" sz="36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8435" name="Picture 3" descr="Очередная инсуляция И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2923" y="1638018"/>
            <a:ext cx="6277547" cy="4706798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4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11003" y="374073"/>
            <a:ext cx="4994988" cy="54451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spc="-150" dirty="0" smtClean="0">
                <a:solidFill>
                  <a:srgbClr val="7030A0"/>
                </a:solidFill>
                <a:latin typeface="+mn-lt"/>
              </a:rPr>
              <a:t>КЛАПАННАЯ </a:t>
            </a:r>
            <a:r>
              <a:rPr lang="ru-RU" altLang="ru-RU" sz="2800" b="1" spc="-150" dirty="0" smtClean="0">
                <a:solidFill>
                  <a:srgbClr val="7030A0"/>
                </a:solidFill>
                <a:latin typeface="+mn-lt"/>
              </a:rPr>
              <a:t>  БРОНХОБЛОКАЦИЯ</a:t>
            </a:r>
            <a:endParaRPr lang="ru-RU" altLang="ru-RU" sz="2800" b="1" spc="-15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531" name="Picture 3" descr="IMG_017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99" y="785724"/>
            <a:ext cx="2899443" cy="2174582"/>
          </a:xfrm>
          <a:ln>
            <a:solidFill>
              <a:schemeClr val="tx1"/>
            </a:solidFill>
          </a:ln>
        </p:spPr>
      </p:pic>
      <p:pic>
        <p:nvPicPr>
          <p:cNvPr id="22532" name="Picture 4" descr="IMG_01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7153" y="785724"/>
            <a:ext cx="2879366" cy="2159525"/>
          </a:xfrm>
          <a:ln>
            <a:solidFill>
              <a:schemeClr val="tx1"/>
            </a:solidFill>
          </a:ln>
        </p:spPr>
      </p:pic>
      <p:pic>
        <p:nvPicPr>
          <p:cNvPr id="22533" name="Picture 5" descr="IMG_018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902" y="4181299"/>
            <a:ext cx="2880001" cy="2160001"/>
          </a:xfrm>
          <a:ln>
            <a:solidFill>
              <a:schemeClr val="tx1"/>
            </a:solidFill>
          </a:ln>
        </p:spPr>
      </p:pic>
      <p:pic>
        <p:nvPicPr>
          <p:cNvPr id="22534" name="Picture 6" descr="IMG_018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7761" y="4316178"/>
            <a:ext cx="2880001" cy="2160001"/>
          </a:xfr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406879" y="1453856"/>
            <a:ext cx="524384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 smtClean="0">
                <a:latin typeface="MinionPro-Regular"/>
              </a:rPr>
              <a:t>малоинвазивный немедикаментозный </a:t>
            </a:r>
            <a:r>
              <a:rPr lang="ru-RU" sz="2000" b="1" dirty="0">
                <a:latin typeface="MinionPro-Regular"/>
              </a:rPr>
              <a:t>метод лечения туберкулеза</a:t>
            </a:r>
          </a:p>
          <a:p>
            <a:pPr algn="ctr">
              <a:lnSpc>
                <a:spcPct val="130000"/>
              </a:lnSpc>
            </a:pPr>
            <a:r>
              <a:rPr lang="ru-RU" sz="2000" b="1" dirty="0">
                <a:latin typeface="MinionPro-Regular"/>
              </a:rPr>
              <a:t>легких и его </a:t>
            </a:r>
            <a:r>
              <a:rPr lang="ru-RU" sz="2000" b="1" dirty="0" smtClean="0">
                <a:latin typeface="MinionPro-Regular"/>
              </a:rPr>
              <a:t>осложнений, основанный </a:t>
            </a:r>
            <a:r>
              <a:rPr lang="ru-RU" sz="2000" b="1" dirty="0">
                <a:latin typeface="MinionPro-Regular"/>
              </a:rPr>
              <a:t>на создании лечебной </a:t>
            </a:r>
            <a:r>
              <a:rPr lang="ru-RU" sz="2000" b="1" dirty="0" err="1">
                <a:latin typeface="MinionPro-Regular"/>
              </a:rPr>
              <a:t>гиповентиля</a:t>
            </a:r>
            <a:r>
              <a:rPr lang="ru-RU" sz="2000" b="1" dirty="0">
                <a:latin typeface="MinionPro-Regular"/>
              </a:rPr>
              <a:t>-</a:t>
            </a:r>
          </a:p>
          <a:p>
            <a:pPr algn="ctr">
              <a:lnSpc>
                <a:spcPct val="130000"/>
              </a:lnSpc>
            </a:pPr>
            <a:r>
              <a:rPr lang="ru-RU" sz="2000" b="1" dirty="0" err="1">
                <a:latin typeface="MinionPro-Regular"/>
              </a:rPr>
              <a:t>ции</a:t>
            </a:r>
            <a:r>
              <a:rPr lang="ru-RU" sz="2000" b="1" dirty="0">
                <a:latin typeface="MinionPro-Regular"/>
              </a:rPr>
              <a:t> в пораженном участке легкого с сохранением дренажной функции </a:t>
            </a:r>
            <a:r>
              <a:rPr lang="ru-RU" sz="2000" b="1" dirty="0" smtClean="0">
                <a:latin typeface="MinionPro-Regular"/>
              </a:rPr>
              <a:t>бронха путем </a:t>
            </a:r>
            <a:r>
              <a:rPr lang="ru-RU" sz="2000" b="1" dirty="0">
                <a:latin typeface="MinionPro-Regular"/>
              </a:rPr>
              <a:t>установки в его просвет </a:t>
            </a:r>
            <a:r>
              <a:rPr lang="ru-RU" sz="2000" b="1" dirty="0" smtClean="0">
                <a:latin typeface="MinionPro-Regular"/>
              </a:rPr>
              <a:t>эндобронхиального клапана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4986" y="3277261"/>
            <a:ext cx="241194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Эндобронхиальный</a:t>
            </a:r>
          </a:p>
          <a:p>
            <a:pPr algn="ctr"/>
            <a:r>
              <a:rPr lang="ru-RU" sz="2000" b="1" dirty="0" smtClean="0"/>
              <a:t>клапан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56545" y="3295938"/>
            <a:ext cx="296058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inionPro-Regular"/>
              </a:rPr>
              <a:t>создание лечебной</a:t>
            </a:r>
          </a:p>
          <a:p>
            <a:pPr algn="ctr"/>
            <a:r>
              <a:rPr lang="ru-RU" sz="2000" b="1" dirty="0" err="1" smtClean="0">
                <a:latin typeface="MinionPro-Regular"/>
              </a:rPr>
              <a:t>гиповентиляции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741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0397" y="401651"/>
            <a:ext cx="10314774" cy="55974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800" b="1" spc="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КЛИНИЧЕСКИЕ   </a:t>
            </a:r>
            <a:r>
              <a:rPr lang="ru-RU" sz="2800" b="1" spc="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РЕКОМЕНДАЦИИ 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документы,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содержащие  основанную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научных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доказательствах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структурированную  информацию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профилактике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диагностике,  лечению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 реабилитации,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том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числе  протоколы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ведения (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протоколы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лечения) пациента,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варианты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медицинского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вмешательства  и  описание  последовательности  действий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медицинского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работника  с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учетом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течения  заболевания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наличия  осложнений  и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сопутствующих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заболеваний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иных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факторов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 влияющих 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результаты  оказания медицинской 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помощи.</a:t>
            </a:r>
          </a:p>
          <a:p>
            <a:pPr algn="ctr">
              <a:lnSpc>
                <a:spcPct val="120000"/>
              </a:lnSpc>
            </a:pPr>
            <a:endParaRPr lang="ru-RU" sz="20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(пункт 23 часть 2 Федерального закона № 323-ФЗ от 21.11.2011 «Об основах охраны здоровья граждан в Российской Федерации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val="13036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2937" y="489466"/>
            <a:ext cx="8229600" cy="9048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ПОКАЗАНИЯ </a:t>
            </a: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 К  ХИРУРГИЧЕСКОМУ  </a:t>
            </a: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ЛЕЧЕНИЮ</a:t>
            </a:r>
            <a:endParaRPr lang="ru-RU" altLang="ru-RU" sz="1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88282" y="1988128"/>
            <a:ext cx="5284518" cy="32766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25000"/>
              </a:lnSpc>
              <a:buNone/>
              <a:defRPr/>
            </a:pPr>
            <a:r>
              <a:rPr lang="ru-RU" altLang="ru-RU" sz="2000" b="1" dirty="0" smtClean="0">
                <a:solidFill>
                  <a:srgbClr val="7030A0"/>
                </a:solidFill>
              </a:rPr>
              <a:t>ВО-ПЕРВЫХ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- </a:t>
            </a:r>
            <a:r>
              <a:rPr lang="ru-RU" altLang="ru-RU" sz="2000" b="1" dirty="0"/>
              <a:t>это все случаи кавернозного поражения легких не поддающиеся консервативному лечению, когда величина дефекта легочной ткани становится несовместимой с естественными возможностями его ликвидации путем рубцевания и формируется стойкая полость распада.</a:t>
            </a:r>
            <a:endParaRPr lang="ru-RU" altLang="ru-RU" sz="2000" b="1" dirty="0">
              <a:solidFill>
                <a:srgbClr val="FFCC00"/>
              </a:solidFill>
            </a:endParaRPr>
          </a:p>
        </p:txBody>
      </p:sp>
      <p:pic>
        <p:nvPicPr>
          <p:cNvPr id="717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48" y="1988128"/>
            <a:ext cx="3965575" cy="3276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55668" y="252412"/>
            <a:ext cx="8229600" cy="10445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ПОКАЗАНИЯ  </a:t>
            </a: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К </a:t>
            </a: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 ХИРУРГИЧЕСКОМУ  ЛЕЧЕНИЮ</a:t>
            </a:r>
            <a:endParaRPr lang="ru-RU" altLang="ru-RU" sz="1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0649" y="4717473"/>
            <a:ext cx="10248405" cy="16192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5000"/>
              </a:lnSpc>
              <a:buNone/>
              <a:defRPr/>
            </a:pPr>
            <a:r>
              <a:rPr lang="ru-RU" altLang="ru-RU" sz="2000" b="1" dirty="0" smtClean="0">
                <a:solidFill>
                  <a:srgbClr val="7030A0"/>
                </a:solidFill>
              </a:rPr>
              <a:t>ВО-ВТОРЫХ</a:t>
            </a:r>
            <a:r>
              <a:rPr lang="ru-RU" altLang="ru-RU" sz="2000" b="1" dirty="0" smtClean="0"/>
              <a:t> </a:t>
            </a:r>
            <a:r>
              <a:rPr lang="ru-RU" altLang="ru-RU" sz="2000" b="1" dirty="0"/>
              <a:t>- это </a:t>
            </a:r>
            <a:r>
              <a:rPr lang="ru-RU" altLang="ru-RU" sz="2000" b="1" dirty="0" err="1"/>
              <a:t>туберкуломы</a:t>
            </a:r>
            <a:r>
              <a:rPr lang="ru-RU" altLang="ru-RU" sz="2000" b="1" dirty="0"/>
              <a:t>  и крупноочаговые казеозно-некротические изменения. По своей патоморфологической основе эти формы представляют собой инкапсулированные участки казеозного некроза легочной ткани различных размеров и являются очагами дремлющей хронической инфекции</a:t>
            </a:r>
          </a:p>
        </p:txBody>
      </p:sp>
      <p:pic>
        <p:nvPicPr>
          <p:cNvPr id="8196" name="Picture 8" descr="DSC0237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668" y="1481014"/>
            <a:ext cx="3600450" cy="2871787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74" y="1571310"/>
            <a:ext cx="3632755" cy="28718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913" y="314696"/>
            <a:ext cx="9245930" cy="156368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ТИПЫ  </a:t>
            </a: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ХИРУРГИЧЕСКИХ </a:t>
            </a: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 ВМЕШАТЕЛЬСТВ</a:t>
            </a: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ПРИ  ТУБЕРКУЛЕЗЕ  </a:t>
            </a: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ОРГАНОВ </a:t>
            </a: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  </a:t>
            </a: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ДЫХАНИЯ</a:t>
            </a:r>
            <a:endParaRPr lang="ru-RU" altLang="ru-RU" sz="28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341913" y="1981200"/>
            <a:ext cx="9464632" cy="3752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РАДИКАЛЬНЫЕ ОПЕРАЦИИ – </a:t>
            </a:r>
            <a:r>
              <a:rPr lang="ru-RU" altLang="ru-RU" sz="2400" b="1" dirty="0" smtClean="0"/>
              <a:t>удаления </a:t>
            </a:r>
            <a:r>
              <a:rPr lang="ru-RU" altLang="ru-RU" sz="2400" b="1" dirty="0"/>
              <a:t>(резекции) пораженной части или всего легкого.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1800" b="1" dirty="0"/>
              <a:t>					</a:t>
            </a:r>
            <a:r>
              <a:rPr lang="ru-RU" altLang="ru-RU" sz="2000" b="1" dirty="0" err="1"/>
              <a:t>сегментэктомия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лобэктомия</a:t>
            </a:r>
            <a:r>
              <a:rPr lang="ru-RU" altLang="ru-RU" sz="2000" b="1" dirty="0" smtClean="0"/>
              <a:t>, </a:t>
            </a:r>
            <a:r>
              <a:rPr lang="ru-RU" altLang="ru-RU" sz="2000" b="1" dirty="0" err="1" smtClean="0"/>
              <a:t>пневмонэктомия</a:t>
            </a:r>
            <a:r>
              <a:rPr lang="ru-RU" altLang="ru-RU" sz="2000" b="1" dirty="0"/>
              <a:t>, 						</a:t>
            </a:r>
            <a:r>
              <a:rPr lang="ru-RU" altLang="ru-RU" sz="2000" b="1" dirty="0" err="1"/>
              <a:t>плевропневмонэктомия</a:t>
            </a:r>
            <a:r>
              <a:rPr lang="ru-RU" altLang="ru-RU" sz="2000" b="1" dirty="0"/>
              <a:t>.</a:t>
            </a:r>
          </a:p>
          <a:p>
            <a:pPr eaLnBrk="1" hangingPunct="1">
              <a:buFontTx/>
              <a:buNone/>
              <a:defRPr/>
            </a:pPr>
            <a:endParaRPr lang="ru-RU" altLang="ru-RU" sz="800" dirty="0"/>
          </a:p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ПАЛЛИАТИВНЫЕ ОПЕРАЦИИ – </a:t>
            </a:r>
            <a:r>
              <a:rPr lang="ru-RU" altLang="ru-RU" sz="2400" b="1" dirty="0" smtClean="0"/>
              <a:t>создающие </a:t>
            </a:r>
            <a:r>
              <a:rPr lang="ru-RU" altLang="ru-RU" sz="2400" b="1" dirty="0"/>
              <a:t>условия для рубцевания зоны деструкции легочной ткани</a:t>
            </a:r>
            <a:r>
              <a:rPr lang="ru-RU" altLang="ru-RU" sz="2400" b="1" dirty="0" smtClean="0"/>
              <a:t>.</a:t>
            </a:r>
            <a:r>
              <a:rPr lang="ru-RU" altLang="ru-RU" sz="1800" b="1" dirty="0"/>
              <a:t>				</a:t>
            </a:r>
            <a:r>
              <a:rPr lang="ru-RU" altLang="ru-RU" sz="1800" b="1" dirty="0" smtClean="0"/>
              <a:t>					</a:t>
            </a:r>
            <a:r>
              <a:rPr lang="ru-RU" altLang="ru-RU" sz="2000" b="1" dirty="0" err="1" smtClean="0"/>
              <a:t>экстраплевральная</a:t>
            </a:r>
            <a:r>
              <a:rPr lang="ru-RU" altLang="ru-RU" sz="2000" b="1" dirty="0" smtClean="0"/>
              <a:t> </a:t>
            </a:r>
            <a:r>
              <a:rPr lang="ru-RU" altLang="ru-RU" sz="2000" b="1" dirty="0"/>
              <a:t>торакопластика, 	</a:t>
            </a:r>
          </a:p>
          <a:p>
            <a:pPr eaLnBrk="1" hangingPunct="1">
              <a:lnSpc>
                <a:spcPct val="85000"/>
              </a:lnSpc>
              <a:buFontTx/>
              <a:buNone/>
              <a:defRPr/>
            </a:pPr>
            <a:r>
              <a:rPr lang="ru-RU" altLang="ru-RU" sz="2000" b="1" dirty="0"/>
              <a:t>				</a:t>
            </a:r>
            <a:r>
              <a:rPr lang="ru-RU" altLang="ru-RU" sz="2000" b="1" dirty="0" smtClean="0"/>
              <a:t>	кавернотомия</a:t>
            </a:r>
            <a:r>
              <a:rPr lang="ru-RU" altLang="ru-RU" sz="2000" b="1" dirty="0"/>
              <a:t>, </a:t>
            </a:r>
            <a:r>
              <a:rPr lang="ru-RU" altLang="ru-RU" sz="2000" b="1" dirty="0" err="1" smtClean="0"/>
              <a:t>экстраплевральный</a:t>
            </a:r>
            <a:r>
              <a:rPr lang="ru-RU" altLang="ru-RU" sz="2000" b="1" dirty="0" smtClean="0"/>
              <a:t> </a:t>
            </a:r>
            <a:r>
              <a:rPr lang="ru-RU" altLang="ru-RU" sz="2000" b="1" dirty="0" err="1" smtClean="0"/>
              <a:t>пневмолиз</a:t>
            </a:r>
            <a:r>
              <a:rPr lang="ru-RU" altLang="ru-RU" sz="2000" b="1" dirty="0"/>
              <a:t>			</a:t>
            </a:r>
            <a:r>
              <a:rPr lang="ru-RU" altLang="ru-RU" sz="1200" b="1" dirty="0"/>
              <a:t>	</a:t>
            </a:r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19266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8343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АТИПИЧНАЯ  </a:t>
            </a: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(АППАРАТНАЯ)</a:t>
            </a:r>
            <a:br>
              <a:rPr lang="ru-RU" altLang="ru-RU" sz="2800" b="1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РЕЗЕКЦИЯ   </a:t>
            </a: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ЛЕГКОГО</a:t>
            </a:r>
            <a:endParaRPr lang="ru-RU" altLang="ru-RU" sz="28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3315" name="Picture 6" descr="DSC022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7461"/>
            <a:ext cx="4038600" cy="3629414"/>
          </a:xfrm>
          <a:ln>
            <a:solidFill>
              <a:schemeClr val="tx1"/>
            </a:solidFill>
          </a:ln>
        </p:spPr>
      </p:pic>
      <p:pic>
        <p:nvPicPr>
          <p:cNvPr id="13316" name="Picture 8" descr="Ушивающие аппараты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847461"/>
            <a:ext cx="4038600" cy="362941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56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998788" y="292101"/>
            <a:ext cx="6481763" cy="97631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РЕЗЕКЦИЯ  ЛЕГКОГО  С  </a:t>
            </a: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РАЗДЕЛЬНОЙ </a:t>
            </a: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ОБРАБОТКОЙ  ЭЛЕМЕНТОВ  </a:t>
            </a: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КОРНЯ</a:t>
            </a:r>
            <a:endParaRPr lang="ru-RU" altLang="ru-RU" sz="2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4339" name="Picture 3" descr="Корен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538289"/>
            <a:ext cx="6192838" cy="464502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96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43125" y="396158"/>
            <a:ext cx="8229600" cy="8937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ПАЛЛИАТИВНЫЕ </a:t>
            </a: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 ОПЕРАЦИИ</a:t>
            </a: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8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ru-RU" altLang="ru-RU" sz="2800" b="1" dirty="0" err="1">
                <a:solidFill>
                  <a:srgbClr val="7030A0"/>
                </a:solidFill>
                <a:latin typeface="+mn-lt"/>
              </a:rPr>
              <a:t>коллапсохирургия</a:t>
            </a: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>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12570" y="5310122"/>
            <a:ext cx="2904367" cy="6962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1200" dirty="0" smtClean="0">
                <a:solidFill>
                  <a:schemeClr val="hlink"/>
                </a:solidFill>
                <a:latin typeface="Arial Black" panose="020B0A04020102020204" pitchFamily="34" charset="0"/>
              </a:rPr>
              <a:t>  </a:t>
            </a:r>
            <a:r>
              <a:rPr lang="ru-RU" altLang="ru-RU" sz="1800" b="1" dirty="0" smtClean="0"/>
              <a:t>ЭКСТРАПЛЕВРАЛЬНАЯ ТОРАКОПЛАСТИКА</a:t>
            </a:r>
            <a:endParaRPr lang="ru-RU" altLang="ru-RU" sz="1800" b="1" dirty="0"/>
          </a:p>
        </p:txBody>
      </p:sp>
      <p:pic>
        <p:nvPicPr>
          <p:cNvPr id="15366" name="Picture 6" descr="DSC0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25" y="1605618"/>
            <a:ext cx="4012916" cy="3367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8" descr="DSC012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63" y="1605619"/>
            <a:ext cx="4142403" cy="3367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3234" y="5288915"/>
            <a:ext cx="186576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КАВЕРНОТОМИЯ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693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527" y="204455"/>
            <a:ext cx="4850053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КЛИНИЧЕСКОЕ  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ИЗЛЕЧЕНИЕ 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16" y="1037776"/>
            <a:ext cx="11103428" cy="514926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Исчезновение всех признаков активного туберкулезного процесса в результате проведенного основного курса комплексного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лечения:</a:t>
            </a:r>
            <a:endParaRPr lang="ru-RU" sz="2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Констатация клинического излечения туберкулеза </a:t>
            </a:r>
            <a:r>
              <a:rPr lang="ru-RU" sz="2000" b="1" dirty="0" smtClean="0">
                <a:cs typeface="Times New Roman" panose="02020603050405020304" pitchFamily="18" charset="0"/>
              </a:rPr>
              <a:t>производится в </a:t>
            </a:r>
            <a:r>
              <a:rPr lang="ru-RU" sz="2000" b="1" dirty="0">
                <a:cs typeface="Times New Roman" panose="02020603050405020304" pitchFamily="18" charset="0"/>
              </a:rPr>
              <a:t>момент завершения эффективного курса комплексного </a:t>
            </a:r>
            <a:r>
              <a:rPr lang="ru-RU" sz="2000" b="1" dirty="0" smtClean="0">
                <a:cs typeface="Times New Roman" panose="02020603050405020304" pitchFamily="18" charset="0"/>
              </a:rPr>
              <a:t>лечения: 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1.пациент получил все дозы химиопрепаратов предписанных режимом химиотерапии;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2.прекратил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бактериовыделение</a:t>
            </a:r>
            <a:r>
              <a:rPr lang="ru-RU" sz="2000" b="1" dirty="0" smtClean="0"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 3. при положительной клинико-рентгенологической динамике туберкулезного процесса.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ПРЕКРАЩЕНИЕ </a:t>
            </a: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БАКТЕРИОВЫДЕЛЕНИЯ  </a:t>
            </a: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синоним «</a:t>
            </a:r>
            <a:r>
              <a:rPr lang="ru-RU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абациллирование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»)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Исчезновение МБТ из биологических жидкостей и патологического отделяемого из органов больного, выделяемых во внешнюю среду. Необходимо подтверждение двумя отрицательными последовательными </a:t>
            </a:r>
            <a:r>
              <a:rPr lang="ru-RU" sz="2000" b="1" dirty="0" err="1">
                <a:cs typeface="Times New Roman" panose="02020603050405020304" pitchFamily="18" charset="0"/>
              </a:rPr>
              <a:t>бактериоскопическими</a:t>
            </a:r>
            <a:r>
              <a:rPr lang="ru-RU" sz="2000" b="1" dirty="0">
                <a:cs typeface="Times New Roman" panose="02020603050405020304" pitchFamily="18" charset="0"/>
              </a:rPr>
              <a:t> и </a:t>
            </a:r>
            <a:r>
              <a:rPr lang="ru-RU" sz="2000" b="1" dirty="0" err="1">
                <a:cs typeface="Times New Roman" panose="02020603050405020304" pitchFamily="18" charset="0"/>
              </a:rPr>
              <a:t>культуральными</a:t>
            </a:r>
            <a:r>
              <a:rPr lang="ru-RU" sz="2000" b="1" dirty="0">
                <a:cs typeface="Times New Roman" panose="02020603050405020304" pitchFamily="18" charset="0"/>
              </a:rPr>
              <a:t> (посев) исследованиями с промежутком в 2-3 месяца после первого отрицательного анализа.</a:t>
            </a:r>
          </a:p>
        </p:txBody>
      </p:sp>
    </p:spTree>
    <p:extLst>
      <p:ext uri="{BB962C8B-B14F-4D97-AF65-F5344CB8AC3E}">
        <p14:creationId xmlns:p14="http://schemas.microsoft.com/office/powerpoint/2010/main" val="23566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04" y="189095"/>
            <a:ext cx="7924970" cy="6401709"/>
          </a:xfrm>
          <a:ln>
            <a:solidFill>
              <a:schemeClr val="tx1"/>
            </a:solidFill>
          </a:ln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017144" y="3632860"/>
            <a:ext cx="61577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5610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509" y="974579"/>
            <a:ext cx="5176906" cy="4135805"/>
          </a:xfrm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dirty="0">
                <a:cs typeface="Times New Roman" panose="02020603050405020304" pitchFamily="18" charset="0"/>
              </a:rPr>
              <a:t>. Приказ № 951 от 29 декабря 2014 г. «Об утверждении методических рекомендаций по совершенствованию диагностики и лечения туберкулеза органов дыхания</a:t>
            </a:r>
            <a:r>
              <a:rPr lang="ru-RU" sz="3600" b="1" dirty="0" smtClean="0"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36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b="1" dirty="0">
                <a:cs typeface="Times New Roman" panose="02020603050405020304" pitchFamily="18" charset="0"/>
              </a:rPr>
              <a:t>     2. Федеральные клинические рекомендации </a:t>
            </a:r>
            <a:r>
              <a:rPr lang="ru-RU" sz="3600" b="1" dirty="0" smtClean="0">
                <a:cs typeface="Times New Roman" panose="02020603050405020304" pitchFamily="18" charset="0"/>
              </a:rPr>
              <a:t>«Туберкулез </a:t>
            </a:r>
            <a:r>
              <a:rPr lang="ru-RU" sz="3600" b="1" dirty="0">
                <a:cs typeface="Times New Roman" panose="02020603050405020304" pitchFamily="18" charset="0"/>
              </a:rPr>
              <a:t>у </a:t>
            </a:r>
            <a:r>
              <a:rPr lang="ru-RU" sz="3600" b="1" dirty="0" smtClean="0">
                <a:cs typeface="Times New Roman" panose="02020603050405020304" pitchFamily="18" charset="0"/>
              </a:rPr>
              <a:t>взрослых», 2022 год.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36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300" dirty="0">
                <a:cs typeface="Times New Roman" panose="02020603050405020304" pitchFamily="18" charset="0"/>
              </a:rPr>
              <a:t>   </a:t>
            </a:r>
            <a:r>
              <a:rPr lang="ru-RU" sz="3600" dirty="0">
                <a:cs typeface="Times New Roman" panose="02020603050405020304" pitchFamily="18" charset="0"/>
              </a:rPr>
              <a:t>3</a:t>
            </a:r>
            <a:r>
              <a:rPr lang="ru-RU" sz="3600" b="1" dirty="0">
                <a:cs typeface="Times New Roman" panose="02020603050405020304" pitchFamily="18" charset="0"/>
              </a:rPr>
              <a:t>. Федеральные клинические рекомендации «Туберкулез у </a:t>
            </a:r>
            <a:r>
              <a:rPr lang="ru-RU" sz="3600" b="1" dirty="0" smtClean="0">
                <a:cs typeface="Times New Roman" panose="02020603050405020304" pitchFamily="18" charset="0"/>
              </a:rPr>
              <a:t>детей», </a:t>
            </a:r>
            <a:r>
              <a:rPr lang="ru-RU" sz="3600" b="1" dirty="0">
                <a:cs typeface="Times New Roman" panose="02020603050405020304" pitchFamily="18" charset="0"/>
              </a:rPr>
              <a:t>2020 год</a:t>
            </a:r>
            <a:r>
              <a:rPr lang="ru-RU" sz="3600" b="1" dirty="0" smtClean="0"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3600" b="1" dirty="0"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tech\Desktop\Лекции\Тит лист Туберкулез у детей 2020.p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t="11017" r="17618"/>
          <a:stretch/>
        </p:blipFill>
        <p:spPr bwMode="auto">
          <a:xfrm>
            <a:off x="6229884" y="709301"/>
            <a:ext cx="3520867" cy="403788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ech\Desktop\Лекции\Тит лист Туберкулез у взрослых 2022.pd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6883" r="8390" b="6704"/>
          <a:stretch/>
        </p:blipFill>
        <p:spPr bwMode="auto">
          <a:xfrm>
            <a:off x="8571431" y="2187722"/>
            <a:ext cx="3221765" cy="4076345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853" y="1316678"/>
            <a:ext cx="10886786" cy="4154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ОСНОВНАЯ  </a:t>
            </a:r>
            <a:r>
              <a:rPr lang="ru-RU" sz="3600" b="1" dirty="0" smtClean="0">
                <a:solidFill>
                  <a:srgbClr val="002060"/>
                </a:solidFill>
              </a:rPr>
              <a:t>ЦЕЛЬ </a:t>
            </a:r>
            <a:r>
              <a:rPr lang="ru-RU" sz="3600" b="1" dirty="0" smtClean="0">
                <a:solidFill>
                  <a:srgbClr val="002060"/>
                </a:solidFill>
              </a:rPr>
              <a:t> ЛЕЧЕНИЯ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ВЗРОСЛЫХ </a:t>
            </a:r>
            <a:r>
              <a:rPr lang="ru-RU" sz="3600" b="1" dirty="0" smtClean="0">
                <a:solidFill>
                  <a:srgbClr val="002060"/>
                </a:solidFill>
              </a:rPr>
              <a:t> БОЛЬНЫХ  ТУБЕРКУЛЕЗОМ</a:t>
            </a:r>
            <a:r>
              <a:rPr lang="ru-RU" sz="3600" b="1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1. Ликвидация </a:t>
            </a:r>
            <a:r>
              <a:rPr lang="ru-RU" sz="3200" b="1" dirty="0" smtClean="0"/>
              <a:t> клинических  проявлений  туберкулеза</a:t>
            </a:r>
            <a:endParaRPr lang="ru-RU" sz="3200" b="1" dirty="0" smtClean="0"/>
          </a:p>
          <a:p>
            <a:pPr>
              <a:lnSpc>
                <a:spcPct val="150000"/>
              </a:lnSpc>
            </a:pPr>
            <a:r>
              <a:rPr lang="ru-RU" sz="3200" b="1" dirty="0" smtClean="0"/>
              <a:t>2. Стойкое </a:t>
            </a:r>
            <a:r>
              <a:rPr lang="ru-RU" sz="3200" b="1" dirty="0" smtClean="0"/>
              <a:t> заживление  туберкулезных  изменений</a:t>
            </a:r>
            <a:endParaRPr lang="ru-RU" sz="3200" b="1" dirty="0" smtClean="0"/>
          </a:p>
          <a:p>
            <a:pPr>
              <a:lnSpc>
                <a:spcPct val="150000"/>
              </a:lnSpc>
            </a:pPr>
            <a:r>
              <a:rPr lang="ru-RU" sz="3200" b="1" dirty="0" smtClean="0"/>
              <a:t>3. Восстановление </a:t>
            </a:r>
            <a:r>
              <a:rPr lang="ru-RU" sz="3200" b="1" dirty="0" smtClean="0"/>
              <a:t> трудоспособности  и  социального </a:t>
            </a:r>
            <a:r>
              <a:rPr lang="ru-RU" sz="3200" b="1" dirty="0" smtClean="0"/>
              <a:t>статуса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062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853" y="852654"/>
            <a:ext cx="10886786" cy="4745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ОСНОВНАЯ   ЦЕЛЬ   ЛЕЧЕНИЯ</a:t>
            </a:r>
          </a:p>
          <a:p>
            <a:pPr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ДЕТЕЙ   БОЛЬНЫХ   ТУБЕРКУЛЕЗОМ: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4000" b="1" spc="300" dirty="0" smtClean="0">
                <a:solidFill>
                  <a:prstClr val="black"/>
                </a:solidFill>
              </a:rPr>
              <a:t>ИЗЛЕЧЕНИЕ  БЕЗ  ОСТАТОЧНЫХ ИЗМЕНЕНИЙ  ИЛИ  С  МИНИМАЛЬНЫМИ ИЗМЕНЕНИЯМИ</a:t>
            </a:r>
            <a:endParaRPr lang="ru-RU" sz="4000" b="1" spc="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3755" y="428391"/>
            <a:ext cx="7886840" cy="108316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КРИТЕРИИ </a:t>
            </a:r>
            <a: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ЭФФЕКТИВНОСТИ  ЛЕЧЕНИЯ БОЛЬНЫХ  </a:t>
            </a:r>
            <a: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ТУБЕРКУЛЕЗОМ </a:t>
            </a:r>
            <a:endParaRPr lang="ru-RU" sz="32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3754" y="1832467"/>
            <a:ext cx="8344125" cy="395081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400" b="1" dirty="0" smtClean="0"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cs typeface="Times New Roman" panose="02020603050405020304" pitchFamily="18" charset="0"/>
              </a:rPr>
              <a:t>исчезновение  </a:t>
            </a:r>
            <a:r>
              <a:rPr lang="ru-RU" sz="2400" b="1" dirty="0">
                <a:cs typeface="Times New Roman" panose="02020603050405020304" pitchFamily="18" charset="0"/>
              </a:rPr>
              <a:t>клинических </a:t>
            </a:r>
            <a:r>
              <a:rPr lang="ru-RU" sz="2400" b="1" dirty="0" smtClean="0">
                <a:cs typeface="Times New Roman" panose="02020603050405020304" pitchFamily="18" charset="0"/>
              </a:rPr>
              <a:t> и  </a:t>
            </a:r>
            <a:r>
              <a:rPr lang="ru-RU" sz="2400" b="1" dirty="0">
                <a:cs typeface="Times New Roman" panose="02020603050405020304" pitchFamily="18" charset="0"/>
              </a:rPr>
              <a:t>лабораторных признаков </a:t>
            </a:r>
            <a:r>
              <a:rPr lang="ru-RU" sz="2400" b="1" dirty="0" smtClean="0">
                <a:cs typeface="Times New Roman" panose="02020603050405020304" pitchFamily="18" charset="0"/>
              </a:rPr>
              <a:t> туберкулезного  </a:t>
            </a:r>
            <a:r>
              <a:rPr lang="ru-RU" sz="2400" b="1" dirty="0">
                <a:cs typeface="Times New Roman" panose="02020603050405020304" pitchFamily="18" charset="0"/>
              </a:rPr>
              <a:t>воспаления;</a:t>
            </a:r>
          </a:p>
          <a:p>
            <a:r>
              <a:rPr lang="ru-RU" sz="2400" b="1" dirty="0" smtClean="0">
                <a:cs typeface="Times New Roman" panose="02020603050405020304" pitchFamily="18" charset="0"/>
              </a:rPr>
              <a:t>стойкое </a:t>
            </a:r>
            <a:r>
              <a:rPr lang="ru-RU" sz="2400" b="1" dirty="0" smtClean="0">
                <a:cs typeface="Times New Roman" panose="02020603050405020304" pitchFamily="18" charset="0"/>
              </a:rPr>
              <a:t> прекращение  </a:t>
            </a:r>
            <a:r>
              <a:rPr lang="ru-RU" sz="24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2400" b="1" dirty="0">
                <a:cs typeface="Times New Roman" panose="02020603050405020304" pitchFamily="18" charset="0"/>
              </a:rPr>
              <a:t>, подтвержденное </a:t>
            </a:r>
            <a:r>
              <a:rPr lang="ru-RU" sz="2400" b="1" dirty="0" smtClean="0">
                <a:cs typeface="Times New Roman" panose="02020603050405020304" pitchFamily="18" charset="0"/>
              </a:rPr>
              <a:t> микроскопическим  и  </a:t>
            </a:r>
            <a:r>
              <a:rPr lang="ru-RU" sz="2400" b="1" dirty="0" err="1" smtClean="0">
                <a:cs typeface="Times New Roman" panose="02020603050405020304" pitchFamily="18" charset="0"/>
              </a:rPr>
              <a:t>культуральным</a:t>
            </a:r>
            <a:r>
              <a:rPr lang="ru-RU" sz="2400" b="1" dirty="0" smtClean="0">
                <a:cs typeface="Times New Roman" panose="02020603050405020304" pitchFamily="18" charset="0"/>
              </a:rPr>
              <a:t>  исследованиями</a:t>
            </a:r>
            <a:r>
              <a:rPr lang="ru-RU" sz="2400" b="1" dirty="0"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 smtClean="0"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cs typeface="Times New Roman" panose="02020603050405020304" pitchFamily="18" charset="0"/>
              </a:rPr>
              <a:t>регрессия  </a:t>
            </a:r>
            <a:r>
              <a:rPr lang="ru-RU" sz="2400" b="1" dirty="0">
                <a:cs typeface="Times New Roman" panose="02020603050405020304" pitchFamily="18" charset="0"/>
              </a:rPr>
              <a:t>рентгенологических </a:t>
            </a:r>
            <a:r>
              <a:rPr lang="ru-RU" sz="2400" b="1" dirty="0" smtClean="0">
                <a:cs typeface="Times New Roman" panose="02020603050405020304" pitchFamily="18" charset="0"/>
              </a:rPr>
              <a:t> проявлений  </a:t>
            </a:r>
            <a:r>
              <a:rPr lang="ru-RU" sz="2400" b="1" dirty="0">
                <a:cs typeface="Times New Roman" panose="02020603050405020304" pitchFamily="18" charset="0"/>
              </a:rPr>
              <a:t>туберкулеза (очаговых</a:t>
            </a:r>
            <a:r>
              <a:rPr lang="ru-RU" sz="2400" b="1" dirty="0" smtClean="0">
                <a:cs typeface="Times New Roman" panose="02020603050405020304" pitchFamily="18" charset="0"/>
              </a:rPr>
              <a:t>,  </a:t>
            </a:r>
            <a:r>
              <a:rPr lang="ru-RU" sz="2400" b="1" dirty="0">
                <a:cs typeface="Times New Roman" panose="02020603050405020304" pitchFamily="18" charset="0"/>
              </a:rPr>
              <a:t>инфильтративных, деструктивных);</a:t>
            </a:r>
          </a:p>
          <a:p>
            <a:r>
              <a:rPr lang="ru-RU" sz="2400" b="1" dirty="0" smtClean="0">
                <a:cs typeface="Times New Roman" panose="02020603050405020304" pitchFamily="18" charset="0"/>
              </a:rPr>
              <a:t> </a:t>
            </a:r>
            <a:r>
              <a:rPr lang="ru-RU" sz="2400" b="1" dirty="0">
                <a:cs typeface="Times New Roman" panose="02020603050405020304" pitchFamily="18" charset="0"/>
              </a:rPr>
              <a:t>восстановление </a:t>
            </a:r>
            <a:r>
              <a:rPr lang="ru-RU" sz="2400" b="1" dirty="0" smtClean="0">
                <a:cs typeface="Times New Roman" panose="02020603050405020304" pitchFamily="18" charset="0"/>
              </a:rPr>
              <a:t> функциональных  </a:t>
            </a:r>
            <a:r>
              <a:rPr lang="ru-RU" sz="2400" b="1" dirty="0">
                <a:cs typeface="Times New Roman" panose="02020603050405020304" pitchFamily="18" charset="0"/>
              </a:rPr>
              <a:t>возможностей </a:t>
            </a:r>
            <a:r>
              <a:rPr lang="ru-RU" sz="2400" b="1" dirty="0" smtClean="0"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cs typeface="Times New Roman" panose="02020603050405020304" pitchFamily="18" charset="0"/>
              </a:rPr>
              <a:t>трудоспособности.</a:t>
            </a:r>
          </a:p>
        </p:txBody>
      </p:sp>
    </p:spTree>
    <p:extLst>
      <p:ext uri="{BB962C8B-B14F-4D97-AF65-F5344CB8AC3E}">
        <p14:creationId xmlns:p14="http://schemas.microsoft.com/office/powerpoint/2010/main" val="1892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2646</Words>
  <Application>Microsoft Office PowerPoint</Application>
  <PresentationFormat>Произвольный</PresentationFormat>
  <Paragraphs>308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57</vt:i4>
      </vt:variant>
    </vt:vector>
  </HeadingPairs>
  <TitlesOfParts>
    <vt:vector size="75" baseType="lpstr">
      <vt:lpstr>Тема Office</vt:lpstr>
      <vt:lpstr>8_Тема Office</vt:lpstr>
      <vt:lpstr>1_Тема Office</vt:lpstr>
      <vt:lpstr>2_Тема Office</vt:lpstr>
      <vt:lpstr>4_Тема Office</vt:lpstr>
      <vt:lpstr>5_Тема Office</vt:lpstr>
      <vt:lpstr>6_Тема Office</vt:lpstr>
      <vt:lpstr>7_Тема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Лекция №10 Основные принципы и методы лечения туберкулеза        Дисциплина: «Фтизиатрия»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 ЭФФЕКТИВНОСТИ  ЛЕЧЕНИЯ БОЛЬНЫХ  ТУБЕРКУЛЕЗОМ </vt:lpstr>
      <vt:lpstr>МИРОВЫЕ  ИНДИКАТОРЫ  ЭФФЕКТИВНОСТИ  ЛЕЧЕНИЯ  БОЛЬНЫХ  ТУБЕРКУЛЕЗОМ</vt:lpstr>
      <vt:lpstr>ОСНОВНЫЕ    ПРИЧИНЫ     НЕЭФФЕКТИВНОСТИ     ХИМИОТЕРАПИИ</vt:lpstr>
      <vt:lpstr>ОРГАНИЗАЦИОННЫЕ   ФОРМЫ   ЛЕЧЕНИЯ   ТУБЕРКУЛЕЗА</vt:lpstr>
      <vt:lpstr>Презентация PowerPoint</vt:lpstr>
      <vt:lpstr>Презентация PowerPoint</vt:lpstr>
      <vt:lpstr>ОСНОВНОЙ КОМПОНЕНТ ЛЕЧЕНИЯ ТУБЕРКУЛЕЗА   ХИМИОТЕРАПИЯ</vt:lpstr>
      <vt:lpstr>ВСЕ  ПРОТИВОМИКРОБНЫЕ  ПРЕПАРАТЫ НАИБОЛЕЕ  ЭФФЕКТИВНО  ВОЗДЕЙСТВУЮТ  НА МЕТАБОЛИЧЕСКИ  АКТИВНЫЕ МИКРООРГАНИЗМЫ.</vt:lpstr>
      <vt:lpstr>ОСНОВНЫЕ  ПРИНЦИПЫ  ХИМИОТЕРАПИИ</vt:lpstr>
      <vt:lpstr>Основной  компонент  лечения  туберкулеза вне зависимости от локализации инфекционного процесса  ХИМИОТЕРАПИЯ</vt:lpstr>
      <vt:lpstr>ФАЗЫ  КУРСА  ХИМИОТЕРАПИИ: 1. ФАЗА  ИНТЕСИВНОЙ  ТЕРАПИИ 2. ФАЗА  ПРОДОЛЖЕНИЯ</vt:lpstr>
      <vt:lpstr>ЛЕКАРСТВЕННЫЕ  ПРЕПАРАТЫ  ДЛЯ  ЛЕЧЕНИЯ  ТУБЕРКУЛЕЗА (Федеральные клинические рекомендации 2022)</vt:lpstr>
      <vt:lpstr>ЛЕКАРСТВЕННЫЕ  ПРЕПАРАТЫ  ДЛЯ  ЛЕЧЕНИЯ  ТУБЕРКУЛЕЗА (рекомендации ВОЗ)</vt:lpstr>
      <vt:lpstr>РЕЖИМЫ   ХИМИОТЕРАПИИ</vt:lpstr>
      <vt:lpstr>РЕЖИМЫ   ХИМИОТЕРАПИИ (Федеральные клинические рекомендации 2022)</vt:lpstr>
      <vt:lpstr>ГРУППЫ  ВЫСОКОГО  РИСКА  МЛУ  ТБ</vt:lpstr>
      <vt:lpstr>ГРУППЫ  ВЫСОКОГО  РИСКА  пре-ШЛУ ТБ</vt:lpstr>
      <vt:lpstr>Режим  химиотерапии  лекарственно-чувствительного  туберкулеза</vt:lpstr>
      <vt:lpstr>Режим  химиотерапии  лекарственно-чувствительного  туберкулеза</vt:lpstr>
      <vt:lpstr>Режим  химиотерапии  изониазид-резистентного  туберкулеза</vt:lpstr>
      <vt:lpstr>Режим  химиотерапии  изониазид-резистентного  туберкулеза</vt:lpstr>
      <vt:lpstr>Режим  химиотерапии  МЛУ  туберкулеза</vt:lpstr>
      <vt:lpstr>Режим  химиотерапии  МЛУ  туберкулеза</vt:lpstr>
      <vt:lpstr>Режим  химиотерапии  МЛУ  туберкулеза</vt:lpstr>
      <vt:lpstr>Режим  химиотерапии  МЛУ  туберкулеза</vt:lpstr>
      <vt:lpstr>Режим  химиотерапии  пре-ШЛУ  туберкулеза</vt:lpstr>
      <vt:lpstr>Режим  химиотерапии  пре-ШЛУ  туберкулеза</vt:lpstr>
      <vt:lpstr>Режим  химиотерапии  пре-ШЛУ  туберкулеза</vt:lpstr>
      <vt:lpstr>Режим химиотерапии ШЛУ туберкулеза</vt:lpstr>
      <vt:lpstr>Режим химиотерапии ШЛУ туберкулеза</vt:lpstr>
      <vt:lpstr>АЛГОРИТМ   КОРРЕКЦИИ   НЕБЛАГОПРИЯТНЫХ ПОБОЧНЫХ   РЕАКЦИЙ   НА   ХИМИОТЕРАПИЮ </vt:lpstr>
      <vt:lpstr>ПАТОГЕНЕТИЧЕСКАЯ   ТЕРАПИЯ</vt:lpstr>
      <vt:lpstr>ПРИ  ЭКССУДАТИВНОМ  ХАРАКТЕРЕ  ВОСПАЛЕНИЯ  ИСПОЛЬЗУЮТСЯ</vt:lpstr>
      <vt:lpstr>ПРИ  ПРОДУКТИВНОМ  ХАРАКТЕРЕ  ВОСПАЛЕНИЯ ИСПОЛЬЗУЮТСЯ</vt:lpstr>
      <vt:lpstr>МЕТОДЫ КОЛЛАПСОТЕРАПИИ</vt:lpstr>
      <vt:lpstr>Презентация PowerPoint</vt:lpstr>
      <vt:lpstr>Презентация PowerPoint</vt:lpstr>
      <vt:lpstr>ИСКУССТВЕННЫЙ   ПНЕВМОТОРАКС (C.Forlanini, 1882 г.)</vt:lpstr>
      <vt:lpstr>НАЛОЖЕНИЕ   ИСКУССТВЕННОГО  ПНЕВМОТОРАКСА</vt:lpstr>
      <vt:lpstr>ОЧЕРЕДНАЯ  ИНСОЛЯЦИЯ ИСКУССТВЕННОГО  ПНЕВМОТОРАКСА</vt:lpstr>
      <vt:lpstr>КЛАПАННАЯ   БРОНХОБЛОКАЦИЯ</vt:lpstr>
      <vt:lpstr>ПОКАЗАНИЯ  К  ХИРУРГИЧЕСКОМУ  ЛЕЧЕНИЮ</vt:lpstr>
      <vt:lpstr>ПОКАЗАНИЯ  К  ХИРУРГИЧЕСКОМУ  ЛЕЧЕНИЮ</vt:lpstr>
      <vt:lpstr>ТИПЫ  ХИРУРГИЧЕСКИХ  ВМЕШАТЕЛЬСТВ ПРИ  ТУБЕРКУЛЕЗЕ  ОРГАНОВ   ДЫХАНИЯ</vt:lpstr>
      <vt:lpstr>АТИПИЧНАЯ  (АППАРАТНАЯ) РЕЗЕКЦИЯ   ЛЕГКОГО</vt:lpstr>
      <vt:lpstr>РЕЗЕКЦИЯ  ЛЕГКОГО  С  РАЗДЕЛЬНОЙ ОБРАБОТКОЙ  ЭЛЕМЕНТОВ  КОРНЯ</vt:lpstr>
      <vt:lpstr>ПАЛЛИАТИВНЫЕ  ОПЕРАЦИИ (коллапсохирургия)</vt:lpstr>
      <vt:lpstr>КЛИНИЧЕСКОЕ   ИЗЛЕЧЕНИЕ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 13 Лечение туберкулеза.</dc:title>
  <dc:creator>User</dc:creator>
  <cp:lastModifiedBy>tech</cp:lastModifiedBy>
  <cp:revision>140</cp:revision>
  <dcterms:created xsi:type="dcterms:W3CDTF">2017-12-17T07:36:39Z</dcterms:created>
  <dcterms:modified xsi:type="dcterms:W3CDTF">2022-04-18T01:56:59Z</dcterms:modified>
</cp:coreProperties>
</file>