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49"/>
  </p:notesMasterIdLst>
  <p:handoutMasterIdLst>
    <p:handoutMasterId r:id="rId50"/>
  </p:handoutMasterIdLst>
  <p:sldIdLst>
    <p:sldId id="336" r:id="rId2"/>
    <p:sldId id="352" r:id="rId3"/>
    <p:sldId id="355" r:id="rId4"/>
    <p:sldId id="303" r:id="rId5"/>
    <p:sldId id="385" r:id="rId6"/>
    <p:sldId id="285" r:id="rId7"/>
    <p:sldId id="286" r:id="rId8"/>
    <p:sldId id="287" r:id="rId9"/>
    <p:sldId id="289" r:id="rId10"/>
    <p:sldId id="290" r:id="rId11"/>
    <p:sldId id="386" r:id="rId12"/>
    <p:sldId id="288" r:id="rId13"/>
    <p:sldId id="323" r:id="rId14"/>
    <p:sldId id="325" r:id="rId15"/>
    <p:sldId id="387" r:id="rId16"/>
    <p:sldId id="388" r:id="rId17"/>
    <p:sldId id="327" r:id="rId18"/>
    <p:sldId id="348" r:id="rId19"/>
    <p:sldId id="328" r:id="rId20"/>
    <p:sldId id="329" r:id="rId21"/>
    <p:sldId id="304" r:id="rId22"/>
    <p:sldId id="305" r:id="rId23"/>
    <p:sldId id="330" r:id="rId24"/>
    <p:sldId id="313" r:id="rId25"/>
    <p:sldId id="331" r:id="rId26"/>
    <p:sldId id="349" r:id="rId27"/>
    <p:sldId id="332" r:id="rId28"/>
    <p:sldId id="350" r:id="rId29"/>
    <p:sldId id="374" r:id="rId30"/>
    <p:sldId id="314" r:id="rId31"/>
    <p:sldId id="375" r:id="rId32"/>
    <p:sldId id="376" r:id="rId33"/>
    <p:sldId id="377" r:id="rId34"/>
    <p:sldId id="311" r:id="rId35"/>
    <p:sldId id="379" r:id="rId36"/>
    <p:sldId id="380" r:id="rId37"/>
    <p:sldId id="381" r:id="rId38"/>
    <p:sldId id="382" r:id="rId39"/>
    <p:sldId id="383" r:id="rId40"/>
    <p:sldId id="384" r:id="rId41"/>
    <p:sldId id="312" r:id="rId42"/>
    <p:sldId id="321" r:id="rId43"/>
    <p:sldId id="317" r:id="rId44"/>
    <p:sldId id="318" r:id="rId45"/>
    <p:sldId id="320" r:id="rId46"/>
    <p:sldId id="373" r:id="rId47"/>
    <p:sldId id="280" r:id="rId4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>
      <p:cViewPr>
        <p:scale>
          <a:sx n="60" d="100"/>
          <a:sy n="60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AB8BF-197D-4B2F-B00F-ACC519309A65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59F1C-CF9D-4276-93A3-8911C643F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26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FC686-E25F-4FAB-81F2-24DECCA72F1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BA993-10A7-4254-B99A-E8EB7FA0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6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6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4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57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79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312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4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97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2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1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9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8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4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0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9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438" y="1628800"/>
            <a:ext cx="6347715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2800" dirty="0">
                <a:solidFill>
                  <a:schemeClr val="accent5"/>
                </a:solidFill>
              </a:rPr>
              <a:t/>
            </a:r>
            <a:br>
              <a:rPr lang="ru-RU" sz="2800" dirty="0">
                <a:solidFill>
                  <a:schemeClr val="accent5"/>
                </a:solidFill>
              </a:rPr>
            </a:br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2800" dirty="0">
                <a:solidFill>
                  <a:schemeClr val="accent5"/>
                </a:solidFill>
              </a:rPr>
              <a:t/>
            </a:r>
            <a:br>
              <a:rPr lang="ru-RU" sz="2800" dirty="0">
                <a:solidFill>
                  <a:schemeClr val="accent5"/>
                </a:solidFill>
              </a:rPr>
            </a:br>
            <a:r>
              <a:rPr lang="ru-RU" sz="2800" dirty="0" smtClean="0">
                <a:solidFill>
                  <a:schemeClr val="accent5"/>
                </a:solidFill>
              </a:rPr>
              <a:t>Уход </a:t>
            </a:r>
            <a:r>
              <a:rPr lang="ru-RU" sz="2800" dirty="0">
                <a:solidFill>
                  <a:schemeClr val="accent5"/>
                </a:solidFill>
              </a:rPr>
              <a:t>за больными </a:t>
            </a:r>
            <a:r>
              <a:rPr lang="ru-RU" sz="2800" dirty="0" smtClean="0">
                <a:solidFill>
                  <a:schemeClr val="accent5"/>
                </a:solidFill>
              </a:rPr>
              <a:t>с заболеваниями </a:t>
            </a:r>
            <a:r>
              <a:rPr lang="ru-RU" sz="2800" dirty="0">
                <a:solidFill>
                  <a:schemeClr val="accent5"/>
                </a:solidFill>
              </a:rPr>
              <a:t>органов </a:t>
            </a:r>
            <a:r>
              <a:rPr lang="ru-RU" sz="2800" dirty="0" smtClean="0">
                <a:solidFill>
                  <a:schemeClr val="accent5"/>
                </a:solidFill>
              </a:rPr>
              <a:t>кровообращения</a:t>
            </a:r>
            <a:br>
              <a:rPr lang="ru-RU" sz="2800" dirty="0" smtClean="0">
                <a:solidFill>
                  <a:schemeClr val="accent5"/>
                </a:solidFill>
              </a:rPr>
            </a:b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9598" y="5013176"/>
            <a:ext cx="6347715" cy="792088"/>
          </a:xfrm>
        </p:spPr>
        <p:txBody>
          <a:bodyPr>
            <a:noAutofit/>
          </a:bodyPr>
          <a:lstStyle/>
          <a:p>
            <a:r>
              <a:rPr lang="ru-RU" dirty="0" smtClean="0"/>
              <a:t>Доцент кафедры СД и КУ,</a:t>
            </a:r>
          </a:p>
          <a:p>
            <a:r>
              <a:rPr lang="ru-RU" dirty="0"/>
              <a:t>к</a:t>
            </a:r>
            <a:r>
              <a:rPr lang="ru-RU" dirty="0" smtClean="0"/>
              <a:t>.м.н. Шарова О.Я.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8" descr="C:\Documents and Settings\Admin\Мои документы\Мои рисунки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75" y="0"/>
            <a:ext cx="9144000" cy="17287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 descr="C:\Documents and Settings\Admin\Мои документы\Мои рисунки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675" y="152400"/>
            <a:ext cx="9144000" cy="17287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2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подача судна и др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23\Desktop\BCq3Ra6Q2Z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8143932" cy="522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СПЕЦИАЛЬНЫЕ МЕРОПРИЯТИЯ ЗАВИСЯТ ОТ ЖАЛОБ БОЛЬНОГО И СИМПТОМОВ ПАТОЛОГИЧЕСКОГО СОСТОЯНИЯ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К СПЕЦИАЛЬНОМУ УХОДУ  У БОЛЬНЫХ С ПАТОЛОГИЕЙ СЕРДЕЧНО-СОСУДИСТОЙ СИСТЕМЫ относят 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6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Наблюдение за пульсом и АД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123\Desktop\UA-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4377"/>
            <a:ext cx="5698604" cy="51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686800" cy="98072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5"/>
                </a:solidFill>
              </a:rPr>
              <a:t>Исследование </a:t>
            </a:r>
            <a:r>
              <a:rPr lang="ru-RU" sz="2700" dirty="0">
                <a:solidFill>
                  <a:schemeClr val="accent5"/>
                </a:solidFill>
              </a:rPr>
              <a:t>пульса и артериального давления: методика измерения, регистрация полученного результата.</a:t>
            </a:r>
            <a:r>
              <a:rPr lang="ru-RU" sz="2200" dirty="0">
                <a:solidFill>
                  <a:schemeClr val="accent5"/>
                </a:solidFill>
              </a:rPr>
              <a:t/>
            </a:r>
            <a:br>
              <a:rPr lang="ru-RU" sz="2200" dirty="0">
                <a:solidFill>
                  <a:schemeClr val="accent5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Артериальный пульс– </a:t>
            </a:r>
            <a:r>
              <a:rPr lang="ru-RU" dirty="0"/>
              <a:t>периодические колебания  стенок артерий, обусловленные изменением их кровенаполнения в результате работы сердца.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Чаще </a:t>
            </a:r>
            <a:r>
              <a:rPr lang="ru-RU" dirty="0"/>
              <a:t>всего пульс определяют на лучевой артерии в области  лучезапястного  сустава (так  называемый  периферический пульс), так как здесь артерия расположена поверхностно  и хорошо  пальпируется между  шиловидным  отростком  лучевой кости и сухожилием внутренней лучевой мышцы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норме  пульс  ритмичный,  одинаково  прощупывается  на обеих  руках,  частота его у взрослого человека в состоянии покоя составляет  60-90 в минуту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im1-tub-ru.yandex.net/i?id=a116b2677f923e9ef5f82fe197741f32-127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02" y="4941168"/>
            <a:ext cx="2300198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altLang="ru-RU" sz="4000" b="1" i="1"/>
              <a:t>Пульс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599"/>
            <a:ext cx="6873826" cy="524014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 smtClean="0"/>
              <a:t>В </a:t>
            </a:r>
            <a:r>
              <a:rPr lang="ru-RU" altLang="ru-RU" sz="2400" dirty="0"/>
              <a:t>диагностических целях пульс (артериальный) определяют на различных артериях: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—  сонной (по переднему краю примерно посередине ее длины), исследование нужно проводить осторожно, т.к. сонная артерия  является богатой рефлексо­генной зоной и существует опасность резкого рефлекторного замедления частоты сердечных сокращений;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—  височной;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—  бедренной;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—  подключичной;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—  плечевой;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—  лучевой и т.д.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557F-F0B9-44D2-B2AB-08EFE853112B}" type="slidenum">
              <a:rPr lang="ru-RU" altLang="ru-RU"/>
              <a:pPr/>
              <a:t>14</a:t>
            </a:fld>
            <a:endParaRPr lang="ru-RU" altLang="ru-RU"/>
          </a:p>
        </p:txBody>
      </p:sp>
      <p:pic>
        <p:nvPicPr>
          <p:cNvPr id="1030" name="Picture 6" descr="Реферат: Исследование пульса, измерение артериального давления на плечевой и бедренной артери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76" y="3644507"/>
            <a:ext cx="27622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свойства пульса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Свойства пульса принято оценивать только на </a:t>
            </a:r>
            <a:r>
              <a:rPr lang="ru-RU" b="1" dirty="0"/>
              <a:t>лучевой </a:t>
            </a:r>
            <a:r>
              <a:rPr lang="ru-RU" b="1" dirty="0" smtClean="0"/>
              <a:t>артерии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1.</a:t>
            </a:r>
            <a:r>
              <a:rPr lang="ru-RU" dirty="0"/>
              <a:t> Лучевая артерия расположена под кожей между шиловидным отростком лучевой кости и сухожилием внутренней лучевой мышцы. Большой палец кладут на тыл предплечья, а остальные пальцы – на место прохождения лучевой артерии. Нельзя сильно сдавливать руку пациента, так как в пережатой артерии пульсовая волна не будет ощущаться. Не следует ощупывать пульс одним пальцем, т.к. труднее найти артерию и определить характер пульса.</a:t>
            </a:r>
          </a:p>
        </p:txBody>
      </p:sp>
    </p:spTree>
    <p:extLst>
      <p:ext uri="{BB962C8B-B14F-4D97-AF65-F5344CB8AC3E}">
        <p14:creationId xmlns:p14="http://schemas.microsoft.com/office/powerpoint/2010/main" val="210094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Необходимо оценить следующие характеристики пульса:</a:t>
            </a:r>
          </a:p>
          <a:p>
            <a:r>
              <a:rPr lang="ru-RU" dirty="0"/>
              <a:t>1) наличие пульса;</a:t>
            </a:r>
          </a:p>
          <a:p>
            <a:r>
              <a:rPr lang="ru-RU" dirty="0"/>
              <a:t>2) одинаковость и одновременность пульсовых волн на обеих лучевых артериях;</a:t>
            </a:r>
          </a:p>
          <a:p>
            <a:r>
              <a:rPr lang="ru-RU" dirty="0"/>
              <a:t>3) ритм пульса;</a:t>
            </a:r>
          </a:p>
          <a:p>
            <a:r>
              <a:rPr lang="ru-RU" dirty="0"/>
              <a:t>4) частота пульса в 1 минуту;</a:t>
            </a:r>
          </a:p>
          <a:p>
            <a:r>
              <a:rPr lang="ru-RU" dirty="0"/>
              <a:t>5) напряжение пульса;</a:t>
            </a:r>
          </a:p>
          <a:p>
            <a:r>
              <a:rPr lang="ru-RU" dirty="0"/>
              <a:t>6) наполнение пульса;</a:t>
            </a:r>
          </a:p>
          <a:p>
            <a:r>
              <a:rPr lang="ru-RU" dirty="0"/>
              <a:t>7) величина пульса;</a:t>
            </a:r>
          </a:p>
          <a:p>
            <a:r>
              <a:rPr lang="ru-RU" dirty="0"/>
              <a:t>8) скорость (форма) пульса;</a:t>
            </a:r>
          </a:p>
          <a:p>
            <a:r>
              <a:rPr lang="ru-RU" dirty="0"/>
              <a:t>9) равномерность пульса;</a:t>
            </a:r>
          </a:p>
          <a:p>
            <a:r>
              <a:rPr lang="ru-RU" dirty="0"/>
              <a:t>10)соответствие количества пульсовых волн числу сердечных сокращений в единицу времени (в 1 минуту);</a:t>
            </a:r>
          </a:p>
          <a:p>
            <a:r>
              <a:rPr lang="ru-RU" dirty="0"/>
              <a:t>11) эластичность сосудистой стенки.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15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/>
              <a:t>Артериальное давление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sz="2400" i="1" dirty="0"/>
              <a:t>Артериальным давлением </a:t>
            </a:r>
            <a:r>
              <a:rPr lang="ru-RU" altLang="ru-RU" sz="2400" dirty="0"/>
              <a:t>называется давление, образующееся в артериальной системе во время работы сердца.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/>
              <a:t>    В зависимости от фазы сердечного цикла, давление </a:t>
            </a:r>
            <a:r>
              <a:rPr lang="ru-RU" altLang="ru-RU" sz="2400" dirty="0" smtClean="0"/>
              <a:t>бывает</a:t>
            </a:r>
            <a:endParaRPr lang="en-US" altLang="ru-RU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 </a:t>
            </a:r>
            <a:r>
              <a:rPr lang="ru-RU" altLang="ru-RU" sz="2400" dirty="0"/>
              <a:t>систолическим (САД), т.е. возникающим в артериях вслед за систолой левого желудочка (соответствует максимальному подъему пульсовой волны), </a:t>
            </a:r>
            <a:r>
              <a:rPr lang="ru-RU" altLang="ru-RU" sz="2400" dirty="0" smtClean="0"/>
              <a:t>и</a:t>
            </a:r>
            <a:endParaRPr lang="en-US" altLang="ru-RU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диастолическим </a:t>
            </a:r>
            <a:r>
              <a:rPr lang="ru-RU" altLang="ru-RU" sz="2400" dirty="0"/>
              <a:t>(ДАД), поддерживаемым в артериях в диастолу благодаря их тонусу (соответствует </a:t>
            </a:r>
            <a:r>
              <a:rPr lang="ru-RU" altLang="ru-RU" sz="2400" dirty="0" err="1"/>
              <a:t>спадению</a:t>
            </a:r>
            <a:r>
              <a:rPr lang="ru-RU" altLang="ru-RU" sz="2400" dirty="0"/>
              <a:t> пульсовой волны</a:t>
            </a:r>
            <a:r>
              <a:rPr lang="ru-RU" altLang="ru-RU" sz="2400" dirty="0" smtClean="0"/>
              <a:t>).</a:t>
            </a:r>
            <a:endParaRPr lang="en-US" altLang="ru-RU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Разница </a:t>
            </a:r>
            <a:r>
              <a:rPr lang="ru-RU" altLang="ru-RU" sz="2400" dirty="0"/>
              <a:t>между величинами САД и ДАД называется пульсовым давлением.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D11E-2E0D-4606-AEA1-053437256A4D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45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Blood pressure measurement in hypertension Medical Help, Health Ti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6" y="260648"/>
            <a:ext cx="6689679" cy="613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/>
              <a:t>Артериальное давление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sz="2400"/>
              <a:t> </a:t>
            </a:r>
            <a:r>
              <a:rPr lang="ru-RU" altLang="ru-RU" sz="2400" b="1"/>
              <a:t>Нормальный уровень систолического АД у взрослого человека колеблется от 100 до 139 мм рт.ст., диастолического — от 60 до 89 мм рт.ст.</a:t>
            </a:r>
            <a:endParaRPr lang="ru-RU" alt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/>
              <a:t>    Повышенным АД считается с уровня 140/90 мм рт.ст. и выше </a:t>
            </a:r>
            <a:r>
              <a:rPr lang="ru-RU" altLang="ru-RU" sz="2400" i="1"/>
              <a:t>(артериальная гипертензия </a:t>
            </a:r>
            <a:r>
              <a:rPr lang="ru-RU" altLang="ru-RU" sz="2400"/>
              <a:t>или артериальная гипертония), пониженным — менее 100/60 мм рт.ст. </a:t>
            </a:r>
            <a:r>
              <a:rPr lang="ru-RU" altLang="ru-RU" sz="2400" i="1"/>
              <a:t>(артериальная гипотензия).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i="1"/>
              <a:t>   </a:t>
            </a:r>
            <a:r>
              <a:rPr lang="ru-RU" altLang="ru-RU" sz="2400"/>
              <a:t>Резкое повышение АД называется </a:t>
            </a:r>
            <a:r>
              <a:rPr lang="ru-RU" altLang="ru-RU" sz="2400" i="1"/>
              <a:t>гипертоническим кризом. </a:t>
            </a:r>
            <a:r>
              <a:rPr lang="ru-RU" altLang="ru-RU" sz="2400"/>
              <a:t>Помимо быстрого повышения АД, он проявляется сильной головной болью, головокружением, тошнотой и рвотой.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9084-29E7-4ADD-8C63-B404D5B5D768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14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Актуальность проблемы: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930400"/>
            <a:ext cx="7812088" cy="4594225"/>
          </a:xfrm>
        </p:spPr>
        <p:txBody>
          <a:bodyPr/>
          <a:lstStyle/>
          <a:p>
            <a:pPr eaLnBrk="1" hangingPunct="1"/>
            <a:r>
              <a:rPr lang="ru-RU" altLang="ru-RU" smtClean="0"/>
              <a:t>1</a:t>
            </a:r>
            <a:r>
              <a:rPr lang="ru-RU" altLang="ru-RU" sz="2400" smtClean="0"/>
              <a:t>.  В настоящее время ССЗ приводят к ¼ всех случаев смерти в мире (это самая большая доля среди всех причин смерти)</a:t>
            </a:r>
          </a:p>
          <a:p>
            <a:pPr eaLnBrk="1" hangingPunct="1"/>
            <a:r>
              <a:rPr lang="ru-RU" altLang="ru-RU" sz="2400" smtClean="0"/>
              <a:t>2. В России и Красноярском Крае в структуре причин смертности и первичному выходу на инвалидность также лидируют ССЗ.</a:t>
            </a:r>
          </a:p>
          <a:p>
            <a:pPr eaLnBrk="1" hangingPunct="1">
              <a:buFontTx/>
              <a:buNone/>
            </a:pPr>
            <a:endParaRPr lang="ru-RU" altLang="ru-RU" sz="2800" smtClean="0"/>
          </a:p>
        </p:txBody>
      </p:sp>
      <p:sp>
        <p:nvSpPr>
          <p:cNvPr id="922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764EC6-C8F9-4A46-B963-0FDB1D932141}" type="slidenum">
              <a:rPr lang="ru-RU" altLang="ru-RU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4975"/>
            <a:ext cx="10445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MCj036195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3713163"/>
            <a:ext cx="1296987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4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227112"/>
          </a:xfrm>
        </p:spPr>
        <p:txBody>
          <a:bodyPr>
            <a:normAutofit fontScale="90000"/>
          </a:bodyPr>
          <a:lstStyle/>
          <a:p>
            <a:endParaRPr lang="ru-RU" altLang="ru-RU" sz="4000" b="1" i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>
            <a:normAutofit/>
          </a:bodyPr>
          <a:lstStyle/>
          <a:p>
            <a:pPr algn="just"/>
            <a:r>
              <a:rPr lang="ru-RU" altLang="ru-RU" sz="2400" dirty="0"/>
              <a:t>При уходе за больными </a:t>
            </a:r>
            <a:r>
              <a:rPr lang="ru-RU" altLang="ru-RU" sz="2400" dirty="0" smtClean="0"/>
              <a:t>с патологией сердечно-сосудистой системы  необходимо </a:t>
            </a:r>
            <a:r>
              <a:rPr lang="ru-RU" altLang="ru-RU" sz="2400" dirty="0"/>
              <a:t>уделять пристальное внимание тому, чтобы больные соблюдали все требования лечебно-охранительного режима, так как отрицательные эмоции, нервно-психические нагрузки, плохой </a:t>
            </a:r>
            <a:r>
              <a:rPr lang="ru-RU" altLang="ru-RU" sz="2400" dirty="0" smtClean="0"/>
              <a:t>сон, чрезмерная </a:t>
            </a:r>
            <a:r>
              <a:rPr lang="ru-RU" altLang="ru-RU" sz="2400" dirty="0"/>
              <a:t>двигательная </a:t>
            </a:r>
            <a:r>
              <a:rPr lang="ru-RU" altLang="ru-RU" sz="2400" dirty="0" smtClean="0"/>
              <a:t>активность могут  </a:t>
            </a:r>
            <a:r>
              <a:rPr lang="ru-RU" altLang="ru-RU" sz="2400" dirty="0"/>
              <a:t>усугубить течение болезни</a:t>
            </a:r>
            <a:r>
              <a:rPr lang="ru-RU" altLang="ru-RU" dirty="0"/>
              <a:t>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43E6-E6C7-48CC-B1DE-D3E7C09F2690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51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23\Desktop\1270593781_internytv_screens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6416" cy="477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41168"/>
            <a:ext cx="9144000" cy="191683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5"/>
                </a:solidFill>
              </a:rPr>
              <a:t>Мероприятия по наблюдению и уходу, направленные на помощь больным с симптомами, характерными для заболеваний органов кровообращения.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8640"/>
            <a:ext cx="4555232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Наиболее </a:t>
            </a:r>
            <a:r>
              <a:rPr lang="ru-RU" sz="2400" dirty="0"/>
              <a:t>часто п</a:t>
            </a:r>
            <a:r>
              <a:rPr lang="ru-RU" sz="2400" dirty="0" smtClean="0"/>
              <a:t>ри </a:t>
            </a:r>
            <a:r>
              <a:rPr lang="ru-RU" sz="2400" dirty="0"/>
              <a:t>заболеваниях органов кровообращения больные предъявляют разнообразные </a:t>
            </a:r>
            <a:r>
              <a:rPr lang="ru-RU" sz="2400" dirty="0" smtClean="0"/>
              <a:t>жалобы:</a:t>
            </a:r>
            <a:endParaRPr lang="ru-RU" sz="2400" dirty="0"/>
          </a:p>
          <a:p>
            <a:r>
              <a:rPr lang="ru-RU" sz="2400" dirty="0" smtClean="0"/>
              <a:t>боли </a:t>
            </a:r>
            <a:r>
              <a:rPr lang="ru-RU" sz="2400" dirty="0"/>
              <a:t>в грудной </a:t>
            </a:r>
            <a:r>
              <a:rPr lang="ru-RU" sz="2400" dirty="0" smtClean="0"/>
              <a:t>клетке</a:t>
            </a:r>
          </a:p>
          <a:p>
            <a:r>
              <a:rPr lang="ru-RU" sz="2400" dirty="0" smtClean="0"/>
              <a:t>Сердцебиение, ощущение </a:t>
            </a:r>
            <a:r>
              <a:rPr lang="ru-RU" sz="2400" dirty="0"/>
              <a:t>больным перебоев в работе сердца 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одышка,  удушье, </a:t>
            </a:r>
            <a:endParaRPr lang="ru-RU" sz="2400" dirty="0" smtClean="0"/>
          </a:p>
          <a:p>
            <a:r>
              <a:rPr lang="ru-RU" sz="2400" dirty="0" smtClean="0"/>
              <a:t>Отёки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Наблюдение и уход за пациентами с заболеваниями ССС должны проводиться </a:t>
            </a:r>
            <a:r>
              <a:rPr lang="ru-RU" sz="2400" dirty="0" smtClean="0"/>
              <a:t>в отношении следующих симптомов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7728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5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72494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dirty="0">
                <a:solidFill>
                  <a:schemeClr val="accent5"/>
                </a:solidFill>
              </a:rPr>
              <a:t>Наблюдение и уход за пациентами с заболеваниями ССС должны проводиться в отношении следующих симптомов</a:t>
            </a:r>
            <a:br>
              <a:rPr lang="ru-RU" sz="2700" dirty="0">
                <a:solidFill>
                  <a:schemeClr val="accent5"/>
                </a:solidFill>
              </a:rPr>
            </a:br>
            <a:endParaRPr lang="ru-RU" altLang="ru-RU" sz="2700" dirty="0">
              <a:solidFill>
                <a:schemeClr val="accent5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400" b="1" u="sng" dirty="0"/>
              <a:t>Боли</a:t>
            </a:r>
            <a:r>
              <a:rPr lang="ru-RU" altLang="ru-RU" sz="2400" dirty="0"/>
              <a:t> в грудной клетке, связанные с патологией системы кровообращения, могут быть вызваны патологией перикарда, аорты, невротическим состоянием. </a:t>
            </a:r>
            <a:endParaRPr lang="ru-RU" altLang="ru-RU" sz="2400" dirty="0" smtClean="0"/>
          </a:p>
          <a:p>
            <a:r>
              <a:rPr lang="ru-RU" altLang="ru-RU" sz="2400" dirty="0" smtClean="0"/>
              <a:t>Но </a:t>
            </a:r>
            <a:r>
              <a:rPr lang="ru-RU" altLang="ru-RU" sz="2400" dirty="0"/>
              <a:t>наиболее важным для  дальнейшей тактики и прогноза заболевания является возникновение у больного приступов стенокардии.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4FC7-A7C8-44FF-9AC3-0B3733758627}" type="slidenum">
              <a:rPr lang="ru-RU" altLang="ru-RU"/>
              <a:pPr/>
              <a:t>23</a:t>
            </a:fld>
            <a:endParaRPr lang="ru-RU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41013"/>
            <a:ext cx="3302480" cy="212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85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Боли в области сердца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5491336" cy="5043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Боли  </a:t>
            </a:r>
            <a:r>
              <a:rPr lang="ru-RU" sz="2400" dirty="0"/>
              <a:t>локализуются за  грудиной, имеют давящий, жгучий  или сжимающий характер,  сопровождаются  страхом  смерти,  отдают (</a:t>
            </a:r>
            <a:r>
              <a:rPr lang="ru-RU" sz="2400" dirty="0" err="1"/>
              <a:t>иррадиируют</a:t>
            </a:r>
            <a:r>
              <a:rPr lang="ru-RU" sz="2400" dirty="0"/>
              <a:t>)  в  левое  плечо,  руку,  левую  половину  шеи, нижнюю челюсть. </a:t>
            </a:r>
            <a:endParaRPr lang="ru-RU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927214" cy="195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91" y="4293096"/>
            <a:ext cx="2833738" cy="189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2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/>
              <a:t>Приступ</a:t>
            </a:r>
            <a:r>
              <a:rPr lang="ru-RU" altLang="ru-RU" sz="4000" b="1"/>
              <a:t> </a:t>
            </a:r>
            <a:r>
              <a:rPr lang="ru-RU" altLang="ru-RU" sz="4000" b="1" i="1"/>
              <a:t>стенокардии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/>
              <a:t>Развивается при сужении коронарных артерий вследствие их атеросклеротического поражения, к которому может присоединяться спазм сосудов.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/>
              <a:t>   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891F-516C-42C9-88EB-31A8FC029A22}" type="slidenum">
              <a:rPr lang="ru-RU" altLang="ru-RU"/>
              <a:pPr/>
              <a:t>25</a:t>
            </a:fld>
            <a:endParaRPr lang="ru-RU" altLang="ru-RU"/>
          </a:p>
        </p:txBody>
      </p:sp>
      <p:pic>
        <p:nvPicPr>
          <p:cNvPr id="4098" name="Picture 2" descr="БОЛЕЗНИ ОРГАНОВ КРОВООБРАЩ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82339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253" y="2109593"/>
            <a:ext cx="6363329" cy="378915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dirty="0" smtClean="0"/>
              <a:t>Во </a:t>
            </a:r>
            <a:r>
              <a:rPr lang="ru-RU" altLang="ru-RU" sz="2000" dirty="0"/>
              <a:t>время приступа стенокардии возникает несоответствие между потребностью миокарда в кислороде и возможностями коронарного кровотока, что приводит к ишемии, гипоксии сердечной мышцы. В ней нарушается обмен веществ, а недоокисленные продукты обмена веществ раздражают чувствительные нервные окончания в миокарде, вызывая ощущение боли.</a:t>
            </a:r>
            <a:endParaRPr lang="ru-RU" sz="2000" dirty="0"/>
          </a:p>
        </p:txBody>
      </p:sp>
      <p:pic>
        <p:nvPicPr>
          <p:cNvPr id="5124" name="Picture 4" descr="http://im0-tub-ru.yandex.net/i?id=dbf5562124c5d7d248a5cbc4840e4ec3-9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96" y="4581128"/>
            <a:ext cx="3287292" cy="221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b="1" i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/>
              <a:t>В типичных случаях приступ стенокардии провоцируется физической или эмоциональной нагрузкой.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/>
              <a:t>    Возникают загрудинные боли давящего, жгучего или сжимающего характера, сопровождающиеся чувством страха смерти, отдающие в левое плечо, руку, левую половину шеи, нижнюю челюсть, длящиеся от одной до 10 минут и проходящие самостоятельно в покое, либо через 1—3 минуты после приема таблетки нитроглицерина под язык.</a:t>
            </a:r>
            <a:endParaRPr lang="ru-RU" altLang="ru-RU" sz="2400" i="1" dirty="0"/>
          </a:p>
          <a:p>
            <a:pPr>
              <a:lnSpc>
                <a:spcPct val="90000"/>
              </a:lnSpc>
            </a:pPr>
            <a:r>
              <a:rPr lang="ru-RU" altLang="ru-RU" sz="2400" b="1" i="1" dirty="0">
                <a:solidFill>
                  <a:schemeClr val="accent5"/>
                </a:solidFill>
              </a:rPr>
              <a:t>Помощь</a:t>
            </a:r>
            <a:r>
              <a:rPr lang="ru-RU" altLang="ru-RU" sz="2400" i="1" dirty="0">
                <a:solidFill>
                  <a:schemeClr val="accent5"/>
                </a:solidFill>
              </a:rPr>
              <a:t> </a:t>
            </a:r>
            <a:r>
              <a:rPr lang="ru-RU" altLang="ru-RU" sz="2400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accent5"/>
                </a:solidFill>
              </a:rPr>
              <a:t>при приступе стенокардии </a:t>
            </a:r>
            <a:r>
              <a:rPr lang="ru-RU" altLang="ru-RU" sz="2400" dirty="0"/>
              <a:t>заключается в обеспечении полного покоя, приеме нитроглицерина под язык и реже в постановке горчичников на область сердца.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EC8E-A004-426C-95D4-87876DD6337B}" type="slidenum">
              <a:rPr lang="ru-RU" altLang="ru-RU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1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Журнал ABC - Стенокардия: помоги себе са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" y="0"/>
            <a:ext cx="9467545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14324" y="314035"/>
            <a:ext cx="6347713" cy="1320800"/>
          </a:xfrm>
        </p:spPr>
        <p:txBody>
          <a:bodyPr/>
          <a:lstStyle/>
          <a:p>
            <a:pPr eaLnBrk="1" hangingPunct="1"/>
            <a:r>
              <a:rPr lang="ru-RU" altLang="ru-RU" smtClean="0"/>
              <a:t>Инфаркт миокарда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257925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-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грозное осложнение ишемической болезни сердца (ИБС), вызванное закупоркой коронарной артерии тромбом или атеросклеротической бляшкой.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закупорки происходит нарушение кровоснабжения миокарда и омертвение участка сердечной мышцы (некроз)</a:t>
            </a:r>
          </a:p>
        </p:txBody>
      </p:sp>
      <p:pic>
        <p:nvPicPr>
          <p:cNvPr id="6148" name="Picture 2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37" y="411956"/>
            <a:ext cx="2413319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2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355E68-C649-447F-A223-06572BA924D8}" type="slidenum">
              <a:rPr lang="ru-RU" altLang="ru-RU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600075"/>
          </a:xfrm>
        </p:spPr>
        <p:txBody>
          <a:bodyPr anchor="b"/>
          <a:lstStyle/>
          <a:p>
            <a:pPr eaLnBrk="1" hangingPunct="1"/>
            <a:r>
              <a:rPr lang="ru-RU" altLang="ru-RU" sz="3200" smtClean="0"/>
              <a:t>Заболеваемость инсультом</a:t>
            </a:r>
            <a:endParaRPr lang="ru-RU" altLang="ru-RU" sz="3200" smtClean="0">
              <a:solidFill>
                <a:srgbClr val="E81827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68413"/>
            <a:ext cx="3605213" cy="4864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chemeClr val="tx2"/>
                </a:solidFill>
              </a:rPr>
              <a:t>В России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tx2"/>
                </a:solidFill>
              </a:rPr>
              <a:t>450 000 новых случаев ежегодно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tx2"/>
                </a:solidFill>
              </a:rPr>
              <a:t>(3,5 на 1000 населения)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tx2"/>
                </a:solidFill>
              </a:rPr>
              <a:t>Более 800 000 пациентов с инвалидизацией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tx2"/>
                </a:solidFill>
              </a:rPr>
              <a:t>Не более 15% возвращаются к прежней работе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>
              <a:solidFill>
                <a:schemeClr val="tx2"/>
              </a:solidFill>
            </a:endParaRP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32238" y="1082675"/>
            <a:ext cx="3665537" cy="4864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solidFill>
                  <a:schemeClr val="hlink"/>
                </a:solidFill>
              </a:rPr>
              <a:t>В Красноярском крае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>
                <a:solidFill>
                  <a:schemeClr val="hlink"/>
                </a:solidFill>
              </a:rPr>
              <a:t> 9 тыс. случаев ежегодно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smtClean="0">
                <a:solidFill>
                  <a:schemeClr val="hlink"/>
                </a:solidFill>
              </a:rPr>
              <a:t>(3,5 на 1000).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E81827"/>
                </a:solidFill>
              </a:rPr>
              <a:t>Умирают в  остром периоде около 20%;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E81827"/>
                </a:solidFill>
              </a:rPr>
              <a:t>Умирают в течение первого года после инсульта 40%.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E81827"/>
                </a:solidFill>
              </a:rPr>
              <a:t>1-е место среди причин стойкой утраты трудоспособности</a:t>
            </a:r>
            <a:r>
              <a:rPr lang="en-US" altLang="ru-RU" sz="2000" smtClean="0">
                <a:solidFill>
                  <a:srgbClr val="E81827"/>
                </a:solidFill>
              </a:rPr>
              <a:t> (80%)</a:t>
            </a:r>
            <a:endParaRPr lang="ru-RU" altLang="ru-RU" sz="2000" smtClean="0">
              <a:solidFill>
                <a:srgbClr val="E81827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b="1" smtClean="0">
              <a:solidFill>
                <a:srgbClr val="E81827"/>
              </a:solidFill>
            </a:endParaRPr>
          </a:p>
        </p:txBody>
      </p:sp>
      <p:pic>
        <p:nvPicPr>
          <p:cNvPr id="14342" name="Picture 6" descr="схема инсуль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00650"/>
            <a:ext cx="194468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8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Инфаркт миокарда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157192"/>
            <a:ext cx="8164016" cy="15567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первые </a:t>
            </a:r>
            <a:r>
              <a:rPr lang="ru-RU" dirty="0"/>
              <a:t>же часы заболевания необходима срочная  госпитализация  в палату интенсивной  терапии, снабжённую  всей необходимой аппаратурой для  </a:t>
            </a:r>
            <a:r>
              <a:rPr lang="ru-RU" dirty="0" err="1"/>
              <a:t>мониторирования</a:t>
            </a:r>
            <a:r>
              <a:rPr lang="ru-RU" dirty="0"/>
              <a:t> (автоматического постоянного  слежения) их состояния и  проведения возможных реанимационных мероприятий. В течение первых дней больным назначают строгий постельный </a:t>
            </a:r>
            <a:r>
              <a:rPr lang="ru-RU" dirty="0" smtClean="0"/>
              <a:t>режим.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0198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9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Симптомы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Длительная боль за грудиной и в подложечной области, удушье,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нарастающее чувство страха и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невозможность купировать это состояние повторными приемами нитроглицерина – </a:t>
            </a: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таково начало инфаркта миокарда.</a:t>
            </a:r>
          </a:p>
        </p:txBody>
      </p:sp>
      <p:pic>
        <p:nvPicPr>
          <p:cNvPr id="4098" name="Picture 2" descr="http://sibnva.ru/images/3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21444"/>
            <a:ext cx="3491880" cy="24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Доврачебная помощь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Срочно вызвать скорую помощь (правило золотого часа)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госпитализации необходимо дать больному большую дозу нитроглицерина (от одной до нескольких таблеток с интервалом 5-6 минут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Лекарство кладут под язык - так быстрее нитроглицерин поступает в кровь. В подъязычной области имеются артерии, через которые активное вещество практически сразу поступает в кровообращение и достигает места своего назначения. В связи с этим купирование боли происходит в короткий срок.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7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052736"/>
            <a:ext cx="7202761" cy="54726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снизить нагрузку на сердце, пациенту лучше принять горизонтальное положение, предварительно выпив успокаивающее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средство.</a:t>
            </a:r>
          </a:p>
          <a:p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больному разжевать таблетку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аспирина.</a:t>
            </a:r>
          </a:p>
          <a:p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Постараться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купировать сердечную боль с помощью анальгина или нестероидного противовоспалительного препарата.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некоторые предпосылки на то, что все-таки сердце остановилось (человек не дышит, он не в сознании, пульс отсутствует, артериального давления нет), следует приступить к следующим немедленным реанимационным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6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Артериальная гипертензия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5419328" cy="5184576"/>
          </a:xfrm>
        </p:spPr>
        <p:txBody>
          <a:bodyPr>
            <a:normAutofit/>
          </a:bodyPr>
          <a:lstStyle/>
          <a:p>
            <a:r>
              <a:rPr lang="ru-RU" dirty="0"/>
              <a:t>Артериальная гипертензия (АГ)  - это патологический синдром, характеризующийся повышением АД систолического &gt; 140 </a:t>
            </a:r>
            <a:r>
              <a:rPr lang="ru-RU" dirty="0" err="1"/>
              <a:t>мм.рт.ст</a:t>
            </a:r>
            <a:r>
              <a:rPr lang="ru-RU" dirty="0"/>
              <a:t>., диастолического &gt; 90 </a:t>
            </a:r>
            <a:r>
              <a:rPr lang="ru-RU" dirty="0" err="1"/>
              <a:t>мм.рт.ст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Помощь:</a:t>
            </a:r>
          </a:p>
          <a:p>
            <a:r>
              <a:rPr lang="ru-RU" dirty="0" smtClean="0"/>
              <a:t>1. Вызвать врача</a:t>
            </a:r>
          </a:p>
          <a:p>
            <a:r>
              <a:rPr lang="ru-RU" dirty="0" smtClean="0"/>
              <a:t>2. Успокоить больного</a:t>
            </a:r>
          </a:p>
          <a:p>
            <a:r>
              <a:rPr lang="ru-RU" dirty="0" smtClean="0"/>
              <a:t>3. Дать таблетку срочных гипотензивных препаратов под язык</a:t>
            </a:r>
          </a:p>
          <a:p>
            <a:r>
              <a:rPr lang="ru-RU" dirty="0" smtClean="0"/>
              <a:t>4. Грелку к рукам и ногам</a:t>
            </a:r>
          </a:p>
          <a:p>
            <a:r>
              <a:rPr lang="ru-RU" dirty="0" smtClean="0"/>
              <a:t>5. Контроль за АД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3006180" cy="223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98" y="3933056"/>
            <a:ext cx="2476872" cy="278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3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ИНСУЛЬТ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кровоснабжения в организме человека, которое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вызвано закупоркой (ишемией)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разрывом кровеносных сосудов головного мозга. При этом наблюдается гибель клеток и тканей мозга.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таким образом, два вида инсульта: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геморрагическому типу (разрыв сосуда и кровоизлияние)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ишемическому типу (закупорка сосуда).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antirodinka.ru/images/35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81" y="4581128"/>
            <a:ext cx="303583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1521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Первые признаки инсульта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052736"/>
            <a:ext cx="6347714" cy="5492683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2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Перекос лица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(онемение губы или половины лица). При наличии возможности, попросите человека улыбнуться, если это получается с трудом и один уголок рта опущен вниз, признак развивающегося инсульта «на лицо».</a:t>
            </a:r>
          </a:p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речи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внезапно возникшие трудности с артикуляцией либо восприятием речи на слух - человек не способен внятно произнести самые простые предложения.</a:t>
            </a:r>
          </a:p>
          <a:p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восприятия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человек не совсем понимает, где он, что происходит, и что ему говорят.</a:t>
            </a:r>
          </a:p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sz="2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зрения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двоение в глазах или пострадавший не видит части того, что падает в поле зрения.</a:t>
            </a:r>
          </a:p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ru-RU" sz="2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Сильнейшее головокружение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позволяющее стоять или идти, нарушение координации.</a:t>
            </a:r>
          </a:p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</a:t>
            </a:r>
            <a:r>
              <a:rPr lang="ru-RU" sz="2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Слабость, онемение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и/или ноги или неожиданная утрата способности двигать рукой или ногой, особенно на одной стороне тела; появление неспособности к жестикуляции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Очень сильная </a:t>
            </a:r>
            <a:r>
              <a:rPr lang="ru-RU" sz="2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головная боль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необъяснимая, сдавливающая обручем.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2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5727" y="6056654"/>
            <a:ext cx="4817511" cy="82674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Следует знать!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836712"/>
            <a:ext cx="6347714" cy="520465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Следует помнить!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поражении левой части мозга, симптомы инсульта проявляются с правой стороны тела. Соответственно, если поражена правая сторона мозга, то риск приходится на органы, которые находятся слева.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ризнаки инсуль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3614435" cy="277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</p:spPr>
        <p:txBody>
          <a:bodyPr/>
          <a:lstStyle/>
          <a:p>
            <a:r>
              <a:rPr lang="ru-RU" dirty="0" smtClean="0"/>
              <a:t>Доврачебная помощь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4484571"/>
          </a:xfrm>
        </p:spPr>
        <p:txBody>
          <a:bodyPr/>
          <a:lstStyle/>
          <a:p>
            <a:r>
              <a:rPr lang="ru-RU" dirty="0"/>
              <a:t> Уложите больного на высокие подушки, голова должна быть приблизительно на 30</a:t>
            </a:r>
            <a:r>
              <a:rPr lang="ru-RU" baseline="30000" dirty="0"/>
              <a:t>о</a:t>
            </a:r>
            <a:r>
              <a:rPr lang="ru-RU" dirty="0"/>
              <a:t> выше тела. Голова, </a:t>
            </a:r>
            <a:r>
              <a:rPr lang="ru-RU" dirty="0" smtClean="0"/>
              <a:t>плечи </a:t>
            </a:r>
            <a:r>
              <a:rPr lang="ru-RU" b="1" dirty="0" smtClean="0"/>
              <a:t>должны </a:t>
            </a:r>
            <a:r>
              <a:rPr lang="ru-RU" b="1" dirty="0"/>
              <a:t>лежать на подушке,</a:t>
            </a:r>
            <a:r>
              <a:rPr lang="ru-RU" dirty="0"/>
              <a:t> чтобы не было сгибания шеи и ухудшения кровотока по позвоночным артериям.</a:t>
            </a:r>
          </a:p>
          <a:p>
            <a:r>
              <a:rPr lang="ru-RU" dirty="0"/>
              <a:t>- Если больной потерял сознание, его нельзя переносить, оказывайте помощь на месте. </a:t>
            </a:r>
            <a:r>
              <a:rPr lang="ru-RU" b="1" i="1" dirty="0"/>
              <a:t>Помните! Нельзя использовать нашатырный спирт, он может вызвать остановку дыхания</a:t>
            </a:r>
            <a:r>
              <a:rPr lang="ru-RU" dirty="0"/>
              <a:t>.</a:t>
            </a:r>
          </a:p>
          <a:p>
            <a:r>
              <a:rPr lang="ru-RU" dirty="0"/>
              <a:t>-  Обеспечьте больному свободу дыхания, то есть снимите с него, если есть, тугой пояс, узкую одежду, также обеспечьте приток свежего воздуха в помещение, где располагается больной.</a:t>
            </a:r>
          </a:p>
          <a:p>
            <a:r>
              <a:rPr lang="ru-RU" dirty="0"/>
              <a:t>- Удалить изо рта протезы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1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Доврачебная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Необходимо измерить артериальное давление больного и записать показания, чтобы сообщить врачу.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давление высокое, то нужно помочь больному соответствующими медикаментами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Если они отсутствуют, то нужно положить на ноги больного грелку или бутылку с горячей водой. Во избежание ожогов нужно контролировать температуру 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9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144000" cy="5411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Основные мероприятия </a:t>
            </a:r>
            <a:r>
              <a:rPr lang="ru-RU" dirty="0">
                <a:solidFill>
                  <a:schemeClr val="tx1"/>
                </a:solidFill>
              </a:rPr>
              <a:t>по наблюдению и уходу, в которых нуждаются пациенты с любыми заболеваниями различных органов и </a:t>
            </a:r>
            <a:r>
              <a:rPr lang="ru-RU" dirty="0" smtClean="0">
                <a:solidFill>
                  <a:schemeClr val="tx1"/>
                </a:solidFill>
              </a:rPr>
              <a:t>систем складываются из общего и специального ухода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6000" dirty="0" smtClean="0"/>
              <a:t>.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Доврачебная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Если не прощупывается пульс и прекратилось дыхание, немедленно переходите к непрямому массажу сердца и искусственному дыханию «рот в рот».</a:t>
            </a:r>
          </a:p>
          <a:p>
            <a:r>
              <a:rPr lang="ru-RU" dirty="0"/>
              <a:t>- По приезду скорой помощи вы должны сообщить врачам полную картину события. Ваша речь должна быть быстрой, но внятной. Слова должны быть короткими, но по максимуму информативными.</a:t>
            </a:r>
          </a:p>
          <a:p>
            <a:r>
              <a:rPr lang="ru-RU" dirty="0"/>
              <a:t>- Больной при инсульте транспортабелен </a:t>
            </a:r>
            <a:r>
              <a:rPr lang="ru-RU" b="1" dirty="0"/>
              <a:t>всегда лежа</a:t>
            </a:r>
            <a:r>
              <a:rPr lang="ru-RU" dirty="0"/>
              <a:t>, только если это не кома 3-й стадии.</a:t>
            </a:r>
          </a:p>
          <a:p>
            <a:r>
              <a:rPr lang="ru-RU" b="1" i="1" dirty="0"/>
              <a:t>При возникновении у человека тревожных симптомов действуйте очень быстро и четко. Помните о том, что по прошествии 3-6 часов после начала инсульта, вернуть больного к полноценной жизни будет невозможно.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7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Артериальная гипотензия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05064"/>
            <a:ext cx="8524056" cy="2736304"/>
          </a:xfrm>
        </p:spPr>
        <p:txBody>
          <a:bodyPr>
            <a:normAutofit/>
          </a:bodyPr>
          <a:lstStyle/>
          <a:p>
            <a:r>
              <a:rPr lang="ru-RU" dirty="0"/>
              <a:t>Артериальную гипотензию (снижение АД систолического &lt; 100 </a:t>
            </a:r>
            <a:r>
              <a:rPr lang="ru-RU" dirty="0" err="1"/>
              <a:t>мм.рт.ст</a:t>
            </a:r>
            <a:r>
              <a:rPr lang="ru-RU" dirty="0"/>
              <a:t>., диастолического &lt; 60 </a:t>
            </a:r>
            <a:r>
              <a:rPr lang="ru-RU" dirty="0" err="1"/>
              <a:t>мм.рт.ст</a:t>
            </a:r>
            <a:r>
              <a:rPr lang="ru-RU" dirty="0"/>
              <a:t>.) можно наблюдать и у совершенно здоровых </a:t>
            </a:r>
            <a:r>
              <a:rPr lang="ru-RU" dirty="0" smtClean="0"/>
              <a:t>людей.</a:t>
            </a:r>
          </a:p>
          <a:p>
            <a:r>
              <a:rPr lang="ru-RU" dirty="0" smtClean="0"/>
              <a:t> Сопровождается </a:t>
            </a:r>
            <a:r>
              <a:rPr lang="ru-RU" dirty="0"/>
              <a:t>снижением сердечного выброса, сосудистого </a:t>
            </a:r>
            <a:r>
              <a:rPr lang="ru-RU" dirty="0" smtClean="0"/>
              <a:t>тонуса. </a:t>
            </a:r>
            <a:r>
              <a:rPr lang="ru-RU" dirty="0"/>
              <a:t>Больного с остро возникшей артериальной гипотензией необходимо уложить, приподнять ножной конец кровати для улучшения притока крови головному </a:t>
            </a:r>
            <a:r>
              <a:rPr lang="ru-RU" dirty="0" smtClean="0"/>
              <a:t>мозгу.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544616" cy="269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2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Тахикардия и брадикардия 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/>
              <a:t>Увеличение </a:t>
            </a:r>
            <a:r>
              <a:rPr lang="ru-RU" sz="2400" dirty="0" smtClean="0"/>
              <a:t> или </a:t>
            </a:r>
            <a:r>
              <a:rPr lang="ru-RU" sz="2400" dirty="0" err="1" smtClean="0"/>
              <a:t>урежение</a:t>
            </a:r>
            <a:r>
              <a:rPr lang="ru-RU" sz="2400" dirty="0" smtClean="0"/>
              <a:t> частоты </a:t>
            </a:r>
            <a:r>
              <a:rPr lang="ru-RU" sz="2400" dirty="0"/>
              <a:t>сердечных сокращений, воспринимаемое больным как сердцебиение, часто является одним из первых признаков заболеваний сердца (сердечная недостаточность, нарушения ритма сердца).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случае выявления тахикардии у пациента медсестра должна немедленно сообщить об этом врачу, успокоить пациента, придать ему удобное положение при необходимости.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97016"/>
            <a:ext cx="3772158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3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Одышка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843264" cy="5115198"/>
          </a:xfrm>
        </p:spPr>
        <p:txBody>
          <a:bodyPr>
            <a:normAutofit/>
          </a:bodyPr>
          <a:lstStyle/>
          <a:p>
            <a:r>
              <a:rPr lang="ru-RU" dirty="0"/>
              <a:t>Одышка при заболеваниях сердечно-сосудистой системы служит одним из признаков сердечной недостаточности,  которая  обусловлена  прогрессирующим снижением сократительной функции миокарда.  Сердечная недостаточность характеризуется застоем крови в малом круге кровообращения и задержкой  жидкости в организме. При одышке сердечного происхождения кровь скапливается в малом круге  кровообращения, и больной испытывает тягостное ощущение нехватки воздуха сначала при физических нагрузках и волнении, а по мере прогрессирования заболевания – и в покое.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54" y="1196752"/>
            <a:ext cx="2363160" cy="276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2286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23\Desktop\video_117639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4" y="0"/>
            <a:ext cx="4080526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260648"/>
            <a:ext cx="2403376" cy="1034752"/>
          </a:xfrm>
        </p:spPr>
        <p:txBody>
          <a:bodyPr/>
          <a:lstStyle/>
          <a:p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912"/>
            <a:ext cx="5256584" cy="634743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dirty="0">
                <a:solidFill>
                  <a:schemeClr val="accent5"/>
                </a:solidFill>
              </a:rPr>
              <a:t>Удушье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Удушьем </a:t>
            </a:r>
            <a:r>
              <a:rPr lang="ru-RU" dirty="0"/>
              <a:t>(сердечной астмой) при сердечной недостаточности называют внезапно  возникший  тяжёлый  приступ  одышки,  сопровождающийся  шумным  дыханием,  развивающийся  чаще  всего  </a:t>
            </a:r>
            <a:r>
              <a:rPr lang="ru-RU" dirty="0" smtClean="0"/>
              <a:t>ночью.</a:t>
            </a:r>
          </a:p>
          <a:p>
            <a:r>
              <a:rPr lang="ru-RU" dirty="0" smtClean="0"/>
              <a:t> Помощь  </a:t>
            </a:r>
            <a:r>
              <a:rPr lang="ru-RU" dirty="0"/>
              <a:t>при  </a:t>
            </a:r>
            <a:r>
              <a:rPr lang="ru-RU" dirty="0" smtClean="0"/>
              <a:t>удушье  </a:t>
            </a:r>
            <a:r>
              <a:rPr lang="ru-RU" dirty="0"/>
              <a:t>заключается  в  обеспечении  покоя,  придании больному положения  сидя или полусидя (</a:t>
            </a:r>
            <a:r>
              <a:rPr lang="ru-RU" dirty="0" err="1"/>
              <a:t>ортопноэ</a:t>
            </a:r>
            <a:r>
              <a:rPr lang="ru-RU" dirty="0"/>
              <a:t>), освобождении от стесняющей одежды, обеспечении доступа свежего воздуха, приёме нитроглицерина (при отсутствии противопоказаний) или </a:t>
            </a:r>
            <a:r>
              <a:rPr lang="ru-RU" dirty="0" err="1"/>
              <a:t>антигипертензивных</a:t>
            </a:r>
            <a:r>
              <a:rPr lang="ru-RU" dirty="0"/>
              <a:t>  средств в случае повышенного АД по назначению врача.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3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648072"/>
          </a:xfrm>
        </p:spPr>
        <p:txBody>
          <a:bodyPr/>
          <a:lstStyle/>
          <a:p>
            <a:r>
              <a:rPr lang="ru-RU" dirty="0"/>
              <a:t>Отёки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4699248" cy="5589240"/>
          </a:xfrm>
        </p:spPr>
        <p:txBody>
          <a:bodyPr>
            <a:noAutofit/>
          </a:bodyPr>
          <a:lstStyle/>
          <a:p>
            <a:r>
              <a:rPr lang="ru-RU" sz="2000" dirty="0"/>
              <a:t>Отёки при сердечной недостаточности – результат застоя крови в большом круге кровообращения и задержки жидкости в организме. </a:t>
            </a:r>
            <a:endParaRPr lang="ru-RU" sz="2000" dirty="0" smtClean="0"/>
          </a:p>
          <a:p>
            <a:r>
              <a:rPr lang="ru-RU" sz="2000" dirty="0" smtClean="0"/>
              <a:t>Сердечные </a:t>
            </a:r>
            <a:r>
              <a:rPr lang="ru-RU" sz="2000" dirty="0"/>
              <a:t>отёки локализуются чаще всего на ногах,  если больной ходит, или в области крестца, поясницы, лопаток, если больной лежит. Кожа в области отёка становится гладкой, блестящей, натянутой, при надавливании на ней образуется долго  не расправляющаяся ямка.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В далеко зашедших случаях сердечной недостаточности жидкость (транссудат) может скапливаться в серозных полостях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27725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medikushelp.ru/varikoz/wp-content/uploads/2016/01/63941489-oteki-nog-lechenie-starchesk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3573016"/>
            <a:ext cx="3744416" cy="234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Таким образом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Правильный уход за больными</a:t>
            </a:r>
          </a:p>
          <a:p>
            <a:pPr marL="0" indent="0" algn="ctr">
              <a:buNone/>
            </a:pPr>
            <a:r>
              <a:rPr lang="ru-RU" sz="2800" dirty="0" smtClean="0"/>
              <a:t> и вовремя оказанная доврачебная  помощь -  залог  хорошего лечебного прогноза для пациентов</a:t>
            </a:r>
          </a:p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10242" name="Picture 2" descr="https://im1-tub-ru.yandex.net/i?id=e3774ee5ed9229fe15e7c9e32d9407ed&amp;n=33&amp;h=215&amp;w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9" y="3655061"/>
            <a:ext cx="69127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/>
            </a:r>
            <a:br>
              <a:rPr lang="ru-RU" sz="9600" dirty="0" smtClean="0">
                <a:solidFill>
                  <a:srgbClr val="FFFF00"/>
                </a:solidFill>
              </a:rPr>
            </a:br>
            <a:r>
              <a:rPr lang="ru-RU" sz="9600" dirty="0">
                <a:solidFill>
                  <a:srgbClr val="FFFF00"/>
                </a:solidFill>
              </a:rPr>
              <a:t/>
            </a:r>
            <a:br>
              <a:rPr lang="ru-RU" sz="96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chemeClr val="accent5"/>
                </a:solidFill>
              </a:rPr>
              <a:t>Спасибо за внимание!!!</a:t>
            </a:r>
            <a:endParaRPr lang="ru-RU" sz="5400" dirty="0">
              <a:solidFill>
                <a:schemeClr val="accent5"/>
              </a:solidFill>
            </a:endParaRPr>
          </a:p>
        </p:txBody>
      </p:sp>
      <p:pic>
        <p:nvPicPr>
          <p:cNvPr id="4" name="Picture 2" descr="C:\Users\123\Desktop\1358424097_file66smf76vwyc1kpa430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2223"/>
            <a:ext cx="4932040" cy="32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1125708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Всё :)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9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1052736"/>
            <a:ext cx="6336704" cy="49892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ОБЩИЕ МЕРОПРИЯТИЯ  СОСТОЯТ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1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Наблюдение за общим состоянием больного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23\Desktop\1359012235_interni8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60590"/>
            <a:ext cx="7681124" cy="426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термометрия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123\Desktop\638eb039f004f191a7a4bc6495b19b08807848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456647"/>
            <a:ext cx="6195198" cy="46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Заполнение температурного листа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\Desktop\a4256e5c5f6cdab989198da676431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57624"/>
            <a:ext cx="6057720" cy="40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Обеспечение личной гигиены больного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esktop\1293883491_3539761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7"/>
            <a:ext cx="7086513" cy="40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925</TotalTime>
  <Words>1725</Words>
  <Application>Microsoft Office PowerPoint</Application>
  <PresentationFormat>Экран (4:3)</PresentationFormat>
  <Paragraphs>177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Грань</vt:lpstr>
      <vt:lpstr>     Уход за больными с заболеваниями органов кровообращения </vt:lpstr>
      <vt:lpstr>Актуальность проблемы:</vt:lpstr>
      <vt:lpstr>Заболеваемость инсультом</vt:lpstr>
      <vt:lpstr>     Основные мероприятия по наблюдению и уходу, в которых нуждаются пациенты с любыми заболеваниями различных органов и систем складываются из общего и специального ухода    . </vt:lpstr>
      <vt:lpstr>Презентация PowerPoint</vt:lpstr>
      <vt:lpstr>Наблюдение за общим состоянием больного</vt:lpstr>
      <vt:lpstr>термометрия</vt:lpstr>
      <vt:lpstr>Заполнение температурного листа</vt:lpstr>
      <vt:lpstr>Обеспечение личной гигиены больного</vt:lpstr>
      <vt:lpstr>подача судна и др.</vt:lpstr>
      <vt:lpstr>Презентация PowerPoint</vt:lpstr>
      <vt:lpstr>Наблюдение за пульсом и АД</vt:lpstr>
      <vt:lpstr>Исследование пульса и артериального давления: методика измерения, регистрация полученного результата.  </vt:lpstr>
      <vt:lpstr>Пульс</vt:lpstr>
      <vt:lpstr>Основные свойства пульса</vt:lpstr>
      <vt:lpstr>Презентация PowerPoint</vt:lpstr>
      <vt:lpstr>Артериальное давление</vt:lpstr>
      <vt:lpstr>Презентация PowerPoint</vt:lpstr>
      <vt:lpstr>Артериальное давление</vt:lpstr>
      <vt:lpstr>Презентация PowerPoint</vt:lpstr>
      <vt:lpstr>Презентация PowerPoint</vt:lpstr>
      <vt:lpstr>Презентация PowerPoint</vt:lpstr>
      <vt:lpstr> Наблюдение и уход за пациентами с заболеваниями ССС должны проводиться в отношении следующих симптомов </vt:lpstr>
      <vt:lpstr>Боли в области сердца</vt:lpstr>
      <vt:lpstr>Приступ стенокардии</vt:lpstr>
      <vt:lpstr>Презентация PowerPoint</vt:lpstr>
      <vt:lpstr>Презентация PowerPoint</vt:lpstr>
      <vt:lpstr>Презентация PowerPoint</vt:lpstr>
      <vt:lpstr>Инфаркт миокарда</vt:lpstr>
      <vt:lpstr>Инфаркт миокарда</vt:lpstr>
      <vt:lpstr>Симптомы </vt:lpstr>
      <vt:lpstr>Доврачебная помощь</vt:lpstr>
      <vt:lpstr>Презентация PowerPoint</vt:lpstr>
      <vt:lpstr>Артериальная гипертензия</vt:lpstr>
      <vt:lpstr>ИНСУЛЬТ</vt:lpstr>
      <vt:lpstr>Первые признаки инсульта </vt:lpstr>
      <vt:lpstr>Следует знать! </vt:lpstr>
      <vt:lpstr>Доврачебная помощь</vt:lpstr>
      <vt:lpstr>Доврачебная помощь</vt:lpstr>
      <vt:lpstr>Доврачебная помощь</vt:lpstr>
      <vt:lpstr>Артериальная гипотензия</vt:lpstr>
      <vt:lpstr>Тахикардия и брадикардия </vt:lpstr>
      <vt:lpstr>Одышка</vt:lpstr>
      <vt:lpstr>Презентация PowerPoint</vt:lpstr>
      <vt:lpstr>Отёки</vt:lpstr>
      <vt:lpstr>Таким образом</vt:lpstr>
      <vt:lpstr>  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User</cp:lastModifiedBy>
  <cp:revision>70</cp:revision>
  <cp:lastPrinted>2014-04-12T03:41:26Z</cp:lastPrinted>
  <dcterms:created xsi:type="dcterms:W3CDTF">2014-01-13T07:15:32Z</dcterms:created>
  <dcterms:modified xsi:type="dcterms:W3CDTF">2020-11-17T02:29:25Z</dcterms:modified>
</cp:coreProperties>
</file>