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8951" y="1885569"/>
            <a:ext cx="9674097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77033" y="4013453"/>
            <a:ext cx="7837932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231468"/>
            <a:ext cx="5303520" cy="3477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4007" y="33909"/>
            <a:ext cx="11263985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331721"/>
            <a:ext cx="10248900" cy="445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habrus.ru/materialyi/professionalnyie-standartyi/" TargetMode="External"/><Relationship Id="rId4" Type="http://schemas.openxmlformats.org/officeDocument/2006/relationships/hyperlink" Target="https://rehabrus.ru/materialyi/poryadok-organizaczii-mediczinskoj-reabilitaczii-1705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7525" y="1785873"/>
            <a:ext cx="9401175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Союз </a:t>
            </a:r>
            <a:r>
              <a:rPr sz="2400" b="1" i="1" spc="-15" dirty="0">
                <a:solidFill>
                  <a:srgbClr val="001F5F"/>
                </a:solidFill>
                <a:latin typeface="Arial"/>
                <a:cs typeface="Arial"/>
              </a:rPr>
              <a:t>Реабилитологов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879475" marR="5080" indent="-867410">
              <a:lnSpc>
                <a:spcPts val="3460"/>
              </a:lnSpc>
              <a:spcBef>
                <a:spcPts val="2170"/>
              </a:spcBef>
            </a:pPr>
            <a:r>
              <a:rPr sz="3200" spc="-5" dirty="0">
                <a:solidFill>
                  <a:srgbClr val="001F5F"/>
                </a:solidFill>
                <a:latin typeface="Arial Black"/>
                <a:cs typeface="Arial Black"/>
              </a:rPr>
              <a:t>Организация </a:t>
            </a:r>
            <a:r>
              <a:rPr sz="3200" dirty="0">
                <a:solidFill>
                  <a:srgbClr val="001F5F"/>
                </a:solidFill>
                <a:latin typeface="Arial Black"/>
                <a:cs typeface="Arial Black"/>
              </a:rPr>
              <a:t>работы реабилитационной  </a:t>
            </a:r>
            <a:r>
              <a:rPr sz="3200" spc="-5" dirty="0">
                <a:solidFill>
                  <a:srgbClr val="001F5F"/>
                </a:solidFill>
                <a:latin typeface="Arial Black"/>
                <a:cs typeface="Arial Black"/>
              </a:rPr>
              <a:t>мультидисциплинарной</a:t>
            </a:r>
            <a:r>
              <a:rPr sz="3200" spc="-2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1F5F"/>
                </a:solidFill>
                <a:latin typeface="Arial Black"/>
                <a:cs typeface="Arial Black"/>
              </a:rPr>
              <a:t>бригады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1144" y="352043"/>
            <a:ext cx="1400556" cy="1315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47959" y="405384"/>
            <a:ext cx="1342644" cy="1357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183130" marR="5080" indent="-1748789">
              <a:lnSpc>
                <a:spcPts val="3890"/>
              </a:lnSpc>
              <a:spcBef>
                <a:spcPts val="585"/>
              </a:spcBef>
            </a:pPr>
            <a:r>
              <a:rPr spc="-20" dirty="0"/>
              <a:t>Кого </a:t>
            </a:r>
            <a:r>
              <a:rPr dirty="0"/>
              <a:t>из </a:t>
            </a:r>
            <a:r>
              <a:rPr spc="-10" dirty="0"/>
              <a:t>специалистов </a:t>
            </a:r>
            <a:r>
              <a:rPr spc="-20" dirty="0"/>
              <a:t>можно </a:t>
            </a:r>
            <a:r>
              <a:rPr spc="-15" dirty="0"/>
              <a:t>удалить </a:t>
            </a:r>
            <a:r>
              <a:rPr dirty="0"/>
              <a:t>из  </a:t>
            </a:r>
            <a:r>
              <a:rPr spc="-20" dirty="0"/>
              <a:t>хирургической</a:t>
            </a:r>
            <a:r>
              <a:rPr spc="-15" dirty="0"/>
              <a:t> </a:t>
            </a:r>
            <a:r>
              <a:rPr spc="-5" dirty="0"/>
              <a:t>бригады?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9082" y="3367278"/>
            <a:ext cx="901954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144905" marR="5080" indent="-1132840">
              <a:lnSpc>
                <a:spcPts val="3890"/>
              </a:lnSpc>
              <a:spcBef>
                <a:spcPts val="585"/>
              </a:spcBef>
            </a:pP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А </a:t>
            </a:r>
            <a:r>
              <a:rPr sz="3600" b="1" spc="-30" dirty="0">
                <a:solidFill>
                  <a:srgbClr val="001F5F"/>
                </a:solidFill>
                <a:latin typeface="Arial"/>
                <a:cs typeface="Arial"/>
              </a:rPr>
              <a:t>кого 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можно 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удалить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из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специалистов  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реабилитационной</a:t>
            </a:r>
            <a:r>
              <a:rPr sz="36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бригады?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1719" y="22047"/>
            <a:ext cx="6714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uFill>
                  <a:solidFill>
                    <a:srgbClr val="001F5F"/>
                  </a:solidFill>
                </a:uFill>
              </a:rPr>
              <a:t>Работа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с </a:t>
            </a:r>
            <a:r>
              <a:rPr sz="4000" u="heavy" spc="-60" dirty="0">
                <a:uFill>
                  <a:solidFill>
                    <a:srgbClr val="001F5F"/>
                  </a:solidFill>
                </a:uFill>
              </a:rPr>
              <a:t>МКФ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в</a:t>
            </a:r>
            <a:r>
              <a:rPr sz="4000" u="heavy" spc="2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реабилитации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24865"/>
            <a:ext cx="11769090" cy="5751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550035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Каждый специалист отвечает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свою область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и в  отношении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оценки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вмешательств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  <a:spcBef>
                <a:spcPts val="28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Врач по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профилю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анамнез, диагноз, обследования, причины, толерантность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нагрузке,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управление,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Медсестра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уход, самообслуживание,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наблюдение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больным,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  <a:spcBef>
                <a:spcPts val="26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Служба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ЛФК –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передвижение,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вертикализация,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ходьба,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функция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координация,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Логопед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речь,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коммуникация,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глотание,</a:t>
            </a:r>
            <a:endParaRPr sz="2000">
              <a:latin typeface="Calibri"/>
              <a:cs typeface="Calibri"/>
            </a:endParaRPr>
          </a:p>
          <a:p>
            <a:pPr marL="698500" marR="1448435" indent="-228600">
              <a:lnSpc>
                <a:spcPts val="2160"/>
              </a:lnSpc>
              <a:spcBef>
                <a:spcPts val="52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стресс,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коммуникация,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тревога, депрессия, когнитивные функции,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работа с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родственниками,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  <a:spcBef>
                <a:spcPts val="229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Эрготерапевт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– мотивация,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деятельность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больнице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дома,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бытовые навыки,</a:t>
            </a:r>
            <a:r>
              <a:rPr sz="20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самообслуживание,</a:t>
            </a:r>
            <a:endParaRPr sz="2000">
              <a:latin typeface="Calibri"/>
              <a:cs typeface="Calibri"/>
            </a:endParaRPr>
          </a:p>
          <a:p>
            <a:pPr marL="698500">
              <a:lnSpc>
                <a:spcPts val="228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компенсация/адаптация,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работа с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родственниками,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среда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больнице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дома.</a:t>
            </a:r>
            <a:endParaRPr sz="2000">
              <a:latin typeface="Calibri"/>
              <a:cs typeface="Calibri"/>
            </a:endParaRPr>
          </a:p>
          <a:p>
            <a:pPr marL="241300" marR="1263650" indent="-228600">
              <a:lnSpc>
                <a:spcPts val="3020"/>
              </a:lnSpc>
              <a:spcBef>
                <a:spcPts val="100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внесение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данных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МКФ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реабилитационный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диагноз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происходит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каждым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специалистом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своей</a:t>
            </a:r>
            <a:r>
              <a:rPr sz="28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области,</a:t>
            </a:r>
            <a:endParaRPr sz="2800">
              <a:latin typeface="Calibri"/>
              <a:cs typeface="Calibri"/>
            </a:endParaRPr>
          </a:p>
          <a:p>
            <a:pPr marL="241300" marR="107950" indent="-228600">
              <a:lnSpc>
                <a:spcPts val="3020"/>
              </a:lnSpc>
              <a:spcBef>
                <a:spcPts val="101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Финальный диагноз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корректируется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врачом 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утверждается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собрании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реабилитационной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прошествии трех дней</a:t>
            </a:r>
            <a:r>
              <a:rPr sz="2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работы,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341" y="105613"/>
            <a:ext cx="673417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37894" marR="5080" indent="-925830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Как </a:t>
            </a:r>
            <a:r>
              <a:rPr sz="4000" spc="-15" dirty="0"/>
              <a:t>часто </a:t>
            </a:r>
            <a:r>
              <a:rPr sz="4000" spc="-20" dirty="0"/>
              <a:t>должны проводится  </a:t>
            </a:r>
            <a:r>
              <a:rPr sz="4000" spc="-5" dirty="0"/>
              <a:t>занятия с</a:t>
            </a:r>
            <a:r>
              <a:rPr sz="4000" spc="-10" dirty="0"/>
              <a:t> пациентом?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5420" y="1806955"/>
            <a:ext cx="11562080" cy="42900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47395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Нагрузка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рассчитывается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индивидуально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исходя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его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состояния,</a:t>
            </a:r>
            <a:endParaRPr sz="2800">
              <a:latin typeface="Calibri"/>
              <a:cs typeface="Calibri"/>
            </a:endParaRPr>
          </a:p>
          <a:p>
            <a:pPr marL="241300" marR="408940" indent="-228600">
              <a:lnSpc>
                <a:spcPts val="3020"/>
              </a:lnSpc>
              <a:spcBef>
                <a:spcPts val="101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Занятия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проходят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ежедневно, возможен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(и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даже желателен)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перерыв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1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день,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но не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более. </a:t>
            </a:r>
            <a:r>
              <a:rPr sz="2800" b="1" spc="-120" dirty="0">
                <a:solidFill>
                  <a:srgbClr val="001F5F"/>
                </a:solidFill>
                <a:latin typeface="Calibri"/>
                <a:cs typeface="Calibri"/>
              </a:rPr>
              <a:t>То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субботу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занятия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должны</a:t>
            </a:r>
            <a:r>
              <a:rPr sz="28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быть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организованы,</a:t>
            </a:r>
            <a:endParaRPr sz="2800">
              <a:latin typeface="Calibri"/>
              <a:cs typeface="Calibri"/>
            </a:endParaRPr>
          </a:p>
          <a:p>
            <a:pPr marL="241300" marR="42545" indent="-228600">
              <a:lnSpc>
                <a:spcPts val="3020"/>
              </a:lnSpc>
              <a:spcBef>
                <a:spcPts val="105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некоторых центрах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выходные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дежурят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специалисты из службы ЛФК,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логопедов, эрготерапевтов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психологов,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либо 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пациентами</a:t>
            </a:r>
            <a:r>
              <a:rPr sz="28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работает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медсестра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сиделка.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перерыв составляет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2 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дней,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то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наблюдаться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потеря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эффективности реабилитации или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даже ухудшение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состояния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83" rIns="0" bIns="0" rtlCol="0">
            <a:spAutoFit/>
          </a:bodyPr>
          <a:lstStyle/>
          <a:p>
            <a:pPr marL="3451860" marR="5080" indent="-1082675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Какие документы </a:t>
            </a:r>
            <a:r>
              <a:rPr sz="4000" spc="-5" dirty="0"/>
              <a:t>нужны </a:t>
            </a:r>
            <a:r>
              <a:rPr sz="4000" spc="-10" dirty="0"/>
              <a:t>для  </a:t>
            </a:r>
            <a:r>
              <a:rPr sz="4000" spc="-15" dirty="0"/>
              <a:t>специалистов</a:t>
            </a:r>
            <a:r>
              <a:rPr sz="4000" spc="25" dirty="0"/>
              <a:t> </a:t>
            </a:r>
            <a:r>
              <a:rPr sz="4000" spc="-10" dirty="0"/>
              <a:t>МДБ: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5420" y="1797812"/>
            <a:ext cx="11435715" cy="3401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Заключение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функциональный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статус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– в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принятой для специальности форме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(обычно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при поступлении 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 выписке),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Дневники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специалистов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(в дни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проведения</a:t>
            </a:r>
            <a:r>
              <a:rPr sz="3200" b="1" spc="-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занятий),</a:t>
            </a:r>
            <a:endParaRPr sz="3200">
              <a:latin typeface="Calibri"/>
              <a:cs typeface="Calibri"/>
            </a:endParaRPr>
          </a:p>
          <a:p>
            <a:pPr marL="241300" marR="152400" indent="-228600">
              <a:lnSpc>
                <a:spcPts val="3460"/>
              </a:lnSpc>
              <a:spcBef>
                <a:spcPts val="104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Итоговый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протокол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заседания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МДБ, включающий 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диагноз,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план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цель 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(один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раз в 7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дней).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62163" y="611102"/>
            <a:ext cx="3898900" cy="5231765"/>
            <a:chOff x="3662163" y="611102"/>
            <a:chExt cx="3898900" cy="5231765"/>
          </a:xfrm>
        </p:grpSpPr>
        <p:sp>
          <p:nvSpPr>
            <p:cNvPr id="3" name="object 3"/>
            <p:cNvSpPr/>
            <p:nvPr/>
          </p:nvSpPr>
          <p:spPr>
            <a:xfrm>
              <a:off x="3662163" y="611102"/>
              <a:ext cx="3797062" cy="52311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9485" y="1389126"/>
              <a:ext cx="1254760" cy="3037840"/>
            </a:xfrm>
            <a:custGeom>
              <a:avLst/>
              <a:gdLst/>
              <a:ahLst/>
              <a:cxnLst/>
              <a:rect l="l" t="t" r="r" b="b"/>
              <a:pathLst>
                <a:path w="1254760" h="3037840">
                  <a:moveTo>
                    <a:pt x="0" y="3037332"/>
                  </a:moveTo>
                  <a:lnTo>
                    <a:pt x="1254252" y="3037332"/>
                  </a:lnTo>
                  <a:lnTo>
                    <a:pt x="1254252" y="0"/>
                  </a:lnTo>
                  <a:lnTo>
                    <a:pt x="0" y="0"/>
                  </a:lnTo>
                  <a:lnTo>
                    <a:pt x="0" y="30373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00855" y="1862328"/>
              <a:ext cx="419100" cy="376555"/>
            </a:xfrm>
            <a:custGeom>
              <a:avLst/>
              <a:gdLst/>
              <a:ahLst/>
              <a:cxnLst/>
              <a:rect l="l" t="t" r="r" b="b"/>
              <a:pathLst>
                <a:path w="419100" h="376555">
                  <a:moveTo>
                    <a:pt x="188214" y="0"/>
                  </a:moveTo>
                  <a:lnTo>
                    <a:pt x="0" y="188213"/>
                  </a:lnTo>
                  <a:lnTo>
                    <a:pt x="188214" y="376427"/>
                  </a:lnTo>
                  <a:lnTo>
                    <a:pt x="188214" y="282321"/>
                  </a:lnTo>
                  <a:lnTo>
                    <a:pt x="419100" y="282321"/>
                  </a:lnTo>
                  <a:lnTo>
                    <a:pt x="419100" y="94107"/>
                  </a:lnTo>
                  <a:lnTo>
                    <a:pt x="188214" y="94107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0855" y="1862328"/>
              <a:ext cx="419100" cy="376555"/>
            </a:xfrm>
            <a:custGeom>
              <a:avLst/>
              <a:gdLst/>
              <a:ahLst/>
              <a:cxnLst/>
              <a:rect l="l" t="t" r="r" b="b"/>
              <a:pathLst>
                <a:path w="419100" h="376555">
                  <a:moveTo>
                    <a:pt x="419100" y="282321"/>
                  </a:moveTo>
                  <a:lnTo>
                    <a:pt x="188214" y="282321"/>
                  </a:lnTo>
                  <a:lnTo>
                    <a:pt x="188214" y="376427"/>
                  </a:lnTo>
                  <a:lnTo>
                    <a:pt x="0" y="188213"/>
                  </a:lnTo>
                  <a:lnTo>
                    <a:pt x="188214" y="0"/>
                  </a:lnTo>
                  <a:lnTo>
                    <a:pt x="188214" y="94107"/>
                  </a:lnTo>
                  <a:lnTo>
                    <a:pt x="419100" y="94107"/>
                  </a:lnTo>
                  <a:lnTo>
                    <a:pt x="419100" y="28232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72505" y="1411986"/>
              <a:ext cx="1521460" cy="3014980"/>
            </a:xfrm>
            <a:custGeom>
              <a:avLst/>
              <a:gdLst/>
              <a:ahLst/>
              <a:cxnLst/>
              <a:rect l="l" t="t" r="r" b="b"/>
              <a:pathLst>
                <a:path w="1521459" h="3014979">
                  <a:moveTo>
                    <a:pt x="0" y="3014472"/>
                  </a:moveTo>
                  <a:lnTo>
                    <a:pt x="1520952" y="3014472"/>
                  </a:lnTo>
                  <a:lnTo>
                    <a:pt x="1520952" y="0"/>
                  </a:lnTo>
                  <a:lnTo>
                    <a:pt x="0" y="0"/>
                  </a:lnTo>
                  <a:lnTo>
                    <a:pt x="0" y="3014472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41463" y="1862328"/>
              <a:ext cx="413384" cy="376555"/>
            </a:xfrm>
            <a:custGeom>
              <a:avLst/>
              <a:gdLst/>
              <a:ahLst/>
              <a:cxnLst/>
              <a:rect l="l" t="t" r="r" b="b"/>
              <a:pathLst>
                <a:path w="413384" h="376555">
                  <a:moveTo>
                    <a:pt x="224789" y="0"/>
                  </a:moveTo>
                  <a:lnTo>
                    <a:pt x="224789" y="94107"/>
                  </a:lnTo>
                  <a:lnTo>
                    <a:pt x="0" y="94107"/>
                  </a:lnTo>
                  <a:lnTo>
                    <a:pt x="0" y="282321"/>
                  </a:lnTo>
                  <a:lnTo>
                    <a:pt x="224789" y="282321"/>
                  </a:lnTo>
                  <a:lnTo>
                    <a:pt x="224789" y="376427"/>
                  </a:lnTo>
                  <a:lnTo>
                    <a:pt x="413003" y="188213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41463" y="1862328"/>
              <a:ext cx="413384" cy="376555"/>
            </a:xfrm>
            <a:custGeom>
              <a:avLst/>
              <a:gdLst/>
              <a:ahLst/>
              <a:cxnLst/>
              <a:rect l="l" t="t" r="r" b="b"/>
              <a:pathLst>
                <a:path w="413384" h="376555">
                  <a:moveTo>
                    <a:pt x="0" y="94107"/>
                  </a:moveTo>
                  <a:lnTo>
                    <a:pt x="224789" y="94107"/>
                  </a:lnTo>
                  <a:lnTo>
                    <a:pt x="224789" y="0"/>
                  </a:lnTo>
                  <a:lnTo>
                    <a:pt x="413003" y="188213"/>
                  </a:lnTo>
                  <a:lnTo>
                    <a:pt x="224789" y="376427"/>
                  </a:lnTo>
                  <a:lnTo>
                    <a:pt x="224789" y="282321"/>
                  </a:lnTo>
                  <a:lnTo>
                    <a:pt x="0" y="282321"/>
                  </a:lnTo>
                  <a:lnTo>
                    <a:pt x="0" y="9410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21585" y="1695069"/>
            <a:ext cx="1609090" cy="1056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Реабилитационный 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диагноз в</a:t>
            </a:r>
            <a:r>
              <a:rPr sz="135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категориях  </a:t>
            </a: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МКФ 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без</a:t>
            </a:r>
            <a:r>
              <a:rPr sz="135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кодов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сформулированный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своими</a:t>
            </a:r>
            <a:r>
              <a:rPr sz="13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словами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9642" y="1604898"/>
            <a:ext cx="131064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35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див</a:t>
            </a:r>
            <a:r>
              <a:rPr sz="135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350" b="1" spc="-2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350" b="1" spc="-10" dirty="0">
                <a:solidFill>
                  <a:srgbClr val="001F5F"/>
                </a:solidFill>
                <a:latin typeface="Calibri"/>
                <a:cs typeface="Calibri"/>
              </a:rPr>
              <a:t>уал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ьн</a:t>
            </a:r>
            <a:r>
              <a:rPr sz="135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я  программа  </a:t>
            </a: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медицинской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04988" y="2598420"/>
            <a:ext cx="355600" cy="684530"/>
            <a:chOff x="7904988" y="2598420"/>
            <a:chExt cx="355600" cy="684530"/>
          </a:xfrm>
        </p:grpSpPr>
        <p:sp>
          <p:nvSpPr>
            <p:cNvPr id="13" name="object 13"/>
            <p:cNvSpPr/>
            <p:nvPr/>
          </p:nvSpPr>
          <p:spPr>
            <a:xfrm>
              <a:off x="7911084" y="2604516"/>
              <a:ext cx="342900" cy="672465"/>
            </a:xfrm>
            <a:custGeom>
              <a:avLst/>
              <a:gdLst/>
              <a:ahLst/>
              <a:cxnLst/>
              <a:rect l="l" t="t" r="r" b="b"/>
              <a:pathLst>
                <a:path w="342900" h="672464">
                  <a:moveTo>
                    <a:pt x="257175" y="0"/>
                  </a:moveTo>
                  <a:lnTo>
                    <a:pt x="85725" y="0"/>
                  </a:lnTo>
                  <a:lnTo>
                    <a:pt x="85725" y="500634"/>
                  </a:lnTo>
                  <a:lnTo>
                    <a:pt x="0" y="500634"/>
                  </a:lnTo>
                  <a:lnTo>
                    <a:pt x="171450" y="672084"/>
                  </a:lnTo>
                  <a:lnTo>
                    <a:pt x="342900" y="500634"/>
                  </a:lnTo>
                  <a:lnTo>
                    <a:pt x="257175" y="500634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11084" y="2604516"/>
              <a:ext cx="342900" cy="672465"/>
            </a:xfrm>
            <a:custGeom>
              <a:avLst/>
              <a:gdLst/>
              <a:ahLst/>
              <a:cxnLst/>
              <a:rect l="l" t="t" r="r" b="b"/>
              <a:pathLst>
                <a:path w="342900" h="672464">
                  <a:moveTo>
                    <a:pt x="0" y="500634"/>
                  </a:moveTo>
                  <a:lnTo>
                    <a:pt x="85725" y="500634"/>
                  </a:lnTo>
                  <a:lnTo>
                    <a:pt x="85725" y="0"/>
                  </a:lnTo>
                  <a:lnTo>
                    <a:pt x="257175" y="0"/>
                  </a:lnTo>
                  <a:lnTo>
                    <a:pt x="257175" y="500634"/>
                  </a:lnTo>
                  <a:lnTo>
                    <a:pt x="342900" y="500634"/>
                  </a:lnTo>
                  <a:lnTo>
                    <a:pt x="171450" y="672084"/>
                  </a:lnTo>
                  <a:lnTo>
                    <a:pt x="0" y="50063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07300" y="3312667"/>
            <a:ext cx="219964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Имеется связь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доменов</a:t>
            </a:r>
            <a:r>
              <a:rPr sz="13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spc="-15" dirty="0">
                <a:solidFill>
                  <a:srgbClr val="FF0000"/>
                </a:solidFill>
                <a:latin typeface="Calibri"/>
                <a:cs typeface="Calibri"/>
              </a:rPr>
              <a:t>МКФ  </a:t>
            </a:r>
            <a:r>
              <a:rPr sz="1350" b="1" spc="-5" dirty="0">
                <a:solidFill>
                  <a:srgbClr val="FF0000"/>
                </a:solidFill>
                <a:latin typeface="Calibri"/>
                <a:cs typeface="Calibri"/>
              </a:rPr>
              <a:t>(проблем </a:t>
            </a:r>
            <a:r>
              <a:rPr sz="1350" b="1" dirty="0">
                <a:solidFill>
                  <a:srgbClr val="FF0000"/>
                </a:solidFill>
                <a:latin typeface="Calibri"/>
                <a:cs typeface="Calibri"/>
              </a:rPr>
              <a:t>пациента)</a:t>
            </a:r>
            <a:r>
              <a:rPr sz="135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350">
              <a:latin typeface="Calibri"/>
              <a:cs typeface="Calibri"/>
            </a:endParaRPr>
          </a:p>
          <a:p>
            <a:pPr marL="368935" marR="360680" algn="ctr">
              <a:lnSpc>
                <a:spcPct val="100000"/>
              </a:lnSpc>
            </a:pP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реабили</a:t>
            </a:r>
            <a:r>
              <a:rPr sz="1350" b="1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аци</a:t>
            </a:r>
            <a:r>
              <a:rPr sz="135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35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350" b="1" spc="-10" dirty="0">
                <a:solidFill>
                  <a:srgbClr val="001F5F"/>
                </a:solidFill>
                <a:latin typeface="Calibri"/>
                <a:cs typeface="Calibri"/>
              </a:rPr>
              <a:t>ы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х  </a:t>
            </a:r>
            <a:r>
              <a:rPr sz="1350" b="1" spc="-5" dirty="0">
                <a:solidFill>
                  <a:srgbClr val="001F5F"/>
                </a:solidFill>
                <a:latin typeface="Calibri"/>
                <a:cs typeface="Calibri"/>
              </a:rPr>
              <a:t>интервенций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94759" y="4407408"/>
            <a:ext cx="3412490" cy="1039494"/>
            <a:chOff x="3794759" y="4407408"/>
            <a:chExt cx="3412490" cy="1039494"/>
          </a:xfrm>
        </p:grpSpPr>
        <p:sp>
          <p:nvSpPr>
            <p:cNvPr id="17" name="object 17"/>
            <p:cNvSpPr/>
            <p:nvPr/>
          </p:nvSpPr>
          <p:spPr>
            <a:xfrm>
              <a:off x="4269485" y="4426458"/>
              <a:ext cx="2918460" cy="567055"/>
            </a:xfrm>
            <a:custGeom>
              <a:avLst/>
              <a:gdLst/>
              <a:ahLst/>
              <a:cxnLst/>
              <a:rect l="l" t="t" r="r" b="b"/>
              <a:pathLst>
                <a:path w="2918459" h="567054">
                  <a:moveTo>
                    <a:pt x="0" y="566927"/>
                  </a:moveTo>
                  <a:lnTo>
                    <a:pt x="2918460" y="566927"/>
                  </a:lnTo>
                  <a:lnTo>
                    <a:pt x="2918460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00855" y="4454652"/>
              <a:ext cx="402590" cy="398145"/>
            </a:xfrm>
            <a:custGeom>
              <a:avLst/>
              <a:gdLst/>
              <a:ahLst/>
              <a:cxnLst/>
              <a:rect l="l" t="t" r="r" b="b"/>
              <a:pathLst>
                <a:path w="402589" h="398145">
                  <a:moveTo>
                    <a:pt x="198882" y="0"/>
                  </a:moveTo>
                  <a:lnTo>
                    <a:pt x="0" y="198881"/>
                  </a:lnTo>
                  <a:lnTo>
                    <a:pt x="198882" y="397764"/>
                  </a:lnTo>
                  <a:lnTo>
                    <a:pt x="198882" y="298323"/>
                  </a:lnTo>
                  <a:lnTo>
                    <a:pt x="402336" y="298323"/>
                  </a:lnTo>
                  <a:lnTo>
                    <a:pt x="402336" y="99441"/>
                  </a:lnTo>
                  <a:lnTo>
                    <a:pt x="198882" y="99441"/>
                  </a:lnTo>
                  <a:lnTo>
                    <a:pt x="19888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00855" y="4454652"/>
              <a:ext cx="402590" cy="398145"/>
            </a:xfrm>
            <a:custGeom>
              <a:avLst/>
              <a:gdLst/>
              <a:ahLst/>
              <a:cxnLst/>
              <a:rect l="l" t="t" r="r" b="b"/>
              <a:pathLst>
                <a:path w="402589" h="398145">
                  <a:moveTo>
                    <a:pt x="0" y="198881"/>
                  </a:moveTo>
                  <a:lnTo>
                    <a:pt x="198882" y="0"/>
                  </a:lnTo>
                  <a:lnTo>
                    <a:pt x="198882" y="99441"/>
                  </a:lnTo>
                  <a:lnTo>
                    <a:pt x="402336" y="99441"/>
                  </a:lnTo>
                  <a:lnTo>
                    <a:pt x="402336" y="298323"/>
                  </a:lnTo>
                  <a:lnTo>
                    <a:pt x="198882" y="298323"/>
                  </a:lnTo>
                  <a:lnTo>
                    <a:pt x="198882" y="397764"/>
                  </a:lnTo>
                  <a:lnTo>
                    <a:pt x="0" y="19888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0855" y="5187696"/>
              <a:ext cx="402590" cy="253365"/>
            </a:xfrm>
            <a:custGeom>
              <a:avLst/>
              <a:gdLst/>
              <a:ahLst/>
              <a:cxnLst/>
              <a:rect l="l" t="t" r="r" b="b"/>
              <a:pathLst>
                <a:path w="402589" h="253364">
                  <a:moveTo>
                    <a:pt x="126492" y="0"/>
                  </a:moveTo>
                  <a:lnTo>
                    <a:pt x="0" y="126491"/>
                  </a:lnTo>
                  <a:lnTo>
                    <a:pt x="126492" y="252983"/>
                  </a:lnTo>
                  <a:lnTo>
                    <a:pt x="126492" y="189737"/>
                  </a:lnTo>
                  <a:lnTo>
                    <a:pt x="402336" y="189737"/>
                  </a:lnTo>
                  <a:lnTo>
                    <a:pt x="402336" y="63245"/>
                  </a:lnTo>
                  <a:lnTo>
                    <a:pt x="126492" y="63245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0855" y="5187696"/>
              <a:ext cx="402590" cy="253365"/>
            </a:xfrm>
            <a:custGeom>
              <a:avLst/>
              <a:gdLst/>
              <a:ahLst/>
              <a:cxnLst/>
              <a:rect l="l" t="t" r="r" b="b"/>
              <a:pathLst>
                <a:path w="402589" h="253364">
                  <a:moveTo>
                    <a:pt x="0" y="126491"/>
                  </a:moveTo>
                  <a:lnTo>
                    <a:pt x="126492" y="0"/>
                  </a:lnTo>
                  <a:lnTo>
                    <a:pt x="126492" y="63245"/>
                  </a:lnTo>
                  <a:lnTo>
                    <a:pt x="402336" y="63245"/>
                  </a:lnTo>
                  <a:lnTo>
                    <a:pt x="402336" y="189737"/>
                  </a:lnTo>
                  <a:lnTo>
                    <a:pt x="126492" y="189737"/>
                  </a:lnTo>
                  <a:lnTo>
                    <a:pt x="126492" y="252983"/>
                  </a:lnTo>
                  <a:lnTo>
                    <a:pt x="0" y="12649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8254" y="4158741"/>
            <a:ext cx="816483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00070" algn="ctr">
              <a:lnSpc>
                <a:spcPct val="100000"/>
              </a:lnSpc>
              <a:spcBef>
                <a:spcPts val="105"/>
              </a:spcBef>
            </a:pP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Цели</a:t>
            </a:r>
            <a:r>
              <a:rPr sz="1350" b="1" spc="-10" dirty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385622"/>
                </a:solidFill>
                <a:latin typeface="Calibri"/>
                <a:cs typeface="Calibri"/>
              </a:rPr>
              <a:t>реабилитации,</a:t>
            </a:r>
            <a:endParaRPr sz="1350">
              <a:latin typeface="Calibri"/>
              <a:cs typeface="Calibri"/>
            </a:endParaRPr>
          </a:p>
          <a:p>
            <a:pPr marL="1899920" marR="5000625" algn="ctr">
              <a:lnSpc>
                <a:spcPct val="100000"/>
              </a:lnSpc>
            </a:pP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Заключение о  мар</a:t>
            </a:r>
            <a:r>
              <a:rPr sz="1350" b="1" spc="-5" dirty="0">
                <a:solidFill>
                  <a:srgbClr val="385622"/>
                </a:solidFill>
                <a:latin typeface="Calibri"/>
                <a:cs typeface="Calibri"/>
              </a:rPr>
              <a:t>ш</a:t>
            </a:r>
            <a:r>
              <a:rPr sz="1350" b="1" spc="-25" dirty="0">
                <a:solidFill>
                  <a:srgbClr val="385622"/>
                </a:solidFill>
                <a:latin typeface="Calibri"/>
                <a:cs typeface="Calibri"/>
              </a:rPr>
              <a:t>р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у</a:t>
            </a: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т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из</a:t>
            </a: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а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ц</a:t>
            </a:r>
            <a:r>
              <a:rPr sz="1350" b="1" spc="-15" dirty="0">
                <a:solidFill>
                  <a:srgbClr val="385622"/>
                </a:solidFill>
                <a:latin typeface="Calibri"/>
                <a:cs typeface="Calibri"/>
              </a:rPr>
              <a:t>и</a:t>
            </a:r>
            <a:r>
              <a:rPr sz="1350" b="1" dirty="0">
                <a:solidFill>
                  <a:srgbClr val="385622"/>
                </a:solidFill>
                <a:latin typeface="Calibri"/>
                <a:cs typeface="Calibri"/>
              </a:rPr>
              <a:t>и,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alibri"/>
              <a:cs typeface="Calibri"/>
            </a:endParaRPr>
          </a:p>
          <a:p>
            <a:pPr marL="1762760" marR="5160010" indent="152400">
              <a:lnSpc>
                <a:spcPct val="100000"/>
              </a:lnSpc>
              <a:spcBef>
                <a:spcPts val="5"/>
              </a:spcBef>
            </a:pPr>
            <a:r>
              <a:rPr sz="1350" b="1" spc="-10" dirty="0">
                <a:latin typeface="Calibri"/>
                <a:cs typeface="Calibri"/>
              </a:rPr>
              <a:t>Подписи </a:t>
            </a:r>
            <a:r>
              <a:rPr sz="1350" b="1" dirty="0">
                <a:latin typeface="Calibri"/>
                <a:cs typeface="Calibri"/>
              </a:rPr>
              <a:t>все  </a:t>
            </a:r>
            <a:r>
              <a:rPr sz="1350" b="1" spc="-5" dirty="0">
                <a:latin typeface="Calibri"/>
                <a:cs typeface="Calibri"/>
              </a:rPr>
              <a:t>участников</a:t>
            </a:r>
            <a:r>
              <a:rPr sz="1350" b="1" spc="-114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МДБ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alibri"/>
                <a:cs typeface="Calibri"/>
              </a:rPr>
              <a:t>Шмонин А.А. и соавт. </a:t>
            </a:r>
            <a:r>
              <a:rPr sz="1400" b="1" i="1" spc="-5" dirty="0">
                <a:latin typeface="Calibri"/>
                <a:cs typeface="Calibri"/>
              </a:rPr>
              <a:t>Вестник восстановительной медицины. </a:t>
            </a:r>
            <a:r>
              <a:rPr sz="1400" b="1" i="1" dirty="0">
                <a:latin typeface="Calibri"/>
                <a:cs typeface="Calibri"/>
              </a:rPr>
              <a:t>№ 2 </a:t>
            </a:r>
            <a:r>
              <a:rPr sz="1400" b="1" i="1" spc="-5" dirty="0">
                <a:latin typeface="Calibri"/>
                <a:cs typeface="Calibri"/>
              </a:rPr>
              <a:t>(78) 2017.</a:t>
            </a:r>
            <a:r>
              <a:rPr sz="1400" b="1" i="1" spc="-90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C.16-22.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latin typeface="Calibri"/>
                <a:cs typeface="Calibri"/>
              </a:rPr>
              <a:t>Шмонин А.А. и соавт. </a:t>
            </a:r>
            <a:r>
              <a:rPr sz="1400" b="1" i="1" spc="-5" dirty="0">
                <a:latin typeface="Calibri"/>
                <a:cs typeface="Calibri"/>
              </a:rPr>
              <a:t>Регионарное кровообращение </a:t>
            </a:r>
            <a:r>
              <a:rPr sz="1400" b="1" i="1" dirty="0">
                <a:latin typeface="Calibri"/>
                <a:cs typeface="Calibri"/>
              </a:rPr>
              <a:t>и </a:t>
            </a:r>
            <a:r>
              <a:rPr sz="1400" b="1" i="1" spc="-5" dirty="0">
                <a:latin typeface="Calibri"/>
                <a:cs typeface="Calibri"/>
              </a:rPr>
              <a:t>микроциркуляция, 2017. №2(62) </a:t>
            </a:r>
            <a:r>
              <a:rPr sz="1400" b="1" i="1" spc="-30" dirty="0">
                <a:latin typeface="Calibri"/>
                <a:cs typeface="Calibri"/>
              </a:rPr>
              <a:t>Том. </a:t>
            </a:r>
            <a:r>
              <a:rPr sz="1400" b="1" i="1" spc="-5" dirty="0">
                <a:latin typeface="Calibri"/>
                <a:cs typeface="Calibri"/>
              </a:rPr>
              <a:t>16.</a:t>
            </a:r>
            <a:r>
              <a:rPr sz="1400" b="1" i="1" spc="2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С.17-24.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Мельникова </a:t>
            </a:r>
            <a:r>
              <a:rPr sz="1400" b="1" i="1" dirty="0">
                <a:latin typeface="Calibri"/>
                <a:cs typeface="Calibri"/>
              </a:rPr>
              <a:t>Е.В. И соавт. </a:t>
            </a:r>
            <a:r>
              <a:rPr sz="1400" b="1" i="1" spc="-5" dirty="0">
                <a:latin typeface="Calibri"/>
                <a:cs typeface="Calibri"/>
              </a:rPr>
              <a:t>Вестник Восстановительной </a:t>
            </a:r>
            <a:r>
              <a:rPr sz="1400" b="1" i="1" dirty="0">
                <a:latin typeface="Calibri"/>
                <a:cs typeface="Calibri"/>
              </a:rPr>
              <a:t>медицины, </a:t>
            </a:r>
            <a:r>
              <a:rPr sz="1400" b="1" i="1" spc="5" dirty="0">
                <a:latin typeface="Calibri"/>
                <a:cs typeface="Calibri"/>
              </a:rPr>
              <a:t>№ </a:t>
            </a:r>
            <a:r>
              <a:rPr sz="1400" b="1" i="1" dirty="0">
                <a:latin typeface="Calibri"/>
                <a:cs typeface="Calibri"/>
              </a:rPr>
              <a:t>6 </a:t>
            </a:r>
            <a:r>
              <a:rPr sz="1400" b="1" i="1" spc="-5" dirty="0">
                <a:latin typeface="Calibri"/>
                <a:cs typeface="Calibri"/>
              </a:rPr>
              <a:t>(82)</a:t>
            </a:r>
            <a:r>
              <a:rPr sz="1400" b="1" i="1" spc="-140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2017.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7235" marR="5080" indent="-322707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Итоговый </a:t>
            </a:r>
            <a:r>
              <a:rPr sz="1800" spc="-10" dirty="0"/>
              <a:t>документ </a:t>
            </a:r>
            <a:r>
              <a:rPr sz="1800" dirty="0"/>
              <a:t>– </a:t>
            </a:r>
            <a:r>
              <a:rPr sz="1800" spc="-15" dirty="0"/>
              <a:t>протокол </a:t>
            </a:r>
            <a:r>
              <a:rPr sz="1800" spc="-5" dirty="0"/>
              <a:t>заседания МДБ, включающий </a:t>
            </a:r>
            <a:r>
              <a:rPr sz="1800" dirty="0"/>
              <a:t>реабилитационный </a:t>
            </a:r>
            <a:r>
              <a:rPr sz="1800" spc="-5" dirty="0"/>
              <a:t>диагноз, </a:t>
            </a:r>
            <a:r>
              <a:rPr sz="1800" dirty="0"/>
              <a:t>реабилитационный  </a:t>
            </a:r>
            <a:r>
              <a:rPr sz="1800" spc="-5" dirty="0"/>
              <a:t>план </a:t>
            </a:r>
            <a:r>
              <a:rPr sz="1800" dirty="0"/>
              <a:t>и </a:t>
            </a:r>
            <a:r>
              <a:rPr sz="1800" spc="-10" dirty="0"/>
              <a:t>цель </a:t>
            </a:r>
            <a:r>
              <a:rPr sz="1800" dirty="0"/>
              <a:t>реабилитации </a:t>
            </a:r>
            <a:r>
              <a:rPr sz="1800" spc="-15" dirty="0"/>
              <a:t>(один </a:t>
            </a:r>
            <a:r>
              <a:rPr sz="1800" dirty="0"/>
              <a:t>раз в 7</a:t>
            </a:r>
            <a:r>
              <a:rPr sz="1800" spc="-15" dirty="0"/>
              <a:t> </a:t>
            </a:r>
            <a:r>
              <a:rPr sz="1800" spc="-5" dirty="0"/>
              <a:t>дней).</a:t>
            </a:r>
            <a:endParaRPr sz="18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166" y="2692984"/>
            <a:ext cx="9525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12. </a:t>
            </a:r>
            <a:r>
              <a:rPr sz="4400" spc="-160" dirty="0"/>
              <a:t>Где </a:t>
            </a:r>
            <a:r>
              <a:rPr sz="4400" dirty="0"/>
              <a:t>и </a:t>
            </a:r>
            <a:r>
              <a:rPr sz="4400" spc="-15" dirty="0"/>
              <a:t>как </a:t>
            </a:r>
            <a:r>
              <a:rPr sz="4400" spc="-10" dirty="0"/>
              <a:t>обучить </a:t>
            </a:r>
            <a:r>
              <a:rPr sz="4400" spc="-5" dirty="0"/>
              <a:t>участников</a:t>
            </a:r>
            <a:r>
              <a:rPr sz="4400" spc="110" dirty="0"/>
              <a:t> </a:t>
            </a:r>
            <a:r>
              <a:rPr sz="4400" spc="-5" dirty="0"/>
              <a:t>МДБ?</a:t>
            </a:r>
            <a:endParaRPr sz="440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592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Обучение специалистов </a:t>
            </a:r>
            <a:r>
              <a:rPr sz="4400" dirty="0"/>
              <a:t>в</a:t>
            </a:r>
            <a:r>
              <a:rPr sz="4400" spc="-75" dirty="0"/>
              <a:t> </a:t>
            </a:r>
            <a:r>
              <a:rPr sz="4400" spc="-5" dirty="0"/>
              <a:t>МДБ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3943" y="2259279"/>
            <a:ext cx="9961880" cy="346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Обучение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рамках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своей</a:t>
            </a:r>
            <a:r>
              <a:rPr sz="3600" b="1" spc="-5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специальности;</a:t>
            </a:r>
            <a:endParaRPr sz="3600">
              <a:latin typeface="Calibri"/>
              <a:cs typeface="Calibri"/>
            </a:endParaRPr>
          </a:p>
          <a:p>
            <a:pPr marL="240665" marR="292735" indent="-228600">
              <a:lnSpc>
                <a:spcPts val="3460"/>
              </a:lnSpc>
              <a:spcBef>
                <a:spcPts val="965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Обучение правильному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использованию </a:t>
            </a: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МКФ</a:t>
            </a:r>
            <a:r>
              <a:rPr sz="3600" b="1" spc="-5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составлению реабилитационного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диагноза</a:t>
            </a:r>
            <a:endParaRPr sz="3600">
              <a:latin typeface="Calibri"/>
              <a:cs typeface="Calibri"/>
            </a:endParaRPr>
          </a:p>
          <a:p>
            <a:pPr marL="240665" marR="2692400">
              <a:lnSpc>
                <a:spcPct val="80100"/>
              </a:lnSpc>
              <a:spcBef>
                <a:spcPts val="20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(Обучение 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команд,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3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отдельных 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специалистов);</a:t>
            </a:r>
            <a:endParaRPr sz="3600">
              <a:latin typeface="Calibri"/>
              <a:cs typeface="Calibri"/>
            </a:endParaRPr>
          </a:p>
          <a:p>
            <a:pPr marL="240665" marR="5080" indent="-228600">
              <a:lnSpc>
                <a:spcPct val="80000"/>
              </a:lnSpc>
              <a:spcBef>
                <a:spcPts val="101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Тренинг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командной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работы (Обучение</a:t>
            </a:r>
            <a:r>
              <a:rPr sz="3600" b="1" spc="-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команды  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целиком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рабочем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месте).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126" y="0"/>
            <a:ext cx="931608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01625" marR="5080" indent="-289560">
              <a:lnSpc>
                <a:spcPts val="4750"/>
              </a:lnSpc>
              <a:spcBef>
                <a:spcPts val="700"/>
              </a:spcBef>
            </a:pPr>
            <a:r>
              <a:rPr sz="4400" spc="-10" dirty="0"/>
              <a:t>Обучение </a:t>
            </a:r>
            <a:r>
              <a:rPr sz="4400" spc="-5" dirty="0"/>
              <a:t>на </a:t>
            </a:r>
            <a:r>
              <a:rPr sz="4400" spc="-35" dirty="0"/>
              <a:t>отдельных </a:t>
            </a:r>
            <a:r>
              <a:rPr sz="4400" dirty="0"/>
              <a:t>курсах </a:t>
            </a:r>
            <a:r>
              <a:rPr sz="4400" spc="-30" dirty="0"/>
              <a:t>может  </a:t>
            </a:r>
            <a:r>
              <a:rPr sz="4400" spc="-5" dirty="0"/>
              <a:t>быть неэффективно </a:t>
            </a:r>
            <a:r>
              <a:rPr sz="4400" dirty="0"/>
              <a:t>и</a:t>
            </a:r>
            <a:r>
              <a:rPr sz="4400" spc="-55" dirty="0"/>
              <a:t> </a:t>
            </a:r>
            <a:r>
              <a:rPr sz="4400" spc="-5" dirty="0"/>
              <a:t>небезопасно: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55270" y="5356097"/>
            <a:ext cx="11521440" cy="643255"/>
          </a:xfrm>
          <a:custGeom>
            <a:avLst/>
            <a:gdLst/>
            <a:ahLst/>
            <a:cxnLst/>
            <a:rect l="l" t="t" r="r" b="b"/>
            <a:pathLst>
              <a:path w="11521440" h="643254">
                <a:moveTo>
                  <a:pt x="11521440" y="0"/>
                </a:moveTo>
                <a:lnTo>
                  <a:pt x="11520024" y="73716"/>
                </a:lnTo>
                <a:lnTo>
                  <a:pt x="11515991" y="141394"/>
                </a:lnTo>
                <a:lnTo>
                  <a:pt x="11509663" y="201101"/>
                </a:lnTo>
                <a:lnTo>
                  <a:pt x="11501362" y="250904"/>
                </a:lnTo>
                <a:lnTo>
                  <a:pt x="11491411" y="288871"/>
                </a:lnTo>
                <a:lnTo>
                  <a:pt x="11467846" y="321563"/>
                </a:lnTo>
                <a:lnTo>
                  <a:pt x="5814314" y="321563"/>
                </a:lnTo>
                <a:lnTo>
                  <a:pt x="5802027" y="330057"/>
                </a:lnTo>
                <a:lnTo>
                  <a:pt x="5780797" y="392212"/>
                </a:lnTo>
                <a:lnTo>
                  <a:pt x="5772496" y="442013"/>
                </a:lnTo>
                <a:lnTo>
                  <a:pt x="5766168" y="501721"/>
                </a:lnTo>
                <a:lnTo>
                  <a:pt x="5762135" y="569407"/>
                </a:lnTo>
                <a:lnTo>
                  <a:pt x="5760720" y="643140"/>
                </a:lnTo>
                <a:lnTo>
                  <a:pt x="5759304" y="569407"/>
                </a:lnTo>
                <a:lnTo>
                  <a:pt x="5755271" y="501721"/>
                </a:lnTo>
                <a:lnTo>
                  <a:pt x="5748943" y="442013"/>
                </a:lnTo>
                <a:lnTo>
                  <a:pt x="5740642" y="392212"/>
                </a:lnTo>
                <a:lnTo>
                  <a:pt x="5730691" y="354250"/>
                </a:lnTo>
                <a:lnTo>
                  <a:pt x="5707126" y="321563"/>
                </a:lnTo>
                <a:lnTo>
                  <a:pt x="53581" y="321563"/>
                </a:lnTo>
                <a:lnTo>
                  <a:pt x="41295" y="313068"/>
                </a:lnTo>
                <a:lnTo>
                  <a:pt x="20069" y="250904"/>
                </a:lnTo>
                <a:lnTo>
                  <a:pt x="11771" y="201101"/>
                </a:lnTo>
                <a:lnTo>
                  <a:pt x="5446" y="141394"/>
                </a:lnTo>
                <a:lnTo>
                  <a:pt x="1415" y="73716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560" y="1421637"/>
            <a:ext cx="11670665" cy="53225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6985" indent="-228600">
              <a:lnSpc>
                <a:spcPct val="70000"/>
              </a:lnSpc>
              <a:spcBef>
                <a:spcPts val="88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настоящий момент распространено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множество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курсов,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организуются различными 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организациями, не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имеющими отношения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 образованию и</a:t>
            </a:r>
            <a:r>
              <a:rPr sz="22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Часто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курсов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очень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разное. Большинство курсов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низкого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качества,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но с</a:t>
            </a:r>
            <a:r>
              <a:rPr sz="22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хорошей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рекламой,</a:t>
            </a:r>
            <a:endParaRPr sz="2200">
              <a:latin typeface="Calibri"/>
              <a:cs typeface="Calibri"/>
            </a:endParaRPr>
          </a:p>
          <a:p>
            <a:pPr marL="241300" marR="673100" indent="-228600">
              <a:lnSpc>
                <a:spcPct val="7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Курсы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организуют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преподаватели,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не имеющие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являющиеся 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теоретиками.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 (как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хирургии)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z="2200" b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недопустимо,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19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курсах НЕ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формируется целостное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мировоззрение.</a:t>
            </a:r>
            <a:r>
              <a:rPr sz="2200" b="1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Возникает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фрагментарное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образование, </a:t>
            </a:r>
            <a:r>
              <a:rPr sz="2200" b="1" spc="-50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могут быть упущены основополагающие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знания.</a:t>
            </a:r>
            <a:r>
              <a:rPr sz="2200" b="1" spc="4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Создается</a:t>
            </a:r>
            <a:endParaRPr sz="2200">
              <a:latin typeface="Calibri"/>
              <a:cs typeface="Calibri"/>
            </a:endParaRPr>
          </a:p>
          <a:p>
            <a:pPr marL="241300" marR="332105">
              <a:lnSpc>
                <a:spcPct val="70000"/>
              </a:lnSpc>
              <a:spcBef>
                <a:spcPts val="395"/>
              </a:spcBef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впечатление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том,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знает, однако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пробелы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отдельных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областях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могут 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сделать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применяемую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технологию</a:t>
            </a:r>
            <a:r>
              <a:rPr sz="22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неэффективной.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курсах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происходит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путаница компетенций,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часто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специалисты</a:t>
            </a:r>
            <a:r>
              <a:rPr sz="22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проходят</a:t>
            </a:r>
            <a:endParaRPr sz="2200">
              <a:latin typeface="Calibri"/>
              <a:cs typeface="Calibri"/>
            </a:endParaRPr>
          </a:p>
          <a:p>
            <a:pPr marL="241300" marR="393700">
              <a:lnSpc>
                <a:spcPct val="70100"/>
              </a:lnSpc>
              <a:spcBef>
                <a:spcPts val="390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курсах 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обучаются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тому,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относится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 их специальности. В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результате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появляется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специалист,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не знающий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компетенций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по своей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специальности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некорректно  использующий компетенции других специалистов. </a:t>
            </a:r>
            <a:r>
              <a:rPr sz="2200" b="1" spc="-40" dirty="0">
                <a:solidFill>
                  <a:srgbClr val="001F5F"/>
                </a:solidFill>
                <a:latin typeface="Calibri"/>
                <a:cs typeface="Calibri"/>
              </a:rPr>
              <a:t>Такой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подход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подрывает</a:t>
            </a:r>
            <a:r>
              <a:rPr sz="2200" b="1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основы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мультидисциплинарного</a:t>
            </a:r>
            <a:r>
              <a:rPr sz="22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подхода.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Calibri"/>
              <a:cs typeface="Calibri"/>
            </a:endParaRPr>
          </a:p>
          <a:p>
            <a:pPr marL="1866264" marR="324485" indent="-1411605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Курсы должны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быть организованы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ВУЗами,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имеющими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необходимую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клиническую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базу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и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преподавателей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имеющих клинический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опыт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преподаваемой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области.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1615439"/>
            <a:ext cx="4596384" cy="3785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4730115" marR="5080" indent="-43834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13. </a:t>
            </a:r>
            <a:r>
              <a:rPr spc="-10" dirty="0"/>
              <a:t>Характеристики </a:t>
            </a:r>
            <a:r>
              <a:rPr spc="-15" dirty="0"/>
              <a:t>«хорошей </a:t>
            </a:r>
            <a:r>
              <a:rPr spc="-10" dirty="0"/>
              <a:t>команды», </a:t>
            </a:r>
            <a:r>
              <a:rPr spc="-20" dirty="0"/>
              <a:t>определяемой </a:t>
            </a:r>
            <a:r>
              <a:rPr spc="-10" dirty="0"/>
              <a:t>членами  команды: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85182" y="1292427"/>
            <a:ext cx="7054850" cy="5209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Хорошая коммуникация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2.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Взаимное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уважение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понимание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своих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ролей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3. Наличие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соответствующих практических навыков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команды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4.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Качество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оценка достижения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результата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5.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Грамотное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администрирование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подразделения,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доступность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всех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необходимых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ресурсов</a:t>
            </a:r>
            <a:endParaRPr sz="2000">
              <a:latin typeface="Calibri"/>
              <a:cs typeface="Calibri"/>
            </a:endParaRPr>
          </a:p>
          <a:p>
            <a:pPr marL="12700" marR="111125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6.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Четкое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понимание потребностей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пациента 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целей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7.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Гибкость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(команды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отдельных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участников)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8.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Лидерство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управление в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</a:t>
            </a:r>
            <a:endParaRPr sz="2000">
              <a:latin typeface="Calibri"/>
              <a:cs typeface="Calibri"/>
            </a:endParaRPr>
          </a:p>
          <a:p>
            <a:pPr marL="12700" marR="113157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9.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Командная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культура: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товарищество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поддержка</a:t>
            </a:r>
            <a:r>
              <a:rPr sz="20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/  отношения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10. Возможности обучения и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11. Внешний имидж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службы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12. Персональные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установки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убеждения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членов</a:t>
            </a:r>
            <a:r>
              <a:rPr sz="20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команды</a:t>
            </a:r>
            <a:endParaRPr sz="2000">
              <a:latin typeface="Calibri"/>
              <a:cs typeface="Calibri"/>
            </a:endParaRPr>
          </a:p>
          <a:p>
            <a:pPr marL="12700" marR="103441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13.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Индивидуальные вознаграждения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возможности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(правильное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подкрепление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сотрудников)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391" y="5419750"/>
            <a:ext cx="39820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Nancarrow SA,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Booth 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A,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Ariss S,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Smith 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T,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Enderby 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P,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Roots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A. 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Ten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principles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good  interdisciplinary team work.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Hum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Resour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Health. 2013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May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10;11:19.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95" y="93726"/>
            <a:ext cx="114890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u="heavy" spc="-65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uFill>
                  <a:solidFill>
                    <a:srgbClr val="001F5F"/>
                  </a:solidFill>
                </a:uFill>
              </a:rPr>
              <a:t>Компетенции </a:t>
            </a:r>
            <a:r>
              <a:rPr sz="2600" u="heavy" spc="-10" dirty="0">
                <a:uFill>
                  <a:solidFill>
                    <a:srgbClr val="001F5F"/>
                  </a:solidFill>
                </a:uFill>
              </a:rPr>
              <a:t>мультидисциплинарной команды </a:t>
            </a:r>
            <a:r>
              <a:rPr sz="2600" u="heavy" dirty="0">
                <a:uFill>
                  <a:solidFill>
                    <a:srgbClr val="001F5F"/>
                  </a:solidFill>
                </a:uFill>
              </a:rPr>
              <a:t>(10 </a:t>
            </a:r>
            <a:r>
              <a:rPr sz="2600" u="heavy" spc="-5" dirty="0">
                <a:uFill>
                  <a:solidFill>
                    <a:srgbClr val="001F5F"/>
                  </a:solidFill>
                </a:uFill>
              </a:rPr>
              <a:t>принципов хорошей</a:t>
            </a:r>
            <a:r>
              <a:rPr sz="2600" u="heavy" spc="-10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2600" u="heavy" spc="5" dirty="0">
                <a:uFill>
                  <a:solidFill>
                    <a:srgbClr val="001F5F"/>
                  </a:solidFill>
                </a:uFill>
              </a:rPr>
              <a:t>МДБ):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341" y="623062"/>
            <a:ext cx="11605895" cy="49955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7272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 Наличие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лидера,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который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устанавливает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четкое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руководство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видение команды, прислушиваясь,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поддерживая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контролируя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членов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команды.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2.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Четкое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определение направлений оказания помощи</a:t>
            </a:r>
            <a:r>
              <a:rPr sz="20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командой.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Коллективная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культура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междисциплинарная атмосфера доверия, 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поощряется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консенсус.</a:t>
            </a:r>
            <a:endParaRPr sz="2000">
              <a:latin typeface="Calibri"/>
              <a:cs typeface="Calibri"/>
            </a:endParaRPr>
          </a:p>
          <a:p>
            <a:pPr marL="12700" marR="113664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4.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Надлежащий документооборот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инфраструктура (например, критерии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перевода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маршрутизации,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коммуникативная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инфраструктура).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5.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Качественные услуги,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ориентированные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 пациента,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подтвержденными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задокументированными 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результатами;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обратную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связь для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улучшения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качества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</a:t>
            </a:r>
            <a:r>
              <a:rPr sz="20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помощи.</a:t>
            </a:r>
            <a:endParaRPr sz="2000">
              <a:latin typeface="Calibri"/>
              <a:cs typeface="Calibri"/>
            </a:endParaRPr>
          </a:p>
          <a:p>
            <a:pPr marL="12700" marR="473709">
              <a:lnSpc>
                <a:spcPts val="216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6.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Коммуникационные стратегии,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способствуют внутригрупповому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общению,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совместному  принятию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решений.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7.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Достаточный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штат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сотрудников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для интеграции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соответствующего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сочетания навыков,</a:t>
            </a:r>
            <a:r>
              <a:rPr sz="20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компетенций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личностных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характеристик членов команды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удовлетворения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потребностей пациентов</a:t>
            </a:r>
            <a:r>
              <a:rPr sz="2000" b="1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возвращения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их к эффективному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функционированию.</a:t>
            </a:r>
            <a:endParaRPr sz="2000">
              <a:latin typeface="Calibri"/>
              <a:cs typeface="Calibri"/>
            </a:endParaRPr>
          </a:p>
          <a:p>
            <a:pPr marL="12700" marR="351790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8.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Подбор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персонала,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который демонстрирует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междисциплинарные компетенции,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включая работу в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совместное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руководство,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общение 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достаточные профессиональные знания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опыт.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9.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Взаимозависимость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роли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членов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команды при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соблюдении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отдельных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ролей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автономии.</a:t>
            </a:r>
            <a:endParaRPr sz="2000">
              <a:latin typeface="Calibri"/>
              <a:cs typeface="Calibri"/>
            </a:endParaRPr>
          </a:p>
          <a:p>
            <a:pPr marL="12700" marR="349250">
              <a:lnSpc>
                <a:spcPts val="2160"/>
              </a:lnSpc>
              <a:spcBef>
                <a:spcPts val="15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10. Личностный рост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через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соответствующую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подготовку,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вознаграждение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признание для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развития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карьеры.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495" y="6572808"/>
            <a:ext cx="11239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Nancarrow SA, Booth 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A,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Ariss S, Smith </a:t>
            </a:r>
            <a:r>
              <a:rPr sz="1400" b="1" spc="-70" dirty="0">
                <a:solidFill>
                  <a:srgbClr val="001F5F"/>
                </a:solidFill>
                <a:latin typeface="Calibri"/>
                <a:cs typeface="Calibri"/>
              </a:rPr>
              <a:t>T,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Enderby </a:t>
            </a:r>
            <a:r>
              <a:rPr sz="1400" b="1" spc="-80" dirty="0">
                <a:solidFill>
                  <a:srgbClr val="001F5F"/>
                </a:solidFill>
                <a:latin typeface="Calibri"/>
                <a:cs typeface="Calibri"/>
              </a:rPr>
              <a:t>P,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Roots </a:t>
            </a:r>
            <a:r>
              <a:rPr sz="1400" b="1" spc="5" dirty="0">
                <a:solidFill>
                  <a:srgbClr val="001F5F"/>
                </a:solidFill>
                <a:latin typeface="Calibri"/>
                <a:cs typeface="Calibri"/>
              </a:rPr>
              <a:t>A. 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Ten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principles of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good interdisciplinary team work.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Hum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Resour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Health.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2013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May</a:t>
            </a:r>
            <a:r>
              <a:rPr sz="1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10;11:19.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811" y="2321128"/>
            <a:ext cx="10328275" cy="190436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14300" marR="5080" indent="-102235">
              <a:lnSpc>
                <a:spcPts val="4760"/>
              </a:lnSpc>
              <a:spcBef>
                <a:spcPts val="695"/>
              </a:spcBef>
            </a:pPr>
            <a:r>
              <a:rPr sz="4400" dirty="0">
                <a:latin typeface="Arial"/>
                <a:cs typeface="Arial"/>
              </a:rPr>
              <a:t>2. </a:t>
            </a:r>
            <a:r>
              <a:rPr sz="4400" spc="-20" dirty="0">
                <a:latin typeface="Arial"/>
                <a:cs typeface="Arial"/>
              </a:rPr>
              <a:t>Что </a:t>
            </a:r>
            <a:r>
              <a:rPr sz="4400" spc="-10" dirty="0">
                <a:latin typeface="Arial"/>
                <a:cs typeface="Arial"/>
              </a:rPr>
              <a:t>такое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spc="-25" dirty="0">
                <a:latin typeface="Arial"/>
                <a:cs typeface="Arial"/>
              </a:rPr>
              <a:t>мультидисциплинарный  </a:t>
            </a:r>
            <a:r>
              <a:rPr sz="4400" dirty="0">
                <a:latin typeface="Arial"/>
                <a:cs typeface="Arial"/>
              </a:rPr>
              <a:t>принцип </a:t>
            </a:r>
            <a:r>
              <a:rPr sz="4400" spc="-20" dirty="0">
                <a:latin typeface="Arial"/>
                <a:cs typeface="Arial"/>
              </a:rPr>
              <a:t>работы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реабилитационной</a:t>
            </a:r>
            <a:endParaRPr sz="4400">
              <a:latin typeface="Arial"/>
              <a:cs typeface="Arial"/>
            </a:endParaRPr>
          </a:p>
          <a:p>
            <a:pPr marL="3747135">
              <a:lnSpc>
                <a:spcPts val="4675"/>
              </a:lnSpc>
            </a:pPr>
            <a:r>
              <a:rPr sz="4400" spc="-25" dirty="0">
                <a:latin typeface="Arial"/>
                <a:cs typeface="Arial"/>
              </a:rPr>
              <a:t>команды?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1484" y="297179"/>
            <a:ext cx="8676414" cy="6390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5900" y="5718047"/>
            <a:ext cx="1155700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332740" marR="323850" indent="77470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Это  </a:t>
            </a:r>
            <a:r>
              <a:rPr sz="1800" b="1" dirty="0">
                <a:latin typeface="Calibri"/>
                <a:cs typeface="Calibri"/>
              </a:rPr>
              <a:t>зм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4252" y="2203704"/>
            <a:ext cx="993775" cy="6464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8600" marR="221615" indent="101600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Это  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17580" y="2577083"/>
            <a:ext cx="870585" cy="11995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Это</a:t>
            </a:r>
            <a:endParaRPr sz="1800">
              <a:latin typeface="Calibri"/>
              <a:cs typeface="Calibri"/>
            </a:endParaRPr>
          </a:p>
          <a:p>
            <a:pPr marL="16954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шнур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8611" y="484631"/>
            <a:ext cx="1155700" cy="9220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Это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веер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2128" y="5903976"/>
            <a:ext cx="1155700" cy="711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800" b="1" spc="-10" dirty="0">
                <a:latin typeface="Calibri"/>
                <a:cs typeface="Calibri"/>
              </a:rPr>
              <a:t>Это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дерево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0188" y="2798064"/>
            <a:ext cx="1155700" cy="711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287020" marR="278130" indent="123189">
              <a:lnSpc>
                <a:spcPct val="100000"/>
              </a:lnSpc>
              <a:spcBef>
                <a:spcPts val="245"/>
              </a:spcBef>
            </a:pPr>
            <a:r>
              <a:rPr sz="1800" b="1" spc="-10" dirty="0">
                <a:latin typeface="Calibri"/>
                <a:cs typeface="Calibri"/>
              </a:rPr>
              <a:t>Это  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опье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9603" y="0"/>
            <a:ext cx="5687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1. </a:t>
            </a:r>
            <a:r>
              <a:rPr spc="-15" dirty="0"/>
              <a:t>Даже </a:t>
            </a:r>
            <a:r>
              <a:rPr spc="-5" dirty="0"/>
              <a:t>самые лучшие</a:t>
            </a:r>
            <a:r>
              <a:rPr spc="75" dirty="0"/>
              <a:t> </a:t>
            </a:r>
            <a:r>
              <a:rPr spc="-5" dirty="0"/>
              <a:t>специалисты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9603" y="405129"/>
            <a:ext cx="37058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слепы,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действуют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изолированно.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440" y="1564893"/>
            <a:ext cx="352425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80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2.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Обсуждения  разными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специалистами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дают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целостную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картину  болезни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данные для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оптимального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решения</a:t>
            </a:r>
            <a:r>
              <a:rPr sz="28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задач.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655" y="4837557"/>
            <a:ext cx="3830320" cy="18491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3.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особенно</a:t>
            </a:r>
            <a:r>
              <a:rPr sz="26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актуально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там, </a:t>
            </a:r>
            <a:r>
              <a:rPr sz="2600" b="1" spc="-55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 много,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времени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мало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10"/>
              </a:lnSpc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оплачивают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время,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965"/>
              </a:lnSpc>
            </a:pP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результат.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066" y="942086"/>
            <a:ext cx="10621010" cy="53340"/>
          </a:xfrm>
          <a:custGeom>
            <a:avLst/>
            <a:gdLst/>
            <a:ahLst/>
            <a:cxnLst/>
            <a:rect l="l" t="t" r="r" b="b"/>
            <a:pathLst>
              <a:path w="10621010" h="53340">
                <a:moveTo>
                  <a:pt x="10620717" y="0"/>
                </a:moveTo>
                <a:lnTo>
                  <a:pt x="0" y="0"/>
                </a:lnTo>
                <a:lnTo>
                  <a:pt x="0" y="53339"/>
                </a:lnTo>
                <a:lnTo>
                  <a:pt x="10620717" y="53339"/>
                </a:lnTo>
                <a:lnTo>
                  <a:pt x="1062071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486" y="1490725"/>
            <a:ext cx="7385684" cy="53340"/>
          </a:xfrm>
          <a:custGeom>
            <a:avLst/>
            <a:gdLst/>
            <a:ahLst/>
            <a:cxnLst/>
            <a:rect l="l" t="t" r="r" b="b"/>
            <a:pathLst>
              <a:path w="7385684" h="53340">
                <a:moveTo>
                  <a:pt x="7385265" y="0"/>
                </a:moveTo>
                <a:lnTo>
                  <a:pt x="0" y="0"/>
                </a:lnTo>
                <a:lnTo>
                  <a:pt x="0" y="53339"/>
                </a:lnTo>
                <a:lnTo>
                  <a:pt x="7385265" y="53339"/>
                </a:lnTo>
                <a:lnTo>
                  <a:pt x="738526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49" y="368935"/>
            <a:ext cx="11547475" cy="55733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449580">
              <a:lnSpc>
                <a:spcPts val="4320"/>
              </a:lnSpc>
              <a:spcBef>
                <a:spcPts val="640"/>
              </a:spcBef>
            </a:pP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Мультидисциплинарный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принцип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работы 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реабилитационной </a:t>
            </a: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команды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4000" b="1" spc="-40" dirty="0">
                <a:solidFill>
                  <a:srgbClr val="001F5F"/>
                </a:solidFill>
                <a:latin typeface="Arial"/>
                <a:cs typeface="Arial"/>
              </a:rPr>
              <a:t>это</a:t>
            </a:r>
            <a:r>
              <a:rPr sz="40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Arial"/>
                <a:cs typeface="Arial"/>
              </a:rPr>
              <a:t>технология</a:t>
            </a:r>
            <a:endParaRPr sz="4000">
              <a:latin typeface="Arial"/>
              <a:cs typeface="Arial"/>
            </a:endParaRPr>
          </a:p>
          <a:p>
            <a:pPr marL="1080770" marR="1076325" algn="ctr">
              <a:lnSpc>
                <a:spcPts val="4320"/>
              </a:lnSpc>
            </a:pP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реабилитации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, при </a:t>
            </a:r>
            <a:r>
              <a:rPr sz="4000" b="1" spc="-35" dirty="0">
                <a:solidFill>
                  <a:srgbClr val="001F5F"/>
                </a:solidFill>
                <a:latin typeface="Arial"/>
                <a:cs typeface="Arial"/>
              </a:rPr>
              <a:t>которой </a:t>
            </a: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команда, 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состоящая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как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минимум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из</a:t>
            </a:r>
            <a:r>
              <a:rPr sz="4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врача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020"/>
              </a:lnSpc>
            </a:pP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реабилитолога,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клинического</a:t>
            </a:r>
            <a:r>
              <a:rPr sz="4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психолога,</a:t>
            </a:r>
            <a:endParaRPr sz="4000">
              <a:latin typeface="Arial"/>
              <a:cs typeface="Arial"/>
            </a:endParaRPr>
          </a:p>
          <a:p>
            <a:pPr marL="771525" marR="764540" algn="ctr">
              <a:lnSpc>
                <a:spcPts val="4320"/>
              </a:lnSpc>
              <a:spcBef>
                <a:spcPts val="305"/>
              </a:spcBef>
            </a:pP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эрготерапевта, физического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терапевта, 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логопеда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и реабилитационной</a:t>
            </a:r>
            <a:r>
              <a:rPr sz="40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сестры,</a:t>
            </a:r>
            <a:endParaRPr sz="4000">
              <a:latin typeface="Arial"/>
              <a:cs typeface="Arial"/>
            </a:endParaRPr>
          </a:p>
          <a:p>
            <a:pPr marL="346075" marR="336550" algn="ctr">
              <a:lnSpc>
                <a:spcPts val="4320"/>
              </a:lnSpc>
            </a:pP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организует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реабилитационный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процесс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по 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единой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стратегии, с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единой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целью</a:t>
            </a:r>
            <a:r>
              <a:rPr sz="4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260"/>
              </a:lnSpc>
            </a:pP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обратной</a:t>
            </a:r>
            <a:r>
              <a:rPr sz="4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связью.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" y="131063"/>
            <a:ext cx="5899404" cy="456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712" rIns="0" bIns="0" rtlCol="0">
            <a:spAutoFit/>
          </a:bodyPr>
          <a:lstStyle/>
          <a:p>
            <a:pPr marL="6402705" marR="5080" indent="-268605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Team-based </a:t>
            </a:r>
            <a:r>
              <a:rPr sz="3200" spc="-10" dirty="0"/>
              <a:t>Multiprofesional  Interdisciplinary</a:t>
            </a:r>
            <a:r>
              <a:rPr sz="3200" spc="-50" dirty="0"/>
              <a:t> </a:t>
            </a:r>
            <a:r>
              <a:rPr sz="3200" spc="-5" dirty="0"/>
              <a:t>approach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177788" y="1600911"/>
            <a:ext cx="578231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Перевод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дословно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481965" marR="478790" algn="ctr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Мультипрофессиональный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интердисциплинарный</a:t>
            </a:r>
            <a:endParaRPr sz="32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основанный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работе</a:t>
            </a:r>
            <a:r>
              <a:rPr sz="32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подход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5111" y="5015865"/>
            <a:ext cx="44049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1895" marR="184785" indent="-99695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России такой</a:t>
            </a:r>
            <a:r>
              <a:rPr sz="3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подход 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называется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мультидисциплинарный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61353" y="4357878"/>
            <a:ext cx="5829300" cy="661670"/>
          </a:xfrm>
          <a:custGeom>
            <a:avLst/>
            <a:gdLst/>
            <a:ahLst/>
            <a:cxnLst/>
            <a:rect l="l" t="t" r="r" b="b"/>
            <a:pathLst>
              <a:path w="5829300" h="661670">
                <a:moveTo>
                  <a:pt x="5829300" y="0"/>
                </a:moveTo>
                <a:lnTo>
                  <a:pt x="5827846" y="75822"/>
                </a:lnTo>
                <a:lnTo>
                  <a:pt x="5823704" y="145428"/>
                </a:lnTo>
                <a:lnTo>
                  <a:pt x="5817203" y="206833"/>
                </a:lnTo>
                <a:lnTo>
                  <a:pt x="5808671" y="258049"/>
                </a:lnTo>
                <a:lnTo>
                  <a:pt x="5798438" y="297091"/>
                </a:lnTo>
                <a:lnTo>
                  <a:pt x="5774182" y="330708"/>
                </a:lnTo>
                <a:lnTo>
                  <a:pt x="2969768" y="330708"/>
                </a:lnTo>
                <a:lnTo>
                  <a:pt x="2957117" y="339443"/>
                </a:lnTo>
                <a:lnTo>
                  <a:pt x="2935278" y="403366"/>
                </a:lnTo>
                <a:lnTo>
                  <a:pt x="2926746" y="454582"/>
                </a:lnTo>
                <a:lnTo>
                  <a:pt x="2920245" y="515987"/>
                </a:lnTo>
                <a:lnTo>
                  <a:pt x="2916103" y="585593"/>
                </a:lnTo>
                <a:lnTo>
                  <a:pt x="2914650" y="661416"/>
                </a:lnTo>
                <a:lnTo>
                  <a:pt x="2913196" y="585593"/>
                </a:lnTo>
                <a:lnTo>
                  <a:pt x="2909054" y="515987"/>
                </a:lnTo>
                <a:lnTo>
                  <a:pt x="2902553" y="454582"/>
                </a:lnTo>
                <a:lnTo>
                  <a:pt x="2894021" y="403366"/>
                </a:lnTo>
                <a:lnTo>
                  <a:pt x="2883788" y="364324"/>
                </a:lnTo>
                <a:lnTo>
                  <a:pt x="2859531" y="330708"/>
                </a:lnTo>
                <a:lnTo>
                  <a:pt x="55118" y="330708"/>
                </a:lnTo>
                <a:lnTo>
                  <a:pt x="42467" y="321972"/>
                </a:lnTo>
                <a:lnTo>
                  <a:pt x="20628" y="258049"/>
                </a:lnTo>
                <a:lnTo>
                  <a:pt x="12096" y="206833"/>
                </a:lnTo>
                <a:lnTo>
                  <a:pt x="5595" y="145428"/>
                </a:lnTo>
                <a:lnTo>
                  <a:pt x="1453" y="75822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6075" y="5166486"/>
            <a:ext cx="58324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European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Medicine Bodies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Alliance.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White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Book on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Medicine  in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Europe.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Introductions, Executive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Summary,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Methodology.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Eur J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Phys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Rehabil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Med. 2018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Apr;54(2):125-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155.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6" y="614172"/>
            <a:ext cx="12169140" cy="6181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9385" y="3639439"/>
            <a:ext cx="1148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2373" y="3295650"/>
            <a:ext cx="1148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8235" y="899616"/>
            <a:ext cx="1862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Врач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1431" y="1064716"/>
            <a:ext cx="18624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Врач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949" y="1974926"/>
            <a:ext cx="11417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Ло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оп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7777" y="2557398"/>
            <a:ext cx="114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087" y="5022596"/>
            <a:ext cx="17862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Клинич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ий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1003" y="4624578"/>
            <a:ext cx="1784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Клинический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9689" y="5332577"/>
            <a:ext cx="1792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54182" y="1775282"/>
            <a:ext cx="986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Эр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е-</a:t>
            </a:r>
            <a:endParaRPr sz="24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рапевт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5533" y="2971038"/>
            <a:ext cx="1196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Физи-  ческий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ерап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02442" y="3475735"/>
            <a:ext cx="1196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Физи-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ческий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ерапевт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45957" y="5455107"/>
            <a:ext cx="11080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Меди-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нс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ая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сестра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42068" y="5322214"/>
            <a:ext cx="12807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Врач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профилю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39876" y="53467"/>
            <a:ext cx="4942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Междисциплинарный</a:t>
            </a:r>
            <a:r>
              <a:rPr dirty="0"/>
              <a:t> </a:t>
            </a:r>
            <a:r>
              <a:rPr spc="-10" dirty="0"/>
              <a:t>принцип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44158" y="165861"/>
            <a:ext cx="5205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33495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Интердисциплинарный	принцип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327" y="1415618"/>
            <a:ext cx="11216640" cy="37153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199515" marR="5080" indent="-1187450">
              <a:lnSpc>
                <a:spcPts val="4750"/>
              </a:lnSpc>
              <a:spcBef>
                <a:spcPts val="705"/>
              </a:spcBef>
            </a:pP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3. </a:t>
            </a: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Состав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реабилитационной </a:t>
            </a:r>
            <a:r>
              <a:rPr sz="4400" b="1" spc="-30" dirty="0">
                <a:solidFill>
                  <a:srgbClr val="001F5F"/>
                </a:solidFill>
                <a:latin typeface="Arial"/>
                <a:cs typeface="Arial"/>
              </a:rPr>
              <a:t>команды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–  </a:t>
            </a: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одна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из </a:t>
            </a:r>
            <a:r>
              <a:rPr sz="4400" b="1" spc="-20" dirty="0">
                <a:solidFill>
                  <a:srgbClr val="001F5F"/>
                </a:solidFill>
                <a:latin typeface="Arial"/>
                <a:cs typeface="Arial"/>
              </a:rPr>
              <a:t>главных</a:t>
            </a: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характеристик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4425"/>
              </a:lnSpc>
            </a:pPr>
            <a:r>
              <a:rPr sz="4400" b="1" spc="-30" dirty="0">
                <a:solidFill>
                  <a:srgbClr val="001F5F"/>
                </a:solidFill>
                <a:latin typeface="Arial"/>
                <a:cs typeface="Arial"/>
              </a:rPr>
              <a:t>мультидисциплинарного</a:t>
            </a:r>
            <a:r>
              <a:rPr sz="4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принципа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5020"/>
              </a:lnSpc>
            </a:pP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225"/>
              </a:spcBef>
            </a:pP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Но не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Arial"/>
                <a:cs typeface="Arial"/>
              </a:rPr>
              <a:t>единственная!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6857"/>
            <a:ext cx="108521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u="heavy" spc="-8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Состав </a:t>
            </a:r>
            <a:r>
              <a:rPr sz="320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мультидисциплинарной </a:t>
            </a:r>
            <a:r>
              <a:rPr sz="32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реабилитационной</a:t>
            </a:r>
            <a:r>
              <a:rPr sz="3200" u="heavy" spc="8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2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бригады: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700" y="675259"/>
            <a:ext cx="5800725" cy="21793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96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врач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по физической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и реабилитационной 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медицине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2400" spc="2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эрготерапевт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физический</a:t>
            </a:r>
            <a:r>
              <a:rPr sz="2400" b="1" spc="-3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терапевт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клинический</a:t>
            </a:r>
            <a:r>
              <a:rPr sz="2400" b="1" spc="2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психолог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2400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логопед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700" y="2846908"/>
            <a:ext cx="5823585" cy="1669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социальный</a:t>
            </a:r>
            <a:r>
              <a:rPr sz="2400" b="1" spc="2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работник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35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• 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реабилитационная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медицинская</a:t>
            </a:r>
            <a:r>
              <a:rPr sz="2400" b="1" spc="-3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сестра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34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(медицинская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сестра,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инструктор по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ЛФК, 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медсестра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по массажу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физиотерапии)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Другие</a:t>
            </a:r>
            <a:r>
              <a:rPr sz="2400" b="1" spc="-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0352" y="737616"/>
            <a:ext cx="3340607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256" y="3258311"/>
            <a:ext cx="3346704" cy="223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4891532"/>
            <a:ext cx="11379835" cy="191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96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родственники</a:t>
            </a:r>
            <a:r>
              <a:rPr sz="2400" b="1" spc="-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400">
              <a:latin typeface="Calibri"/>
              <a:cs typeface="Calibri"/>
            </a:endParaRPr>
          </a:p>
          <a:p>
            <a:pPr marL="68961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4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1. Проект порядка по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на сайте</a:t>
            </a:r>
            <a:r>
              <a:rPr sz="14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СРР: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https://rehabrus.ru/materialyi/poryadok-organizaczii-mediczinskoj-reabilitaczii-1705.html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2. European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Medicine Bodies Alliance.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White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Book on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Medicine in Europe.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Introductions, Executive 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Summary,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Methodology.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Eur J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Phys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Rehabil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Med. 2018</a:t>
            </a:r>
            <a:r>
              <a:rPr sz="1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Apr;54(2):125-155.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3. Проф. стандарты новых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реабилитационных специальностей:</a:t>
            </a:r>
            <a:r>
              <a:rPr sz="14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https://rehabrus.ru/materialyi/professionalnyie-standartyi/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9885" y="2947873"/>
            <a:ext cx="22599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Фото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Случановского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73" y="711"/>
            <a:ext cx="11572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</a:tabLst>
            </a:pPr>
            <a:r>
              <a:rPr sz="4000" u="heavy" spc="-25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П</a:t>
            </a:r>
            <a:r>
              <a:rPr sz="4000" spc="-2525" dirty="0">
                <a:solidFill>
                  <a:srgbClr val="006FC0"/>
                </a:solidFill>
              </a:rPr>
              <a:t>	</a:t>
            </a:r>
            <a:r>
              <a:rPr sz="40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равила работы в </a:t>
            </a:r>
            <a:r>
              <a:rPr sz="4000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мультидисциплинарной</a:t>
            </a:r>
            <a:r>
              <a:rPr sz="4000" u="heavy" spc="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бригаде: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725411" y="1321307"/>
            <a:ext cx="4968240" cy="4524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869950"/>
            <a:ext cx="646557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Горизонтальное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управление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МДБ</a:t>
            </a:r>
            <a:endParaRPr sz="2400">
              <a:latin typeface="Calibri"/>
              <a:cs typeface="Calibri"/>
            </a:endParaRPr>
          </a:p>
          <a:p>
            <a:pPr marL="299085" marR="292100" indent="-28702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Каждый специалист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отвечает за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свою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сферу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знаний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Совместное обсуждение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больных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реже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раза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неделю</a:t>
            </a:r>
            <a:endParaRPr sz="2400">
              <a:latin typeface="Calibri"/>
              <a:cs typeface="Calibri"/>
            </a:endParaRPr>
          </a:p>
          <a:p>
            <a:pPr marL="299085" marR="1117600" indent="-28702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Выработка единой стратегии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помощи  пациенту</a:t>
            </a:r>
            <a:endParaRPr sz="2400">
              <a:latin typeface="Calibri"/>
              <a:cs typeface="Calibri"/>
            </a:endParaRPr>
          </a:p>
          <a:p>
            <a:pPr marL="299085" marR="1006475" indent="-28702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Распределение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объема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между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специалистами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МДБ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Совместное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определение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целей</a:t>
            </a:r>
            <a:endParaRPr sz="2400">
              <a:latin typeface="Calibri"/>
              <a:cs typeface="Calibri"/>
            </a:endParaRPr>
          </a:p>
          <a:p>
            <a:pPr marL="299085" marR="5080" algn="just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плана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ведения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больного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(при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необходимости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участием самого пациента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близких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145" y="1054353"/>
            <a:ext cx="11348720" cy="43186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84530" marR="670560" algn="ctr">
              <a:lnSpc>
                <a:spcPct val="90000"/>
              </a:lnSpc>
              <a:spcBef>
                <a:spcPts val="630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Эффективность</a:t>
            </a:r>
            <a:r>
              <a:rPr sz="4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мультидисциплинарного  </a:t>
            </a:r>
            <a:r>
              <a:rPr sz="4400" b="1" spc="-40" dirty="0">
                <a:solidFill>
                  <a:srgbClr val="001F5F"/>
                </a:solidFill>
                <a:latin typeface="Calibri"/>
                <a:cs typeface="Calibri"/>
              </a:rPr>
              <a:t>подхода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обусловлена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тем,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каждый 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 работает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своем</a:t>
            </a:r>
            <a:r>
              <a:rPr sz="4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сегменте</a:t>
            </a:r>
            <a:endParaRPr sz="4400">
              <a:latin typeface="Calibri"/>
              <a:cs typeface="Calibri"/>
            </a:endParaRPr>
          </a:p>
          <a:p>
            <a:pPr marL="12065" marR="5080" indent="1905" algn="ctr">
              <a:lnSpc>
                <a:spcPct val="90000"/>
              </a:lnSpc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решения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решая при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этом 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общую </a:t>
            </a:r>
            <a:r>
              <a:rPr sz="4400" b="1" spc="-20" dirty="0">
                <a:solidFill>
                  <a:srgbClr val="FF0000"/>
                </a:solidFill>
                <a:latin typeface="Calibri"/>
                <a:cs typeface="Calibri"/>
              </a:rPr>
              <a:t>задачу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имея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информацию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4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35" dirty="0">
                <a:solidFill>
                  <a:srgbClr val="001F5F"/>
                </a:solidFill>
                <a:latin typeface="Calibri"/>
                <a:cs typeface="Calibri"/>
              </a:rPr>
              <a:t>подходах 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4400" b="1" spc="-25" dirty="0">
                <a:solidFill>
                  <a:srgbClr val="001F5F"/>
                </a:solidFill>
                <a:latin typeface="Calibri"/>
                <a:cs typeface="Calibri"/>
              </a:rPr>
              <a:t>взглядах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4400" b="1" spc="-25" dirty="0">
                <a:solidFill>
                  <a:srgbClr val="001F5F"/>
                </a:solidFill>
                <a:latin typeface="Calibri"/>
                <a:cs typeface="Calibri"/>
              </a:rPr>
              <a:t>методах 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на решение </a:t>
            </a:r>
            <a:r>
              <a:rPr sz="44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проблемы 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других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членов</a:t>
            </a: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162" y="6476"/>
            <a:ext cx="9999980" cy="1904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sz="4400" dirty="0"/>
              <a:t>В </a:t>
            </a:r>
            <a:r>
              <a:rPr sz="4400" spc="-15" dirty="0"/>
              <a:t>чем </a:t>
            </a:r>
            <a:r>
              <a:rPr sz="4400" spc="-30" dirty="0"/>
              <a:t>выгода </a:t>
            </a:r>
            <a:r>
              <a:rPr sz="4400" spc="-5" dirty="0"/>
              <a:t>работы </a:t>
            </a:r>
            <a:r>
              <a:rPr sz="4400" dirty="0"/>
              <a:t>в</a:t>
            </a:r>
            <a:r>
              <a:rPr sz="4400" spc="30" dirty="0"/>
              <a:t> </a:t>
            </a:r>
            <a:r>
              <a:rPr sz="4400" spc="-15" dirty="0"/>
              <a:t>команде</a:t>
            </a:r>
            <a:endParaRPr sz="4400"/>
          </a:p>
          <a:p>
            <a:pPr marL="12700" marR="5080" algn="ctr">
              <a:lnSpc>
                <a:spcPts val="4750"/>
              </a:lnSpc>
              <a:spcBef>
                <a:spcPts val="340"/>
              </a:spcBef>
            </a:pPr>
            <a:r>
              <a:rPr sz="4400" spc="-5" dirty="0"/>
              <a:t>(преимущества</a:t>
            </a:r>
            <a:r>
              <a:rPr sz="4400" spc="-90" dirty="0"/>
              <a:t> </a:t>
            </a:r>
            <a:r>
              <a:rPr sz="4400" spc="-20" dirty="0"/>
              <a:t>мультидисциплинарного  </a:t>
            </a:r>
            <a:r>
              <a:rPr sz="4400" spc="-5" dirty="0"/>
              <a:t>принципа</a:t>
            </a:r>
            <a:r>
              <a:rPr sz="4400" spc="-10" dirty="0"/>
              <a:t> </a:t>
            </a:r>
            <a:r>
              <a:rPr sz="4400" spc="-5" dirty="0"/>
              <a:t>работы)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943201"/>
            <a:ext cx="9868535" cy="42113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z="26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просто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повышает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эффективность</a:t>
            </a:r>
            <a:r>
              <a:rPr sz="26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сокращает сроки</a:t>
            </a:r>
            <a:r>
              <a:rPr sz="260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госпитализации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69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повышает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удовлетворенность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от  оказания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реабилитационной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помощи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способствует уменьшение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количества</a:t>
            </a:r>
            <a:r>
              <a:rPr sz="2600" b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жалоб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экономит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ресурсы</a:t>
            </a:r>
            <a:r>
              <a:rPr sz="2600" b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клиники,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сокращает нагрузку на</a:t>
            </a:r>
            <a:r>
              <a:rPr sz="260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персонал</a:t>
            </a:r>
            <a:endParaRPr sz="2600">
              <a:latin typeface="Calibri"/>
              <a:cs typeface="Calibri"/>
            </a:endParaRPr>
          </a:p>
          <a:p>
            <a:pPr marL="241300" marR="447675" indent="-228600">
              <a:lnSpc>
                <a:spcPct val="80000"/>
              </a:lnSpc>
              <a:spcBef>
                <a:spcPts val="100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обеспечивает профилактику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синдрома профессионального  выгорания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сотрудников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516" y="1645592"/>
            <a:ext cx="11240135" cy="44850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хватит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3200" spc="-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всех;</a:t>
            </a:r>
            <a:endParaRPr sz="3200">
              <a:latin typeface="Calibri"/>
              <a:cs typeface="Calibri"/>
            </a:endParaRPr>
          </a:p>
          <a:p>
            <a:pPr marL="241300" marR="1284605" indent="-228600">
              <a:lnSpc>
                <a:spcPts val="3460"/>
              </a:lnSpc>
              <a:spcBef>
                <a:spcPts val="104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специалиста иной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ракурс видения</a:t>
            </a:r>
            <a:r>
              <a:rPr sz="3200" spc="-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проблем 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пациента, а значит и иная грань</a:t>
            </a:r>
            <a:r>
              <a:rPr sz="3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работы;</a:t>
            </a:r>
            <a:endParaRPr sz="3200">
              <a:latin typeface="Calibri"/>
              <a:cs typeface="Calibri"/>
            </a:endParaRPr>
          </a:p>
          <a:p>
            <a:pPr marL="241300" marR="383540" indent="-228600">
              <a:lnSpc>
                <a:spcPts val="3460"/>
              </a:lnSpc>
              <a:spcBef>
                <a:spcPts val="99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если ваш 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подход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к пациенту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действительно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лучше,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то</a:t>
            </a:r>
            <a:r>
              <a:rPr sz="3200" spc="-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это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стоит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аргументированно объяснить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коллегам</a:t>
            </a:r>
            <a:r>
              <a:rPr sz="3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400"/>
              </a:lnSpc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недопонимания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станет меньше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будущее;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  <a:spcBef>
                <a:spcPts val="63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процессе обсуждения станет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понятней, на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чем</a:t>
            </a:r>
            <a:r>
              <a:rPr sz="3200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можно</a:t>
            </a:r>
            <a:endParaRPr sz="3200">
              <a:latin typeface="Calibri"/>
              <a:cs typeface="Calibri"/>
            </a:endParaRPr>
          </a:p>
          <a:p>
            <a:pPr marL="241300" marR="5080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эффективно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сфокусироваться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каждому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специалисту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 в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чем можно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получить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поддержку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коллег.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5" rIns="0" bIns="0" rtlCol="0">
            <a:spAutoFit/>
          </a:bodyPr>
          <a:lstStyle/>
          <a:p>
            <a:pPr marL="3215640" marR="5080" indent="-145605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Обсуждение пациента </a:t>
            </a:r>
            <a:r>
              <a:rPr sz="4000" spc="-20" dirty="0"/>
              <a:t>приводит </a:t>
            </a:r>
            <a:r>
              <a:rPr sz="4000" spc="-5" dirty="0"/>
              <a:t>к  </a:t>
            </a:r>
            <a:r>
              <a:rPr sz="4000" spc="-10" dirty="0"/>
              <a:t>пониманию </a:t>
            </a:r>
            <a:r>
              <a:rPr sz="4000" spc="-20" dirty="0"/>
              <a:t>того,</a:t>
            </a:r>
            <a:r>
              <a:rPr sz="4000" spc="5" dirty="0"/>
              <a:t> </a:t>
            </a:r>
            <a:r>
              <a:rPr sz="4000" spc="-10" dirty="0"/>
              <a:t>что:</a:t>
            </a:r>
            <a:endParaRPr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098" y="641045"/>
            <a:ext cx="583120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дает</a:t>
            </a:r>
            <a:r>
              <a:rPr sz="3600" b="1" spc="-4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возможность,</a:t>
            </a:r>
            <a:endParaRPr sz="3600">
              <a:latin typeface="Calibri"/>
              <a:cs typeface="Calibri"/>
            </a:endParaRPr>
          </a:p>
          <a:p>
            <a:pPr marL="240665" marR="5080">
              <a:lnSpc>
                <a:spcPts val="3890"/>
              </a:lnSpc>
              <a:spcBef>
                <a:spcPts val="275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вовремя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передавать</a:t>
            </a:r>
            <a:r>
              <a:rPr sz="36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задачу 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другому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члену МДБ,</a:t>
            </a:r>
            <a:r>
              <a:rPr sz="3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endParaRPr sz="3600">
              <a:latin typeface="Calibri"/>
              <a:cs typeface="Calibri"/>
            </a:endParaRPr>
          </a:p>
          <a:p>
            <a:pPr marL="240665">
              <a:lnSpc>
                <a:spcPts val="3615"/>
              </a:lnSpc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команда передает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мяч,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endParaRPr sz="3600">
              <a:latin typeface="Calibri"/>
              <a:cs typeface="Calibri"/>
            </a:endParaRPr>
          </a:p>
          <a:p>
            <a:pPr marL="240665" marR="150495">
              <a:lnSpc>
                <a:spcPct val="90000"/>
              </a:lnSpc>
              <a:spcBef>
                <a:spcPts val="215"/>
              </a:spcBef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время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игры в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футбол.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этом экономятся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силы</a:t>
            </a:r>
            <a:r>
              <a:rPr sz="3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всех  специалистов,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повышается 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эффективность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endParaRPr sz="3600">
              <a:latin typeface="Calibri"/>
              <a:cs typeface="Calibri"/>
            </a:endParaRPr>
          </a:p>
          <a:p>
            <a:pPr marL="240665" marR="793115">
              <a:lnSpc>
                <a:spcPts val="3890"/>
              </a:lnSpc>
              <a:spcBef>
                <a:spcPts val="60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воздействия,</a:t>
            </a:r>
            <a:r>
              <a:rPr sz="36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снижается  ложная конкуренция 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между</a:t>
            </a: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специалистами.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2784" y="854963"/>
            <a:ext cx="5577840" cy="519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550" rIns="0" bIns="0" rtlCol="0">
            <a:spAutoFit/>
          </a:bodyPr>
          <a:lstStyle/>
          <a:p>
            <a:pPr marL="1481455" marR="5080" indent="566420">
              <a:lnSpc>
                <a:spcPts val="4750"/>
              </a:lnSpc>
              <a:spcBef>
                <a:spcPts val="705"/>
              </a:spcBef>
            </a:pPr>
            <a:r>
              <a:rPr sz="4400" spc="-5" dirty="0"/>
              <a:t>Создание реабилитационной  </a:t>
            </a:r>
            <a:r>
              <a:rPr sz="4400" spc="-20" dirty="0"/>
              <a:t>мультидисциплинарной</a:t>
            </a:r>
            <a:r>
              <a:rPr sz="4400" spc="-50" dirty="0"/>
              <a:t> </a:t>
            </a:r>
            <a:r>
              <a:rPr sz="4400" spc="-5" dirty="0"/>
              <a:t>бригады: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9661"/>
            <a:ext cx="10273030" cy="41211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5080" indent="-228600" algn="just">
              <a:lnSpc>
                <a:spcPct val="80000"/>
              </a:lnSpc>
              <a:spcBef>
                <a:spcPts val="77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того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чтобы команда профессионалов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действовала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успешно,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первоначально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правильно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определить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её состав. В  традиционном отборе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персонала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главное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внимание</a:t>
            </a:r>
            <a:r>
              <a:rPr sz="28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уделяется</a:t>
            </a:r>
            <a:endParaRPr sz="2800">
              <a:latin typeface="Calibri"/>
              <a:cs typeface="Calibri"/>
            </a:endParaRPr>
          </a:p>
          <a:p>
            <a:pPr marL="241300" marR="1050290" algn="just">
              <a:lnSpc>
                <a:spcPct val="80000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знаниям,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умениям,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опыту,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могут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обеспечить  индивидуальный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успех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определенной</a:t>
            </a:r>
            <a:r>
              <a:rPr sz="28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работе.</a:t>
            </a:r>
            <a:endParaRPr sz="2800">
              <a:latin typeface="Calibri"/>
              <a:cs typeface="Calibri"/>
            </a:endParaRPr>
          </a:p>
          <a:p>
            <a:pPr marL="241300" marR="476250" indent="-228600">
              <a:lnSpc>
                <a:spcPct val="80000"/>
              </a:lnSpc>
              <a:spcBef>
                <a:spcPts val="994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Отбирая персонал для работы 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команде,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также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учитывать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психологическое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соответствие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навыки работы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команде.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могут участвовать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люди, которые  желают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умеют</a:t>
            </a:r>
            <a:r>
              <a:rPr sz="28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сотрудничать.</a:t>
            </a:r>
            <a:endParaRPr sz="2800">
              <a:latin typeface="Calibri"/>
              <a:cs typeface="Calibri"/>
            </a:endParaRPr>
          </a:p>
          <a:p>
            <a:pPr marL="241300" marR="29209" indent="-228600">
              <a:lnSpc>
                <a:spcPct val="80000"/>
              </a:lnSpc>
              <a:spcBef>
                <a:spcPts val="101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Знания,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навыки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образование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без умения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сотрудничать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ничего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значат для пациента и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принесут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ему</a:t>
            </a:r>
            <a:r>
              <a:rPr sz="2800" b="1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пользы.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3303" y="2019681"/>
            <a:ext cx="9314180" cy="25076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086610" marR="5080" indent="-2074545">
              <a:lnSpc>
                <a:spcPts val="4750"/>
              </a:lnSpc>
              <a:spcBef>
                <a:spcPts val="705"/>
              </a:spcBef>
            </a:pP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4.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А </a:t>
            </a:r>
            <a:r>
              <a:rPr sz="4400" b="1" spc="-20" dirty="0">
                <a:solidFill>
                  <a:srgbClr val="001F5F"/>
                </a:solidFill>
                <a:latin typeface="Arial"/>
                <a:cs typeface="Arial"/>
              </a:rPr>
              <a:t>что </a:t>
            </a:r>
            <a:r>
              <a:rPr sz="4400" b="1" spc="-95" dirty="0">
                <a:solidFill>
                  <a:srgbClr val="001F5F"/>
                </a:solidFill>
                <a:latin typeface="Arial"/>
                <a:cs typeface="Arial"/>
              </a:rPr>
              <a:t>будет, </a:t>
            </a:r>
            <a:r>
              <a:rPr sz="4400" b="1" spc="-25" dirty="0">
                <a:solidFill>
                  <a:srgbClr val="001F5F"/>
                </a:solidFill>
                <a:latin typeface="Arial"/>
                <a:cs typeface="Arial"/>
              </a:rPr>
              <a:t>если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я – </a:t>
            </a:r>
            <a:r>
              <a:rPr sz="4400" b="1" spc="-30" dirty="0">
                <a:solidFill>
                  <a:srgbClr val="001F5F"/>
                </a:solidFill>
                <a:latin typeface="Arial"/>
                <a:cs typeface="Arial"/>
              </a:rPr>
              <a:t>врач </a:t>
            </a:r>
            <a:r>
              <a:rPr sz="4400" b="1" spc="-35" dirty="0">
                <a:solidFill>
                  <a:srgbClr val="001F5F"/>
                </a:solidFill>
                <a:latin typeface="Arial"/>
                <a:cs typeface="Arial"/>
              </a:rPr>
              <a:t>буду  </a:t>
            </a: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работать один</a:t>
            </a:r>
            <a:r>
              <a:rPr sz="4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без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4425"/>
              </a:lnSpc>
            </a:pPr>
            <a:r>
              <a:rPr sz="4400" b="1" spc="-25" dirty="0">
                <a:solidFill>
                  <a:srgbClr val="001F5F"/>
                </a:solidFill>
                <a:latin typeface="Arial"/>
                <a:cs typeface="Arial"/>
              </a:rPr>
              <a:t>мультидисциплинарной</a:t>
            </a:r>
            <a:endParaRPr sz="4400">
              <a:latin typeface="Arial"/>
              <a:cs typeface="Arial"/>
            </a:endParaRPr>
          </a:p>
          <a:p>
            <a:pPr marL="635" algn="ctr">
              <a:lnSpc>
                <a:spcPts val="5015"/>
              </a:lnSpc>
            </a:pP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реабилитационной</a:t>
            </a:r>
            <a:r>
              <a:rPr sz="4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бригады?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206" y="282320"/>
            <a:ext cx="435356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  <a:tabLst>
                <a:tab pos="269240" algn="l"/>
                <a:tab pos="299085" algn="l"/>
              </a:tabLst>
            </a:pPr>
            <a:r>
              <a:rPr sz="3200" u="heavy" spc="-2025" dirty="0">
                <a:uFill>
                  <a:solidFill>
                    <a:srgbClr val="001F5F"/>
                  </a:solidFill>
                </a:uFill>
              </a:rPr>
              <a:t>Н</a:t>
            </a:r>
            <a:r>
              <a:rPr sz="3200" spc="-2025" dirty="0"/>
              <a:t>	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астоящий </a:t>
            </a:r>
            <a:r>
              <a:rPr sz="3200" u="heavy" spc="-10" dirty="0">
                <a:uFill>
                  <a:solidFill>
                    <a:srgbClr val="001F5F"/>
                  </a:solidFill>
                </a:uFill>
              </a:rPr>
              <a:t>больной</a:t>
            </a:r>
            <a:r>
              <a:rPr sz="3200" u="heavy" spc="-3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для </a:t>
            </a:r>
            <a:r>
              <a:rPr sz="3200" spc="-5" dirty="0"/>
              <a:t> </a:t>
            </a:r>
            <a:r>
              <a:rPr sz="3200" u="heavy" spc="-2290" dirty="0">
                <a:uFill>
                  <a:solidFill>
                    <a:srgbClr val="001F5F"/>
                  </a:solidFill>
                </a:uFill>
              </a:rPr>
              <a:t>м</a:t>
            </a:r>
            <a:r>
              <a:rPr sz="3200" b="0" u="heavy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0" dirty="0">
                <a:latin typeface="Times New Roman"/>
                <a:cs typeface="Times New Roman"/>
              </a:rPr>
              <a:t>		</a:t>
            </a:r>
            <a:r>
              <a:rPr sz="3200" u="heavy" spc="-114" dirty="0">
                <a:uFill>
                  <a:solidFill>
                    <a:srgbClr val="001F5F"/>
                  </a:solidFill>
                </a:uFill>
              </a:rPr>
              <a:t>у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л</a:t>
            </a:r>
            <a:r>
              <a:rPr sz="3200" u="heavy" spc="-120" dirty="0">
                <a:uFill>
                  <a:solidFill>
                    <a:srgbClr val="001F5F"/>
                  </a:solidFill>
                </a:uFill>
              </a:rPr>
              <a:t>ь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тидисциплинарной</a:t>
            </a:r>
            <a:endParaRPr sz="3200">
              <a:latin typeface="Times New Roman"/>
              <a:cs typeface="Times New Roman"/>
            </a:endParaRPr>
          </a:p>
          <a:p>
            <a:pPr marL="2540" algn="ctr">
              <a:lnSpc>
                <a:spcPts val="3404"/>
              </a:lnSpc>
            </a:pPr>
            <a:r>
              <a:rPr sz="3200" b="0" u="heavy" spc="-80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реабилитации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462" y="1951456"/>
            <a:ext cx="4737100" cy="43243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Острая фаза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инсульта,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Мужчина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- 80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лет,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Тяжелый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гемипарез,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Выраженная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моторная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афазия,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Низкая толерантность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нагрузке,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Инфаркт в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анамнезе,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Когнитивные нарушения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до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инсульта,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Скандальные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Хроническая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почечная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недостаточность,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Работает профессором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университете,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Онкология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анамнезе,</a:t>
            </a:r>
            <a:endParaRPr sz="2000">
              <a:latin typeface="Calibri"/>
              <a:cs typeface="Calibri"/>
            </a:endParaRPr>
          </a:p>
          <a:p>
            <a:pPr marL="241300" marR="276225" indent="-228600">
              <a:lnSpc>
                <a:spcPct val="70000"/>
              </a:lnSpc>
              <a:spcBef>
                <a:spcPts val="101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хочет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реабилитацию –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имеет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хорошую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мотивацию.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19812" y="777239"/>
            <a:ext cx="6141085" cy="5915025"/>
            <a:chOff x="5819812" y="777239"/>
            <a:chExt cx="6141085" cy="5915025"/>
          </a:xfrm>
        </p:grpSpPr>
        <p:sp>
          <p:nvSpPr>
            <p:cNvPr id="5" name="object 5"/>
            <p:cNvSpPr/>
            <p:nvPr/>
          </p:nvSpPr>
          <p:spPr>
            <a:xfrm>
              <a:off x="5960363" y="777239"/>
              <a:ext cx="5916167" cy="37124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38862" y="4507102"/>
              <a:ext cx="6102985" cy="2165985"/>
            </a:xfrm>
            <a:custGeom>
              <a:avLst/>
              <a:gdLst/>
              <a:ahLst/>
              <a:cxnLst/>
              <a:rect l="l" t="t" r="r" b="b"/>
              <a:pathLst>
                <a:path w="6102984" h="2165984">
                  <a:moveTo>
                    <a:pt x="1967700" y="0"/>
                  </a:moveTo>
                  <a:lnTo>
                    <a:pt x="1985988" y="655955"/>
                  </a:lnTo>
                  <a:lnTo>
                    <a:pt x="2045153" y="670982"/>
                  </a:lnTo>
                  <a:lnTo>
                    <a:pt x="2102487" y="687310"/>
                  </a:lnTo>
                  <a:lnTo>
                    <a:pt x="2157955" y="704894"/>
                  </a:lnTo>
                  <a:lnTo>
                    <a:pt x="2211524" y="723688"/>
                  </a:lnTo>
                  <a:lnTo>
                    <a:pt x="2263164" y="743646"/>
                  </a:lnTo>
                  <a:lnTo>
                    <a:pt x="2312839" y="764722"/>
                  </a:lnTo>
                  <a:lnTo>
                    <a:pt x="2360519" y="786872"/>
                  </a:lnTo>
                  <a:lnTo>
                    <a:pt x="2406169" y="810048"/>
                  </a:lnTo>
                  <a:lnTo>
                    <a:pt x="2449758" y="834206"/>
                  </a:lnTo>
                  <a:lnTo>
                    <a:pt x="2491252" y="859300"/>
                  </a:lnTo>
                  <a:lnTo>
                    <a:pt x="2530619" y="885284"/>
                  </a:lnTo>
                  <a:lnTo>
                    <a:pt x="2567827" y="912113"/>
                  </a:lnTo>
                  <a:lnTo>
                    <a:pt x="2602841" y="939740"/>
                  </a:lnTo>
                  <a:lnTo>
                    <a:pt x="2635630" y="968121"/>
                  </a:lnTo>
                  <a:lnTo>
                    <a:pt x="2666161" y="997209"/>
                  </a:lnTo>
                  <a:lnTo>
                    <a:pt x="2694400" y="1026959"/>
                  </a:lnTo>
                  <a:lnTo>
                    <a:pt x="2720317" y="1057326"/>
                  </a:lnTo>
                  <a:lnTo>
                    <a:pt x="2743876" y="1088263"/>
                  </a:lnTo>
                  <a:lnTo>
                    <a:pt x="2783795" y="1151666"/>
                  </a:lnTo>
                  <a:lnTo>
                    <a:pt x="2813895" y="1216803"/>
                  </a:lnTo>
                  <a:lnTo>
                    <a:pt x="2833915" y="1283310"/>
                  </a:lnTo>
                  <a:lnTo>
                    <a:pt x="2843592" y="1350821"/>
                  </a:lnTo>
                  <a:lnTo>
                    <a:pt x="2844470" y="1384838"/>
                  </a:lnTo>
                  <a:lnTo>
                    <a:pt x="2842664" y="1418970"/>
                  </a:lnTo>
                  <a:lnTo>
                    <a:pt x="2830870" y="1487393"/>
                  </a:lnTo>
                  <a:lnTo>
                    <a:pt x="2807947" y="1555724"/>
                  </a:lnTo>
                  <a:lnTo>
                    <a:pt x="2773634" y="1623598"/>
                  </a:lnTo>
                  <a:lnTo>
                    <a:pt x="2752124" y="1657249"/>
                  </a:lnTo>
                  <a:lnTo>
                    <a:pt x="2727668" y="1690649"/>
                  </a:lnTo>
                  <a:lnTo>
                    <a:pt x="2678420" y="1747500"/>
                  </a:lnTo>
                  <a:lnTo>
                    <a:pt x="2651123" y="1774743"/>
                  </a:lnTo>
                  <a:lnTo>
                    <a:pt x="2622118" y="1801180"/>
                  </a:lnTo>
                  <a:lnTo>
                    <a:pt x="2591461" y="1826800"/>
                  </a:lnTo>
                  <a:lnTo>
                    <a:pt x="2559208" y="1851590"/>
                  </a:lnTo>
                  <a:lnTo>
                    <a:pt x="2525414" y="1875539"/>
                  </a:lnTo>
                  <a:lnTo>
                    <a:pt x="2490136" y="1898633"/>
                  </a:lnTo>
                  <a:lnTo>
                    <a:pt x="2453429" y="1920860"/>
                  </a:lnTo>
                  <a:lnTo>
                    <a:pt x="2415350" y="1942209"/>
                  </a:lnTo>
                  <a:lnTo>
                    <a:pt x="2375953" y="1962667"/>
                  </a:lnTo>
                  <a:lnTo>
                    <a:pt x="2335295" y="1982222"/>
                  </a:lnTo>
                  <a:lnTo>
                    <a:pt x="2293431" y="2000861"/>
                  </a:lnTo>
                  <a:lnTo>
                    <a:pt x="2250418" y="2018572"/>
                  </a:lnTo>
                  <a:lnTo>
                    <a:pt x="2206311" y="2035343"/>
                  </a:lnTo>
                  <a:lnTo>
                    <a:pt x="2161166" y="2051161"/>
                  </a:lnTo>
                  <a:lnTo>
                    <a:pt x="2115039" y="2066015"/>
                  </a:lnTo>
                  <a:lnTo>
                    <a:pt x="2067985" y="2079893"/>
                  </a:lnTo>
                  <a:lnTo>
                    <a:pt x="2020061" y="2092781"/>
                  </a:lnTo>
                  <a:lnTo>
                    <a:pt x="1971323" y="2104667"/>
                  </a:lnTo>
                  <a:lnTo>
                    <a:pt x="1921825" y="2115540"/>
                  </a:lnTo>
                  <a:lnTo>
                    <a:pt x="1871625" y="2125387"/>
                  </a:lnTo>
                  <a:lnTo>
                    <a:pt x="1820777" y="2134195"/>
                  </a:lnTo>
                  <a:lnTo>
                    <a:pt x="1769338" y="2141954"/>
                  </a:lnTo>
                  <a:lnTo>
                    <a:pt x="1717363" y="2148649"/>
                  </a:lnTo>
                  <a:lnTo>
                    <a:pt x="1664909" y="2154269"/>
                  </a:lnTo>
                  <a:lnTo>
                    <a:pt x="1612030" y="2158802"/>
                  </a:lnTo>
                  <a:lnTo>
                    <a:pt x="1558784" y="2162236"/>
                  </a:lnTo>
                  <a:lnTo>
                    <a:pt x="1505225" y="2164557"/>
                  </a:lnTo>
                  <a:lnTo>
                    <a:pt x="1451410" y="2165755"/>
                  </a:lnTo>
                  <a:lnTo>
                    <a:pt x="1397394" y="2165816"/>
                  </a:lnTo>
                  <a:lnTo>
                    <a:pt x="1343234" y="2164728"/>
                  </a:lnTo>
                  <a:lnTo>
                    <a:pt x="1288984" y="2162480"/>
                  </a:lnTo>
                  <a:lnTo>
                    <a:pt x="1234701" y="2159058"/>
                  </a:lnTo>
                  <a:lnTo>
                    <a:pt x="1180441" y="2154451"/>
                  </a:lnTo>
                  <a:lnTo>
                    <a:pt x="1126259" y="2148646"/>
                  </a:lnTo>
                  <a:lnTo>
                    <a:pt x="1072212" y="2141632"/>
                  </a:lnTo>
                  <a:lnTo>
                    <a:pt x="1018355" y="2133394"/>
                  </a:lnTo>
                  <a:lnTo>
                    <a:pt x="964743" y="2123923"/>
                  </a:lnTo>
                  <a:lnTo>
                    <a:pt x="911434" y="2113205"/>
                  </a:lnTo>
                  <a:lnTo>
                    <a:pt x="858482" y="2101227"/>
                  </a:lnTo>
                  <a:lnTo>
                    <a:pt x="799316" y="2086200"/>
                  </a:lnTo>
                  <a:lnTo>
                    <a:pt x="741983" y="2069871"/>
                  </a:lnTo>
                  <a:lnTo>
                    <a:pt x="686515" y="2052287"/>
                  </a:lnTo>
                  <a:lnTo>
                    <a:pt x="632945" y="2033493"/>
                  </a:lnTo>
                  <a:lnTo>
                    <a:pt x="581306" y="2013535"/>
                  </a:lnTo>
                  <a:lnTo>
                    <a:pt x="531630" y="1992458"/>
                  </a:lnTo>
                  <a:lnTo>
                    <a:pt x="483951" y="1970309"/>
                  </a:lnTo>
                  <a:lnTo>
                    <a:pt x="438300" y="1947132"/>
                  </a:lnTo>
                  <a:lnTo>
                    <a:pt x="394712" y="1922974"/>
                  </a:lnTo>
                  <a:lnTo>
                    <a:pt x="353217" y="1897880"/>
                  </a:lnTo>
                  <a:lnTo>
                    <a:pt x="313850" y="1871896"/>
                  </a:lnTo>
                  <a:lnTo>
                    <a:pt x="276643" y="1845067"/>
                  </a:lnTo>
                  <a:lnTo>
                    <a:pt x="241629" y="1817439"/>
                  </a:lnTo>
                  <a:lnTo>
                    <a:pt x="208840" y="1789058"/>
                  </a:lnTo>
                  <a:lnTo>
                    <a:pt x="178309" y="1759970"/>
                  </a:lnTo>
                  <a:lnTo>
                    <a:pt x="150069" y="1730220"/>
                  </a:lnTo>
                  <a:lnTo>
                    <a:pt x="124153" y="1699853"/>
                  </a:lnTo>
                  <a:lnTo>
                    <a:pt x="100593" y="1668916"/>
                  </a:lnTo>
                  <a:lnTo>
                    <a:pt x="60674" y="1605513"/>
                  </a:lnTo>
                  <a:lnTo>
                    <a:pt x="30574" y="1540376"/>
                  </a:lnTo>
                  <a:lnTo>
                    <a:pt x="10555" y="1473870"/>
                  </a:lnTo>
                  <a:lnTo>
                    <a:pt x="878" y="1406360"/>
                  </a:lnTo>
                  <a:lnTo>
                    <a:pt x="0" y="1372343"/>
                  </a:lnTo>
                  <a:lnTo>
                    <a:pt x="1805" y="1338212"/>
                  </a:lnTo>
                  <a:lnTo>
                    <a:pt x="13600" y="1269792"/>
                  </a:lnTo>
                  <a:lnTo>
                    <a:pt x="36522" y="1201463"/>
                  </a:lnTo>
                  <a:lnTo>
                    <a:pt x="70836" y="1133593"/>
                  </a:lnTo>
                  <a:lnTo>
                    <a:pt x="92346" y="1099944"/>
                  </a:lnTo>
                  <a:lnTo>
                    <a:pt x="116802" y="1066546"/>
                  </a:lnTo>
                  <a:lnTo>
                    <a:pt x="166700" y="1009068"/>
                  </a:lnTo>
                  <a:lnTo>
                    <a:pt x="194508" y="981446"/>
                  </a:lnTo>
                  <a:lnTo>
                    <a:pt x="224149" y="954596"/>
                  </a:lnTo>
                  <a:lnTo>
                    <a:pt x="255566" y="928536"/>
                  </a:lnTo>
                  <a:lnTo>
                    <a:pt x="288705" y="903288"/>
                  </a:lnTo>
                  <a:lnTo>
                    <a:pt x="323509" y="878869"/>
                  </a:lnTo>
                  <a:lnTo>
                    <a:pt x="359923" y="855300"/>
                  </a:lnTo>
                  <a:lnTo>
                    <a:pt x="397892" y="832601"/>
                  </a:lnTo>
                  <a:lnTo>
                    <a:pt x="437359" y="810791"/>
                  </a:lnTo>
                  <a:lnTo>
                    <a:pt x="478270" y="789890"/>
                  </a:lnTo>
                  <a:lnTo>
                    <a:pt x="520568" y="769918"/>
                  </a:lnTo>
                  <a:lnTo>
                    <a:pt x="564199" y="750895"/>
                  </a:lnTo>
                  <a:lnTo>
                    <a:pt x="609106" y="732839"/>
                  </a:lnTo>
                  <a:lnTo>
                    <a:pt x="655234" y="715772"/>
                  </a:lnTo>
                  <a:lnTo>
                    <a:pt x="702528" y="699711"/>
                  </a:lnTo>
                  <a:lnTo>
                    <a:pt x="750931" y="684679"/>
                  </a:lnTo>
                  <a:lnTo>
                    <a:pt x="800389" y="670693"/>
                  </a:lnTo>
                  <a:lnTo>
                    <a:pt x="850845" y="657773"/>
                  </a:lnTo>
                  <a:lnTo>
                    <a:pt x="902245" y="645940"/>
                  </a:lnTo>
                  <a:lnTo>
                    <a:pt x="954532" y="635213"/>
                  </a:lnTo>
                  <a:lnTo>
                    <a:pt x="1007652" y="625612"/>
                  </a:lnTo>
                  <a:lnTo>
                    <a:pt x="1061547" y="617156"/>
                  </a:lnTo>
                  <a:lnTo>
                    <a:pt x="1116164" y="609866"/>
                  </a:lnTo>
                  <a:lnTo>
                    <a:pt x="1171446" y="603760"/>
                  </a:lnTo>
                  <a:lnTo>
                    <a:pt x="1227337" y="598859"/>
                  </a:lnTo>
                  <a:lnTo>
                    <a:pt x="1283783" y="595181"/>
                  </a:lnTo>
                  <a:lnTo>
                    <a:pt x="1340727" y="592748"/>
                  </a:lnTo>
                  <a:lnTo>
                    <a:pt x="1398115" y="591579"/>
                  </a:lnTo>
                  <a:lnTo>
                    <a:pt x="1455890" y="591693"/>
                  </a:lnTo>
                  <a:lnTo>
                    <a:pt x="1967700" y="0"/>
                  </a:lnTo>
                  <a:close/>
                </a:path>
                <a:path w="6102984" h="2165984">
                  <a:moveTo>
                    <a:pt x="4241254" y="26797"/>
                  </a:moveTo>
                  <a:lnTo>
                    <a:pt x="4684103" y="507619"/>
                  </a:lnTo>
                  <a:lnTo>
                    <a:pt x="4745775" y="508435"/>
                  </a:lnTo>
                  <a:lnTo>
                    <a:pt x="4806769" y="510685"/>
                  </a:lnTo>
                  <a:lnTo>
                    <a:pt x="4867032" y="514339"/>
                  </a:lnTo>
                  <a:lnTo>
                    <a:pt x="4926512" y="519366"/>
                  </a:lnTo>
                  <a:lnTo>
                    <a:pt x="4985154" y="525738"/>
                  </a:lnTo>
                  <a:lnTo>
                    <a:pt x="5042906" y="533425"/>
                  </a:lnTo>
                  <a:lnTo>
                    <a:pt x="5099715" y="542398"/>
                  </a:lnTo>
                  <a:lnTo>
                    <a:pt x="5155527" y="552626"/>
                  </a:lnTo>
                  <a:lnTo>
                    <a:pt x="5210289" y="564080"/>
                  </a:lnTo>
                  <a:lnTo>
                    <a:pt x="5263947" y="576732"/>
                  </a:lnTo>
                  <a:lnTo>
                    <a:pt x="5316450" y="590550"/>
                  </a:lnTo>
                  <a:lnTo>
                    <a:pt x="5367742" y="605505"/>
                  </a:lnTo>
                  <a:lnTo>
                    <a:pt x="5417772" y="621569"/>
                  </a:lnTo>
                  <a:lnTo>
                    <a:pt x="5466486" y="638711"/>
                  </a:lnTo>
                  <a:lnTo>
                    <a:pt x="5513830" y="656901"/>
                  </a:lnTo>
                  <a:lnTo>
                    <a:pt x="5559752" y="676111"/>
                  </a:lnTo>
                  <a:lnTo>
                    <a:pt x="5604198" y="696311"/>
                  </a:lnTo>
                  <a:lnTo>
                    <a:pt x="5647115" y="717470"/>
                  </a:lnTo>
                  <a:lnTo>
                    <a:pt x="5688451" y="739560"/>
                  </a:lnTo>
                  <a:lnTo>
                    <a:pt x="5728150" y="762551"/>
                  </a:lnTo>
                  <a:lnTo>
                    <a:pt x="5766162" y="786413"/>
                  </a:lnTo>
                  <a:lnTo>
                    <a:pt x="5802431" y="811118"/>
                  </a:lnTo>
                  <a:lnTo>
                    <a:pt x="5836906" y="836634"/>
                  </a:lnTo>
                  <a:lnTo>
                    <a:pt x="5869532" y="862933"/>
                  </a:lnTo>
                  <a:lnTo>
                    <a:pt x="5900257" y="889985"/>
                  </a:lnTo>
                  <a:lnTo>
                    <a:pt x="5929027" y="917760"/>
                  </a:lnTo>
                  <a:lnTo>
                    <a:pt x="5955789" y="946229"/>
                  </a:lnTo>
                  <a:lnTo>
                    <a:pt x="5980491" y="975363"/>
                  </a:lnTo>
                  <a:lnTo>
                    <a:pt x="6023497" y="1035505"/>
                  </a:lnTo>
                  <a:lnTo>
                    <a:pt x="6057621" y="1097950"/>
                  </a:lnTo>
                  <a:lnTo>
                    <a:pt x="6082437" y="1162460"/>
                  </a:lnTo>
                  <a:lnTo>
                    <a:pt x="6097518" y="1228800"/>
                  </a:lnTo>
                  <a:lnTo>
                    <a:pt x="6102439" y="1296733"/>
                  </a:lnTo>
                  <a:lnTo>
                    <a:pt x="6100966" y="1330876"/>
                  </a:lnTo>
                  <a:lnTo>
                    <a:pt x="6090304" y="1398008"/>
                  </a:lnTo>
                  <a:lnTo>
                    <a:pt x="6069710" y="1463403"/>
                  </a:lnTo>
                  <a:lnTo>
                    <a:pt x="6039613" y="1526827"/>
                  </a:lnTo>
                  <a:lnTo>
                    <a:pt x="6000441" y="1588043"/>
                  </a:lnTo>
                  <a:lnTo>
                    <a:pt x="5952621" y="1646815"/>
                  </a:lnTo>
                  <a:lnTo>
                    <a:pt x="5925601" y="1675211"/>
                  </a:lnTo>
                  <a:lnTo>
                    <a:pt x="5896580" y="1702908"/>
                  </a:lnTo>
                  <a:lnTo>
                    <a:pt x="5865611" y="1729876"/>
                  </a:lnTo>
                  <a:lnTo>
                    <a:pt x="5832748" y="1756087"/>
                  </a:lnTo>
                  <a:lnTo>
                    <a:pt x="5798043" y="1781509"/>
                  </a:lnTo>
                  <a:lnTo>
                    <a:pt x="5761551" y="1806115"/>
                  </a:lnTo>
                  <a:lnTo>
                    <a:pt x="5723325" y="1829874"/>
                  </a:lnTo>
                  <a:lnTo>
                    <a:pt x="5683418" y="1852756"/>
                  </a:lnTo>
                  <a:lnTo>
                    <a:pt x="5641884" y="1874734"/>
                  </a:lnTo>
                  <a:lnTo>
                    <a:pt x="5598776" y="1895777"/>
                  </a:lnTo>
                  <a:lnTo>
                    <a:pt x="5554148" y="1915855"/>
                  </a:lnTo>
                  <a:lnTo>
                    <a:pt x="5508054" y="1934939"/>
                  </a:lnTo>
                  <a:lnTo>
                    <a:pt x="5460546" y="1953000"/>
                  </a:lnTo>
                  <a:lnTo>
                    <a:pt x="5411678" y="1970008"/>
                  </a:lnTo>
                  <a:lnTo>
                    <a:pt x="5361504" y="1985935"/>
                  </a:lnTo>
                  <a:lnTo>
                    <a:pt x="5310077" y="2000749"/>
                  </a:lnTo>
                  <a:lnTo>
                    <a:pt x="5257451" y="2014422"/>
                  </a:lnTo>
                  <a:lnTo>
                    <a:pt x="5203679" y="2026925"/>
                  </a:lnTo>
                  <a:lnTo>
                    <a:pt x="5148815" y="2038227"/>
                  </a:lnTo>
                  <a:lnTo>
                    <a:pt x="5092911" y="2048301"/>
                  </a:lnTo>
                  <a:lnTo>
                    <a:pt x="5036022" y="2057115"/>
                  </a:lnTo>
                  <a:lnTo>
                    <a:pt x="4978202" y="2064640"/>
                  </a:lnTo>
                  <a:lnTo>
                    <a:pt x="4919503" y="2070848"/>
                  </a:lnTo>
                  <a:lnTo>
                    <a:pt x="4859978" y="2075708"/>
                  </a:lnTo>
                  <a:lnTo>
                    <a:pt x="4799683" y="2079192"/>
                  </a:lnTo>
                  <a:lnTo>
                    <a:pt x="4738669" y="2081269"/>
                  </a:lnTo>
                  <a:lnTo>
                    <a:pt x="4676991" y="2081911"/>
                  </a:lnTo>
                  <a:lnTo>
                    <a:pt x="4615319" y="2081097"/>
                  </a:lnTo>
                  <a:lnTo>
                    <a:pt x="4554325" y="2078851"/>
                  </a:lnTo>
                  <a:lnTo>
                    <a:pt x="4494061" y="2075199"/>
                  </a:lnTo>
                  <a:lnTo>
                    <a:pt x="4434582" y="2070174"/>
                  </a:lnTo>
                  <a:lnTo>
                    <a:pt x="4375939" y="2063803"/>
                  </a:lnTo>
                  <a:lnTo>
                    <a:pt x="4318187" y="2056117"/>
                  </a:lnTo>
                  <a:lnTo>
                    <a:pt x="4261379" y="2047145"/>
                  </a:lnTo>
                  <a:lnTo>
                    <a:pt x="4205567" y="2036916"/>
                  </a:lnTo>
                  <a:lnTo>
                    <a:pt x="4150805" y="2025461"/>
                  </a:lnTo>
                  <a:lnTo>
                    <a:pt x="4097146" y="2012810"/>
                  </a:lnTo>
                  <a:lnTo>
                    <a:pt x="4044644" y="1998990"/>
                  </a:lnTo>
                  <a:lnTo>
                    <a:pt x="3993351" y="1984033"/>
                  </a:lnTo>
                  <a:lnTo>
                    <a:pt x="3943322" y="1967968"/>
                  </a:lnTo>
                  <a:lnTo>
                    <a:pt x="3894608" y="1950824"/>
                  </a:lnTo>
                  <a:lnTo>
                    <a:pt x="3847264" y="1932632"/>
                  </a:lnTo>
                  <a:lnTo>
                    <a:pt x="3801342" y="1913420"/>
                  </a:lnTo>
                  <a:lnTo>
                    <a:pt x="3756896" y="1893218"/>
                  </a:lnTo>
                  <a:lnTo>
                    <a:pt x="3713978" y="1872056"/>
                  </a:lnTo>
                  <a:lnTo>
                    <a:pt x="3672643" y="1849964"/>
                  </a:lnTo>
                  <a:lnTo>
                    <a:pt x="3632943" y="1826971"/>
                  </a:lnTo>
                  <a:lnTo>
                    <a:pt x="3594932" y="1803106"/>
                  </a:lnTo>
                  <a:lnTo>
                    <a:pt x="3558662" y="1778400"/>
                  </a:lnTo>
                  <a:lnTo>
                    <a:pt x="3524188" y="1752882"/>
                  </a:lnTo>
                  <a:lnTo>
                    <a:pt x="3491562" y="1726581"/>
                  </a:lnTo>
                  <a:lnTo>
                    <a:pt x="3460837" y="1699528"/>
                  </a:lnTo>
                  <a:lnTo>
                    <a:pt x="3432067" y="1671751"/>
                  </a:lnTo>
                  <a:lnTo>
                    <a:pt x="3405304" y="1643281"/>
                  </a:lnTo>
                  <a:lnTo>
                    <a:pt x="3380603" y="1614146"/>
                  </a:lnTo>
                  <a:lnTo>
                    <a:pt x="3337596" y="1554004"/>
                  </a:lnTo>
                  <a:lnTo>
                    <a:pt x="3303472" y="1491561"/>
                  </a:lnTo>
                  <a:lnTo>
                    <a:pt x="3278657" y="1427054"/>
                  </a:lnTo>
                  <a:lnTo>
                    <a:pt x="3263576" y="1360720"/>
                  </a:lnTo>
                  <a:lnTo>
                    <a:pt x="3258655" y="1292796"/>
                  </a:lnTo>
                  <a:lnTo>
                    <a:pt x="3260368" y="1255925"/>
                  </a:lnTo>
                  <a:lnTo>
                    <a:pt x="3272933" y="1183238"/>
                  </a:lnTo>
                  <a:lnTo>
                    <a:pt x="3297303" y="1112265"/>
                  </a:lnTo>
                  <a:lnTo>
                    <a:pt x="3313773" y="1077538"/>
                  </a:lnTo>
                  <a:lnTo>
                    <a:pt x="3333023" y="1043380"/>
                  </a:lnTo>
                  <a:lnTo>
                    <a:pt x="3354996" y="1009836"/>
                  </a:lnTo>
                  <a:lnTo>
                    <a:pt x="3379636" y="976954"/>
                  </a:lnTo>
                  <a:lnTo>
                    <a:pt x="3406885" y="944780"/>
                  </a:lnTo>
                  <a:lnTo>
                    <a:pt x="3436686" y="913360"/>
                  </a:lnTo>
                  <a:lnTo>
                    <a:pt x="3468982" y="882742"/>
                  </a:lnTo>
                  <a:lnTo>
                    <a:pt x="3503717" y="852971"/>
                  </a:lnTo>
                  <a:lnTo>
                    <a:pt x="3540833" y="824095"/>
                  </a:lnTo>
                  <a:lnTo>
                    <a:pt x="3580273" y="796159"/>
                  </a:lnTo>
                  <a:lnTo>
                    <a:pt x="3621981" y="769210"/>
                  </a:lnTo>
                  <a:lnTo>
                    <a:pt x="3665899" y="743295"/>
                  </a:lnTo>
                  <a:lnTo>
                    <a:pt x="3711970" y="718460"/>
                  </a:lnTo>
                  <a:lnTo>
                    <a:pt x="3760137" y="694753"/>
                  </a:lnTo>
                  <a:lnTo>
                    <a:pt x="3810343" y="672218"/>
                  </a:lnTo>
                  <a:lnTo>
                    <a:pt x="3862531" y="650904"/>
                  </a:lnTo>
                  <a:lnTo>
                    <a:pt x="3916645" y="630856"/>
                  </a:lnTo>
                  <a:lnTo>
                    <a:pt x="3972627" y="612121"/>
                  </a:lnTo>
                  <a:lnTo>
                    <a:pt x="4030420" y="594746"/>
                  </a:lnTo>
                  <a:lnTo>
                    <a:pt x="4089967" y="578777"/>
                  </a:lnTo>
                  <a:lnTo>
                    <a:pt x="4151211" y="564261"/>
                  </a:lnTo>
                  <a:lnTo>
                    <a:pt x="4241254" y="2679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49746" y="197942"/>
            <a:ext cx="51073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Два врача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вместо МДБ: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физиотерапевт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врач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ЛФК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4071" y="5303901"/>
            <a:ext cx="19951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Ну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нет!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него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низкий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потенциал.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9491" y="5216778"/>
            <a:ext cx="2259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него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ШРМ 5. У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него  хороший тариф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(КСГ).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Надо брать.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Покапаем  ему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что-нибудь...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8292" y="2601467"/>
            <a:ext cx="5109972" cy="252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7385" y="477246"/>
            <a:ext cx="2259330" cy="15557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26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Физический</a:t>
            </a:r>
            <a:r>
              <a:rPr sz="14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терапевт</a:t>
            </a:r>
            <a:endParaRPr sz="1400">
              <a:latin typeface="Calibri"/>
              <a:cs typeface="Calibri"/>
            </a:endParaRPr>
          </a:p>
          <a:p>
            <a:pPr marL="227329" marR="114935" indent="-215265">
              <a:lnSpc>
                <a:spcPct val="100000"/>
              </a:lnSpc>
              <a:spcBef>
                <a:spcPts val="12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После стабилизации состояния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повышения толерантности</a:t>
            </a:r>
            <a:r>
              <a:rPr sz="105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endParaRPr sz="1050">
              <a:latin typeface="Calibri"/>
              <a:cs typeface="Calibri"/>
            </a:endParaRPr>
          </a:p>
          <a:p>
            <a:pPr marL="227329" marR="5080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нагрузке можно научить пациента  сидеть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кресле. Пациент может 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научиться пользоваться коляской  на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электроприводе. Реабилитация  показана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есть потенциал  восстановления.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4796" y="1948941"/>
            <a:ext cx="2366645" cy="98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испытывает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стресс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из-за 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попадания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больницу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 из-за своей  болезни.</a:t>
            </a:r>
            <a:r>
              <a:rPr sz="105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Необходима</a:t>
            </a:r>
            <a:endParaRPr sz="105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психокоррекционная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работа.</a:t>
            </a:r>
            <a:endParaRPr sz="1050">
              <a:latin typeface="Calibri"/>
              <a:cs typeface="Calibri"/>
            </a:endParaRPr>
          </a:p>
          <a:p>
            <a:pPr marL="227329" marR="311785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Родственники нуждаются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психокоррекционной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помощи.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495" y="1263972"/>
            <a:ext cx="1359535" cy="11512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0005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Логопед</a:t>
            </a:r>
            <a:endParaRPr sz="14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spcBef>
                <a:spcPts val="380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не  восстановится</a:t>
            </a:r>
            <a:r>
              <a:rPr sz="105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речь, 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потенциал  восстановления</a:t>
            </a:r>
            <a:endParaRPr sz="105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«плохой»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4809" y="4230751"/>
            <a:ext cx="6032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r>
              <a:rPr sz="105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1050" b="1" spc="5" dirty="0">
                <a:solidFill>
                  <a:srgbClr val="001F5F"/>
                </a:solidFill>
                <a:latin typeface="Calibri"/>
                <a:cs typeface="Calibri"/>
              </a:rPr>
              <a:t>ОНМК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59" y="2640330"/>
            <a:ext cx="2134235" cy="1189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5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Врач-ЛФК:</a:t>
            </a:r>
            <a:endParaRPr sz="1400">
              <a:latin typeface="Calibri"/>
              <a:cs typeface="Calibri"/>
            </a:endParaRPr>
          </a:p>
          <a:p>
            <a:pPr marL="135890">
              <a:lnSpc>
                <a:spcPts val="1215"/>
              </a:lnSpc>
              <a:tabLst>
                <a:tab pos="351155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противопоказания</a:t>
            </a:r>
            <a:endParaRPr sz="1050">
              <a:latin typeface="Calibri"/>
              <a:cs typeface="Calibri"/>
            </a:endParaRPr>
          </a:p>
          <a:p>
            <a:pPr marL="351155" marR="5080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для реабилитации, так ему 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противопоказаны</a:t>
            </a:r>
            <a:r>
              <a:rPr sz="105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физические  упражнения из-за</a:t>
            </a:r>
            <a:r>
              <a:rPr sz="105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низкой</a:t>
            </a:r>
            <a:endParaRPr sz="1050">
              <a:latin typeface="Calibri"/>
              <a:cs typeface="Calibri"/>
            </a:endParaRPr>
          </a:p>
          <a:p>
            <a:pPr marL="351155" marR="305435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фракции выброса</a:t>
            </a:r>
            <a:r>
              <a:rPr sz="105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левого  желудочка.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8533" y="9855"/>
            <a:ext cx="11161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Мнение специалистов </a:t>
            </a:r>
            <a:r>
              <a:rPr spc="-5" dirty="0"/>
              <a:t>МДБ о </a:t>
            </a:r>
            <a:r>
              <a:rPr spc="-10" dirty="0"/>
              <a:t>реабилитационном потенциале</a:t>
            </a:r>
            <a:r>
              <a:rPr spc="220" dirty="0"/>
              <a:t> </a:t>
            </a:r>
            <a:r>
              <a:rPr spc="-10" dirty="0"/>
              <a:t>пациента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29934" y="411243"/>
            <a:ext cx="2778125" cy="187325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24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Эрготерапевт:</a:t>
            </a:r>
            <a:endParaRPr sz="1400">
              <a:latin typeface="Calibri"/>
              <a:cs typeface="Calibri"/>
            </a:endParaRPr>
          </a:p>
          <a:p>
            <a:pPr marL="227329" marR="89535" indent="-215265">
              <a:lnSpc>
                <a:spcPct val="100000"/>
              </a:lnSpc>
              <a:spcBef>
                <a:spcPts val="114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можно научить самостоятельно  есть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пользоваться</a:t>
            </a:r>
            <a:r>
              <a:rPr sz="105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прикроватным</a:t>
            </a:r>
            <a:endParaRPr sz="105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туалетом с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помощью.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Родственники готовы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ухаживать</a:t>
            </a:r>
            <a:r>
              <a:rPr sz="105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endParaRPr sz="1050">
              <a:latin typeface="Calibri"/>
              <a:cs typeface="Calibri"/>
            </a:endParaRPr>
          </a:p>
          <a:p>
            <a:pPr marL="227329" marR="5080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пациенты. </a:t>
            </a:r>
            <a:r>
              <a:rPr sz="1050" b="1" spc="-5" dirty="0">
                <a:latin typeface="Calibri"/>
                <a:cs typeface="Calibri"/>
              </a:rPr>
              <a:t>Хотят, чтобы </a:t>
            </a:r>
            <a:r>
              <a:rPr sz="1050" b="1" dirty="0">
                <a:latin typeface="Calibri"/>
                <a:cs typeface="Calibri"/>
              </a:rPr>
              <a:t>любимый дедушка  вернулся</a:t>
            </a:r>
            <a:r>
              <a:rPr sz="1050" b="1" spc="-25" dirty="0">
                <a:latin typeface="Calibri"/>
                <a:cs typeface="Calibri"/>
              </a:rPr>
              <a:t> </a:t>
            </a:r>
            <a:r>
              <a:rPr sz="1050" b="1" spc="-5" dirty="0">
                <a:latin typeface="Calibri"/>
                <a:cs typeface="Calibri"/>
              </a:rPr>
              <a:t>домой.</a:t>
            </a:r>
            <a:endParaRPr sz="1050">
              <a:latin typeface="Calibri"/>
              <a:cs typeface="Calibri"/>
            </a:endParaRPr>
          </a:p>
          <a:p>
            <a:pPr marL="227329" marR="77470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можно обучить альтернативной 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коммуникации.</a:t>
            </a:r>
            <a:endParaRPr sz="1050">
              <a:latin typeface="Calibri"/>
              <a:cs typeface="Calibri"/>
            </a:endParaRPr>
          </a:p>
          <a:p>
            <a:pPr marL="227329" marR="48895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удаленно выполнять часть  проф.</a:t>
            </a:r>
            <a:r>
              <a:rPr sz="10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обязанностей.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6145" y="1727707"/>
            <a:ext cx="786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Пси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хо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5850" y="555497"/>
            <a:ext cx="1531620" cy="995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Физиотерапевт:</a:t>
            </a:r>
            <a:endParaRPr sz="1400">
              <a:latin typeface="Calibri"/>
              <a:cs typeface="Calibri"/>
            </a:endParaRPr>
          </a:p>
          <a:p>
            <a:pPr marL="227329" marR="5080" indent="-215265">
              <a:lnSpc>
                <a:spcPct val="100000"/>
              </a:lnSpc>
              <a:spcBef>
                <a:spcPts val="9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r>
              <a:rPr sz="105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онкология  в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анамнезе</a:t>
            </a:r>
            <a:r>
              <a:rPr sz="105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endParaRPr sz="1050">
              <a:latin typeface="Calibri"/>
              <a:cs typeface="Calibri"/>
            </a:endParaRPr>
          </a:p>
          <a:p>
            <a:pPr marL="227329" marR="242570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 противопоказана.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1950" y="5092446"/>
            <a:ext cx="11698605" cy="460375"/>
          </a:xfrm>
          <a:custGeom>
            <a:avLst/>
            <a:gdLst/>
            <a:ahLst/>
            <a:cxnLst/>
            <a:rect l="l" t="t" r="r" b="b"/>
            <a:pathLst>
              <a:path w="11698605" h="460375">
                <a:moveTo>
                  <a:pt x="3308604" y="0"/>
                </a:moveTo>
                <a:lnTo>
                  <a:pt x="3306651" y="72749"/>
                </a:lnTo>
                <a:lnTo>
                  <a:pt x="3301211" y="135922"/>
                </a:lnTo>
                <a:lnTo>
                  <a:pt x="3292912" y="185732"/>
                </a:lnTo>
                <a:lnTo>
                  <a:pt x="3270250" y="230123"/>
                </a:lnTo>
                <a:lnTo>
                  <a:pt x="1692656" y="230123"/>
                </a:lnTo>
                <a:lnTo>
                  <a:pt x="1680522" y="241852"/>
                </a:lnTo>
                <a:lnTo>
                  <a:pt x="1669993" y="274515"/>
                </a:lnTo>
                <a:lnTo>
                  <a:pt x="1661694" y="324325"/>
                </a:lnTo>
                <a:lnTo>
                  <a:pt x="1656254" y="387498"/>
                </a:lnTo>
                <a:lnTo>
                  <a:pt x="1654302" y="460247"/>
                </a:lnTo>
                <a:lnTo>
                  <a:pt x="1652349" y="387498"/>
                </a:lnTo>
                <a:lnTo>
                  <a:pt x="1646909" y="324325"/>
                </a:lnTo>
                <a:lnTo>
                  <a:pt x="1638610" y="274515"/>
                </a:lnTo>
                <a:lnTo>
                  <a:pt x="1628081" y="241852"/>
                </a:lnTo>
                <a:lnTo>
                  <a:pt x="1615948" y="230123"/>
                </a:lnTo>
                <a:lnTo>
                  <a:pt x="38353" y="230123"/>
                </a:lnTo>
                <a:lnTo>
                  <a:pt x="26230" y="218395"/>
                </a:lnTo>
                <a:lnTo>
                  <a:pt x="15702" y="185732"/>
                </a:lnTo>
                <a:lnTo>
                  <a:pt x="7399" y="135922"/>
                </a:lnTo>
                <a:lnTo>
                  <a:pt x="1955" y="72749"/>
                </a:lnTo>
                <a:lnTo>
                  <a:pt x="0" y="0"/>
                </a:lnTo>
              </a:path>
              <a:path w="11698605" h="460375">
                <a:moveTo>
                  <a:pt x="11698224" y="12191"/>
                </a:moveTo>
                <a:lnTo>
                  <a:pt x="11696358" y="81540"/>
                </a:lnTo>
                <a:lnTo>
                  <a:pt x="11691164" y="141780"/>
                </a:lnTo>
                <a:lnTo>
                  <a:pt x="11683246" y="189292"/>
                </a:lnTo>
                <a:lnTo>
                  <a:pt x="11661648" y="231647"/>
                </a:lnTo>
                <a:lnTo>
                  <a:pt x="10192258" y="231647"/>
                </a:lnTo>
                <a:lnTo>
                  <a:pt x="10180699" y="242840"/>
                </a:lnTo>
                <a:lnTo>
                  <a:pt x="10170659" y="274003"/>
                </a:lnTo>
                <a:lnTo>
                  <a:pt x="10162741" y="321515"/>
                </a:lnTo>
                <a:lnTo>
                  <a:pt x="10157547" y="381755"/>
                </a:lnTo>
                <a:lnTo>
                  <a:pt x="10155682" y="451103"/>
                </a:lnTo>
                <a:lnTo>
                  <a:pt x="10153816" y="381755"/>
                </a:lnTo>
                <a:lnTo>
                  <a:pt x="10148622" y="321515"/>
                </a:lnTo>
                <a:lnTo>
                  <a:pt x="10140704" y="274003"/>
                </a:lnTo>
                <a:lnTo>
                  <a:pt x="10130664" y="242840"/>
                </a:lnTo>
                <a:lnTo>
                  <a:pt x="10119106" y="231647"/>
                </a:lnTo>
                <a:lnTo>
                  <a:pt x="3427476" y="231647"/>
                </a:lnTo>
                <a:lnTo>
                  <a:pt x="3415917" y="220455"/>
                </a:lnTo>
                <a:lnTo>
                  <a:pt x="3405877" y="189292"/>
                </a:lnTo>
                <a:lnTo>
                  <a:pt x="3397959" y="141780"/>
                </a:lnTo>
                <a:lnTo>
                  <a:pt x="3392765" y="81540"/>
                </a:lnTo>
                <a:lnTo>
                  <a:pt x="3390900" y="12191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276" y="5677001"/>
            <a:ext cx="3101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Пациенту не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помочь.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потенциал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низкий.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Отказать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24796" y="3470909"/>
            <a:ext cx="259651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настоящий момент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пролежней</a:t>
            </a:r>
            <a:r>
              <a:rPr sz="105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нет.</a:t>
            </a:r>
            <a:endParaRPr sz="1050">
              <a:latin typeface="Calibri"/>
              <a:cs typeface="Calibri"/>
            </a:endParaRPr>
          </a:p>
          <a:p>
            <a:pPr marL="227329" marR="5080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Родственники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обучены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уходу, но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они  обучаемы.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Я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готова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обучать</a:t>
            </a:r>
            <a:r>
              <a:rPr sz="105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их.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792" y="3219450"/>
            <a:ext cx="962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Мед.сестра: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98432" y="4679060"/>
            <a:ext cx="24745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пациентки</a:t>
            </a:r>
            <a:r>
              <a:rPr sz="105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</a:t>
            </a:r>
            <a:endParaRPr sz="105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потенциал адаптации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05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компенсации.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1428" y="4427601"/>
            <a:ext cx="2097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Врач-реабилитолог</a:t>
            </a:r>
            <a:r>
              <a:rPr sz="1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(ФРМ):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76435" y="5640730"/>
            <a:ext cx="259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можно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помочь.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имеет</a:t>
            </a:r>
            <a:endParaRPr sz="1800">
              <a:latin typeface="Calibri"/>
              <a:cs typeface="Calibri"/>
            </a:endParaRPr>
          </a:p>
          <a:p>
            <a:pPr marL="311150" marR="304800" algn="ctr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аци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ный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потенциал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3753" y="4234433"/>
            <a:ext cx="191198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крайне-тяжелый  инсульт.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  потенциал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05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«низкий»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26" y="3995673"/>
            <a:ext cx="807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Невролог: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36164" y="6155435"/>
            <a:ext cx="782320" cy="478790"/>
          </a:xfrm>
          <a:custGeom>
            <a:avLst/>
            <a:gdLst/>
            <a:ahLst/>
            <a:cxnLst/>
            <a:rect l="l" t="t" r="r" b="b"/>
            <a:pathLst>
              <a:path w="782320" h="478790">
                <a:moveTo>
                  <a:pt x="542544" y="0"/>
                </a:moveTo>
                <a:lnTo>
                  <a:pt x="542544" y="119633"/>
                </a:lnTo>
                <a:lnTo>
                  <a:pt x="0" y="119633"/>
                </a:lnTo>
                <a:lnTo>
                  <a:pt x="0" y="358901"/>
                </a:lnTo>
                <a:lnTo>
                  <a:pt x="542544" y="358901"/>
                </a:lnTo>
                <a:lnTo>
                  <a:pt x="542544" y="478535"/>
                </a:lnTo>
                <a:lnTo>
                  <a:pt x="781812" y="239267"/>
                </a:lnTo>
                <a:lnTo>
                  <a:pt x="5425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73551" y="5860186"/>
            <a:ext cx="1239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Пациент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умер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еще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ста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ио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ар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3504" y="5983223"/>
            <a:ext cx="805180" cy="477520"/>
          </a:xfrm>
          <a:custGeom>
            <a:avLst/>
            <a:gdLst/>
            <a:ahLst/>
            <a:cxnLst/>
            <a:rect l="l" t="t" r="r" b="b"/>
            <a:pathLst>
              <a:path w="805179" h="477520">
                <a:moveTo>
                  <a:pt x="238505" y="0"/>
                </a:moveTo>
                <a:lnTo>
                  <a:pt x="0" y="238505"/>
                </a:lnTo>
                <a:lnTo>
                  <a:pt x="238505" y="477011"/>
                </a:lnTo>
                <a:lnTo>
                  <a:pt x="238505" y="357758"/>
                </a:lnTo>
                <a:lnTo>
                  <a:pt x="804672" y="357758"/>
                </a:lnTo>
                <a:lnTo>
                  <a:pt x="804672" y="119252"/>
                </a:lnTo>
                <a:lnTo>
                  <a:pt x="238505" y="119252"/>
                </a:lnTo>
                <a:lnTo>
                  <a:pt x="2385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43447" y="5407558"/>
            <a:ext cx="25742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находится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дома.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Вернулся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своей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работе.</a:t>
            </a:r>
            <a:endParaRPr sz="1800">
              <a:latin typeface="Calibri"/>
              <a:cs typeface="Calibri"/>
            </a:endParaRPr>
          </a:p>
          <a:p>
            <a:pPr marL="413384" marR="403225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Работает на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дому 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удаленно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через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компьютер.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9526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5" dirty="0">
                <a:uFill>
                  <a:solidFill>
                    <a:srgbClr val="001F5F"/>
                  </a:solidFill>
                </a:uFill>
              </a:rPr>
              <a:t>Новые реабилитационные</a:t>
            </a:r>
            <a:r>
              <a:rPr sz="4000" u="heavy" spc="9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10" dirty="0">
                <a:uFill>
                  <a:solidFill>
                    <a:srgbClr val="001F5F"/>
                  </a:solidFill>
                </a:uFill>
              </a:rPr>
              <a:t>специальности: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5733"/>
            <a:ext cx="9961245" cy="40462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Подразумевают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помощь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даже тяжелым</a:t>
            </a:r>
            <a:r>
              <a:rPr sz="32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пациентам,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070"/>
              </a:lnSpc>
              <a:spcBef>
                <a:spcPts val="97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Работают для восстановления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(работа,  самообслуживание,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коммуникация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т.д.),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функций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структур,</a:t>
            </a:r>
            <a:endParaRPr sz="3200">
              <a:latin typeface="Calibri"/>
              <a:cs typeface="Calibri"/>
            </a:endParaRPr>
          </a:p>
          <a:p>
            <a:pPr marL="241300" marR="852169" indent="-228600">
              <a:lnSpc>
                <a:spcPts val="3070"/>
              </a:lnSpc>
              <a:spcBef>
                <a:spcPts val="101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Позволяют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адаптировать пациента к</a:t>
            </a:r>
            <a:r>
              <a:rPr sz="3200" b="1" spc="-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имеющимся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нарушениям,</a:t>
            </a:r>
            <a:endParaRPr sz="3200">
              <a:latin typeface="Calibri"/>
              <a:cs typeface="Calibri"/>
            </a:endParaRPr>
          </a:p>
          <a:p>
            <a:pPr marL="241300" marR="1035685" indent="-228600">
              <a:lnSpc>
                <a:spcPct val="80000"/>
              </a:lnSpc>
              <a:spcBef>
                <a:spcPts val="103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Способствуют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модификации среды окружения</a:t>
            </a:r>
            <a:r>
              <a:rPr sz="3200" b="1" spc="-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приспособлению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окружающей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среды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нужд  пациента.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967" y="0"/>
            <a:ext cx="7693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Реабилитационный</a:t>
            </a:r>
            <a:r>
              <a:rPr sz="4400" spc="-25" dirty="0"/>
              <a:t> </a:t>
            </a:r>
            <a:r>
              <a:rPr sz="4400" spc="-10" dirty="0"/>
              <a:t>потенциал: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5402" y="987678"/>
            <a:ext cx="10814685" cy="4895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Взрослый: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уровень максимально возможного от</a:t>
            </a:r>
            <a:r>
              <a:rPr sz="2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преморбидного</a:t>
            </a:r>
            <a:r>
              <a:rPr sz="2600"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статуса</a:t>
            </a:r>
            <a:endParaRPr sz="2600">
              <a:latin typeface="Calibri"/>
              <a:cs typeface="Calibri"/>
            </a:endParaRPr>
          </a:p>
          <a:p>
            <a:pPr marL="12700" marR="366395" indent="-635">
              <a:lnSpc>
                <a:spcPct val="70000"/>
              </a:lnSpc>
              <a:spcBef>
                <a:spcPts val="470"/>
              </a:spcBef>
            </a:pPr>
            <a:r>
              <a:rPr sz="2600" u="heavy" spc="-6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восстановления функций </a:t>
            </a:r>
            <a:r>
              <a:rPr sz="26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 </a:t>
            </a:r>
            <a:r>
              <a:rPr sz="2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жизнедеятельности </a:t>
            </a:r>
            <a:r>
              <a:rPr sz="2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пациента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намеченный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отрезок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времени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нозологических,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этнических,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этиопатогенетических,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средовых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факторов,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600" b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индивидуальных функциональных резервов</a:t>
            </a:r>
            <a:r>
              <a:rPr sz="26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компенсаторных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26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1010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при условии адекватной мотивированности по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отношению к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предстоящей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со стороны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самого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и/или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его законного</a:t>
            </a:r>
            <a:r>
              <a:rPr sz="2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представителя.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681" y="317449"/>
            <a:ext cx="10884535" cy="60210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847725">
              <a:lnSpc>
                <a:spcPct val="90000"/>
              </a:lnSpc>
              <a:spcBef>
                <a:spcPts val="535"/>
              </a:spcBef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процессе заседания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МДБ для 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определяется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категория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реабилитационного  потенциала:</a:t>
            </a:r>
            <a:endParaRPr sz="3600">
              <a:latin typeface="Calibri"/>
              <a:cs typeface="Calibri"/>
            </a:endParaRPr>
          </a:p>
          <a:p>
            <a:pPr marL="619125" marR="576580">
              <a:lnSpc>
                <a:spcPts val="3890"/>
              </a:lnSpc>
              <a:spcBef>
                <a:spcPts val="1050"/>
              </a:spcBef>
            </a:pPr>
            <a:r>
              <a:rPr sz="3600" b="1" dirty="0">
                <a:latin typeface="Calibri"/>
                <a:cs typeface="Calibri"/>
              </a:rPr>
              <a:t>- </a:t>
            </a:r>
            <a:r>
              <a:rPr sz="3600" b="1" spc="-20" dirty="0">
                <a:solidFill>
                  <a:srgbClr val="00AF50"/>
                </a:solidFill>
                <a:latin typeface="Calibri"/>
                <a:cs typeface="Calibri"/>
              </a:rPr>
              <a:t>категория </a:t>
            </a:r>
            <a:r>
              <a:rPr sz="3600" b="1" spc="-5" dirty="0">
                <a:solidFill>
                  <a:srgbClr val="00AF50"/>
                </a:solidFill>
                <a:latin typeface="Calibri"/>
                <a:cs typeface="Calibri"/>
              </a:rPr>
              <a:t>потенциала </a:t>
            </a:r>
            <a:r>
              <a:rPr sz="3600" b="1" spc="-15" dirty="0">
                <a:solidFill>
                  <a:srgbClr val="00AF50"/>
                </a:solidFill>
                <a:latin typeface="Calibri"/>
                <a:cs typeface="Calibri"/>
              </a:rPr>
              <a:t>полного </a:t>
            </a:r>
            <a:r>
              <a:rPr sz="3600" b="1" spc="-5" dirty="0">
                <a:solidFill>
                  <a:srgbClr val="00AF50"/>
                </a:solidFill>
                <a:latin typeface="Calibri"/>
                <a:cs typeface="Calibri"/>
              </a:rPr>
              <a:t>восстановления  </a:t>
            </a:r>
            <a:r>
              <a:rPr sz="3600" b="1" spc="-10" dirty="0">
                <a:solidFill>
                  <a:srgbClr val="00AF50"/>
                </a:solidFill>
                <a:latin typeface="Calibri"/>
                <a:cs typeface="Calibri"/>
              </a:rPr>
              <a:t>здоровья,</a:t>
            </a:r>
            <a:endParaRPr sz="3600">
              <a:latin typeface="Calibri"/>
              <a:cs typeface="Calibri"/>
            </a:endParaRPr>
          </a:p>
          <a:p>
            <a:pPr marL="619125" marR="5080">
              <a:lnSpc>
                <a:spcPts val="3890"/>
              </a:lnSpc>
              <a:spcBef>
                <a:spcPts val="994"/>
              </a:spcBef>
            </a:pPr>
            <a:r>
              <a:rPr sz="3600" b="1" dirty="0">
                <a:solidFill>
                  <a:srgbClr val="5B9BD4"/>
                </a:solidFill>
                <a:latin typeface="Calibri"/>
                <a:cs typeface="Calibri"/>
              </a:rPr>
              <a:t>- </a:t>
            </a:r>
            <a:r>
              <a:rPr sz="3600" b="1" spc="-15" dirty="0">
                <a:solidFill>
                  <a:srgbClr val="5B9BD4"/>
                </a:solidFill>
                <a:latin typeface="Calibri"/>
                <a:cs typeface="Calibri"/>
              </a:rPr>
              <a:t>категория </a:t>
            </a:r>
            <a:r>
              <a:rPr sz="3600" b="1" spc="-5" dirty="0">
                <a:solidFill>
                  <a:srgbClr val="5B9BD4"/>
                </a:solidFill>
                <a:latin typeface="Calibri"/>
                <a:cs typeface="Calibri"/>
              </a:rPr>
              <a:t>потенциала </a:t>
            </a:r>
            <a:r>
              <a:rPr sz="3600" b="1" spc="-10" dirty="0">
                <a:solidFill>
                  <a:srgbClr val="5B9BD4"/>
                </a:solidFill>
                <a:latin typeface="Calibri"/>
                <a:cs typeface="Calibri"/>
              </a:rPr>
              <a:t>частичного </a:t>
            </a:r>
            <a:r>
              <a:rPr sz="3600" b="1" spc="-5" dirty="0">
                <a:solidFill>
                  <a:srgbClr val="5B9BD4"/>
                </a:solidFill>
                <a:latin typeface="Calibri"/>
                <a:cs typeface="Calibri"/>
              </a:rPr>
              <a:t>восстановления  функционирования</a:t>
            </a:r>
            <a:r>
              <a:rPr sz="3600" b="1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5B9BD4"/>
                </a:solidFill>
                <a:latin typeface="Calibri"/>
                <a:cs typeface="Calibri"/>
              </a:rPr>
              <a:t>пациента,</a:t>
            </a:r>
            <a:endParaRPr sz="3600">
              <a:latin typeface="Calibri"/>
              <a:cs typeface="Calibri"/>
            </a:endParaRPr>
          </a:p>
          <a:p>
            <a:pPr marL="619125" marR="185420">
              <a:lnSpc>
                <a:spcPts val="3890"/>
              </a:lnSpc>
              <a:spcBef>
                <a:spcPts val="1005"/>
              </a:spcBef>
            </a:pPr>
            <a:r>
              <a:rPr sz="3600" b="1" dirty="0">
                <a:latin typeface="Calibri"/>
                <a:cs typeface="Calibri"/>
              </a:rPr>
              <a:t>- </a:t>
            </a:r>
            <a:r>
              <a:rPr sz="3600" b="1" spc="-15" dirty="0">
                <a:solidFill>
                  <a:srgbClr val="C55A11"/>
                </a:solidFill>
                <a:latin typeface="Calibri"/>
                <a:cs typeface="Calibri"/>
              </a:rPr>
              <a:t>категория </a:t>
            </a:r>
            <a:r>
              <a:rPr sz="3600" b="1" spc="-5" dirty="0">
                <a:solidFill>
                  <a:srgbClr val="C55A11"/>
                </a:solidFill>
                <a:latin typeface="Calibri"/>
                <a:cs typeface="Calibri"/>
              </a:rPr>
              <a:t>потенциала </a:t>
            </a:r>
            <a:r>
              <a:rPr sz="3600" b="1" dirty="0">
                <a:solidFill>
                  <a:srgbClr val="C55A11"/>
                </a:solidFill>
                <a:latin typeface="Calibri"/>
                <a:cs typeface="Calibri"/>
              </a:rPr>
              <a:t>адаптации и </a:t>
            </a:r>
            <a:r>
              <a:rPr sz="3600" b="1" spc="-10" dirty="0">
                <a:solidFill>
                  <a:srgbClr val="C55A11"/>
                </a:solidFill>
                <a:latin typeface="Calibri"/>
                <a:cs typeface="Calibri"/>
              </a:rPr>
              <a:t>компенсации  </a:t>
            </a:r>
            <a:r>
              <a:rPr sz="3600" b="1" spc="-5" dirty="0">
                <a:solidFill>
                  <a:srgbClr val="C55A11"/>
                </a:solidFill>
                <a:latin typeface="Calibri"/>
                <a:cs typeface="Calibri"/>
              </a:rPr>
              <a:t>пациента,</a:t>
            </a:r>
            <a:endParaRPr sz="3600">
              <a:latin typeface="Calibri"/>
              <a:cs typeface="Calibri"/>
            </a:endParaRPr>
          </a:p>
          <a:p>
            <a:pPr marL="619125" marR="1851660">
              <a:lnSpc>
                <a:spcPts val="3890"/>
              </a:lnSpc>
              <a:spcBef>
                <a:spcPts val="994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категория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потенциала </a:t>
            </a: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адаптации </a:t>
            </a:r>
            <a:r>
              <a:rPr sz="3600" b="1" spc="-15" dirty="0">
                <a:solidFill>
                  <a:srgbClr val="FF0000"/>
                </a:solidFill>
                <a:latin typeface="Calibri"/>
                <a:cs typeface="Calibri"/>
              </a:rPr>
              <a:t>среды  окружения </a:t>
            </a:r>
            <a:r>
              <a:rPr sz="3600" b="1" spc="-5" dirty="0">
                <a:solidFill>
                  <a:srgbClr val="FF0000"/>
                </a:solidFill>
                <a:latin typeface="Calibri"/>
                <a:cs typeface="Calibri"/>
              </a:rPr>
              <a:t>(паллиативная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помощь,</a:t>
            </a:r>
            <a:r>
              <a:rPr sz="36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FF0000"/>
                </a:solidFill>
                <a:latin typeface="Calibri"/>
                <a:cs typeface="Calibri"/>
              </a:rPr>
              <a:t>уход).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485" rIns="0" bIns="0" rtlCol="0">
            <a:spAutoFit/>
          </a:bodyPr>
          <a:lstStyle/>
          <a:p>
            <a:pPr marL="465455" marR="5080">
              <a:lnSpc>
                <a:spcPts val="3890"/>
              </a:lnSpc>
              <a:spcBef>
                <a:spcPts val="590"/>
              </a:spcBef>
            </a:pPr>
            <a:r>
              <a:rPr sz="3600" spc="-5" dirty="0"/>
              <a:t>Реабилитационный потенциал зависит </a:t>
            </a:r>
            <a:r>
              <a:rPr sz="3600" spc="-15" dirty="0"/>
              <a:t>от </a:t>
            </a:r>
            <a:r>
              <a:rPr sz="3600" spc="-5" dirty="0"/>
              <a:t>состава</a:t>
            </a:r>
            <a:r>
              <a:rPr sz="3600" spc="-100" dirty="0"/>
              <a:t> </a:t>
            </a:r>
            <a:r>
              <a:rPr sz="3600" dirty="0"/>
              <a:t>и  </a:t>
            </a:r>
            <a:r>
              <a:rPr sz="3600" spc="-10" dirty="0"/>
              <a:t>компетенций </a:t>
            </a:r>
            <a:r>
              <a:rPr sz="3600" dirty="0"/>
              <a:t>реабилитационной</a:t>
            </a:r>
            <a:r>
              <a:rPr sz="3600" spc="-45" dirty="0"/>
              <a:t> </a:t>
            </a:r>
            <a:r>
              <a:rPr sz="3600" spc="-10" dirty="0"/>
              <a:t>команды: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3154502"/>
            <a:ext cx="10078720" cy="12147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marR="5080" indent="-228600">
              <a:lnSpc>
                <a:spcPts val="2880"/>
              </a:lnSpc>
              <a:spcBef>
                <a:spcPts val="795"/>
              </a:spcBef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отсутствии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клинического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психолога, 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эрготерапевта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физического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терапевта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шансов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 на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хорошее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значительно</a:t>
            </a:r>
            <a:r>
              <a:rPr sz="30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меньше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146" y="1605153"/>
            <a:ext cx="95154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1F5F"/>
                </a:solidFill>
                <a:latin typeface="Arial"/>
                <a:cs typeface="Arial"/>
              </a:rPr>
              <a:t>1. </a:t>
            </a:r>
            <a:r>
              <a:rPr sz="5400" b="1" spc="-30" dirty="0">
                <a:solidFill>
                  <a:srgbClr val="001F5F"/>
                </a:solidFill>
                <a:latin typeface="Arial"/>
                <a:cs typeface="Arial"/>
              </a:rPr>
              <a:t>Что </a:t>
            </a:r>
            <a:r>
              <a:rPr sz="5400" b="1" spc="-20" dirty="0">
                <a:solidFill>
                  <a:srgbClr val="001F5F"/>
                </a:solidFill>
                <a:latin typeface="Arial"/>
                <a:cs typeface="Arial"/>
              </a:rPr>
              <a:t>такое</a:t>
            </a:r>
            <a:r>
              <a:rPr sz="5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1F5F"/>
                </a:solidFill>
                <a:latin typeface="Arial"/>
                <a:cs typeface="Arial"/>
              </a:rPr>
              <a:t>реабилитация?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335" y="3086557"/>
            <a:ext cx="11008360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38125" marR="5080" indent="-226060">
              <a:lnSpc>
                <a:spcPts val="5830"/>
              </a:lnSpc>
              <a:spcBef>
                <a:spcPts val="835"/>
              </a:spcBef>
            </a:pPr>
            <a:r>
              <a:rPr sz="5400" b="1" spc="-30" dirty="0">
                <a:solidFill>
                  <a:srgbClr val="001F5F"/>
                </a:solidFill>
                <a:latin typeface="Arial"/>
                <a:cs typeface="Arial"/>
              </a:rPr>
              <a:t>Кто </a:t>
            </a:r>
            <a:r>
              <a:rPr sz="5400" b="1" spc="-15" dirty="0">
                <a:solidFill>
                  <a:srgbClr val="001F5F"/>
                </a:solidFill>
                <a:latin typeface="Arial"/>
                <a:cs typeface="Arial"/>
              </a:rPr>
              <a:t>такой </a:t>
            </a:r>
            <a:r>
              <a:rPr sz="5400" b="1" spc="-30" dirty="0">
                <a:solidFill>
                  <a:srgbClr val="001F5F"/>
                </a:solidFill>
                <a:latin typeface="Arial"/>
                <a:cs typeface="Arial"/>
              </a:rPr>
              <a:t>врач </a:t>
            </a:r>
            <a:r>
              <a:rPr sz="5400" b="1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5400" b="1" spc="-20" dirty="0">
                <a:solidFill>
                  <a:srgbClr val="001F5F"/>
                </a:solidFill>
                <a:latin typeface="Arial"/>
                <a:cs typeface="Arial"/>
              </a:rPr>
              <a:t>физической </a:t>
            </a:r>
            <a:r>
              <a:rPr sz="5400" b="1" dirty="0">
                <a:solidFill>
                  <a:srgbClr val="001F5F"/>
                </a:solidFill>
                <a:latin typeface="Arial"/>
                <a:cs typeface="Arial"/>
              </a:rPr>
              <a:t>и  реабилитационной</a:t>
            </a:r>
            <a:r>
              <a:rPr sz="5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400" b="1" dirty="0">
                <a:solidFill>
                  <a:srgbClr val="001F5F"/>
                </a:solidFill>
                <a:latin typeface="Arial"/>
                <a:cs typeface="Arial"/>
              </a:rPr>
              <a:t>медицине?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8763" y="2478150"/>
            <a:ext cx="9060180" cy="137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8760">
              <a:lnSpc>
                <a:spcPts val="3775"/>
              </a:lnSpc>
              <a:spcBef>
                <a:spcPts val="95"/>
              </a:spcBef>
            </a:pPr>
            <a:r>
              <a:rPr sz="3700" spc="-5" dirty="0"/>
              <a:t>5. Задачи </a:t>
            </a:r>
            <a:r>
              <a:rPr sz="3700" spc="-10" dirty="0"/>
              <a:t>для специалистов</a:t>
            </a:r>
            <a:r>
              <a:rPr sz="3700" spc="60" dirty="0"/>
              <a:t> </a:t>
            </a:r>
            <a:r>
              <a:rPr sz="3700" spc="-5" dirty="0"/>
              <a:t>в</a:t>
            </a:r>
            <a:endParaRPr sz="3700"/>
          </a:p>
          <a:p>
            <a:pPr marL="3699510" marR="5080" indent="-3687445">
              <a:lnSpc>
                <a:spcPct val="70000"/>
              </a:lnSpc>
              <a:spcBef>
                <a:spcPts val="665"/>
              </a:spcBef>
            </a:pPr>
            <a:r>
              <a:rPr sz="3700" spc="-20" dirty="0"/>
              <a:t>мультидисциплинарной </a:t>
            </a:r>
            <a:r>
              <a:rPr sz="3700" spc="-5" dirty="0"/>
              <a:t>реабилитационной  </a:t>
            </a:r>
            <a:r>
              <a:rPr sz="3700" spc="-15" dirty="0"/>
              <a:t>бригаде</a:t>
            </a:r>
            <a:endParaRPr sz="3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259" y="33909"/>
            <a:ext cx="9791065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696595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Задачи </a:t>
            </a:r>
            <a:r>
              <a:rPr sz="4000" spc="-5" dirty="0"/>
              <a:t>врача </a:t>
            </a:r>
            <a:r>
              <a:rPr sz="4000" spc="-15" dirty="0"/>
              <a:t>реабилитолога </a:t>
            </a:r>
            <a:r>
              <a:rPr sz="4000" spc="-5" dirty="0"/>
              <a:t>в </a:t>
            </a:r>
            <a:r>
              <a:rPr sz="4000" spc="-10" dirty="0"/>
              <a:t>работе  </a:t>
            </a:r>
            <a:r>
              <a:rPr sz="4000" spc="-25" dirty="0"/>
              <a:t>мультидисциплинарной</a:t>
            </a:r>
            <a:r>
              <a:rPr sz="4000" spc="15" dirty="0"/>
              <a:t> </a:t>
            </a:r>
            <a:r>
              <a:rPr sz="4000" spc="-5" dirty="0"/>
              <a:t>реабилитационной</a:t>
            </a:r>
            <a:endParaRPr sz="4000"/>
          </a:p>
          <a:p>
            <a:pPr marL="3873500">
              <a:lnSpc>
                <a:spcPts val="4260"/>
              </a:lnSpc>
            </a:pPr>
            <a:r>
              <a:rPr sz="4000" spc="-10" dirty="0"/>
              <a:t>бригады: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4091" y="1883512"/>
            <a:ext cx="10939145" cy="45834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Врач –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координатор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МДБ,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врач –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«менеджер»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занимается управлением</a:t>
            </a:r>
            <a:r>
              <a:rPr sz="20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МДБ,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1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Врач –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главное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ответственное лицо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составе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МДБ за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судьбу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 так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основой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процесса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– работа с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заболеванием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endParaRPr sz="2000">
              <a:latin typeface="Calibri"/>
              <a:cs typeface="Calibri"/>
            </a:endParaRPr>
          </a:p>
          <a:p>
            <a:pPr marL="241300" marR="729615" indent="-228600">
              <a:lnSpc>
                <a:spcPct val="80000"/>
              </a:lnSpc>
              <a:spcBef>
                <a:spcPts val="101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Физикальная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функциональная диагностика по всем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системам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органам независимо от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профиля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патологии,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1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Информирование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других участников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МДБ 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нозологиях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особенностях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ведения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</a:t>
            </a:r>
            <a:r>
              <a:rPr sz="20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различными заболеваниями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(чтобы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выходить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 рамки клинических</a:t>
            </a:r>
            <a:r>
              <a:rPr sz="2000" b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рекомендаций),</a:t>
            </a:r>
            <a:endParaRPr sz="2000">
              <a:latin typeface="Calibri"/>
              <a:cs typeface="Calibri"/>
            </a:endParaRPr>
          </a:p>
          <a:p>
            <a:pPr marL="241300" marR="741680" indent="-228600">
              <a:lnSpc>
                <a:spcPct val="8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Ведение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документации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(история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болезни,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выписная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справка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переводной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эпикриз и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др.),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безопасности пациента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процессе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реабилитации,</a:t>
            </a:r>
            <a:endParaRPr sz="2000">
              <a:latin typeface="Calibri"/>
              <a:cs typeface="Calibri"/>
            </a:endParaRPr>
          </a:p>
          <a:p>
            <a:pPr marL="241300" marR="1901825" indent="-228600">
              <a:lnSpc>
                <a:spcPts val="1920"/>
              </a:lnSpc>
              <a:spcBef>
                <a:spcPts val="98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Лекарственная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терапия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(в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том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числе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когнитивная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антидепрессивная терапия,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ботулинотерапия,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первичная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вторичная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профилактика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др.),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Физиотерапия,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Информирование пациента о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медицинских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вопросах.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297" y="71373"/>
            <a:ext cx="8856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6FC0"/>
                </a:solidFill>
              </a:rPr>
              <a:t>Врач ФРМ в </a:t>
            </a:r>
            <a:r>
              <a:rPr sz="4000" spc="-10" dirty="0">
                <a:solidFill>
                  <a:srgbClr val="006FC0"/>
                </a:solidFill>
              </a:rPr>
              <a:t>МДБ </a:t>
            </a:r>
            <a:r>
              <a:rPr sz="4000" spc="-5" dirty="0">
                <a:solidFill>
                  <a:srgbClr val="006FC0"/>
                </a:solidFill>
              </a:rPr>
              <a:t>– особенности</a:t>
            </a:r>
            <a:r>
              <a:rPr sz="4000" spc="35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работы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0880" y="773684"/>
            <a:ext cx="5474335" cy="59651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017269" marR="1513840" indent="69850">
              <a:lnSpc>
                <a:spcPct val="70000"/>
              </a:lnSpc>
              <a:spcBef>
                <a:spcPts val="1320"/>
              </a:spcBef>
            </a:pP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Преимущества  специально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ти: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Берет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 себя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ответственность,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Оформляет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все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документы,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Решает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административные</a:t>
            </a:r>
            <a:r>
              <a:rPr sz="20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вопросы,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то, что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нельзя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пациенту,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понимает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патогенез,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причину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заболевания,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умеет оценивать структуры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функции,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Имеет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право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контролирует</a:t>
            </a:r>
            <a:r>
              <a:rPr sz="20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подбор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лекарственных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препаратов,</a:t>
            </a:r>
            <a:endParaRPr sz="2000">
              <a:latin typeface="Calibri"/>
              <a:cs typeface="Calibri"/>
            </a:endParaRPr>
          </a:p>
          <a:p>
            <a:pPr marL="241300" marR="329565" indent="-228600">
              <a:lnSpc>
                <a:spcPts val="2160"/>
              </a:lnSpc>
              <a:spcBef>
                <a:spcPts val="103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когда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позвать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консультанта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(хирурга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реаниматолога),</a:t>
            </a:r>
            <a:endParaRPr sz="2000">
              <a:latin typeface="Calibri"/>
              <a:cs typeface="Calibri"/>
            </a:endParaRPr>
          </a:p>
          <a:p>
            <a:pPr marL="241300" marR="286385" indent="-228600">
              <a:lnSpc>
                <a:spcPct val="90000"/>
              </a:lnSpc>
              <a:spcBef>
                <a:spcPts val="97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Сможет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сориентировать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 значимости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сопутствующих заболеваний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возможности  реабилитации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острых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состояниях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9144" y="723341"/>
            <a:ext cx="5652770" cy="495681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892810" marR="1767205" indent="537845">
              <a:lnSpc>
                <a:spcPts val="3679"/>
              </a:lnSpc>
              <a:spcBef>
                <a:spcPts val="555"/>
              </a:spcBef>
            </a:pPr>
            <a:r>
              <a:rPr sz="3400" b="1" spc="-45" dirty="0">
                <a:solidFill>
                  <a:srgbClr val="006FC0"/>
                </a:solidFill>
                <a:latin typeface="Calibri"/>
                <a:cs typeface="Calibri"/>
              </a:rPr>
              <a:t>Трудности  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Специальности: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Считает, что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он самый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главный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2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МДБ,</a:t>
            </a:r>
            <a:endParaRPr sz="2400">
              <a:latin typeface="Calibri"/>
              <a:cs typeface="Calibri"/>
            </a:endParaRPr>
          </a:p>
          <a:p>
            <a:pPr marL="241300" marR="16510" indent="-228600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принимать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решения за пациента  или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других участников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МДБ,</a:t>
            </a:r>
            <a:endParaRPr sz="2400">
              <a:latin typeface="Calibri"/>
              <a:cs typeface="Calibri"/>
            </a:endParaRPr>
          </a:p>
          <a:p>
            <a:pPr marL="241300" marR="215265" indent="-228600">
              <a:lnSpc>
                <a:spcPts val="2590"/>
              </a:lnSpc>
              <a:spcBef>
                <a:spcPts val="100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Не умеет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работать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факторами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среды,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учитывает активность и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участие,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Нет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пациент-центрированного</a:t>
            </a:r>
            <a:r>
              <a:rPr sz="2400" b="1" spc="-3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подхода,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обидеть других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участников</a:t>
            </a:r>
            <a:r>
              <a:rPr sz="2400" b="1" spc="-3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МДБ,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Многие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нуждаются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-3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переобучении.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007" y="33909"/>
            <a:ext cx="10777855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algn="ctr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Задачи </a:t>
            </a:r>
            <a:r>
              <a:rPr sz="4000" spc="-5" dirty="0">
                <a:solidFill>
                  <a:srgbClr val="FF0000"/>
                </a:solidFill>
              </a:rPr>
              <a:t>реабилитационной </a:t>
            </a:r>
            <a:r>
              <a:rPr sz="4000" spc="-20" dirty="0">
                <a:solidFill>
                  <a:srgbClr val="FF0000"/>
                </a:solidFill>
              </a:rPr>
              <a:t>медицинской </a:t>
            </a:r>
            <a:r>
              <a:rPr sz="4000" spc="-10" dirty="0">
                <a:solidFill>
                  <a:srgbClr val="FF0000"/>
                </a:solidFill>
              </a:rPr>
              <a:t>сестры  </a:t>
            </a:r>
            <a:r>
              <a:rPr sz="4000" spc="-5" dirty="0"/>
              <a:t>в </a:t>
            </a:r>
            <a:r>
              <a:rPr sz="4000" spc="-10" dirty="0"/>
              <a:t>работе</a:t>
            </a:r>
            <a:r>
              <a:rPr sz="4000" spc="-5" dirty="0"/>
              <a:t> </a:t>
            </a:r>
            <a:r>
              <a:rPr sz="4000" spc="-25" dirty="0"/>
              <a:t>мультидисциплинарной</a:t>
            </a:r>
            <a:endParaRPr sz="4000"/>
          </a:p>
          <a:p>
            <a:pPr marL="1905" algn="ctr">
              <a:lnSpc>
                <a:spcPts val="4260"/>
              </a:lnSpc>
            </a:pPr>
            <a:r>
              <a:rPr sz="4000" spc="-5" dirty="0"/>
              <a:t>реабилитационной</a:t>
            </a:r>
            <a:r>
              <a:rPr sz="4000" spc="25" dirty="0"/>
              <a:t> </a:t>
            </a:r>
            <a:r>
              <a:rPr sz="4000" spc="-10" dirty="0"/>
              <a:t>бригады: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21232" y="2085608"/>
            <a:ext cx="10859770" cy="45142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Пациент-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центрированный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уход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2200" b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Создание комфортной обстановки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центре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непосредственно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палате,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ограничений в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уходе,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самообслуживании 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приеме</a:t>
            </a:r>
            <a:r>
              <a:rPr sz="220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пищи,</a:t>
            </a:r>
            <a:endParaRPr sz="2200">
              <a:latin typeface="Calibri"/>
              <a:cs typeface="Calibri"/>
            </a:endParaRPr>
          </a:p>
          <a:p>
            <a:pPr marL="241300" marR="1673225" indent="-228600">
              <a:lnSpc>
                <a:spcPts val="2110"/>
              </a:lnSpc>
              <a:spcBef>
                <a:spcPts val="98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 пациента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самоуходу,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одеванию,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приему пищи при назначении  эрготерапевта,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сестринских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рисков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(риск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падений,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риск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аспирации,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риски</a:t>
            </a:r>
            <a:r>
              <a:rPr sz="22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пролежней),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Наблюдение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родственниками,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47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уходу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позиционированию при назначении эрготерапевта</a:t>
            </a:r>
            <a:r>
              <a:rPr sz="2200" b="1" spc="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физического</a:t>
            </a:r>
            <a:r>
              <a:rPr sz="22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терапевта,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Массаж,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Проведение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процедур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физиотерапии при назначении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врача</a:t>
            </a:r>
            <a:r>
              <a:rPr sz="2200" b="1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ФРМ,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приемом предписанных</a:t>
            </a:r>
            <a:r>
              <a:rPr sz="22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лекарств.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822" rIns="0" bIns="0" rtlCol="0">
            <a:spAutoFit/>
          </a:bodyPr>
          <a:lstStyle/>
          <a:p>
            <a:pPr marL="4123690" marR="5080" indent="-2538095">
              <a:lnSpc>
                <a:spcPts val="4750"/>
              </a:lnSpc>
              <a:spcBef>
                <a:spcPts val="700"/>
              </a:spcBef>
            </a:pPr>
            <a:r>
              <a:rPr sz="4400" spc="-15" dirty="0">
                <a:solidFill>
                  <a:srgbClr val="006FC0"/>
                </a:solidFill>
              </a:rPr>
              <a:t>Медицинская </a:t>
            </a:r>
            <a:r>
              <a:rPr sz="4400" dirty="0">
                <a:solidFill>
                  <a:srgbClr val="006FC0"/>
                </a:solidFill>
              </a:rPr>
              <a:t>сестра - особенности  </a:t>
            </a:r>
            <a:r>
              <a:rPr sz="4400" spc="-5" dirty="0">
                <a:solidFill>
                  <a:srgbClr val="006FC0"/>
                </a:solidFill>
              </a:rPr>
              <a:t>работы </a:t>
            </a:r>
            <a:r>
              <a:rPr sz="4400" dirty="0">
                <a:solidFill>
                  <a:srgbClr val="006FC0"/>
                </a:solidFill>
              </a:rPr>
              <a:t>в</a:t>
            </a:r>
            <a:r>
              <a:rPr sz="4400" spc="-5" dirty="0">
                <a:solidFill>
                  <a:srgbClr val="006FC0"/>
                </a:solidFill>
              </a:rPr>
              <a:t> МДБ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7126" y="1562811"/>
            <a:ext cx="5258435" cy="491363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956310" marR="1358900" indent="69850">
              <a:lnSpc>
                <a:spcPct val="70000"/>
              </a:lnSpc>
              <a:spcBef>
                <a:spcPts val="1320"/>
              </a:spcBef>
            </a:pP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Преимущества  специально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ти:</a:t>
            </a:r>
            <a:endParaRPr sz="3400">
              <a:latin typeface="Calibri"/>
              <a:cs typeface="Calibri"/>
            </a:endParaRPr>
          </a:p>
          <a:p>
            <a:pPr marL="241300" marR="296545" indent="-228600">
              <a:lnSpc>
                <a:spcPts val="2160"/>
              </a:lnSpc>
              <a:spcBef>
                <a:spcPts val="6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Обычно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проводит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много времени рядом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хорошо его/ее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знает,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Медицинская сестра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обычно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обладает</a:t>
            </a:r>
            <a:r>
              <a:rPr sz="2000" b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более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выраженными психологическими чертами  эмпатии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больше всех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МДБ,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Легко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находит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контакт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пациентом,</a:t>
            </a:r>
            <a:endParaRPr sz="2000">
              <a:latin typeface="Calibri"/>
              <a:cs typeface="Calibri"/>
            </a:endParaRPr>
          </a:p>
          <a:p>
            <a:pPr marL="241300" marR="76200" indent="-228600">
              <a:lnSpc>
                <a:spcPts val="2160"/>
              </a:lnSpc>
              <a:spcBef>
                <a:spcPts val="103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просто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объяснить пациенту</a:t>
            </a:r>
            <a:r>
              <a:rPr sz="2000" b="1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сложные 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вещи,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2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возможности пациента</a:t>
            </a:r>
            <a:r>
              <a:rPr sz="20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самообслуживанию,</a:t>
            </a:r>
            <a:endParaRPr sz="2000">
              <a:latin typeface="Calibri"/>
              <a:cs typeface="Calibri"/>
            </a:endParaRPr>
          </a:p>
          <a:p>
            <a:pPr marL="241300" marR="795655" indent="-228600">
              <a:lnSpc>
                <a:spcPts val="2160"/>
              </a:lnSpc>
              <a:spcBef>
                <a:spcPts val="104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работать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факторами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среды</a:t>
            </a:r>
            <a:r>
              <a:rPr sz="2000" b="1" spc="-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 аспектами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самообслуживания.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4008" y="1513459"/>
            <a:ext cx="5283835" cy="46386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913130" marR="1377315" indent="537845">
              <a:lnSpc>
                <a:spcPts val="3670"/>
              </a:lnSpc>
              <a:spcBef>
                <a:spcPts val="560"/>
              </a:spcBef>
            </a:pPr>
            <a:r>
              <a:rPr sz="3400" b="1" spc="-50" dirty="0">
                <a:solidFill>
                  <a:srgbClr val="006FC0"/>
                </a:solidFill>
                <a:latin typeface="Calibri"/>
                <a:cs typeface="Calibri"/>
              </a:rPr>
              <a:t>Трудности  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Специальн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сти:</a:t>
            </a:r>
            <a:endParaRPr sz="3400">
              <a:latin typeface="Calibri"/>
              <a:cs typeface="Calibri"/>
            </a:endParaRPr>
          </a:p>
          <a:p>
            <a:pPr marL="240665" marR="98425" indent="-228600">
              <a:lnSpc>
                <a:spcPts val="2690"/>
              </a:lnSpc>
              <a:spcBef>
                <a:spcPts val="2295"/>
              </a:spcBef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Считает,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что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знает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больше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всего 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о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пациенте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может</a:t>
            </a:r>
            <a:r>
              <a:rPr sz="28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заменить</a:t>
            </a:r>
            <a:endParaRPr sz="2800">
              <a:latin typeface="Calibri"/>
              <a:cs typeface="Calibri"/>
            </a:endParaRPr>
          </a:p>
          <a:p>
            <a:pPr marL="240665">
              <a:lnSpc>
                <a:spcPts val="2710"/>
              </a:lnSpc>
            </a:pP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любого участника</a:t>
            </a:r>
            <a:r>
              <a:rPr sz="2800" b="1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МДБ,</a:t>
            </a:r>
            <a:endParaRPr sz="2800">
              <a:latin typeface="Calibri"/>
              <a:cs typeface="Calibri"/>
            </a:endParaRPr>
          </a:p>
          <a:p>
            <a:pPr marL="240665" marR="542925" indent="-228600">
              <a:lnSpc>
                <a:spcPts val="2690"/>
              </a:lnSpc>
              <a:spcBef>
                <a:spcPts val="969"/>
              </a:spcBef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Имеет тенденцию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прописать 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лекарства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без</a:t>
            </a:r>
            <a:r>
              <a:rPr sz="2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назначения</a:t>
            </a:r>
            <a:endParaRPr sz="2800">
              <a:latin typeface="Calibri"/>
              <a:cs typeface="Calibri"/>
            </a:endParaRPr>
          </a:p>
          <a:p>
            <a:pPr marL="240665">
              <a:lnSpc>
                <a:spcPts val="2710"/>
              </a:lnSpc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врача,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ct val="80000"/>
              </a:lnSpc>
              <a:spcBef>
                <a:spcPts val="1010"/>
              </a:spcBef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Большинство медицинских  сестер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имеют специализации 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по реабилитации.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428" y="3429"/>
            <a:ext cx="1141603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84755" marR="5080" indent="-2472690">
              <a:lnSpc>
                <a:spcPts val="4320"/>
              </a:lnSpc>
              <a:spcBef>
                <a:spcPts val="640"/>
              </a:spcBef>
            </a:pPr>
            <a:r>
              <a:rPr sz="4000" spc="-10" dirty="0"/>
              <a:t>Задачи </a:t>
            </a:r>
            <a:r>
              <a:rPr sz="4000" spc="-25" dirty="0">
                <a:solidFill>
                  <a:srgbClr val="FF0000"/>
                </a:solidFill>
              </a:rPr>
              <a:t>психолога </a:t>
            </a:r>
            <a:r>
              <a:rPr sz="4000" spc="-5" dirty="0"/>
              <a:t>в </a:t>
            </a:r>
            <a:r>
              <a:rPr sz="4000" spc="-10" dirty="0"/>
              <a:t>работе </a:t>
            </a:r>
            <a:r>
              <a:rPr sz="4000" spc="-25" dirty="0"/>
              <a:t>мультидисциплинарной  </a:t>
            </a:r>
            <a:r>
              <a:rPr sz="4000" spc="-5" dirty="0"/>
              <a:t>реабилитационной</a:t>
            </a:r>
            <a:r>
              <a:rPr sz="4000" spc="30" dirty="0"/>
              <a:t> </a:t>
            </a:r>
            <a:r>
              <a:rPr sz="4000" spc="-10" dirty="0"/>
              <a:t>бригады: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4091" y="1281455"/>
            <a:ext cx="11383645" cy="53047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Реализация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пациент-центрированного принципа работы</a:t>
            </a:r>
            <a:r>
              <a:rPr sz="22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МДБ.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Информирование</a:t>
            </a:r>
            <a:r>
              <a:rPr sz="22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Снижение стресса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тревоги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связанного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пребывание 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больнице</a:t>
            </a:r>
            <a:r>
              <a:rPr sz="2200" b="1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реабилитационном</a:t>
            </a:r>
            <a:r>
              <a:rPr sz="22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учреждении.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родственниками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разрешение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семейных</a:t>
            </a:r>
            <a:r>
              <a:rPr sz="2200" b="1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конфликтов,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2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гиперопекой,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мотивацией 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Психокоррекционная работа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2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Углубленная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когнитивных и эмоционально-аффективных</a:t>
            </a:r>
            <a:r>
              <a:rPr sz="2200" b="1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нарушений,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установками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убеждениями 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200" b="1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1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 членов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особенностями коммуникации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(с</a:t>
            </a:r>
            <a:r>
              <a:rPr sz="2200" b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характера пациента, нарушений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восприятия и когнитивных</a:t>
            </a:r>
            <a:r>
              <a:rPr sz="22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нарушений.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Calibri"/>
              <a:cs typeface="Calibri"/>
            </a:endParaRPr>
          </a:p>
          <a:p>
            <a:pPr marL="66675" algn="ctr">
              <a:lnSpc>
                <a:spcPts val="2245"/>
              </a:lnSpc>
              <a:spcBef>
                <a:spcPts val="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Особенность работы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жесткие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рамки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сроков</a:t>
            </a:r>
            <a:r>
              <a:rPr sz="2200" b="1" spc="4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курса</a:t>
            </a:r>
            <a:endParaRPr sz="2200">
              <a:latin typeface="Calibri"/>
              <a:cs typeface="Calibri"/>
            </a:endParaRPr>
          </a:p>
          <a:p>
            <a:pPr marL="65405" algn="ctr">
              <a:lnSpc>
                <a:spcPts val="185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реабилитации.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этот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срок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разрешить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имеющиеся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трудности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66040" algn="ctr">
              <a:lnSpc>
                <a:spcPts val="2245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сфере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реабилитации.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Этому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учат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институтах.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Этому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обычно учатся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200" b="1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практике.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793" y="5337809"/>
            <a:ext cx="11480800" cy="291465"/>
          </a:xfrm>
          <a:custGeom>
            <a:avLst/>
            <a:gdLst/>
            <a:ahLst/>
            <a:cxnLst/>
            <a:rect l="l" t="t" r="r" b="b"/>
            <a:pathLst>
              <a:path w="11480800" h="291464">
                <a:moveTo>
                  <a:pt x="11480291" y="0"/>
                </a:moveTo>
                <a:lnTo>
                  <a:pt x="11478377" y="56655"/>
                </a:lnTo>
                <a:lnTo>
                  <a:pt x="11473164" y="102917"/>
                </a:lnTo>
                <a:lnTo>
                  <a:pt x="11465450" y="134106"/>
                </a:lnTo>
                <a:lnTo>
                  <a:pt x="11456035" y="145541"/>
                </a:lnTo>
                <a:lnTo>
                  <a:pt x="5268214" y="145541"/>
                </a:lnTo>
                <a:lnTo>
                  <a:pt x="5258798" y="156977"/>
                </a:lnTo>
                <a:lnTo>
                  <a:pt x="5251084" y="188166"/>
                </a:lnTo>
                <a:lnTo>
                  <a:pt x="5245871" y="234428"/>
                </a:lnTo>
                <a:lnTo>
                  <a:pt x="5243957" y="291083"/>
                </a:lnTo>
                <a:lnTo>
                  <a:pt x="5242059" y="234428"/>
                </a:lnTo>
                <a:lnTo>
                  <a:pt x="5236876" y="188166"/>
                </a:lnTo>
                <a:lnTo>
                  <a:pt x="5229169" y="156977"/>
                </a:lnTo>
                <a:lnTo>
                  <a:pt x="5219700" y="145541"/>
                </a:lnTo>
                <a:lnTo>
                  <a:pt x="24257" y="145541"/>
                </a:lnTo>
                <a:lnTo>
                  <a:pt x="14814" y="134106"/>
                </a:lnTo>
                <a:lnTo>
                  <a:pt x="7104" y="102917"/>
                </a:lnTo>
                <a:lnTo>
                  <a:pt x="1905" y="56655"/>
                </a:lnTo>
                <a:lnTo>
                  <a:pt x="0" y="0"/>
                </a:lnTo>
              </a:path>
            </a:pathLst>
          </a:custGeom>
          <a:ln w="3809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954" y="0"/>
            <a:ext cx="67354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322580">
              <a:lnSpc>
                <a:spcPts val="4750"/>
              </a:lnSpc>
              <a:spcBef>
                <a:spcPts val="705"/>
              </a:spcBef>
            </a:pPr>
            <a:r>
              <a:rPr sz="4400" spc="-10" dirty="0">
                <a:solidFill>
                  <a:srgbClr val="006FC0"/>
                </a:solidFill>
              </a:rPr>
              <a:t>Медицинский </a:t>
            </a:r>
            <a:r>
              <a:rPr sz="4400" spc="-20" dirty="0">
                <a:solidFill>
                  <a:srgbClr val="006FC0"/>
                </a:solidFill>
              </a:rPr>
              <a:t>психолог </a:t>
            </a:r>
            <a:r>
              <a:rPr sz="4400" dirty="0">
                <a:solidFill>
                  <a:srgbClr val="006FC0"/>
                </a:solidFill>
              </a:rPr>
              <a:t>-  особенности </a:t>
            </a:r>
            <a:r>
              <a:rPr sz="4400" spc="-5" dirty="0">
                <a:solidFill>
                  <a:srgbClr val="006FC0"/>
                </a:solidFill>
              </a:rPr>
              <a:t>работы </a:t>
            </a:r>
            <a:r>
              <a:rPr sz="4400" dirty="0">
                <a:solidFill>
                  <a:srgbClr val="006FC0"/>
                </a:solidFill>
              </a:rPr>
              <a:t>в</a:t>
            </a:r>
            <a:r>
              <a:rPr sz="4400" spc="-90" dirty="0">
                <a:solidFill>
                  <a:srgbClr val="006FC0"/>
                </a:solidFill>
              </a:rPr>
              <a:t> </a:t>
            </a:r>
            <a:r>
              <a:rPr sz="4400" dirty="0">
                <a:solidFill>
                  <a:srgbClr val="006FC0"/>
                </a:solidFill>
              </a:rPr>
              <a:t>МДБ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7126" y="1165605"/>
            <a:ext cx="5410200" cy="55206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899160" marR="1565910" indent="69850">
              <a:lnSpc>
                <a:spcPct val="70000"/>
              </a:lnSpc>
              <a:spcBef>
                <a:spcPts val="1320"/>
              </a:spcBef>
            </a:pP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Преимущества  сп</a:t>
            </a:r>
            <a:r>
              <a:rPr sz="3400" b="1" spc="-25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циально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ти: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Работает со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стрессом,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определить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риском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суицида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предотвратить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его,</a:t>
            </a:r>
            <a:endParaRPr sz="2000">
              <a:latin typeface="Calibri"/>
              <a:cs typeface="Calibri"/>
            </a:endParaRPr>
          </a:p>
          <a:p>
            <a:pPr marL="241300" marR="132715" indent="-228600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Обладает навыком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«читать»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мимике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поведению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пациента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его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состояние,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знание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методик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профайлинга позволяет</a:t>
            </a:r>
            <a:r>
              <a:rPr sz="20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понять</a:t>
            </a:r>
            <a:endParaRPr sz="2000">
              <a:latin typeface="Calibri"/>
              <a:cs typeface="Calibri"/>
            </a:endParaRPr>
          </a:p>
          <a:p>
            <a:pPr marL="241300" marR="390525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ответы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вопросы,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которые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</a:t>
            </a:r>
            <a:r>
              <a:rPr sz="2000" b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не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хочет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отвечать,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определить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причину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семейных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конфликтов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неврозов,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найти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мотивацию,</a:t>
            </a:r>
            <a:endParaRPr sz="2000">
              <a:latin typeface="Calibri"/>
              <a:cs typeface="Calibri"/>
            </a:endParaRPr>
          </a:p>
          <a:p>
            <a:pPr marL="241300" marR="187325" indent="-228600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Работает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доменами функций,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активности</a:t>
            </a:r>
            <a:r>
              <a:rPr sz="2000" b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 участия,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Могут без лекарств помочь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пациенту</a:t>
            </a:r>
            <a:r>
              <a:rPr sz="20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(тревога,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депрессия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др.).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115390"/>
            <a:ext cx="5603240" cy="49580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019175" marR="1591945" indent="537845">
              <a:lnSpc>
                <a:spcPts val="3670"/>
              </a:lnSpc>
              <a:spcBef>
                <a:spcPts val="560"/>
              </a:spcBef>
            </a:pPr>
            <a:r>
              <a:rPr sz="3400" b="1" spc="-45" dirty="0">
                <a:solidFill>
                  <a:srgbClr val="006FC0"/>
                </a:solidFill>
                <a:latin typeface="Calibri"/>
                <a:cs typeface="Calibri"/>
              </a:rPr>
              <a:t>Трудности  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Специальности: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Хороших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психологов</a:t>
            </a:r>
            <a:r>
              <a:rPr sz="2400" b="1" spc="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мало,</a:t>
            </a:r>
            <a:endParaRPr sz="2400">
              <a:latin typeface="Calibri"/>
              <a:cs typeface="Calibri"/>
            </a:endParaRPr>
          </a:p>
          <a:p>
            <a:pPr marL="241300" marR="1179830" indent="-228600">
              <a:lnSpc>
                <a:spcPts val="2310"/>
              </a:lnSpc>
              <a:spcBef>
                <a:spcPts val="969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Психологи часто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имеют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специализации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медицинской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реабилитации,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44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Многие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психологи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работают</a:t>
            </a:r>
            <a:r>
              <a:rPr sz="2400" b="1" spc="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со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шкалами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не занимаются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пациентом,</a:t>
            </a:r>
            <a:endParaRPr sz="2400">
              <a:latin typeface="Calibri"/>
              <a:cs typeface="Calibri"/>
            </a:endParaRPr>
          </a:p>
          <a:p>
            <a:pPr marL="241300" marR="1068705" indent="-228600">
              <a:lnSpc>
                <a:spcPts val="2300"/>
              </a:lnSpc>
              <a:spcBef>
                <a:spcPts val="98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Все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проблемы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пациента видят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психологии.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44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Любят ссориться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400" b="1" spc="2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логопедами,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постоянно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делить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свои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компетенции…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550" rIns="0" bIns="0" rtlCol="0">
            <a:spAutoFit/>
          </a:bodyPr>
          <a:lstStyle/>
          <a:p>
            <a:pPr marL="3006725" marR="5080" indent="-2326005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006FC0"/>
                </a:solidFill>
              </a:rPr>
              <a:t>В </a:t>
            </a:r>
            <a:r>
              <a:rPr sz="4400" spc="-15" dirty="0">
                <a:solidFill>
                  <a:srgbClr val="006FC0"/>
                </a:solidFill>
              </a:rPr>
              <a:t>чем </a:t>
            </a:r>
            <a:r>
              <a:rPr sz="4400" spc="-5" dirty="0">
                <a:solidFill>
                  <a:srgbClr val="006FC0"/>
                </a:solidFill>
              </a:rPr>
              <a:t>опасность работы </a:t>
            </a:r>
            <a:r>
              <a:rPr sz="4400" dirty="0">
                <a:solidFill>
                  <a:srgbClr val="006FC0"/>
                </a:solidFill>
              </a:rPr>
              <a:t>в </a:t>
            </a:r>
            <a:r>
              <a:rPr sz="4400" spc="-5" dirty="0">
                <a:solidFill>
                  <a:srgbClr val="006FC0"/>
                </a:solidFill>
              </a:rPr>
              <a:t>реабилитации  без </a:t>
            </a:r>
            <a:r>
              <a:rPr sz="4400" spc="-25" dirty="0">
                <a:solidFill>
                  <a:srgbClr val="006FC0"/>
                </a:solidFill>
              </a:rPr>
              <a:t>психолога </a:t>
            </a:r>
            <a:r>
              <a:rPr sz="4400" dirty="0">
                <a:solidFill>
                  <a:srgbClr val="006FC0"/>
                </a:solidFill>
              </a:rPr>
              <a:t>в</a:t>
            </a:r>
            <a:r>
              <a:rPr sz="4400" spc="5" dirty="0">
                <a:solidFill>
                  <a:srgbClr val="006FC0"/>
                </a:solidFill>
              </a:rPr>
              <a:t> </a:t>
            </a:r>
            <a:r>
              <a:rPr sz="4400" spc="-5" dirty="0">
                <a:solidFill>
                  <a:srgbClr val="006FC0"/>
                </a:solidFill>
              </a:rPr>
              <a:t>МДБ: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5757"/>
            <a:ext cx="10337165" cy="43561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1195070">
              <a:lnSpc>
                <a:spcPts val="2500"/>
              </a:lnSpc>
              <a:spcBef>
                <a:spcPts val="705"/>
              </a:spcBef>
              <a:tabLst>
                <a:tab pos="5090160" algn="l"/>
              </a:tabLst>
            </a:pP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бытовом мировоззрении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(в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том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числе мировоззрении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врача, 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логопеда,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ЛФК-специалиста</a:t>
            </a:r>
            <a:r>
              <a:rPr sz="26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6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др.)	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 нас: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Нет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навыка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анализировать</a:t>
            </a:r>
            <a:r>
              <a:rPr sz="2600" b="1" spc="1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интонирование,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Нет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навыка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анализировать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переносы</a:t>
            </a:r>
            <a:r>
              <a:rPr sz="2600" b="1" spc="1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смыслов,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Нет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навыка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анализировать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временные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программные</a:t>
            </a:r>
            <a:r>
              <a:rPr sz="2600" b="1" spc="2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точки,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</a:pP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Нет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навыка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анализировать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скользящие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смысловые установки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в своей  речи при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общении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пациентом,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Calibri"/>
              <a:cs typeface="Calibri"/>
            </a:endParaRPr>
          </a:p>
          <a:p>
            <a:pPr marL="241300" marR="558800" indent="-228600">
              <a:lnSpc>
                <a:spcPct val="80000"/>
              </a:lnSpc>
            </a:pPr>
            <a:r>
              <a:rPr sz="26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Результатом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стать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усиление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патологической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установки,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ее 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разветвление,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депрессия,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скрытый </a:t>
            </a:r>
            <a:r>
              <a:rPr sz="2600" b="1" spc="10" dirty="0">
                <a:solidFill>
                  <a:srgbClr val="006FC0"/>
                </a:solidFill>
                <a:latin typeface="Calibri"/>
                <a:cs typeface="Calibri"/>
              </a:rPr>
              <a:t>суицид, </a:t>
            </a:r>
            <a:r>
              <a:rPr sz="2600" b="1" dirty="0">
                <a:solidFill>
                  <a:srgbClr val="006FC0"/>
                </a:solidFill>
                <a:latin typeface="Calibri"/>
                <a:cs typeface="Calibri"/>
              </a:rPr>
              <a:t>зависимость от врача,  специалиста и</a:t>
            </a:r>
            <a:r>
              <a:rPr sz="26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0" dirty="0">
                <a:solidFill>
                  <a:srgbClr val="006FC0"/>
                </a:solidFill>
                <a:latin typeface="Calibri"/>
                <a:cs typeface="Calibri"/>
              </a:rPr>
              <a:t>т.п.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449" y="1285113"/>
            <a:ext cx="11279505" cy="37153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630"/>
              </a:spcBef>
            </a:pPr>
            <a:r>
              <a:rPr sz="4400" b="1" spc="-10" dirty="0">
                <a:solidFill>
                  <a:srgbClr val="006FC0"/>
                </a:solidFill>
                <a:latin typeface="Calibri"/>
                <a:cs typeface="Calibri"/>
              </a:rPr>
              <a:t>Медицинский </a:t>
            </a:r>
            <a:r>
              <a:rPr sz="4400" b="1" spc="-20" dirty="0">
                <a:solidFill>
                  <a:srgbClr val="006FC0"/>
                </a:solidFill>
                <a:latin typeface="Calibri"/>
                <a:cs typeface="Calibri"/>
              </a:rPr>
              <a:t>психолог </a:t>
            </a: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4400" b="1" spc="-15" dirty="0">
                <a:solidFill>
                  <a:srgbClr val="006FC0"/>
                </a:solidFill>
                <a:latin typeface="Calibri"/>
                <a:cs typeface="Calibri"/>
              </a:rPr>
              <a:t>психотерапевт </a:t>
            </a: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4400" b="1" spc="-25" dirty="0">
                <a:solidFill>
                  <a:srgbClr val="006FC0"/>
                </a:solidFill>
                <a:latin typeface="Calibri"/>
                <a:cs typeface="Calibri"/>
              </a:rPr>
              <a:t>это  </a:t>
            </a:r>
            <a:r>
              <a:rPr sz="4400" b="1" spc="-5" dirty="0">
                <a:solidFill>
                  <a:srgbClr val="006FC0"/>
                </a:solidFill>
                <a:latin typeface="Calibri"/>
                <a:cs typeface="Calibri"/>
              </a:rPr>
              <a:t>принципиально </a:t>
            </a: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два разных </a:t>
            </a:r>
            <a:r>
              <a:rPr sz="4400" b="1" spc="-5" dirty="0">
                <a:solidFill>
                  <a:srgbClr val="006FC0"/>
                </a:solidFill>
                <a:latin typeface="Calibri"/>
                <a:cs typeface="Calibri"/>
              </a:rPr>
              <a:t>специалиста. Они  не </a:t>
            </a:r>
            <a:r>
              <a:rPr sz="4400" b="1" spc="-10" dirty="0">
                <a:solidFill>
                  <a:srgbClr val="006FC0"/>
                </a:solidFill>
                <a:latin typeface="Calibri"/>
                <a:cs typeface="Calibri"/>
              </a:rPr>
              <a:t>являются</a:t>
            </a:r>
            <a:r>
              <a:rPr sz="4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6FC0"/>
                </a:solidFill>
                <a:latin typeface="Calibri"/>
                <a:cs typeface="Calibri"/>
              </a:rPr>
              <a:t>взаимозаменяемыми.</a:t>
            </a:r>
            <a:endParaRPr sz="4400">
              <a:latin typeface="Calibri"/>
              <a:cs typeface="Calibri"/>
            </a:endParaRPr>
          </a:p>
          <a:p>
            <a:pPr marL="149860" marR="143510" algn="ctr">
              <a:lnSpc>
                <a:spcPts val="4750"/>
              </a:lnSpc>
              <a:spcBef>
                <a:spcPts val="75"/>
              </a:spcBef>
            </a:pPr>
            <a:r>
              <a:rPr sz="4400" b="1" spc="-10" dirty="0">
                <a:solidFill>
                  <a:srgbClr val="006FC0"/>
                </a:solidFill>
                <a:latin typeface="Calibri"/>
                <a:cs typeface="Calibri"/>
              </a:rPr>
              <a:t>Психотерапевт </a:t>
            </a: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– врач. В </a:t>
            </a:r>
            <a:r>
              <a:rPr sz="4400" b="1" spc="-10" dirty="0">
                <a:solidFill>
                  <a:srgbClr val="006FC0"/>
                </a:solidFill>
                <a:latin typeface="Calibri"/>
                <a:cs typeface="Calibri"/>
              </a:rPr>
              <a:t>бригаде </a:t>
            </a:r>
            <a:r>
              <a:rPr sz="4400" b="1" spc="-30" dirty="0">
                <a:solidFill>
                  <a:srgbClr val="006FC0"/>
                </a:solidFill>
                <a:latin typeface="Calibri"/>
                <a:cs typeface="Calibri"/>
              </a:rPr>
              <a:t>может</a:t>
            </a:r>
            <a:r>
              <a:rPr sz="44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6FC0"/>
                </a:solidFill>
                <a:latin typeface="Calibri"/>
                <a:cs typeface="Calibri"/>
              </a:rPr>
              <a:t>быть  </a:t>
            </a:r>
            <a:r>
              <a:rPr sz="4400" b="1" spc="-25" dirty="0">
                <a:solidFill>
                  <a:srgbClr val="006FC0"/>
                </a:solidFill>
                <a:latin typeface="Calibri"/>
                <a:cs typeface="Calibri"/>
              </a:rPr>
              <a:t>психотерапевт, </a:t>
            </a:r>
            <a:r>
              <a:rPr sz="4400" b="1" spc="-5" dirty="0">
                <a:solidFill>
                  <a:srgbClr val="006FC0"/>
                </a:solidFill>
                <a:latin typeface="Calibri"/>
                <a:cs typeface="Calibri"/>
              </a:rPr>
              <a:t>но </a:t>
            </a:r>
            <a:r>
              <a:rPr sz="4400" b="1" dirty="0">
                <a:solidFill>
                  <a:srgbClr val="006FC0"/>
                </a:solidFill>
                <a:latin typeface="Calibri"/>
                <a:cs typeface="Calibri"/>
              </a:rPr>
              <a:t>их </a:t>
            </a:r>
            <a:r>
              <a:rPr sz="4400" b="1" spc="-5" dirty="0">
                <a:solidFill>
                  <a:srgbClr val="006FC0"/>
                </a:solidFill>
                <a:latin typeface="Calibri"/>
                <a:cs typeface="Calibri"/>
              </a:rPr>
              <a:t>нужно меньше, </a:t>
            </a:r>
            <a:r>
              <a:rPr sz="4400" b="1" spc="-20" dirty="0">
                <a:solidFill>
                  <a:srgbClr val="006FC0"/>
                </a:solidFill>
                <a:latin typeface="Calibri"/>
                <a:cs typeface="Calibri"/>
              </a:rPr>
              <a:t>чем  психологов.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550" rIns="0" bIns="0" rtlCol="0">
            <a:spAutoFit/>
          </a:bodyPr>
          <a:lstStyle/>
          <a:p>
            <a:pPr marL="2466340" marR="5080" indent="-1851660">
              <a:lnSpc>
                <a:spcPts val="4750"/>
              </a:lnSpc>
              <a:spcBef>
                <a:spcPts val="705"/>
              </a:spcBef>
            </a:pPr>
            <a:r>
              <a:rPr sz="4400" spc="-10" dirty="0">
                <a:solidFill>
                  <a:srgbClr val="006FC0"/>
                </a:solidFill>
              </a:rPr>
              <a:t>Часто </a:t>
            </a:r>
            <a:r>
              <a:rPr sz="4400" spc="-5" dirty="0">
                <a:solidFill>
                  <a:srgbClr val="006FC0"/>
                </a:solidFill>
              </a:rPr>
              <a:t>задаваемый </a:t>
            </a:r>
            <a:r>
              <a:rPr sz="4400" dirty="0">
                <a:solidFill>
                  <a:srgbClr val="006FC0"/>
                </a:solidFill>
              </a:rPr>
              <a:t>вопрос – </a:t>
            </a:r>
            <a:r>
              <a:rPr sz="4400" spc="-20" dirty="0">
                <a:solidFill>
                  <a:srgbClr val="006FC0"/>
                </a:solidFill>
              </a:rPr>
              <a:t>как </a:t>
            </a:r>
            <a:r>
              <a:rPr sz="4400" spc="-5" dirty="0">
                <a:solidFill>
                  <a:srgbClr val="006FC0"/>
                </a:solidFill>
              </a:rPr>
              <a:t>отбирать  </a:t>
            </a:r>
            <a:r>
              <a:rPr sz="4400" spc="-10" dirty="0">
                <a:solidFill>
                  <a:srgbClr val="006FC0"/>
                </a:solidFill>
              </a:rPr>
              <a:t>пациентов </a:t>
            </a:r>
            <a:r>
              <a:rPr sz="4400" spc="-5" dirty="0">
                <a:solidFill>
                  <a:srgbClr val="006FC0"/>
                </a:solidFill>
              </a:rPr>
              <a:t>для</a:t>
            </a:r>
            <a:r>
              <a:rPr sz="4400" spc="-15" dirty="0">
                <a:solidFill>
                  <a:srgbClr val="006FC0"/>
                </a:solidFill>
              </a:rPr>
              <a:t> </a:t>
            </a:r>
            <a:r>
              <a:rPr sz="4400" spc="-20" dirty="0">
                <a:solidFill>
                  <a:srgbClr val="006FC0"/>
                </a:solidFill>
              </a:rPr>
              <a:t>психолога: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123239"/>
            <a:ext cx="9965055" cy="36074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Отбор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идти 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различным принципам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путям:</a:t>
            </a:r>
            <a:endParaRPr sz="3200">
              <a:latin typeface="Calibri"/>
              <a:cs typeface="Calibri"/>
            </a:endParaRPr>
          </a:p>
          <a:p>
            <a:pPr marL="241300" marR="663575" indent="-228600">
              <a:lnSpc>
                <a:spcPts val="3460"/>
              </a:lnSpc>
              <a:spcBef>
                <a:spcPts val="1045"/>
              </a:spcBef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Во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время </a:t>
            </a:r>
            <a:r>
              <a:rPr sz="3200" b="1" spc="-30" dirty="0">
                <a:solidFill>
                  <a:srgbClr val="006FC0"/>
                </a:solidFill>
                <a:latin typeface="Calibri"/>
                <a:cs typeface="Calibri"/>
              </a:rPr>
              <a:t>обхода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отделению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психолог проводит 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скрининг и отбирает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пациентов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для диагностики.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210"/>
              </a:lnSpc>
            </a:pP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Желательно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проведение 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скрининга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в реанимации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при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поступлении,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При запросе со стороны пациента или</a:t>
            </a:r>
            <a:r>
              <a:rPr sz="32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родственников,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При запросе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со стороны члена</a:t>
            </a:r>
            <a:r>
              <a:rPr sz="3200" b="1" spc="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команды.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53" y="333197"/>
            <a:ext cx="957072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u="heavy" spc="-1710" dirty="0">
                <a:uFill>
                  <a:solidFill>
                    <a:srgbClr val="001F5F"/>
                  </a:solidFill>
                </a:uFill>
              </a:rPr>
              <a:t>Р</a:t>
            </a:r>
            <a:r>
              <a:rPr sz="3200" spc="980" dirty="0"/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еабилитация</a:t>
            </a:r>
            <a:r>
              <a:rPr sz="3200" dirty="0"/>
              <a:t> - </a:t>
            </a:r>
            <a:r>
              <a:rPr sz="3200" spc="-15" dirty="0"/>
              <a:t>комплекс </a:t>
            </a:r>
            <a:r>
              <a:rPr sz="3200" spc="-5" dirty="0"/>
              <a:t>мер, </a:t>
            </a:r>
            <a:r>
              <a:rPr sz="3200" spc="-15" dirty="0"/>
              <a:t>которые</a:t>
            </a:r>
            <a:r>
              <a:rPr sz="3200" spc="-5" dirty="0"/>
              <a:t> помогают</a:t>
            </a:r>
            <a:endParaRPr sz="3200"/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spc="-20" dirty="0"/>
              <a:t>людям </a:t>
            </a:r>
            <a:r>
              <a:rPr sz="3200" dirty="0"/>
              <a:t>с инвалидностью </a:t>
            </a:r>
            <a:r>
              <a:rPr sz="3200" spc="-5" dirty="0"/>
              <a:t>добиваться </a:t>
            </a:r>
            <a:r>
              <a:rPr sz="3200" dirty="0"/>
              <a:t>и </a:t>
            </a:r>
            <a:r>
              <a:rPr sz="3200" spc="-10" dirty="0"/>
              <a:t>поддерживать  </a:t>
            </a:r>
            <a:r>
              <a:rPr sz="3200" spc="-5" dirty="0"/>
              <a:t>оптимальное </a:t>
            </a:r>
            <a:r>
              <a:rPr sz="3200" dirty="0"/>
              <a:t>функционирование во </a:t>
            </a:r>
            <a:r>
              <a:rPr sz="3200" spc="-10" dirty="0"/>
              <a:t>взаимодействии  </a:t>
            </a:r>
            <a:r>
              <a:rPr sz="3200" dirty="0"/>
              <a:t>со</a:t>
            </a:r>
            <a:r>
              <a:rPr sz="3200" spc="-5" dirty="0"/>
              <a:t> </a:t>
            </a:r>
            <a:r>
              <a:rPr sz="3200" spc="-20" dirty="0"/>
              <a:t>средой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8015" y="3087751"/>
            <a:ext cx="11235055" cy="364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marR="518159" indent="508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Физическая 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реабилитационная </a:t>
            </a:r>
            <a:r>
              <a:rPr sz="2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медицина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является основной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специальностью, ответственной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профилактику, медицинскую</a:t>
            </a:r>
            <a:r>
              <a:rPr sz="24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диагностику,</a:t>
            </a:r>
            <a:endParaRPr sz="2400">
              <a:latin typeface="Calibri"/>
              <a:cs typeface="Calibri"/>
            </a:endParaRPr>
          </a:p>
          <a:p>
            <a:pPr marL="52069" marR="259079"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лечение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реабилитацию лиц всех возрастов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нарушением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здоровья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их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сопутствующими заболеваниями,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частности, устранение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нарушений</a:t>
            </a:r>
            <a:r>
              <a:rPr sz="24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60985" marR="466090" indent="26035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ограничения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для облегчения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когнитивного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функционирования (включая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поведение),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участия (включая качество жизни)</a:t>
            </a:r>
            <a:r>
              <a:rPr sz="24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0320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изменения личных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факторов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окружающей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среды.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European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Medicine Bodies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Alliance.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White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Book on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Physical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Rehabilitation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Medicine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Europe.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Introductions, Executive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Summary,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Methodology.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Eur J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Phys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Rehabil Med.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2018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Apr;54(2):125-155.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10800" y="326136"/>
            <a:ext cx="1726692" cy="224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550" rIns="0" bIns="0" rtlCol="0">
            <a:spAutoFit/>
          </a:bodyPr>
          <a:lstStyle/>
          <a:p>
            <a:pPr marL="4180204" marR="5080" indent="-3413125">
              <a:lnSpc>
                <a:spcPts val="4750"/>
              </a:lnSpc>
              <a:spcBef>
                <a:spcPts val="705"/>
              </a:spcBef>
            </a:pPr>
            <a:r>
              <a:rPr sz="4400" spc="-25" dirty="0">
                <a:solidFill>
                  <a:srgbClr val="006FC0"/>
                </a:solidFill>
              </a:rPr>
              <a:t>Если </a:t>
            </a:r>
            <a:r>
              <a:rPr sz="4400" dirty="0">
                <a:solidFill>
                  <a:srgbClr val="006FC0"/>
                </a:solidFill>
              </a:rPr>
              <a:t>в </a:t>
            </a:r>
            <a:r>
              <a:rPr sz="4400" spc="-15" dirty="0">
                <a:solidFill>
                  <a:srgbClr val="006FC0"/>
                </a:solidFill>
              </a:rPr>
              <a:t>бригаде </a:t>
            </a:r>
            <a:r>
              <a:rPr sz="4400" spc="-25" dirty="0">
                <a:solidFill>
                  <a:srgbClr val="006FC0"/>
                </a:solidFill>
              </a:rPr>
              <a:t>несколько </a:t>
            </a:r>
            <a:r>
              <a:rPr sz="4400" spc="-10" dirty="0">
                <a:solidFill>
                  <a:srgbClr val="006FC0"/>
                </a:solidFill>
              </a:rPr>
              <a:t>специалистов  </a:t>
            </a:r>
            <a:r>
              <a:rPr sz="4400" spc="-20" dirty="0">
                <a:solidFill>
                  <a:srgbClr val="006FC0"/>
                </a:solidFill>
              </a:rPr>
              <a:t>психологов: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00732"/>
            <a:ext cx="10176510" cy="38404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 algn="just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Нежелательно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разделять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специалистов на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диагностов</a:t>
            </a:r>
            <a:r>
              <a:rPr sz="3200" b="1" spc="-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терапевтов.</a:t>
            </a:r>
            <a:endParaRPr sz="3200">
              <a:latin typeface="Calibri"/>
              <a:cs typeface="Calibri"/>
            </a:endParaRPr>
          </a:p>
          <a:p>
            <a:pPr marL="241300" marR="27305" indent="-228600" algn="just">
              <a:lnSpc>
                <a:spcPts val="3460"/>
              </a:lnSpc>
              <a:spcBef>
                <a:spcPts val="995"/>
              </a:spcBef>
            </a:pP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Диагностика –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это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часть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реабилитационного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процесса</a:t>
            </a:r>
            <a:r>
              <a:rPr sz="3200" b="1" spc="-3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она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важна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для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обратной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связи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оценка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эффективности 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своей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деятельности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и работы</a:t>
            </a:r>
            <a:r>
              <a:rPr sz="3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006FC0"/>
                </a:solidFill>
                <a:latin typeface="Calibri"/>
                <a:cs typeface="Calibri"/>
              </a:rPr>
              <a:t>коллег.</a:t>
            </a:r>
            <a:endParaRPr sz="3200">
              <a:latin typeface="Calibri"/>
              <a:cs typeface="Calibri"/>
            </a:endParaRPr>
          </a:p>
          <a:p>
            <a:pPr marL="241300" marR="125095" indent="-228600" algn="just">
              <a:lnSpc>
                <a:spcPts val="3460"/>
              </a:lnSpc>
              <a:spcBef>
                <a:spcPts val="985"/>
              </a:spcBef>
            </a:pP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Предпочтительнее,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чтобы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психологи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были</a:t>
            </a:r>
            <a:r>
              <a:rPr sz="3200" b="1" spc="-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закреплены  за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командами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и работали с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четко</a:t>
            </a:r>
            <a:r>
              <a:rPr sz="32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определённым</a:t>
            </a:r>
            <a:endParaRPr sz="3200">
              <a:latin typeface="Calibri"/>
              <a:cs typeface="Calibri"/>
            </a:endParaRPr>
          </a:p>
          <a:p>
            <a:pPr marL="241300" algn="just">
              <a:lnSpc>
                <a:spcPts val="3400"/>
              </a:lnSpc>
            </a:pP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кругом</a:t>
            </a:r>
            <a:r>
              <a:rPr sz="3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пациентов.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259" y="33909"/>
            <a:ext cx="97910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" algn="ctr">
              <a:lnSpc>
                <a:spcPts val="4560"/>
              </a:lnSpc>
              <a:spcBef>
                <a:spcPts val="95"/>
              </a:spcBef>
            </a:pPr>
            <a:r>
              <a:rPr sz="4000" spc="-10" dirty="0"/>
              <a:t>Задачи </a:t>
            </a:r>
            <a:r>
              <a:rPr sz="4000" spc="-10" dirty="0">
                <a:solidFill>
                  <a:srgbClr val="FF0000"/>
                </a:solidFill>
              </a:rPr>
              <a:t>эрготерапевта </a:t>
            </a:r>
            <a:r>
              <a:rPr sz="4000" spc="-5" dirty="0"/>
              <a:t>в</a:t>
            </a:r>
            <a:r>
              <a:rPr sz="4000" spc="20" dirty="0"/>
              <a:t> </a:t>
            </a:r>
            <a:r>
              <a:rPr sz="4000" spc="-10" dirty="0"/>
              <a:t>работе</a:t>
            </a:r>
            <a:endParaRPr sz="4000"/>
          </a:p>
          <a:p>
            <a:pPr marL="12700" marR="5080" algn="ctr">
              <a:lnSpc>
                <a:spcPts val="4320"/>
              </a:lnSpc>
              <a:spcBef>
                <a:spcPts val="305"/>
              </a:spcBef>
            </a:pPr>
            <a:r>
              <a:rPr sz="4000" spc="-25" dirty="0"/>
              <a:t>мультидисциплинарной </a:t>
            </a:r>
            <a:r>
              <a:rPr sz="4000" spc="-5" dirty="0"/>
              <a:t>реабилитационной  </a:t>
            </a:r>
            <a:r>
              <a:rPr sz="4000" spc="-10" dirty="0"/>
              <a:t>бригады: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4091" y="1860616"/>
            <a:ext cx="11714480" cy="48361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Реализация на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пациент–центрированного принципа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МДБ,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Создание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эргономически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комфортной обстановки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центре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непосредственно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палате,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9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ограничений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(активности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участия):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самообслуживание,</a:t>
            </a:r>
            <a:r>
              <a:rPr sz="20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бытовая</a:t>
            </a:r>
            <a:endParaRPr sz="2000">
              <a:latin typeface="Calibri"/>
              <a:cs typeface="Calibri"/>
            </a:endParaRPr>
          </a:p>
          <a:p>
            <a:pPr marL="241300" marR="238760">
              <a:lnSpc>
                <a:spcPct val="70000"/>
              </a:lnSpc>
              <a:spcBef>
                <a:spcPts val="359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хобби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досуг,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мобильность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передвижение,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работа, коммуникация, межличностные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взаимоотношения,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обучение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применение знаний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т.д.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Анализ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использования сенсорных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систем,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 использования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 мотивацией пациента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(иная, чем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психолога),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Проведение сенсорной интеграции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стимуляции,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коррекция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среды</a:t>
            </a:r>
            <a:r>
              <a:rPr sz="20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окружения,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эргономичной работы в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МДБ,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8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включение в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целенаправленную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реабилитационных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задач,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получаемых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других</a:t>
            </a:r>
            <a:endParaRPr sz="2000">
              <a:latin typeface="Calibri"/>
              <a:cs typeface="Calibri"/>
            </a:endParaRPr>
          </a:p>
          <a:p>
            <a:pPr marL="241300" marR="806450">
              <a:lnSpc>
                <a:spcPct val="70000"/>
              </a:lnSpc>
              <a:spcBef>
                <a:spcPts val="359"/>
              </a:spcBef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специалистов (Например,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вычленить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индивидуальную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мотивацию 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подобрать деятельность,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которую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включить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ходьбы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0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речи),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Адаптация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компенсация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при стойких нарушениях, выработка нового стереотипа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движений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решения жизненных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задач при стойких нарушениях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1291" y="188163"/>
            <a:ext cx="10394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006FC0"/>
                </a:solidFill>
              </a:rPr>
              <a:t>Эрготерапевт </a:t>
            </a:r>
            <a:r>
              <a:rPr sz="4400" dirty="0">
                <a:solidFill>
                  <a:srgbClr val="006FC0"/>
                </a:solidFill>
              </a:rPr>
              <a:t>- особенности </a:t>
            </a:r>
            <a:r>
              <a:rPr sz="4400" spc="-5" dirty="0">
                <a:solidFill>
                  <a:srgbClr val="006FC0"/>
                </a:solidFill>
              </a:rPr>
              <a:t>работы </a:t>
            </a:r>
            <a:r>
              <a:rPr sz="4400" dirty="0">
                <a:solidFill>
                  <a:srgbClr val="006FC0"/>
                </a:solidFill>
              </a:rPr>
              <a:t>в</a:t>
            </a:r>
            <a:r>
              <a:rPr sz="4400" spc="-55" dirty="0">
                <a:solidFill>
                  <a:srgbClr val="006FC0"/>
                </a:solidFill>
              </a:rPr>
              <a:t> </a:t>
            </a:r>
            <a:r>
              <a:rPr sz="4400" spc="-5" dirty="0">
                <a:solidFill>
                  <a:srgbClr val="006FC0"/>
                </a:solidFill>
              </a:rPr>
              <a:t>МДБ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7126" y="1034618"/>
            <a:ext cx="5439410" cy="540448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899160" marR="1596390" indent="69850">
              <a:lnSpc>
                <a:spcPct val="70000"/>
              </a:lnSpc>
              <a:spcBef>
                <a:spcPts val="1320"/>
              </a:spcBef>
            </a:pP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Преимущества  специально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ти:</a:t>
            </a:r>
            <a:endParaRPr sz="3400">
              <a:latin typeface="Calibri"/>
              <a:cs typeface="Calibri"/>
            </a:endParaRPr>
          </a:p>
          <a:p>
            <a:pPr marL="241300" marR="313690" indent="-228600" algn="just">
              <a:lnSpc>
                <a:spcPct val="90100"/>
              </a:lnSpc>
              <a:spcBef>
                <a:spcPts val="29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Основной специалист работающий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 активностью,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участием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факторами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среды,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735"/>
              </a:lnSpc>
              <a:spcBef>
                <a:spcPts val="72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Работает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персоналом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как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400" b="1" spc="2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фактором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среды,</a:t>
            </a:r>
            <a:endParaRPr sz="2400">
              <a:latin typeface="Calibri"/>
              <a:cs typeface="Calibri"/>
            </a:endParaRPr>
          </a:p>
          <a:p>
            <a:pPr marL="241300" marR="800735" indent="-228600">
              <a:lnSpc>
                <a:spcPts val="2590"/>
              </a:lnSpc>
              <a:spcBef>
                <a:spcPts val="103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Работает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родственниками как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фактором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среды,</a:t>
            </a:r>
            <a:endParaRPr sz="2400">
              <a:latin typeface="Calibri"/>
              <a:cs typeface="Calibri"/>
            </a:endParaRPr>
          </a:p>
          <a:p>
            <a:pPr marL="241300" marR="167640" indent="-228600">
              <a:lnSpc>
                <a:spcPts val="2590"/>
              </a:lnSpc>
              <a:spcBef>
                <a:spcPts val="100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Имеют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компетенции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работе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мотивацией, сенсорной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интеграцией,  компенсацией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адаптацией,</a:t>
            </a:r>
            <a:endParaRPr sz="2400">
              <a:latin typeface="Calibri"/>
              <a:cs typeface="Calibri"/>
            </a:endParaRPr>
          </a:p>
          <a:p>
            <a:pPr marL="241300" marR="86995" indent="-228600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Может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работать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приверженностью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к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терапии.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985266"/>
            <a:ext cx="5039360" cy="46526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019175" marR="1027430" indent="537845">
              <a:lnSpc>
                <a:spcPts val="3670"/>
              </a:lnSpc>
              <a:spcBef>
                <a:spcPts val="560"/>
              </a:spcBef>
            </a:pPr>
            <a:r>
              <a:rPr sz="3400" b="1" spc="-50" dirty="0">
                <a:solidFill>
                  <a:srgbClr val="006FC0"/>
                </a:solidFill>
                <a:latin typeface="Calibri"/>
                <a:cs typeface="Calibri"/>
              </a:rPr>
              <a:t>Трудности  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Специальн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сти: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Эрготерапевтов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почти нет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2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России,</a:t>
            </a:r>
            <a:endParaRPr sz="2400">
              <a:latin typeface="Calibri"/>
              <a:cs typeface="Calibri"/>
            </a:endParaRPr>
          </a:p>
          <a:p>
            <a:pPr marL="241300" marR="918210" indent="-228600">
              <a:lnSpc>
                <a:spcPts val="2300"/>
              </a:lnSpc>
              <a:spcBef>
                <a:spcPts val="980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Многие называют себя  специалистами, но не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имеют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30"/>
              </a:lnSpc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эрготерапевтического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образования,</a:t>
            </a:r>
            <a:endParaRPr sz="2400">
              <a:latin typeface="Calibri"/>
              <a:cs typeface="Calibri"/>
            </a:endParaRPr>
          </a:p>
          <a:p>
            <a:pPr marL="241300" marR="424180" indent="-228600">
              <a:lnSpc>
                <a:spcPts val="2300"/>
              </a:lnSpc>
              <a:spcBef>
                <a:spcPts val="99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Часто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путают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трудотерапию, 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арт- 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терапию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эрготерапией,</a:t>
            </a:r>
            <a:endParaRPr sz="2400">
              <a:latin typeface="Calibri"/>
              <a:cs typeface="Calibri"/>
            </a:endParaRPr>
          </a:p>
          <a:p>
            <a:pPr marL="241300" marR="845819" indent="-228600">
              <a:lnSpc>
                <a:spcPts val="2300"/>
              </a:lnSpc>
              <a:spcBef>
                <a:spcPts val="100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Думают,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все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проблемы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со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здоровьем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из-за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проблем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деятельностью.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dirty="0">
                <a:solidFill>
                  <a:srgbClr val="006FC0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могут назначать</a:t>
            </a:r>
            <a:r>
              <a:rPr sz="2400" b="1" spc="2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лекарства.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259" y="33909"/>
            <a:ext cx="97910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" algn="ctr">
              <a:lnSpc>
                <a:spcPts val="4560"/>
              </a:lnSpc>
              <a:spcBef>
                <a:spcPts val="95"/>
              </a:spcBef>
            </a:pPr>
            <a:r>
              <a:rPr sz="4000" spc="-10" dirty="0"/>
              <a:t>Задачи </a:t>
            </a:r>
            <a:r>
              <a:rPr sz="4000" spc="-20" dirty="0">
                <a:solidFill>
                  <a:srgbClr val="FF0000"/>
                </a:solidFill>
              </a:rPr>
              <a:t>логопеда </a:t>
            </a:r>
            <a:r>
              <a:rPr sz="4000" spc="-5" dirty="0"/>
              <a:t>в</a:t>
            </a:r>
            <a:r>
              <a:rPr sz="4000" spc="15" dirty="0"/>
              <a:t> </a:t>
            </a:r>
            <a:r>
              <a:rPr sz="4000" spc="-10" dirty="0"/>
              <a:t>работе</a:t>
            </a:r>
            <a:endParaRPr sz="4000"/>
          </a:p>
          <a:p>
            <a:pPr marL="12700" marR="5080" algn="ctr">
              <a:lnSpc>
                <a:spcPts val="4320"/>
              </a:lnSpc>
              <a:spcBef>
                <a:spcPts val="305"/>
              </a:spcBef>
            </a:pPr>
            <a:r>
              <a:rPr sz="4000" spc="-25" dirty="0"/>
              <a:t>мультидисциплинарной </a:t>
            </a:r>
            <a:r>
              <a:rPr sz="4000" spc="-5" dirty="0"/>
              <a:t>реабилитационной  </a:t>
            </a:r>
            <a:r>
              <a:rPr sz="4000" spc="-10" dirty="0"/>
              <a:t>бригады: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2709" y="1993056"/>
            <a:ext cx="11589385" cy="40081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нарушений</a:t>
            </a:r>
            <a:r>
              <a:rPr sz="2400" b="1" spc="-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глотания,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речи 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при</a:t>
            </a:r>
            <a:r>
              <a:rPr sz="2400" b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них,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Подбор необходимой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консистенции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пищи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жидкости,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Обучение пациента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приему</a:t>
            </a:r>
            <a:r>
              <a:rPr sz="2400" b="1" spc="-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пищи,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причин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ограничений</a:t>
            </a:r>
            <a:r>
              <a:rPr sz="24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при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нарушениях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письма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чтения,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Обучение членов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бригады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особенностям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общения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пациентами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нарушением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речи  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глотания,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потенциала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восстановления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глотания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речи.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413" y="347218"/>
            <a:ext cx="9199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6FC0"/>
                </a:solidFill>
              </a:rPr>
              <a:t>Логопед </a:t>
            </a:r>
            <a:r>
              <a:rPr sz="4400" dirty="0">
                <a:solidFill>
                  <a:srgbClr val="006FC0"/>
                </a:solidFill>
              </a:rPr>
              <a:t>- особенности </a:t>
            </a:r>
            <a:r>
              <a:rPr sz="4400" spc="-5" dirty="0">
                <a:solidFill>
                  <a:srgbClr val="006FC0"/>
                </a:solidFill>
              </a:rPr>
              <a:t>работы </a:t>
            </a:r>
            <a:r>
              <a:rPr sz="4400" dirty="0">
                <a:solidFill>
                  <a:srgbClr val="006FC0"/>
                </a:solidFill>
              </a:rPr>
              <a:t>в</a:t>
            </a:r>
            <a:r>
              <a:rPr sz="4400" spc="-80" dirty="0">
                <a:solidFill>
                  <a:srgbClr val="006FC0"/>
                </a:solidFill>
              </a:rPr>
              <a:t> </a:t>
            </a:r>
            <a:r>
              <a:rPr sz="4400" spc="-5" dirty="0">
                <a:solidFill>
                  <a:srgbClr val="006FC0"/>
                </a:solidFill>
              </a:rPr>
              <a:t>МДБ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7126" y="1281811"/>
            <a:ext cx="5489575" cy="471741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880744" marR="1663700" indent="69850">
              <a:lnSpc>
                <a:spcPct val="70000"/>
              </a:lnSpc>
              <a:spcBef>
                <a:spcPts val="1320"/>
              </a:spcBef>
            </a:pP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Преимущества  сп</a:t>
            </a:r>
            <a:r>
              <a:rPr sz="3400" b="1" spc="-25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циально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ти: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Работает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активностью,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участием,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функциями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факторами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среды,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как оценить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речь и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глотание,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Могут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подсказать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как общаться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Обучают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родственников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общению</a:t>
            </a:r>
            <a:r>
              <a:rPr sz="2000" b="1" spc="-1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160"/>
              </a:lnSpc>
              <a:spcBef>
                <a:spcPts val="15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правильному кормлению</a:t>
            </a:r>
            <a:r>
              <a:rPr sz="2000" b="1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(работа 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факторами</a:t>
            </a:r>
            <a:r>
              <a:rPr sz="2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среды),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Могут работать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письмом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0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чтением,</a:t>
            </a:r>
            <a:endParaRPr sz="2000">
              <a:latin typeface="Calibri"/>
              <a:cs typeface="Calibri"/>
            </a:endParaRPr>
          </a:p>
          <a:p>
            <a:pPr marL="241300" marR="336550" indent="-228600">
              <a:lnSpc>
                <a:spcPct val="90100"/>
              </a:lnSpc>
              <a:spcBef>
                <a:spcPts val="100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Лучше всех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знают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чем причина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речевых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нарушений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могут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определить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прогноз для 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реабилитации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этих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функций.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231468"/>
            <a:ext cx="5311140" cy="378015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000125" marR="1318895" indent="537845">
              <a:lnSpc>
                <a:spcPts val="3679"/>
              </a:lnSpc>
              <a:spcBef>
                <a:spcPts val="555"/>
              </a:spcBef>
            </a:pPr>
            <a:r>
              <a:rPr sz="3400" b="1" spc="-45" dirty="0">
                <a:solidFill>
                  <a:srgbClr val="006FC0"/>
                </a:solidFill>
                <a:latin typeface="Calibri"/>
                <a:cs typeface="Calibri"/>
              </a:rPr>
              <a:t>Трудности  </a:t>
            </a: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Специальности: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47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Постоянно ссорятся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200" b="1" spc="-15" dirty="0">
                <a:solidFill>
                  <a:srgbClr val="006FC0"/>
                </a:solidFill>
                <a:latin typeface="Calibri"/>
                <a:cs typeface="Calibri"/>
              </a:rPr>
              <a:t>психологами</a:t>
            </a:r>
            <a:r>
              <a:rPr sz="2200" b="1" spc="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b="1" spc="-15" dirty="0">
                <a:solidFill>
                  <a:srgbClr val="006FC0"/>
                </a:solidFill>
                <a:latin typeface="Calibri"/>
                <a:cs typeface="Calibri"/>
              </a:rPr>
              <a:t>делят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с ними</a:t>
            </a:r>
            <a:r>
              <a:rPr sz="22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компетенции,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Имеют </a:t>
            </a:r>
            <a:r>
              <a:rPr sz="2200" b="1" spc="-15" dirty="0">
                <a:solidFill>
                  <a:srgbClr val="006FC0"/>
                </a:solidFill>
                <a:latin typeface="Calibri"/>
                <a:cs typeface="Calibri"/>
              </a:rPr>
              <a:t>трудности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в ситуациях 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пониженной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мотивации и не </a:t>
            </a:r>
            <a:r>
              <a:rPr sz="2200" b="1" spc="-25" dirty="0">
                <a:solidFill>
                  <a:srgbClr val="006FC0"/>
                </a:solidFill>
                <a:latin typeface="Calibri"/>
                <a:cs typeface="Calibri"/>
              </a:rPr>
              <a:t>всегда 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могут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понять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возможности </a:t>
            </a:r>
            <a:r>
              <a:rPr sz="2200" b="1" spc="-15" dirty="0">
                <a:solidFill>
                  <a:srgbClr val="006FC0"/>
                </a:solidFill>
                <a:latin typeface="Calibri"/>
                <a:cs typeface="Calibri"/>
              </a:rPr>
              <a:t>психолога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эрготерапевта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улучшению</a:t>
            </a:r>
            <a:r>
              <a:rPr sz="22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мотивации,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73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6FC0"/>
                </a:solidFill>
                <a:latin typeface="Calibri"/>
                <a:cs typeface="Calibri"/>
              </a:rPr>
              <a:t>Некоторые логопеды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нуждаются</a:t>
            </a:r>
            <a:r>
              <a:rPr sz="2200" b="1" spc="1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доучивании </a:t>
            </a:r>
            <a:r>
              <a:rPr sz="2200" b="1" spc="-5" dirty="0">
                <a:solidFill>
                  <a:srgbClr val="006FC0"/>
                </a:solidFill>
                <a:latin typeface="Calibri"/>
                <a:cs typeface="Calibri"/>
              </a:rPr>
              <a:t>по вопросам</a:t>
            </a:r>
            <a:r>
              <a:rPr sz="2200" b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Calibri"/>
                <a:cs typeface="Calibri"/>
              </a:rPr>
              <a:t>реабилитации.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259" y="33909"/>
            <a:ext cx="9791065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6985" algn="ctr">
              <a:lnSpc>
                <a:spcPct val="90000"/>
              </a:lnSpc>
              <a:spcBef>
                <a:spcPts val="575"/>
              </a:spcBef>
            </a:pPr>
            <a:r>
              <a:rPr sz="4000" spc="-10" dirty="0"/>
              <a:t>Задачи </a:t>
            </a:r>
            <a:r>
              <a:rPr sz="4000" spc="-20" dirty="0">
                <a:solidFill>
                  <a:srgbClr val="FF0000"/>
                </a:solidFill>
              </a:rPr>
              <a:t>физического </a:t>
            </a:r>
            <a:r>
              <a:rPr sz="4000" spc="-10" dirty="0">
                <a:solidFill>
                  <a:srgbClr val="FF0000"/>
                </a:solidFill>
              </a:rPr>
              <a:t>терапевта </a:t>
            </a:r>
            <a:r>
              <a:rPr sz="4000" spc="-5" dirty="0"/>
              <a:t>в </a:t>
            </a:r>
            <a:r>
              <a:rPr sz="4000" spc="-10" dirty="0"/>
              <a:t>работе  </a:t>
            </a:r>
            <a:r>
              <a:rPr sz="4000" spc="-25" dirty="0"/>
              <a:t>мультидисциплинарной </a:t>
            </a:r>
            <a:r>
              <a:rPr sz="4000" spc="-5" dirty="0"/>
              <a:t>реабилитационной  </a:t>
            </a:r>
            <a:r>
              <a:rPr sz="4000" spc="-10" dirty="0"/>
              <a:t>бригады: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2709" y="2039492"/>
            <a:ext cx="11463655" cy="442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Диагностика при нарушениях мобильности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передвижения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(повороты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постели,</a:t>
            </a:r>
            <a:r>
              <a:rPr sz="2200" b="1" spc="4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сидение,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стояние,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ходьба,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бег,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плавание,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перенос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предметов,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подъем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спуск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по лестнице и</a:t>
            </a:r>
            <a:r>
              <a:rPr sz="2200" b="1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др.),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толерантности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физической нагрузки, тренировка</a:t>
            </a:r>
            <a:r>
              <a:rPr sz="22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толерантности,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Восстановление при нарушениях использования</a:t>
            </a:r>
            <a:r>
              <a:rPr sz="22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1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Диагностика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миофасциальных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мышечных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болей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помощь</a:t>
            </a:r>
            <a:r>
              <a:rPr sz="2200" b="1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методами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мануальной 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физической терапии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(массаж,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миофасциальный релиз,</a:t>
            </a:r>
            <a:r>
              <a:rPr sz="2200" b="1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постизометрическая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релаксация,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кинезиотейпирование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др.),</a:t>
            </a:r>
            <a:endParaRPr sz="2200">
              <a:latin typeface="Calibri"/>
              <a:cs typeface="Calibri"/>
            </a:endParaRPr>
          </a:p>
          <a:p>
            <a:pPr marL="241300" marR="1470660" indent="-228600">
              <a:lnSpc>
                <a:spcPct val="7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Восстановление двигательных паттернов при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нарушениях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(во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время работы, 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самообслуживания, 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быту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т.д.),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 использованию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коляски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других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средств</a:t>
            </a:r>
            <a:r>
              <a:rPr sz="2200" b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передвижения,</a:t>
            </a:r>
            <a:endParaRPr sz="2200">
              <a:latin typeface="Calibri"/>
              <a:cs typeface="Calibri"/>
            </a:endParaRPr>
          </a:p>
          <a:p>
            <a:pPr marL="241300" marR="208915" indent="-228600">
              <a:lnSpc>
                <a:spcPct val="70000"/>
              </a:lnSpc>
              <a:spcBef>
                <a:spcPts val="101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Информирование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других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участников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бригады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двигательных  возможностях</a:t>
            </a:r>
            <a:r>
              <a:rPr sz="22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Обучение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r>
              <a:rPr sz="22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позиционированию,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Подбор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ТСР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2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передвижения.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022" y="0"/>
            <a:ext cx="94532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28850" marR="5080" indent="-2216785">
              <a:lnSpc>
                <a:spcPts val="4750"/>
              </a:lnSpc>
              <a:spcBef>
                <a:spcPts val="700"/>
              </a:spcBef>
            </a:pPr>
            <a:r>
              <a:rPr sz="4400" spc="-10" dirty="0">
                <a:solidFill>
                  <a:srgbClr val="006FC0"/>
                </a:solidFill>
              </a:rPr>
              <a:t>Работа </a:t>
            </a:r>
            <a:r>
              <a:rPr sz="4400" spc="-15" dirty="0">
                <a:solidFill>
                  <a:srgbClr val="006FC0"/>
                </a:solidFill>
              </a:rPr>
              <a:t>физического </a:t>
            </a:r>
            <a:r>
              <a:rPr sz="4400" spc="-5" dirty="0">
                <a:solidFill>
                  <a:srgbClr val="006FC0"/>
                </a:solidFill>
              </a:rPr>
              <a:t>терапевта </a:t>
            </a:r>
            <a:r>
              <a:rPr sz="4400" dirty="0">
                <a:solidFill>
                  <a:srgbClr val="006FC0"/>
                </a:solidFill>
              </a:rPr>
              <a:t>в </a:t>
            </a:r>
            <a:r>
              <a:rPr sz="4400" spc="-5" dirty="0">
                <a:solidFill>
                  <a:srgbClr val="006FC0"/>
                </a:solidFill>
              </a:rPr>
              <a:t>МДБ </a:t>
            </a:r>
            <a:r>
              <a:rPr sz="4400" dirty="0">
                <a:solidFill>
                  <a:srgbClr val="006FC0"/>
                </a:solidFill>
              </a:rPr>
              <a:t>-  особенности</a:t>
            </a:r>
            <a:r>
              <a:rPr sz="4400" spc="-50" dirty="0">
                <a:solidFill>
                  <a:srgbClr val="006FC0"/>
                </a:solidFill>
              </a:rPr>
              <a:t> </a:t>
            </a:r>
            <a:r>
              <a:rPr sz="4400" spc="-5" dirty="0">
                <a:solidFill>
                  <a:srgbClr val="006FC0"/>
                </a:solidFill>
              </a:rPr>
              <a:t>работы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7126" y="1281811"/>
            <a:ext cx="5491480" cy="517906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880744" marR="1665605" indent="69850">
              <a:lnSpc>
                <a:spcPct val="70000"/>
              </a:lnSpc>
              <a:spcBef>
                <a:spcPts val="1320"/>
              </a:spcBef>
            </a:pPr>
            <a:r>
              <a:rPr sz="3400" b="1" spc="-10" dirty="0">
                <a:solidFill>
                  <a:srgbClr val="006FC0"/>
                </a:solidFill>
                <a:latin typeface="Calibri"/>
                <a:cs typeface="Calibri"/>
              </a:rPr>
              <a:t>Преимущества  сп</a:t>
            </a:r>
            <a:r>
              <a:rPr sz="3400" b="1" spc="-25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циально</a:t>
            </a:r>
            <a:r>
              <a:rPr sz="3400" b="1" spc="-20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3400" b="1" spc="-5" dirty="0">
                <a:solidFill>
                  <a:srgbClr val="006FC0"/>
                </a:solidFill>
                <a:latin typeface="Calibri"/>
                <a:cs typeface="Calibri"/>
              </a:rPr>
              <a:t>ти: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Работает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активностью и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функциями,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Занимается толерантностью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20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нагрузке,</a:t>
            </a:r>
            <a:endParaRPr sz="2000">
              <a:latin typeface="Calibri"/>
              <a:cs typeface="Calibri"/>
            </a:endParaRPr>
          </a:p>
          <a:p>
            <a:pPr marL="241300" marR="192405" indent="-228600">
              <a:lnSpc>
                <a:spcPts val="2160"/>
              </a:lnSpc>
              <a:spcBef>
                <a:spcPts val="155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Тренирует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мышцы,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позиционирует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пациента,  занимается профилактикой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двигательных  проблем,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1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Восстанавливает</a:t>
            </a:r>
            <a:r>
              <a:rPr sz="2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6FC0"/>
                </a:solidFill>
                <a:latin typeface="Calibri"/>
                <a:cs typeface="Calibri"/>
              </a:rPr>
              <a:t>ходьбу,</a:t>
            </a:r>
            <a:endParaRPr sz="2000">
              <a:latin typeface="Calibri"/>
              <a:cs typeface="Calibri"/>
            </a:endParaRPr>
          </a:p>
          <a:p>
            <a:pPr marL="241300" marR="220979" indent="-228600">
              <a:lnSpc>
                <a:spcPts val="2160"/>
              </a:lnSpc>
              <a:spcBef>
                <a:spcPts val="150"/>
              </a:spcBef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Обучает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ходить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с тростью 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перемещаться</a:t>
            </a:r>
            <a:r>
              <a:rPr sz="2000" b="1" spc="-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  кресле,</a:t>
            </a:r>
            <a:endParaRPr sz="2000">
              <a:latin typeface="Calibri"/>
              <a:cs typeface="Calibri"/>
            </a:endParaRPr>
          </a:p>
          <a:p>
            <a:pPr marL="241300" marR="438150" indent="-228600">
              <a:lnSpc>
                <a:spcPts val="216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как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изменить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положение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конечности 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или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характер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движения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чтобы</a:t>
            </a:r>
            <a:r>
              <a:rPr sz="2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движение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1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восстановилось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или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наступило</a:t>
            </a:r>
            <a:r>
              <a:rPr sz="20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значимое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16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улучшение,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tabLst>
                <a:tab pos="240665" algn="l"/>
              </a:tabLst>
            </a:pPr>
            <a:r>
              <a:rPr sz="20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Знает как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нельзя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ходить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двигаться,</a:t>
            </a:r>
            <a:r>
              <a:rPr sz="20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может</a:t>
            </a:r>
            <a:endParaRPr sz="2000">
              <a:latin typeface="Calibri"/>
              <a:cs typeface="Calibri"/>
            </a:endParaRPr>
          </a:p>
          <a:p>
            <a:pPr marL="241300" marR="5080">
              <a:lnSpc>
                <a:spcPts val="2160"/>
              </a:lnSpc>
              <a:spcBef>
                <a:spcPts val="155"/>
              </a:spcBef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уберечь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от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Вас 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ваших пациентов от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типичных  ошибок</a:t>
            </a:r>
            <a:r>
              <a:rPr sz="20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движений.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000125" marR="1310640" indent="537845">
              <a:lnSpc>
                <a:spcPts val="3679"/>
              </a:lnSpc>
              <a:spcBef>
                <a:spcPts val="555"/>
              </a:spcBef>
            </a:pPr>
            <a:r>
              <a:rPr spc="-45" dirty="0"/>
              <a:t>Трудности  </a:t>
            </a:r>
            <a:r>
              <a:rPr spc="-10" dirty="0"/>
              <a:t>Специальности: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240665" algn="l"/>
              </a:tabLst>
            </a:pPr>
            <a:r>
              <a:rPr sz="2200" b="0" spc="-5" dirty="0">
                <a:latin typeface="Arial"/>
                <a:cs typeface="Arial"/>
              </a:rPr>
              <a:t>•	</a:t>
            </a:r>
            <a:r>
              <a:rPr sz="2200" spc="-5" dirty="0"/>
              <a:t>Физических </a:t>
            </a:r>
            <a:r>
              <a:rPr sz="2200" spc="-10" dirty="0"/>
              <a:t>терапевтов почти</a:t>
            </a:r>
            <a:r>
              <a:rPr sz="2200" spc="114" dirty="0"/>
              <a:t> </a:t>
            </a:r>
            <a:r>
              <a:rPr sz="2200" spc="-30" dirty="0"/>
              <a:t>нет,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  <a:spcBef>
                <a:spcPts val="735"/>
              </a:spcBef>
              <a:tabLst>
                <a:tab pos="240665" algn="l"/>
              </a:tabLst>
            </a:pPr>
            <a:r>
              <a:rPr sz="2200" b="0" spc="-5" dirty="0">
                <a:latin typeface="Arial"/>
                <a:cs typeface="Arial"/>
              </a:rPr>
              <a:t>•	</a:t>
            </a:r>
            <a:r>
              <a:rPr sz="2200" spc="-15" dirty="0"/>
              <a:t>Часто </a:t>
            </a:r>
            <a:r>
              <a:rPr sz="2200" spc="-10" dirty="0"/>
              <a:t>путают физических терапевтов</a:t>
            </a:r>
            <a:r>
              <a:rPr sz="2200" spc="155" dirty="0"/>
              <a:t> </a:t>
            </a:r>
            <a:r>
              <a:rPr sz="2200" spc="-5" dirty="0"/>
              <a:t>с</a:t>
            </a:r>
            <a:endParaRPr sz="2200">
              <a:latin typeface="Arial"/>
              <a:cs typeface="Arial"/>
            </a:endParaRPr>
          </a:p>
          <a:p>
            <a:pPr marL="241300" marR="63500">
              <a:lnSpc>
                <a:spcPts val="2380"/>
              </a:lnSpc>
              <a:spcBef>
                <a:spcPts val="165"/>
              </a:spcBef>
            </a:pPr>
            <a:r>
              <a:rPr sz="2200" spc="-5" dirty="0"/>
              <a:t>врачами и </a:t>
            </a:r>
            <a:r>
              <a:rPr sz="2200" spc="-15" dirty="0"/>
              <a:t>методистами </a:t>
            </a:r>
            <a:r>
              <a:rPr sz="2200" spc="-5" dirty="0"/>
              <a:t>по ЛФК, а </a:t>
            </a:r>
            <a:r>
              <a:rPr sz="2200" spc="-15" dirty="0"/>
              <a:t>также  </a:t>
            </a:r>
            <a:r>
              <a:rPr sz="2200" spc="-5" dirty="0"/>
              <a:t>со </a:t>
            </a:r>
            <a:r>
              <a:rPr sz="2200" spc="-10" dirty="0"/>
              <a:t>специалистами </a:t>
            </a:r>
            <a:r>
              <a:rPr sz="2200" spc="-5" dirty="0"/>
              <a:t>по</a:t>
            </a:r>
            <a:r>
              <a:rPr sz="2200" spc="70" dirty="0"/>
              <a:t> </a:t>
            </a:r>
            <a:r>
              <a:rPr sz="2200" spc="-25" dirty="0"/>
              <a:t>АФК,</a:t>
            </a:r>
            <a:endParaRPr sz="2200"/>
          </a:p>
          <a:p>
            <a:pPr marL="241300" marR="5080" indent="-228600">
              <a:lnSpc>
                <a:spcPct val="90000"/>
              </a:lnSpc>
              <a:spcBef>
                <a:spcPts val="955"/>
              </a:spcBef>
              <a:tabLst>
                <a:tab pos="240665" algn="l"/>
              </a:tabLst>
            </a:pPr>
            <a:r>
              <a:rPr sz="2200" b="0" spc="-5" dirty="0">
                <a:latin typeface="Arial"/>
                <a:cs typeface="Arial"/>
              </a:rPr>
              <a:t>•	</a:t>
            </a:r>
            <a:r>
              <a:rPr sz="2200" spc="-10" dirty="0"/>
              <a:t>Многие </a:t>
            </a:r>
            <a:r>
              <a:rPr sz="2200" spc="-5" dirty="0"/>
              <a:t>специалисты выдают себя за  </a:t>
            </a:r>
            <a:r>
              <a:rPr sz="2200" spc="-10" dirty="0"/>
              <a:t>специалистов </a:t>
            </a:r>
            <a:r>
              <a:rPr sz="2200" spc="-5" dirty="0"/>
              <a:t>по </a:t>
            </a:r>
            <a:r>
              <a:rPr sz="2200" spc="-10" dirty="0"/>
              <a:t>физической терапии, но  </a:t>
            </a:r>
            <a:r>
              <a:rPr sz="2200" spc="-5" dirty="0"/>
              <a:t>не </a:t>
            </a:r>
            <a:r>
              <a:rPr sz="2200" spc="-10" dirty="0"/>
              <a:t>имеют</a:t>
            </a:r>
            <a:r>
              <a:rPr sz="2200" spc="40" dirty="0"/>
              <a:t> </a:t>
            </a:r>
            <a:r>
              <a:rPr sz="2200" spc="-5" dirty="0"/>
              <a:t>образования,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528" y="0"/>
            <a:ext cx="9062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Отличие </a:t>
            </a:r>
            <a:r>
              <a:rPr sz="4400" spc="-10" dirty="0"/>
              <a:t>физической терапии </a:t>
            </a:r>
            <a:r>
              <a:rPr sz="4400" spc="-15" dirty="0"/>
              <a:t>от</a:t>
            </a:r>
            <a:r>
              <a:rPr sz="4400" spc="-10" dirty="0"/>
              <a:t> </a:t>
            </a:r>
            <a:r>
              <a:rPr sz="4400" spc="5" dirty="0"/>
              <a:t>ЛФК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7723" y="677817"/>
            <a:ext cx="5128260" cy="239268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844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движения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ЛФК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75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Упражнения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работу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позой,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балансом, выносливостью, функцией  движений рук,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ног и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  <a:p>
            <a:pPr marL="241300" marR="300355" indent="-228600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Упражнения как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правило не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имеют 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короткой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понятной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8695" y="672232"/>
            <a:ext cx="5462905" cy="363918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483995">
              <a:lnSpc>
                <a:spcPct val="100000"/>
              </a:lnSpc>
              <a:spcBef>
                <a:spcPts val="87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Физическая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терапия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77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Мотивированная</a:t>
            </a:r>
            <a:r>
              <a:rPr sz="2400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двигательная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активность –</a:t>
            </a:r>
            <a:r>
              <a:rPr sz="2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у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активности </a:t>
            </a:r>
            <a:r>
              <a:rPr sz="24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всегда</a:t>
            </a:r>
            <a:r>
              <a:rPr sz="2400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есть</a:t>
            </a:r>
            <a:endParaRPr sz="2400">
              <a:latin typeface="Calibri"/>
              <a:cs typeface="Calibri"/>
            </a:endParaRPr>
          </a:p>
          <a:p>
            <a:pPr marL="240029">
              <a:lnSpc>
                <a:spcPts val="2735"/>
              </a:lnSpc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цель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цели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нет</a:t>
            </a:r>
            <a:r>
              <a:rPr sz="240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восстановления,</a:t>
            </a:r>
            <a:endParaRPr sz="2400">
              <a:latin typeface="Calibri"/>
              <a:cs typeface="Calibri"/>
            </a:endParaRPr>
          </a:p>
          <a:p>
            <a:pPr marL="241300" marR="812165" indent="-229235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Широкий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спектр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психологических  компетенций,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ts val="2590"/>
              </a:lnSpc>
              <a:spcBef>
                <a:spcPts val="10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Обучение особенностям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нарушениях речи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когниции.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59980" y="4614671"/>
            <a:ext cx="3076955" cy="2046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4772" y="4700015"/>
            <a:ext cx="2723388" cy="190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708" y="2321128"/>
            <a:ext cx="11228070" cy="1904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1790">
              <a:lnSpc>
                <a:spcPts val="502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6. </a:t>
            </a:r>
            <a:r>
              <a:rPr sz="4400" spc="-15" dirty="0">
                <a:latin typeface="Arial"/>
                <a:cs typeface="Arial"/>
              </a:rPr>
              <a:t>Распределение </a:t>
            </a:r>
            <a:r>
              <a:rPr sz="4400" spc="-20" dirty="0">
                <a:latin typeface="Arial"/>
                <a:cs typeface="Arial"/>
              </a:rPr>
              <a:t>работы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по</a:t>
            </a:r>
            <a:endParaRPr sz="4400">
              <a:latin typeface="Arial"/>
              <a:cs typeface="Arial"/>
            </a:endParaRPr>
          </a:p>
          <a:p>
            <a:pPr marL="2954020" marR="5080" indent="-2941955">
              <a:lnSpc>
                <a:spcPts val="4750"/>
              </a:lnSpc>
              <a:spcBef>
                <a:spcPts val="335"/>
              </a:spcBef>
            </a:pPr>
            <a:r>
              <a:rPr sz="4400" spc="-25" dirty="0">
                <a:latin typeface="Arial"/>
                <a:cs typeface="Arial"/>
              </a:rPr>
              <a:t>использованию </a:t>
            </a:r>
            <a:r>
              <a:rPr sz="4400" spc="-10" dirty="0">
                <a:latin typeface="Arial"/>
                <a:cs typeface="Arial"/>
              </a:rPr>
              <a:t>оценочных </a:t>
            </a:r>
            <a:r>
              <a:rPr sz="4400" spc="-5" dirty="0">
                <a:latin typeface="Arial"/>
                <a:cs typeface="Arial"/>
              </a:rPr>
              <a:t>шкал между  участниками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МДБ?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36" y="0"/>
            <a:ext cx="10975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Распределение </a:t>
            </a:r>
            <a:r>
              <a:rPr spc="-10" dirty="0"/>
              <a:t>функциональных </a:t>
            </a:r>
            <a:r>
              <a:rPr spc="-5" dirty="0"/>
              <a:t>обязанностей по </a:t>
            </a:r>
            <a:r>
              <a:rPr spc="-10" dirty="0"/>
              <a:t>применению</a:t>
            </a:r>
            <a:r>
              <a:rPr spc="200" dirty="0"/>
              <a:t> </a:t>
            </a:r>
            <a:r>
              <a:rPr spc="-15" dirty="0"/>
              <a:t>шкал: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581" y="397891"/>
            <a:ext cx="5320665" cy="58839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Врач-реабилитолог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Модифицированная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Рэнкина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785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Шкала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инсульта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Национального института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США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(NIHSS)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Индекс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мобильности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Ривермид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Модифицированная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Ашфорта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ВАШ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боли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Логопед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Тест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дисфагии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Шкала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нарушения речи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Васермана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Индекс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Манна способности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глотать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Физический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терапевт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Индекс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Хаузера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 баланса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Берга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 Medical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Research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Council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Paralysis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(MRC-scale)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Тест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Френчай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0513" y="3086480"/>
            <a:ext cx="123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Э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ер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евт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696" y="489441"/>
            <a:ext cx="5473065" cy="59321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Монреальская шкала оценки психического</a:t>
            </a:r>
            <a:r>
              <a:rPr sz="18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статуса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(MoCA),</a:t>
            </a:r>
            <a:endParaRPr sz="1800">
              <a:latin typeface="Calibri"/>
              <a:cs typeface="Calibri"/>
            </a:endParaRPr>
          </a:p>
          <a:p>
            <a:pPr marL="241300" marR="186690" indent="-228600">
              <a:lnSpc>
                <a:spcPct val="11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 Спилберга шкала Бека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(нельзя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больных, 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которые находятся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реанимации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или для</a:t>
            </a:r>
            <a:r>
              <a:rPr sz="18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лежачих)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900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Госпитальная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 тревоги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депрессии (для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всех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больных)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(оценивает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пациент)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Канадская Оценка Выполнения Деятельности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(COPM)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(оценивает пациент вместе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специалистом)</a:t>
            </a:r>
            <a:endParaRPr sz="1800">
              <a:latin typeface="Calibri"/>
              <a:cs typeface="Calibri"/>
            </a:endParaRPr>
          </a:p>
          <a:p>
            <a:pPr marL="241300" marR="855344" indent="-228600">
              <a:lnSpc>
                <a:spcPct val="110000"/>
              </a:lnSpc>
              <a:spcBef>
                <a:spcPts val="1010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 эрготерапевта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оценки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окружения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(оценивает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пациент)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FIM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Оценка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качества жизни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(EQ-5D)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(оценивает</a:t>
            </a:r>
            <a:r>
              <a:rPr sz="1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пациент)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Шкала активности Ривермид (оценивает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вместе со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специалистом)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870" y="1113535"/>
            <a:ext cx="766508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5320" marR="5080" indent="-191325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Две </a:t>
            </a:r>
            <a:r>
              <a:rPr sz="4800" spc="-30" dirty="0"/>
              <a:t>главных </a:t>
            </a:r>
            <a:r>
              <a:rPr sz="4800" spc="-10" dirty="0"/>
              <a:t>характеристики  </a:t>
            </a:r>
            <a:r>
              <a:rPr sz="4800" dirty="0"/>
              <a:t>реабилитации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268217" y="2790825"/>
            <a:ext cx="1118870" cy="1179195"/>
          </a:xfrm>
          <a:custGeom>
            <a:avLst/>
            <a:gdLst/>
            <a:ahLst/>
            <a:cxnLst/>
            <a:rect l="l" t="t" r="r" b="b"/>
            <a:pathLst>
              <a:path w="1118870" h="1179195">
                <a:moveTo>
                  <a:pt x="862330" y="0"/>
                </a:moveTo>
                <a:lnTo>
                  <a:pt x="128143" y="805941"/>
                </a:lnTo>
                <a:lnTo>
                  <a:pt x="0" y="689228"/>
                </a:lnTo>
                <a:lnTo>
                  <a:pt x="22860" y="1178941"/>
                </a:lnTo>
                <a:lnTo>
                  <a:pt x="512572" y="1156081"/>
                </a:lnTo>
                <a:lnTo>
                  <a:pt x="384429" y="1039368"/>
                </a:lnTo>
                <a:lnTo>
                  <a:pt x="1118616" y="233425"/>
                </a:lnTo>
                <a:lnTo>
                  <a:pt x="8623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68818" y="2804922"/>
            <a:ext cx="1115060" cy="1186815"/>
          </a:xfrm>
          <a:custGeom>
            <a:avLst/>
            <a:gdLst/>
            <a:ahLst/>
            <a:cxnLst/>
            <a:rect l="l" t="t" r="r" b="b"/>
            <a:pathLst>
              <a:path w="1115059" h="1186814">
                <a:moveTo>
                  <a:pt x="258317" y="0"/>
                </a:moveTo>
                <a:lnTo>
                  <a:pt x="0" y="231139"/>
                </a:lnTo>
                <a:lnTo>
                  <a:pt x="727201" y="1043558"/>
                </a:lnTo>
                <a:lnTo>
                  <a:pt x="598042" y="1159128"/>
                </a:lnTo>
                <a:lnTo>
                  <a:pt x="1087501" y="1186307"/>
                </a:lnTo>
                <a:lnTo>
                  <a:pt x="1114678" y="696722"/>
                </a:lnTo>
                <a:lnTo>
                  <a:pt x="985520" y="812291"/>
                </a:lnTo>
                <a:lnTo>
                  <a:pt x="25831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8787" y="4092397"/>
            <a:ext cx="526161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Наличие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3200">
              <a:latin typeface="Calibri"/>
              <a:cs typeface="Calibri"/>
            </a:endParaRPr>
          </a:p>
          <a:p>
            <a:pPr marL="247015" marR="242570" algn="ctr">
              <a:lnSpc>
                <a:spcPct val="100000"/>
              </a:lnSpc>
            </a:pP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Достижение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поставленной 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цели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концу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курса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2757" y="4267327"/>
            <a:ext cx="468122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Улучшение</a:t>
            </a:r>
            <a:endParaRPr sz="3200">
              <a:latin typeface="Calibri"/>
              <a:cs typeface="Calibri"/>
            </a:endParaRPr>
          </a:p>
          <a:p>
            <a:pPr marL="12065" marR="5080" indent="4445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функционирования и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независимости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668" y="884936"/>
            <a:ext cx="11565890" cy="49225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132840" marR="1123950" indent="484505">
              <a:lnSpc>
                <a:spcPts val="4750"/>
              </a:lnSpc>
              <a:spcBef>
                <a:spcPts val="705"/>
              </a:spcBef>
            </a:pPr>
            <a:r>
              <a:rPr sz="4400" b="1" spc="-10" dirty="0">
                <a:solidFill>
                  <a:srgbClr val="001F5F"/>
                </a:solidFill>
                <a:latin typeface="Arial"/>
                <a:cs typeface="Arial"/>
              </a:rPr>
              <a:t>Эффективное </a:t>
            </a:r>
            <a:r>
              <a:rPr sz="4400" b="1" spc="-25" dirty="0">
                <a:solidFill>
                  <a:srgbClr val="001F5F"/>
                </a:solidFill>
                <a:latin typeface="Arial"/>
                <a:cs typeface="Arial"/>
              </a:rPr>
              <a:t>использование  </a:t>
            </a:r>
            <a:r>
              <a:rPr sz="4400" b="1" spc="-10" dirty="0">
                <a:solidFill>
                  <a:srgbClr val="001F5F"/>
                </a:solidFill>
                <a:latin typeface="Arial"/>
                <a:cs typeface="Arial"/>
              </a:rPr>
              <a:t>оценочных 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шкал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4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реабилитации</a:t>
            </a:r>
            <a:endParaRPr sz="4400">
              <a:latin typeface="Arial"/>
              <a:cs typeface="Arial"/>
            </a:endParaRPr>
          </a:p>
          <a:p>
            <a:pPr marL="12700" marR="5080" indent="-635" algn="ctr">
              <a:lnSpc>
                <a:spcPts val="4750"/>
              </a:lnSpc>
              <a:spcBef>
                <a:spcPts val="5"/>
              </a:spcBef>
            </a:pPr>
            <a:r>
              <a:rPr sz="4400" b="1" spc="-45" dirty="0">
                <a:solidFill>
                  <a:srgbClr val="001F5F"/>
                </a:solidFill>
                <a:latin typeface="Arial"/>
                <a:cs typeface="Arial"/>
              </a:rPr>
              <a:t>возможно </a:t>
            </a:r>
            <a:r>
              <a:rPr sz="4400" b="1" spc="-40" dirty="0">
                <a:solidFill>
                  <a:srgbClr val="001F5F"/>
                </a:solidFill>
                <a:latin typeface="Arial"/>
                <a:cs typeface="Arial"/>
              </a:rPr>
              <a:t>только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при </a:t>
            </a:r>
            <a:r>
              <a:rPr sz="4400" b="1" spc="-25" dirty="0">
                <a:solidFill>
                  <a:srgbClr val="001F5F"/>
                </a:solidFill>
                <a:latin typeface="Arial"/>
                <a:cs typeface="Arial"/>
              </a:rPr>
              <a:t>условии, </a:t>
            </a:r>
            <a:r>
              <a:rPr sz="4400" b="1" spc="-20" dirty="0">
                <a:solidFill>
                  <a:srgbClr val="001F5F"/>
                </a:solidFill>
                <a:latin typeface="Arial"/>
                <a:cs typeface="Arial"/>
              </a:rPr>
              <a:t>что </a:t>
            </a:r>
            <a:r>
              <a:rPr sz="4400" b="1" spc="-40" dirty="0">
                <a:solidFill>
                  <a:srgbClr val="001F5F"/>
                </a:solidFill>
                <a:latin typeface="Arial"/>
                <a:cs typeface="Arial"/>
              </a:rPr>
              <a:t>все  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участники МДБ </a:t>
            </a:r>
            <a:r>
              <a:rPr sz="4400" b="1" spc="-35" dirty="0">
                <a:solidFill>
                  <a:srgbClr val="001F5F"/>
                </a:solidFill>
                <a:latin typeface="Arial"/>
                <a:cs typeface="Arial"/>
              </a:rPr>
              <a:t>используют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их для </a:t>
            </a: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своей  </a:t>
            </a:r>
            <a:r>
              <a:rPr sz="4400" b="1" spc="-10" dirty="0">
                <a:solidFill>
                  <a:srgbClr val="001F5F"/>
                </a:solidFill>
                <a:latin typeface="Arial"/>
                <a:cs typeface="Arial"/>
              </a:rPr>
              <a:t>практической</a:t>
            </a:r>
            <a:r>
              <a:rPr sz="4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15" dirty="0">
                <a:solidFill>
                  <a:srgbClr val="001F5F"/>
                </a:solidFill>
                <a:latin typeface="Arial"/>
                <a:cs typeface="Arial"/>
              </a:rPr>
              <a:t>работы.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5015"/>
              </a:lnSpc>
              <a:spcBef>
                <a:spcPts val="4160"/>
              </a:spcBef>
            </a:pP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Если шкалы не </a:t>
            </a:r>
            <a:r>
              <a:rPr sz="4400" b="1" spc="10" dirty="0">
                <a:solidFill>
                  <a:srgbClr val="001F5F"/>
                </a:solidFill>
                <a:latin typeface="Arial"/>
                <a:cs typeface="Arial"/>
              </a:rPr>
              <a:t>нужны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для</a:t>
            </a:r>
            <a:r>
              <a:rPr sz="4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специалиста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5015"/>
              </a:lnSpc>
            </a:pP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4400" b="1" spc="-30" dirty="0">
                <a:solidFill>
                  <a:srgbClr val="001F5F"/>
                </a:solidFill>
                <a:latin typeface="Arial"/>
                <a:cs typeface="Arial"/>
              </a:rPr>
              <a:t>то </a:t>
            </a:r>
            <a:r>
              <a:rPr sz="4400" b="1" spc="-5" dirty="0">
                <a:solidFill>
                  <a:srgbClr val="001F5F"/>
                </a:solidFill>
                <a:latin typeface="Arial"/>
                <a:cs typeface="Arial"/>
              </a:rPr>
              <a:t>смысла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в их </a:t>
            </a:r>
            <a:r>
              <a:rPr sz="4400" b="1" spc="-25" dirty="0">
                <a:solidFill>
                  <a:srgbClr val="001F5F"/>
                </a:solidFill>
                <a:latin typeface="Arial"/>
                <a:cs typeface="Arial"/>
              </a:rPr>
              <a:t>использовании</a:t>
            </a:r>
            <a:r>
              <a:rPr sz="4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110" dirty="0">
                <a:solidFill>
                  <a:srgbClr val="001F5F"/>
                </a:solidFill>
                <a:latin typeface="Arial"/>
                <a:cs typeface="Arial"/>
              </a:rPr>
              <a:t>нет.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032" y="180213"/>
            <a:ext cx="1056830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ts val="4105"/>
              </a:lnSpc>
              <a:spcBef>
                <a:spcPts val="100"/>
              </a:spcBef>
            </a:pPr>
            <a:r>
              <a:rPr sz="3600" dirty="0"/>
              <a:t>10 </a:t>
            </a:r>
            <a:r>
              <a:rPr sz="3600" spc="-10" dirty="0"/>
              <a:t>советов </a:t>
            </a:r>
            <a:r>
              <a:rPr sz="3600" spc="-5" dirty="0"/>
              <a:t>для специалистов для</a:t>
            </a:r>
            <a:r>
              <a:rPr sz="3600" spc="-55" dirty="0"/>
              <a:t> </a:t>
            </a:r>
            <a:r>
              <a:rPr sz="3600" spc="-15" dirty="0"/>
              <a:t>успешного</a:t>
            </a:r>
            <a:endParaRPr sz="3600"/>
          </a:p>
          <a:p>
            <a:pPr algn="ctr">
              <a:lnSpc>
                <a:spcPts val="4105"/>
              </a:lnSpc>
            </a:pPr>
            <a:r>
              <a:rPr sz="3600" spc="-5" dirty="0"/>
              <a:t>использования оценочных </a:t>
            </a:r>
            <a:r>
              <a:rPr sz="3600" spc="-15" dirty="0"/>
              <a:t>шкал </a:t>
            </a:r>
            <a:r>
              <a:rPr sz="3600" dirty="0"/>
              <a:t>в реабилитации</a:t>
            </a:r>
            <a:r>
              <a:rPr sz="3600" spc="-70" dirty="0"/>
              <a:t> </a:t>
            </a:r>
            <a:r>
              <a:rPr sz="3600" dirty="0"/>
              <a:t>(1):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6859" y="1380490"/>
            <a:ext cx="11352530" cy="512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1.	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Нужно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знать инструкцию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уметь пользоваться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шкалой.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рутинной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практике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14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часто можно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услышать,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та или иная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работает,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применима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2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наших условиях, не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удобна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для работы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т.д.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большинстве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случаев</a:t>
            </a:r>
            <a:r>
              <a:rPr sz="24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проблема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2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кроется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неумении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шкалы.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Даже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если вам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кажется,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14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хорошо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владейте шкалой,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перечитайте инструкцию.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Проверьте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себя.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527685" marR="138430">
              <a:lnSpc>
                <a:spcPct val="70000"/>
              </a:lnSpc>
              <a:spcBef>
                <a:spcPts val="43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наиболее популярных шкал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во всем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мире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существует регулярная сертификация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(один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раз 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год,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или 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три, или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пять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лет).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35"/>
              </a:spcBef>
              <a:tabLst>
                <a:tab pos="52768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2.	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знать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наизусть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каждую шкалу.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Уметь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проводить оценку</a:t>
            </a:r>
            <a:r>
              <a:rPr sz="24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без</a:t>
            </a:r>
            <a:endParaRPr sz="2400">
              <a:latin typeface="Calibri"/>
              <a:cs typeface="Calibri"/>
            </a:endParaRPr>
          </a:p>
          <a:p>
            <a:pPr marL="527685" marR="19050">
              <a:lnSpc>
                <a:spcPct val="70000"/>
              </a:lnSpc>
              <a:spcBef>
                <a:spcPts val="43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дополнительных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бумажек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форм.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значительной степени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сэкономит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время  работы специалиста.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45"/>
              </a:spcBef>
              <a:tabLst>
                <a:tab pos="52768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3.	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Мультидисциплинарный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принцип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полная комплектация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штата</a:t>
            </a:r>
            <a:r>
              <a:rPr sz="2400" b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20"/>
              </a:lnSpc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порядку.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 вас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укомплектованный штат специалистов МДБ. Каждый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14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знает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свои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использует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без напоминаний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внешнего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014"/>
              </a:lnSpc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контроля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 показаниям. 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одного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сложного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24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потребоваться</a:t>
            </a:r>
            <a:endParaRPr sz="2400">
              <a:latin typeface="Calibri"/>
              <a:cs typeface="Calibri"/>
            </a:endParaRPr>
          </a:p>
          <a:p>
            <a:pPr marL="527685" marR="128270">
              <a:lnSpc>
                <a:spcPct val="70000"/>
              </a:lnSpc>
              <a:spcBef>
                <a:spcPts val="434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20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но при наличии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специалистов, на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 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приходится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3-4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шкалы, что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так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много.</a:t>
            </a:r>
            <a:endParaRPr sz="2400">
              <a:latin typeface="Calibri"/>
              <a:cs typeface="Calibri"/>
            </a:endParaRPr>
          </a:p>
          <a:p>
            <a:pPr marL="527685" marR="5080" indent="-515620">
              <a:lnSpc>
                <a:spcPct val="70000"/>
              </a:lnSpc>
              <a:spcBef>
                <a:spcPts val="994"/>
              </a:spcBef>
              <a:tabLst>
                <a:tab pos="527685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4.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Оценивай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шкалам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рамках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своей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компетенции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специальности.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«Не лезь» в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чужую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сферу.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032" y="180213"/>
            <a:ext cx="10568305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ts val="4105"/>
              </a:lnSpc>
              <a:spcBef>
                <a:spcPts val="100"/>
              </a:spcBef>
            </a:pPr>
            <a:r>
              <a:rPr sz="3600" dirty="0"/>
              <a:t>10 </a:t>
            </a:r>
            <a:r>
              <a:rPr sz="3600" spc="-10" dirty="0"/>
              <a:t>советов </a:t>
            </a:r>
            <a:r>
              <a:rPr sz="3600" spc="-5" dirty="0"/>
              <a:t>для специалистов для</a:t>
            </a:r>
            <a:r>
              <a:rPr sz="3600" spc="-55" dirty="0"/>
              <a:t> </a:t>
            </a:r>
            <a:r>
              <a:rPr sz="3600" spc="-15" dirty="0"/>
              <a:t>успешного</a:t>
            </a:r>
            <a:endParaRPr sz="3600"/>
          </a:p>
          <a:p>
            <a:pPr algn="ctr">
              <a:lnSpc>
                <a:spcPts val="4105"/>
              </a:lnSpc>
            </a:pPr>
            <a:r>
              <a:rPr sz="3600" spc="-5" dirty="0"/>
              <a:t>использования оценочных </a:t>
            </a:r>
            <a:r>
              <a:rPr sz="3600" spc="-15" dirty="0"/>
              <a:t>шкал </a:t>
            </a:r>
            <a:r>
              <a:rPr sz="3600" dirty="0"/>
              <a:t>в реабилитации</a:t>
            </a:r>
            <a:r>
              <a:rPr sz="3600" spc="-70" dirty="0"/>
              <a:t> </a:t>
            </a:r>
            <a:r>
              <a:rPr sz="3600" dirty="0"/>
              <a:t>(2):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76859" y="1583816"/>
            <a:ext cx="11771630" cy="486854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23240">
              <a:lnSpc>
                <a:spcPct val="70000"/>
              </a:lnSpc>
              <a:spcBef>
                <a:spcPts val="960"/>
              </a:spcBef>
              <a:tabLst>
                <a:tab pos="9271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5.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Используй шкалу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практической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работы. Применяемый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Вами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инструмент 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помогать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работе. Ответе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себе на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вопрос –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эта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Вам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дает?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Не 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можете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ответить? Снова изучите инструкцию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посоветуйтесь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коллегами.  Избегайте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бездумного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развращает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способствует  профессиональному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росту.</a:t>
            </a:r>
            <a:endParaRPr sz="2400">
              <a:latin typeface="Calibri"/>
              <a:cs typeface="Calibri"/>
            </a:endParaRPr>
          </a:p>
          <a:p>
            <a:pPr marL="12700" marR="146050">
              <a:lnSpc>
                <a:spcPct val="70000"/>
              </a:lnSpc>
              <a:spcBef>
                <a:spcPts val="1000"/>
              </a:spcBef>
              <a:tabLst>
                <a:tab pos="9271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6.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Используй шкалы регулярно.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Несистемное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нерегулярное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влияет на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дисциплину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мешает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работе.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40"/>
              </a:spcBef>
              <a:tabLst>
                <a:tab pos="9271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7.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Научите шкале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своих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коллег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МДБ. Они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понимать,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имеете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 marR="376555">
              <a:lnSpc>
                <a:spcPct val="70000"/>
              </a:lnSpc>
              <a:spcBef>
                <a:spcPts val="434"/>
              </a:spcBef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виду,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говорите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той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иной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шкале.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Эта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информация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пригодиться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их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работе.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271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8.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Используй шкалы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клинических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рекомендаций, порядка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стандартов.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450"/>
              </a:lnSpc>
              <a:spcBef>
                <a:spcPts val="135"/>
              </a:spcBef>
              <a:tabLst>
                <a:tab pos="9271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9.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Оценивай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эффективность своей работы по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шкалам,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используешь.</a:t>
            </a:r>
            <a:r>
              <a:rPr sz="24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70000"/>
              </a:lnSpc>
              <a:spcBef>
                <a:spcPts val="430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любого специалиста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быть обратная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связь.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видеть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результат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своей работы, свои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успехи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промахи.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Шкалы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помогут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получить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объективную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обратную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связь.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10. Следи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соблюдением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показаний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использованию</a:t>
            </a:r>
            <a:r>
              <a:rPr sz="24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шкал.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751" y="2321128"/>
            <a:ext cx="11285220" cy="190436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02590" marR="5080" indent="-390525">
              <a:lnSpc>
                <a:spcPts val="4760"/>
              </a:lnSpc>
              <a:spcBef>
                <a:spcPts val="695"/>
              </a:spcBef>
            </a:pPr>
            <a:r>
              <a:rPr sz="4400" dirty="0">
                <a:latin typeface="Arial"/>
                <a:cs typeface="Arial"/>
              </a:rPr>
              <a:t>7. </a:t>
            </a:r>
            <a:r>
              <a:rPr sz="4400" spc="-10" dirty="0">
                <a:latin typeface="Arial"/>
                <a:cs typeface="Arial"/>
              </a:rPr>
              <a:t>Создание </a:t>
            </a:r>
            <a:r>
              <a:rPr sz="4400" spc="-5" dirty="0">
                <a:latin typeface="Arial"/>
                <a:cs typeface="Arial"/>
              </a:rPr>
              <a:t>альянсов среди </a:t>
            </a:r>
            <a:r>
              <a:rPr sz="4400" spc="-10" dirty="0">
                <a:latin typeface="Arial"/>
                <a:cs typeface="Arial"/>
              </a:rPr>
              <a:t>участников  </a:t>
            </a:r>
            <a:r>
              <a:rPr sz="4400" spc="-5" dirty="0">
                <a:latin typeface="Arial"/>
                <a:cs typeface="Arial"/>
              </a:rPr>
              <a:t>МДБ </a:t>
            </a:r>
            <a:r>
              <a:rPr sz="4400" dirty="0">
                <a:latin typeface="Arial"/>
                <a:cs typeface="Arial"/>
              </a:rPr>
              <a:t>для повышения</a:t>
            </a:r>
            <a:r>
              <a:rPr sz="4400" spc="-4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эффективности</a:t>
            </a:r>
            <a:endParaRPr sz="4400">
              <a:latin typeface="Arial"/>
              <a:cs typeface="Arial"/>
            </a:endParaRPr>
          </a:p>
          <a:p>
            <a:pPr marL="3659504">
              <a:lnSpc>
                <a:spcPts val="4675"/>
              </a:lnSpc>
            </a:pPr>
            <a:r>
              <a:rPr sz="4400" dirty="0">
                <a:latin typeface="Arial"/>
                <a:cs typeface="Arial"/>
              </a:rPr>
              <a:t>реабилитации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01" y="388366"/>
            <a:ext cx="11189970" cy="570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показаться,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специалисты МДБ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дублируют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работу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друг</a:t>
            </a:r>
            <a:r>
              <a:rPr sz="28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друга.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Например,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 ЛФК 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 могут</a:t>
            </a:r>
            <a:r>
              <a:rPr sz="2800" b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одновременно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работать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над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восстановлением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двигательных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возможностей</a:t>
            </a:r>
            <a:r>
              <a:rPr sz="28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Но, 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видении специалиста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 ЛФК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находится</a:t>
            </a:r>
            <a:r>
              <a:rPr sz="28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структура,</a:t>
            </a:r>
            <a:endParaRPr sz="2800">
              <a:latin typeface="Calibri"/>
              <a:cs typeface="Calibri"/>
            </a:endParaRPr>
          </a:p>
          <a:p>
            <a:pPr marL="173990" marR="167005" algn="ctr">
              <a:lnSpc>
                <a:spcPct val="90000"/>
              </a:lnSpc>
              <a:spcBef>
                <a:spcPts val="16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обеспечивающая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движения,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сама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функция движения,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активность и  участие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представляют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этого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вторичный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интерес,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факторы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среды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вообще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выходят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поле</a:t>
            </a:r>
            <a:r>
              <a:rPr sz="28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деятельности.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Calibri"/>
              <a:cs typeface="Calibri"/>
            </a:endParaRPr>
          </a:p>
          <a:p>
            <a:pPr marL="225425" marR="219710" algn="ctr">
              <a:lnSpc>
                <a:spcPts val="3020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видении эрготерапевта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находится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активность и участие, доступные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пациенту при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определенном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функции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«движение».</a:t>
            </a:r>
            <a:endParaRPr sz="2800">
              <a:latin typeface="Calibri"/>
              <a:cs typeface="Calibri"/>
            </a:endParaRPr>
          </a:p>
          <a:p>
            <a:pPr marL="826135" marR="816610" algn="ctr">
              <a:lnSpc>
                <a:spcPts val="3020"/>
              </a:lnSpc>
              <a:spcBef>
                <a:spcPts val="10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структуре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функции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ему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важны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определения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возможностей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ограничений пациента.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Также,</a:t>
            </a:r>
            <a:endParaRPr sz="2800">
              <a:latin typeface="Calibri"/>
              <a:cs typeface="Calibri"/>
            </a:endParaRPr>
          </a:p>
          <a:p>
            <a:pPr marL="601980" marR="593725" algn="ctr">
              <a:lnSpc>
                <a:spcPts val="3020"/>
              </a:lnSpc>
              <a:spcBef>
                <a:spcPts val="10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 работает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факторами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среды,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без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анализа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которых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невозможно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провести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28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интервенцию.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390855"/>
            <a:ext cx="10928985" cy="59550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85800" marR="121920" indent="-673735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Например, работая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вместе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логопедом,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 берет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себя 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подбор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адаптированной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посуды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(тарелка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бортиком,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ложка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510540">
              <a:lnSpc>
                <a:spcPts val="2805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утолщенной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ручкой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фиксатором),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определяет</a:t>
            </a:r>
            <a:r>
              <a:rPr sz="2800" b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оптимальную</a:t>
            </a:r>
            <a:endParaRPr sz="2800">
              <a:latin typeface="Calibri"/>
              <a:cs typeface="Calibri"/>
            </a:endParaRPr>
          </a:p>
          <a:p>
            <a:pPr marL="304800" marR="185420" indent="749300">
              <a:lnSpc>
                <a:spcPts val="3020"/>
              </a:lnSpc>
              <a:spcBef>
                <a:spcPts val="21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высоту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стола,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выясняет,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какие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блюда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их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запахи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будут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стимулировать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аппетит,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обучит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родственников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позиционированию</a:t>
            </a:r>
            <a:endParaRPr sz="2800">
              <a:latin typeface="Calibri"/>
              <a:cs typeface="Calibri"/>
            </a:endParaRPr>
          </a:p>
          <a:p>
            <a:pPr marL="1906905">
              <a:lnSpc>
                <a:spcPts val="298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адаптированной</a:t>
            </a:r>
            <a:r>
              <a:rPr sz="28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посудой.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Calibri"/>
              <a:cs typeface="Calibri"/>
            </a:endParaRPr>
          </a:p>
          <a:p>
            <a:pPr marL="135890" marR="5080" indent="-5080">
              <a:lnSpc>
                <a:spcPts val="3020"/>
              </a:lnSpc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Логопед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восстанавливать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функцию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глотание,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эрготерапевт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активность и участие – способность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принимать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пищу</a:t>
            </a:r>
            <a:r>
              <a:rPr sz="2800" b="1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endParaRPr sz="2800">
              <a:latin typeface="Calibri"/>
              <a:cs typeface="Calibri"/>
            </a:endParaRPr>
          </a:p>
          <a:p>
            <a:pPr marL="4612640" marR="529590" indent="-3963035">
              <a:lnSpc>
                <a:spcPts val="3030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помощью. 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Также,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 займется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модификацией  окружения.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00">
              <a:latin typeface="Calibri"/>
              <a:cs typeface="Calibri"/>
            </a:endParaRPr>
          </a:p>
          <a:p>
            <a:pPr marL="2326005" marR="973455" indent="-1459230">
              <a:lnSpc>
                <a:spcPts val="3030"/>
              </a:lnSpc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совместная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эффективной 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менее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трудозатратной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обоих</a:t>
            </a:r>
            <a:r>
              <a:rPr sz="28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специалистов.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11" y="604215"/>
            <a:ext cx="11222355" cy="51866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970915" marR="858519" indent="-15113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низкой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толерантности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нагрузке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 когнитивных  нарушениях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занятия у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пациентов могут быть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ограничены</a:t>
            </a:r>
            <a:r>
              <a:rPr sz="2800" b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  <a:p>
            <a:pPr marL="4547870">
              <a:lnSpc>
                <a:spcPts val="297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длительности.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Calibri"/>
              <a:cs typeface="Calibri"/>
            </a:endParaRPr>
          </a:p>
          <a:p>
            <a:pPr marL="582295">
              <a:lnSpc>
                <a:spcPts val="3190"/>
              </a:lnSpc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Участникам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согласовать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свои действия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исходя</a:t>
            </a:r>
            <a:r>
              <a:rPr sz="2800" b="1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endParaRPr sz="2800">
              <a:latin typeface="Calibri"/>
              <a:cs typeface="Calibri"/>
            </a:endParaRPr>
          </a:p>
          <a:p>
            <a:pPr marL="114300" marR="5080" algn="ctr">
              <a:lnSpc>
                <a:spcPts val="3020"/>
              </a:lnSpc>
              <a:spcBef>
                <a:spcPts val="21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функциональных возможностей пациентов. 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возможно проведение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одного,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нескольких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занятий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(подходов)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 пациенту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учитывая</a:t>
            </a:r>
            <a:endParaRPr sz="2800">
              <a:latin typeface="Calibri"/>
              <a:cs typeface="Calibri"/>
            </a:endParaRPr>
          </a:p>
          <a:p>
            <a:pPr marL="102870" algn="ctr">
              <a:lnSpc>
                <a:spcPts val="2985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короткую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продолжительность периода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эффективной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работы.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Calibri"/>
              <a:cs typeface="Calibri"/>
            </a:endParaRPr>
          </a:p>
          <a:p>
            <a:pPr marL="213360" marR="106045" indent="-201295">
              <a:lnSpc>
                <a:spcPts val="3020"/>
              </a:lnSpc>
              <a:spcBef>
                <a:spcPts val="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Врач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назначить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фармакологическую поддержку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перед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началом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процедур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увеличения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эффективной</a:t>
            </a:r>
            <a:r>
              <a:rPr sz="2800" b="1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длительности</a:t>
            </a:r>
            <a:endParaRPr sz="2800">
              <a:latin typeface="Calibri"/>
              <a:cs typeface="Calibri"/>
            </a:endParaRPr>
          </a:p>
          <a:p>
            <a:pPr marL="5000625">
              <a:lnSpc>
                <a:spcPts val="2985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занятий.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663" y="2622880"/>
            <a:ext cx="9648825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1078865">
              <a:lnSpc>
                <a:spcPts val="4760"/>
              </a:lnSpc>
              <a:spcBef>
                <a:spcPts val="695"/>
              </a:spcBef>
            </a:pPr>
            <a:r>
              <a:rPr sz="4400" dirty="0">
                <a:latin typeface="Arial"/>
                <a:cs typeface="Arial"/>
              </a:rPr>
              <a:t>8. </a:t>
            </a:r>
            <a:r>
              <a:rPr sz="4400" spc="10" dirty="0">
                <a:latin typeface="Arial"/>
                <a:cs typeface="Arial"/>
              </a:rPr>
              <a:t>Как </a:t>
            </a:r>
            <a:r>
              <a:rPr sz="4400" spc="-25" dirty="0">
                <a:latin typeface="Arial"/>
                <a:cs typeface="Arial"/>
              </a:rPr>
              <a:t>организуется </a:t>
            </a:r>
            <a:r>
              <a:rPr sz="4400" spc="-20" dirty="0">
                <a:latin typeface="Arial"/>
                <a:cs typeface="Arial"/>
              </a:rPr>
              <a:t>работа  </a:t>
            </a:r>
            <a:r>
              <a:rPr sz="4400" spc="-25" dirty="0">
                <a:latin typeface="Arial"/>
                <a:cs typeface="Arial"/>
              </a:rPr>
              <a:t>мультидисциплинарной</a:t>
            </a:r>
            <a:r>
              <a:rPr sz="4400" spc="-1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бригады?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2872" y="2557272"/>
            <a:ext cx="5103876" cy="2520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8650" y="2742946"/>
            <a:ext cx="1381125" cy="98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Диагноз,</a:t>
            </a:r>
            <a:endParaRPr sz="1050">
              <a:latin typeface="Calibri"/>
              <a:cs typeface="Calibri"/>
            </a:endParaRPr>
          </a:p>
          <a:p>
            <a:pPr marL="227329" marR="260985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Медицинская  д</a:t>
            </a:r>
            <a:r>
              <a:rPr sz="1050" b="1" spc="-1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ку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мента</a:t>
            </a:r>
            <a:r>
              <a:rPr sz="1050" b="1" spc="-1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ия,</a:t>
            </a:r>
            <a:endParaRPr sz="1050">
              <a:latin typeface="Calibri"/>
              <a:cs typeface="Calibri"/>
            </a:endParaRPr>
          </a:p>
          <a:p>
            <a:pPr marL="227329" marR="269875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Ле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рс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енна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я 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терапия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Симптомы</a:t>
            </a:r>
            <a:r>
              <a:rPr sz="105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болезни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9377" y="1514602"/>
            <a:ext cx="1191895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Ходьба</a:t>
            </a:r>
            <a:endParaRPr sz="1050">
              <a:latin typeface="Calibri"/>
              <a:cs typeface="Calibri"/>
            </a:endParaRPr>
          </a:p>
          <a:p>
            <a:pPr marL="227329" marR="5080" indent="-215265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Толерантность</a:t>
            </a:r>
            <a:r>
              <a:rPr sz="105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 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нагрузке,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Сила</a:t>
            </a:r>
            <a:r>
              <a:rPr sz="105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мышц,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Координация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2051" y="2796921"/>
            <a:ext cx="102552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Стресс,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Родственник,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Конфликты,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депрессия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9940" y="1271298"/>
            <a:ext cx="1518285" cy="10490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86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Эрготерапевт: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Бытовые</a:t>
            </a:r>
            <a:r>
              <a:rPr sz="105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навыки,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Мотивация,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Восстановление</a:t>
            </a:r>
            <a:r>
              <a:rPr sz="105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105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средой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7699" y="1564704"/>
            <a:ext cx="868044" cy="7169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Логопед</a:t>
            </a:r>
            <a:endParaRPr sz="140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  <a:spcBef>
                <a:spcPts val="53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Речь,</a:t>
            </a:r>
            <a:endParaRPr sz="105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Глотания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8344" y="4185665"/>
            <a:ext cx="60325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r>
              <a:rPr sz="105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1050" b="1" spc="5" dirty="0">
                <a:solidFill>
                  <a:srgbClr val="001F5F"/>
                </a:solidFill>
                <a:latin typeface="Calibri"/>
                <a:cs typeface="Calibri"/>
              </a:rPr>
              <a:t>ОНМК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76933" y="0"/>
            <a:ext cx="9353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Пример </a:t>
            </a:r>
            <a:r>
              <a:rPr spc="-10" dirty="0"/>
              <a:t>проблемно-ориентированного </a:t>
            </a:r>
            <a:r>
              <a:rPr spc="-35" dirty="0"/>
              <a:t>подхода </a:t>
            </a:r>
            <a:r>
              <a:rPr spc="-5" dirty="0"/>
              <a:t>в </a:t>
            </a:r>
            <a:r>
              <a:rPr spc="-10" dirty="0"/>
              <a:t>работе  </a:t>
            </a:r>
            <a:r>
              <a:rPr spc="-15" dirty="0"/>
              <a:t>мультидисциплинарной </a:t>
            </a:r>
            <a:r>
              <a:rPr spc="-10" dirty="0"/>
              <a:t>реабилитационной бригады </a:t>
            </a:r>
            <a:r>
              <a:rPr spc="-5" dirty="0"/>
              <a:t>с</a:t>
            </a:r>
            <a:r>
              <a:rPr spc="175" dirty="0"/>
              <a:t> </a:t>
            </a:r>
            <a:r>
              <a:rPr spc="-40" dirty="0"/>
              <a:t>МКФ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44078" y="1249426"/>
            <a:ext cx="3830320" cy="411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2400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Гемипарез,</a:t>
            </a:r>
            <a:endParaRPr sz="14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tabLst>
                <a:tab pos="2400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Нарушение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глубокой</a:t>
            </a:r>
            <a:r>
              <a:rPr sz="1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чувствительности,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Дизартрия,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Дисфагия,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Трудности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общении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родственниками,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39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Трудности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про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ходьбе,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Синдром не использования</a:t>
            </a:r>
            <a:r>
              <a:rPr sz="1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Мотивация пациента – 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уход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4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внуками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Среда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14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барьером,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Родственники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формируют</a:t>
            </a:r>
            <a:r>
              <a:rPr sz="1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гиперопеку,</a:t>
            </a:r>
            <a:endParaRPr sz="1400">
              <a:latin typeface="Calibri"/>
              <a:cs typeface="Calibri"/>
            </a:endParaRPr>
          </a:p>
          <a:p>
            <a:pPr marL="227329" marR="193675" indent="-215265">
              <a:lnSpc>
                <a:spcPct val="100000"/>
              </a:lnSpc>
              <a:spcBef>
                <a:spcPts val="40"/>
              </a:spcBef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У пациента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есть патологическая установка</a:t>
            </a:r>
            <a:r>
              <a:rPr sz="1400" b="1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– 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болеть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умереть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инсульта,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его 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дедушка,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Имеется умеренный</a:t>
            </a:r>
            <a:r>
              <a:rPr sz="1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стресс,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Имеется</a:t>
            </a:r>
            <a:r>
              <a:rPr sz="1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тревога</a:t>
            </a:r>
            <a:endParaRPr sz="1400">
              <a:latin typeface="Calibri"/>
              <a:cs typeface="Calibri"/>
            </a:endParaRPr>
          </a:p>
          <a:p>
            <a:pPr marL="227329" marR="5080" indent="-215265">
              <a:lnSpc>
                <a:spcPct val="100000"/>
              </a:lnSpc>
              <a:spcBef>
                <a:spcPts val="85"/>
              </a:spcBef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выдавать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лекарства,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так</a:t>
            </a:r>
            <a:r>
              <a:rPr sz="1400" b="1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как 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сам не</a:t>
            </a:r>
            <a:r>
              <a:rPr sz="14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контролирует,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7329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Нуждается в помощи при</a:t>
            </a:r>
            <a:r>
              <a:rPr sz="1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надевании</a:t>
            </a:r>
            <a:endParaRPr sz="140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рубашки.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817" y="2488438"/>
            <a:ext cx="15728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Врач-реабилитолог: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5152" y="802385"/>
            <a:ext cx="290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Реабилитационный</a:t>
            </a:r>
            <a:r>
              <a:rPr sz="18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диагноз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6614" y="1272920"/>
            <a:ext cx="1687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Физический</a:t>
            </a:r>
            <a:r>
              <a:rPr sz="1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терапевт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45045" y="2545461"/>
            <a:ext cx="7861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Пси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хо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ло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6523" y="1548129"/>
            <a:ext cx="14516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Уход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пациентом,</a:t>
            </a:r>
            <a:r>
              <a:rPr sz="105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273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Создание</a:t>
            </a:r>
            <a:endParaRPr sz="1050">
              <a:latin typeface="Calibri"/>
              <a:cs typeface="Calibri"/>
            </a:endParaRPr>
          </a:p>
          <a:p>
            <a:pPr marR="45085" algn="r">
              <a:lnSpc>
                <a:spcPct val="100000"/>
              </a:lnSpc>
            </a:pP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комфортной</a:t>
            </a:r>
            <a:r>
              <a:rPr sz="105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среды,</a:t>
            </a:r>
            <a:endParaRPr sz="1050">
              <a:latin typeface="Calibri"/>
              <a:cs typeface="Calibri"/>
            </a:endParaRPr>
          </a:p>
          <a:p>
            <a:pPr marR="83185" algn="r">
              <a:lnSpc>
                <a:spcPct val="100000"/>
              </a:lnSpc>
              <a:tabLst>
                <a:tab pos="214629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Контроль</a:t>
            </a:r>
            <a:r>
              <a:rPr sz="105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лекарств.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9517" y="1296670"/>
            <a:ext cx="962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Мед.сестра: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6229" y="5295138"/>
            <a:ext cx="11637645" cy="480059"/>
          </a:xfrm>
          <a:custGeom>
            <a:avLst/>
            <a:gdLst/>
            <a:ahLst/>
            <a:cxnLst/>
            <a:rect l="l" t="t" r="r" b="b"/>
            <a:pathLst>
              <a:path w="11637645" h="480060">
                <a:moveTo>
                  <a:pt x="11637264" y="0"/>
                </a:moveTo>
                <a:lnTo>
                  <a:pt x="11635224" y="75876"/>
                </a:lnTo>
                <a:lnTo>
                  <a:pt x="11629546" y="141768"/>
                </a:lnTo>
                <a:lnTo>
                  <a:pt x="11620887" y="193724"/>
                </a:lnTo>
                <a:lnTo>
                  <a:pt x="11597259" y="240030"/>
                </a:lnTo>
                <a:lnTo>
                  <a:pt x="5858637" y="240030"/>
                </a:lnTo>
                <a:lnTo>
                  <a:pt x="5845990" y="252267"/>
                </a:lnTo>
                <a:lnTo>
                  <a:pt x="5835008" y="286342"/>
                </a:lnTo>
                <a:lnTo>
                  <a:pt x="5826349" y="338302"/>
                </a:lnTo>
                <a:lnTo>
                  <a:pt x="5820671" y="404192"/>
                </a:lnTo>
                <a:lnTo>
                  <a:pt x="5818632" y="480059"/>
                </a:lnTo>
                <a:lnTo>
                  <a:pt x="5816592" y="404192"/>
                </a:lnTo>
                <a:lnTo>
                  <a:pt x="5810914" y="338302"/>
                </a:lnTo>
                <a:lnTo>
                  <a:pt x="5802255" y="286342"/>
                </a:lnTo>
                <a:lnTo>
                  <a:pt x="5791273" y="252267"/>
                </a:lnTo>
                <a:lnTo>
                  <a:pt x="5778627" y="240030"/>
                </a:lnTo>
                <a:lnTo>
                  <a:pt x="40005" y="240030"/>
                </a:lnTo>
                <a:lnTo>
                  <a:pt x="27358" y="227795"/>
                </a:lnTo>
                <a:lnTo>
                  <a:pt x="16376" y="193724"/>
                </a:lnTo>
                <a:lnTo>
                  <a:pt x="7717" y="141768"/>
                </a:lnTo>
                <a:lnTo>
                  <a:pt x="2039" y="75876"/>
                </a:lnTo>
                <a:lnTo>
                  <a:pt x="0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6016853"/>
            <a:ext cx="6319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Цель: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через 3 месяца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самостоятельно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забирать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внука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садика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играть с ним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дома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часа.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04304" y="6156959"/>
            <a:ext cx="368935" cy="238125"/>
          </a:xfrm>
          <a:custGeom>
            <a:avLst/>
            <a:gdLst/>
            <a:ahLst/>
            <a:cxnLst/>
            <a:rect l="l" t="t" r="r" b="b"/>
            <a:pathLst>
              <a:path w="368934" h="238125">
                <a:moveTo>
                  <a:pt x="249936" y="0"/>
                </a:moveTo>
                <a:lnTo>
                  <a:pt x="249936" y="59435"/>
                </a:lnTo>
                <a:lnTo>
                  <a:pt x="0" y="59435"/>
                </a:lnTo>
                <a:lnTo>
                  <a:pt x="0" y="178307"/>
                </a:lnTo>
                <a:lnTo>
                  <a:pt x="249936" y="178307"/>
                </a:lnTo>
                <a:lnTo>
                  <a:pt x="249936" y="237743"/>
                </a:lnTo>
                <a:lnTo>
                  <a:pt x="368807" y="118871"/>
                </a:lnTo>
                <a:lnTo>
                  <a:pt x="24993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84997" y="5763869"/>
            <a:ext cx="413575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Цель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учитывает: работа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силой 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мышц,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нормальная 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коммуникация,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использование руки,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ходьба,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полное  самообслуживание,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регулярный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прием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лекарств</a:t>
            </a:r>
            <a:r>
              <a:rPr sz="14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восстановление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активности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повседневной</a:t>
            </a:r>
            <a:r>
              <a:rPr sz="14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жизни.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75550" y="5711138"/>
            <a:ext cx="2489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1066" y="90042"/>
            <a:ext cx="884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Особенности </a:t>
            </a:r>
            <a:r>
              <a:rPr sz="4000" spc="-15" dirty="0"/>
              <a:t>проведения </a:t>
            </a:r>
            <a:r>
              <a:rPr sz="4000" spc="-5" dirty="0"/>
              <a:t>встречи</a:t>
            </a:r>
            <a:r>
              <a:rPr sz="4000" spc="40" dirty="0"/>
              <a:t> </a:t>
            </a:r>
            <a:r>
              <a:rPr sz="4000" spc="-10" dirty="0"/>
              <a:t>МДБ: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4091" y="1149477"/>
            <a:ext cx="11583670" cy="52730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799465" indent="-228600">
              <a:lnSpc>
                <a:spcPct val="80000"/>
              </a:lnSpc>
              <a:spcBef>
                <a:spcPts val="62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легкий 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понятный возможно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проведение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встречи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МДБ без присутствия  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47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Некоторые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пациенты нуждаются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том,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осмотрели командой, пациенты</a:t>
            </a:r>
            <a:r>
              <a:rPr sz="2200" b="1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могут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желать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видеть как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им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уделяется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внимание,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 них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думают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заботятся,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Встреча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носить лечебный</a:t>
            </a:r>
            <a:r>
              <a:rPr sz="2200" b="1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эффект,</a:t>
            </a:r>
            <a:endParaRPr sz="2200">
              <a:latin typeface="Calibri"/>
              <a:cs typeface="Calibri"/>
            </a:endParaRPr>
          </a:p>
          <a:p>
            <a:pPr marL="241300" marR="109855" indent="-228600">
              <a:lnSpc>
                <a:spcPct val="8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время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встречи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МДБ каждый участник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представляет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имеющиеся нарушения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проблемы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фиксацией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возможностях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достижениях</a:t>
            </a:r>
            <a:r>
              <a:rPr sz="22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больного.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tabLst>
                <a:tab pos="240665" algn="l"/>
                <a:tab pos="3265804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Обычно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присутствует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встрече 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но не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участвует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общении. Психолог 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наблюдает</a:t>
            </a:r>
            <a:r>
              <a:rPr sz="22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реакцией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участников МДБ,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мужчин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женщин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т.д.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48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После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общения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отдельно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проводится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обсуждение случая</a:t>
            </a:r>
            <a:r>
              <a:rPr sz="2200" b="1" spc="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только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115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участниками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без пациента. Обычно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этом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этапе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рассказывает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200" b="1" spc="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своем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виденье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ситуации 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</a:t>
            </a:r>
            <a:r>
              <a:rPr sz="22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Цель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обсудить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родственниками,</a:t>
            </a:r>
            <a:endParaRPr sz="2200">
              <a:latin typeface="Calibri"/>
              <a:cs typeface="Calibri"/>
            </a:endParaRPr>
          </a:p>
          <a:p>
            <a:pPr marL="241300" marR="1117600" indent="-228600">
              <a:lnSpc>
                <a:spcPts val="2110"/>
              </a:lnSpc>
              <a:spcBef>
                <a:spcPts val="98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необходимости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возможно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создание временных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альянсов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участников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для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совместной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работы.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7" y="86868"/>
            <a:ext cx="3002280" cy="20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0568" y="86868"/>
            <a:ext cx="1429512" cy="142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67135" y="1542415"/>
            <a:ext cx="978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Stefano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NEGRINI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0008" rIns="0" bIns="0" rtlCol="0">
            <a:spAutoFit/>
          </a:bodyPr>
          <a:lstStyle/>
          <a:p>
            <a:pPr marL="3509010" marR="5080" indent="123444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ФРМ – первичная  </a:t>
            </a:r>
            <a:r>
              <a:rPr sz="4000" spc="-15" dirty="0"/>
              <a:t>медицинская</a:t>
            </a:r>
            <a:r>
              <a:rPr sz="4000" spc="-55" dirty="0"/>
              <a:t> </a:t>
            </a:r>
            <a:r>
              <a:rPr sz="4000" spc="-10" dirty="0"/>
              <a:t>специальность</a:t>
            </a:r>
            <a:endParaRPr sz="4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7467" y="2155063"/>
          <a:ext cx="11715114" cy="451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2745"/>
                <a:gridCol w="4167504"/>
                <a:gridCol w="4634865"/>
              </a:tblGrid>
              <a:tr h="1033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Характеристики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Классическая</a:t>
                      </a:r>
                      <a:r>
                        <a:rPr sz="2200" b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Физическая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20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реабилитационная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005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Основной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подход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Ориентирована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болезнь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Ориентирована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функционирование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(холистическая)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Диагноз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Медицинский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Функциональный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200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медицинский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Лечение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Мономодальное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лечение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Мультимодальное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8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Число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заболевание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Одно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Множество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Профессиональный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200" spc="-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подход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Индивидуально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Мультипрофессиональная</a:t>
                      </a:r>
                      <a:r>
                        <a:rPr sz="2200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команда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072383" y="559308"/>
            <a:ext cx="769620" cy="1529080"/>
          </a:xfrm>
          <a:custGeom>
            <a:avLst/>
            <a:gdLst/>
            <a:ahLst/>
            <a:cxnLst/>
            <a:rect l="l" t="t" r="r" b="b"/>
            <a:pathLst>
              <a:path w="769620" h="1529080">
                <a:moveTo>
                  <a:pt x="336677" y="0"/>
                </a:moveTo>
                <a:lnTo>
                  <a:pt x="0" y="0"/>
                </a:lnTo>
                <a:lnTo>
                  <a:pt x="0" y="192404"/>
                </a:lnTo>
                <a:lnTo>
                  <a:pt x="336677" y="192404"/>
                </a:lnTo>
                <a:lnTo>
                  <a:pt x="382320" y="199764"/>
                </a:lnTo>
                <a:lnTo>
                  <a:pt x="421960" y="220255"/>
                </a:lnTo>
                <a:lnTo>
                  <a:pt x="453217" y="251493"/>
                </a:lnTo>
                <a:lnTo>
                  <a:pt x="473715" y="291095"/>
                </a:lnTo>
                <a:lnTo>
                  <a:pt x="481076" y="336676"/>
                </a:lnTo>
                <a:lnTo>
                  <a:pt x="481076" y="1336166"/>
                </a:lnTo>
                <a:lnTo>
                  <a:pt x="384810" y="1336166"/>
                </a:lnTo>
                <a:lnTo>
                  <a:pt x="577215" y="1528571"/>
                </a:lnTo>
                <a:lnTo>
                  <a:pt x="769619" y="1336166"/>
                </a:lnTo>
                <a:lnTo>
                  <a:pt x="673354" y="1336166"/>
                </a:lnTo>
                <a:lnTo>
                  <a:pt x="673481" y="336676"/>
                </a:lnTo>
                <a:lnTo>
                  <a:pt x="670407" y="290994"/>
                </a:lnTo>
                <a:lnTo>
                  <a:pt x="661453" y="247179"/>
                </a:lnTo>
                <a:lnTo>
                  <a:pt x="647019" y="205632"/>
                </a:lnTo>
                <a:lnTo>
                  <a:pt x="627507" y="166755"/>
                </a:lnTo>
                <a:lnTo>
                  <a:pt x="603316" y="130949"/>
                </a:lnTo>
                <a:lnTo>
                  <a:pt x="574849" y="98615"/>
                </a:lnTo>
                <a:lnTo>
                  <a:pt x="542506" y="70155"/>
                </a:lnTo>
                <a:lnTo>
                  <a:pt x="506687" y="45969"/>
                </a:lnTo>
                <a:lnTo>
                  <a:pt x="467794" y="26459"/>
                </a:lnTo>
                <a:lnTo>
                  <a:pt x="426227" y="12027"/>
                </a:lnTo>
                <a:lnTo>
                  <a:pt x="382388" y="3073"/>
                </a:lnTo>
                <a:lnTo>
                  <a:pt x="33667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535" y="231724"/>
            <a:ext cx="11120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Зачем </a:t>
            </a:r>
            <a:r>
              <a:rPr sz="4000" spc="-5" dirty="0"/>
              <a:t>встречаться и </a:t>
            </a:r>
            <a:r>
              <a:rPr sz="4000" spc="-10" dirty="0"/>
              <a:t>обсуждать пациентов </a:t>
            </a:r>
            <a:r>
              <a:rPr sz="4000" spc="-5" dirty="0"/>
              <a:t>в</a:t>
            </a:r>
            <a:r>
              <a:rPr sz="4000" spc="40" dirty="0"/>
              <a:t> </a:t>
            </a:r>
            <a:r>
              <a:rPr sz="4000" spc="-10" dirty="0"/>
              <a:t>МДБ: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4091" y="1079373"/>
            <a:ext cx="10716895" cy="53759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Все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специалисты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иметь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одинаковую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информацию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причинах болезни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клиническом</a:t>
            </a:r>
            <a:r>
              <a:rPr sz="2400" b="1" spc="-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прогнозе,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толерантности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физической</a:t>
            </a:r>
            <a:r>
              <a:rPr sz="2400" b="1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нагрузке,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целях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ожиданиях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отношении своей</a:t>
            </a:r>
            <a:r>
              <a:rPr sz="24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жизни,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целях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ожиданиях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</a:t>
            </a:r>
            <a:r>
              <a:rPr sz="2400" b="1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сопутствующих</a:t>
            </a:r>
            <a:r>
              <a:rPr sz="24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заболеваниях,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об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особенностях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22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необходимости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информирования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обучения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индивидуальных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особенностях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ситуации</a:t>
            </a:r>
            <a:r>
              <a:rPr sz="2400" b="1" spc="-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сроках</a:t>
            </a:r>
            <a:r>
              <a:rPr sz="2400" b="1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госпитализации,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Все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участники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выработать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единую стратегию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пациента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согласовать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ее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между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собой.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521" y="160477"/>
            <a:ext cx="45954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3399"/>
                </a:solidFill>
              </a:rPr>
              <a:t>Реабилитационный</a:t>
            </a:r>
            <a:r>
              <a:rPr sz="3200" spc="-110" dirty="0">
                <a:solidFill>
                  <a:srgbClr val="003399"/>
                </a:solidFill>
              </a:rPr>
              <a:t> </a:t>
            </a:r>
            <a:r>
              <a:rPr sz="3200" dirty="0">
                <a:solidFill>
                  <a:srgbClr val="003399"/>
                </a:solidFill>
              </a:rPr>
              <a:t>цикл: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593079" y="2115311"/>
            <a:ext cx="2016760" cy="455930"/>
          </a:xfrm>
          <a:custGeom>
            <a:avLst/>
            <a:gdLst/>
            <a:ahLst/>
            <a:cxnLst/>
            <a:rect l="l" t="t" r="r" b="b"/>
            <a:pathLst>
              <a:path w="2016759" h="455930">
                <a:moveTo>
                  <a:pt x="0" y="455675"/>
                </a:moveTo>
                <a:lnTo>
                  <a:pt x="2016252" y="455675"/>
                </a:lnTo>
                <a:lnTo>
                  <a:pt x="2016252" y="0"/>
                </a:lnTo>
                <a:lnTo>
                  <a:pt x="0" y="0"/>
                </a:lnTo>
                <a:lnTo>
                  <a:pt x="0" y="4556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37579" y="2138298"/>
            <a:ext cx="1125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Оценка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0964" y="3595115"/>
            <a:ext cx="2261870" cy="70421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692785" marR="254000" indent="-429895">
              <a:lnSpc>
                <a:spcPct val="100000"/>
              </a:lnSpc>
              <a:spcBef>
                <a:spcPts val="295"/>
              </a:spcBef>
            </a:pPr>
            <a:r>
              <a:rPr sz="2000" b="1" spc="20" dirty="0">
                <a:latin typeface="Arial"/>
                <a:cs typeface="Arial"/>
              </a:rPr>
              <a:t>К</a:t>
            </a:r>
            <a:r>
              <a:rPr sz="2000" b="1" spc="-50" dirty="0">
                <a:latin typeface="Arial"/>
                <a:cs typeface="Arial"/>
              </a:rPr>
              <a:t>а</a:t>
            </a:r>
            <a:r>
              <a:rPr sz="2000" b="1" dirty="0">
                <a:latin typeface="Arial"/>
                <a:cs typeface="Arial"/>
              </a:rPr>
              <a:t>ч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spc="-5" dirty="0">
                <a:latin typeface="Arial"/>
                <a:cs typeface="Arial"/>
              </a:rPr>
              <a:t>с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spc="-20" dirty="0">
                <a:latin typeface="Arial"/>
                <a:cs typeface="Arial"/>
              </a:rPr>
              <a:t>в</a:t>
            </a:r>
            <a:r>
              <a:rPr sz="2000" b="1" spc="-5" dirty="0">
                <a:latin typeface="Arial"/>
                <a:cs typeface="Arial"/>
              </a:rPr>
              <a:t>енн</a:t>
            </a:r>
            <a:r>
              <a:rPr sz="2000" b="1" dirty="0">
                <a:latin typeface="Arial"/>
                <a:cs typeface="Arial"/>
              </a:rPr>
              <a:t>ая  оценка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5167" y="5283708"/>
            <a:ext cx="2109470" cy="36449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0"/>
              </a:spcBef>
            </a:pPr>
            <a:r>
              <a:rPr sz="1800" b="1" spc="-10" dirty="0">
                <a:latin typeface="Arial"/>
                <a:cs typeface="Arial"/>
              </a:rPr>
              <a:t>Вмешательство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0352" y="2328671"/>
            <a:ext cx="4568190" cy="1298575"/>
          </a:xfrm>
          <a:custGeom>
            <a:avLst/>
            <a:gdLst/>
            <a:ahLst/>
            <a:cxnLst/>
            <a:rect l="l" t="t" r="r" b="b"/>
            <a:pathLst>
              <a:path w="4568190" h="1298575">
                <a:moveTo>
                  <a:pt x="1252474" y="74549"/>
                </a:moveTo>
                <a:lnTo>
                  <a:pt x="1207249" y="55753"/>
                </a:lnTo>
                <a:lnTo>
                  <a:pt x="1073150" y="0"/>
                </a:lnTo>
                <a:lnTo>
                  <a:pt x="1077163" y="58381"/>
                </a:lnTo>
                <a:lnTo>
                  <a:pt x="1030478" y="64770"/>
                </a:lnTo>
                <a:lnTo>
                  <a:pt x="969518" y="77089"/>
                </a:lnTo>
                <a:lnTo>
                  <a:pt x="909320" y="92202"/>
                </a:lnTo>
                <a:lnTo>
                  <a:pt x="850646" y="110236"/>
                </a:lnTo>
                <a:lnTo>
                  <a:pt x="793115" y="130810"/>
                </a:lnTo>
                <a:lnTo>
                  <a:pt x="736854" y="154051"/>
                </a:lnTo>
                <a:lnTo>
                  <a:pt x="682117" y="179959"/>
                </a:lnTo>
                <a:lnTo>
                  <a:pt x="629031" y="208280"/>
                </a:lnTo>
                <a:lnTo>
                  <a:pt x="577342" y="239014"/>
                </a:lnTo>
                <a:lnTo>
                  <a:pt x="502793" y="289687"/>
                </a:lnTo>
                <a:lnTo>
                  <a:pt x="455549" y="326136"/>
                </a:lnTo>
                <a:lnTo>
                  <a:pt x="410083" y="364744"/>
                </a:lnTo>
                <a:lnTo>
                  <a:pt x="366649" y="405384"/>
                </a:lnTo>
                <a:lnTo>
                  <a:pt x="325120" y="447929"/>
                </a:lnTo>
                <a:lnTo>
                  <a:pt x="285877" y="492506"/>
                </a:lnTo>
                <a:lnTo>
                  <a:pt x="248793" y="538607"/>
                </a:lnTo>
                <a:lnTo>
                  <a:pt x="213868" y="586740"/>
                </a:lnTo>
                <a:lnTo>
                  <a:pt x="181356" y="636524"/>
                </a:lnTo>
                <a:lnTo>
                  <a:pt x="151257" y="687832"/>
                </a:lnTo>
                <a:lnTo>
                  <a:pt x="123444" y="740791"/>
                </a:lnTo>
                <a:lnTo>
                  <a:pt x="98425" y="795147"/>
                </a:lnTo>
                <a:lnTo>
                  <a:pt x="76073" y="850900"/>
                </a:lnTo>
                <a:lnTo>
                  <a:pt x="56261" y="907923"/>
                </a:lnTo>
                <a:lnTo>
                  <a:pt x="39370" y="966343"/>
                </a:lnTo>
                <a:lnTo>
                  <a:pt x="25400" y="1025652"/>
                </a:lnTo>
                <a:lnTo>
                  <a:pt x="14351" y="1086104"/>
                </a:lnTo>
                <a:lnTo>
                  <a:pt x="6350" y="1147572"/>
                </a:lnTo>
                <a:lnTo>
                  <a:pt x="1651" y="1209802"/>
                </a:lnTo>
                <a:lnTo>
                  <a:pt x="0" y="1272298"/>
                </a:lnTo>
                <a:lnTo>
                  <a:pt x="57912" y="1273060"/>
                </a:lnTo>
                <a:lnTo>
                  <a:pt x="58293" y="1242072"/>
                </a:lnTo>
                <a:lnTo>
                  <a:pt x="59563" y="1212215"/>
                </a:lnTo>
                <a:lnTo>
                  <a:pt x="64135" y="1152779"/>
                </a:lnTo>
                <a:lnTo>
                  <a:pt x="71755" y="1094359"/>
                </a:lnTo>
                <a:lnTo>
                  <a:pt x="82296" y="1036701"/>
                </a:lnTo>
                <a:lnTo>
                  <a:pt x="95504" y="980186"/>
                </a:lnTo>
                <a:lnTo>
                  <a:pt x="111633" y="924941"/>
                </a:lnTo>
                <a:lnTo>
                  <a:pt x="130429" y="870585"/>
                </a:lnTo>
                <a:lnTo>
                  <a:pt x="151892" y="817499"/>
                </a:lnTo>
                <a:lnTo>
                  <a:pt x="175768" y="765683"/>
                </a:lnTo>
                <a:lnTo>
                  <a:pt x="202184" y="715391"/>
                </a:lnTo>
                <a:lnTo>
                  <a:pt x="230886" y="666369"/>
                </a:lnTo>
                <a:lnTo>
                  <a:pt x="262001" y="618998"/>
                </a:lnTo>
                <a:lnTo>
                  <a:pt x="295275" y="573151"/>
                </a:lnTo>
                <a:lnTo>
                  <a:pt x="330962" y="528828"/>
                </a:lnTo>
                <a:lnTo>
                  <a:pt x="368554" y="486283"/>
                </a:lnTo>
                <a:lnTo>
                  <a:pt x="408051" y="445770"/>
                </a:lnTo>
                <a:lnTo>
                  <a:pt x="449580" y="407035"/>
                </a:lnTo>
                <a:lnTo>
                  <a:pt x="493014" y="370332"/>
                </a:lnTo>
                <a:lnTo>
                  <a:pt x="538099" y="335534"/>
                </a:lnTo>
                <a:lnTo>
                  <a:pt x="584962" y="303022"/>
                </a:lnTo>
                <a:lnTo>
                  <a:pt x="633222" y="272669"/>
                </a:lnTo>
                <a:lnTo>
                  <a:pt x="683260" y="244729"/>
                </a:lnTo>
                <a:lnTo>
                  <a:pt x="734695" y="218821"/>
                </a:lnTo>
                <a:lnTo>
                  <a:pt x="787654" y="195453"/>
                </a:lnTo>
                <a:lnTo>
                  <a:pt x="841883" y="174498"/>
                </a:lnTo>
                <a:lnTo>
                  <a:pt x="897382" y="156083"/>
                </a:lnTo>
                <a:lnTo>
                  <a:pt x="954151" y="140335"/>
                </a:lnTo>
                <a:lnTo>
                  <a:pt x="1011936" y="127254"/>
                </a:lnTo>
                <a:lnTo>
                  <a:pt x="1070737" y="116967"/>
                </a:lnTo>
                <a:lnTo>
                  <a:pt x="1081138" y="116039"/>
                </a:lnTo>
                <a:lnTo>
                  <a:pt x="1085088" y="173228"/>
                </a:lnTo>
                <a:lnTo>
                  <a:pt x="1252474" y="74549"/>
                </a:lnTo>
                <a:close/>
              </a:path>
              <a:path w="4568190" h="1298575">
                <a:moveTo>
                  <a:pt x="4567809" y="1118997"/>
                </a:moveTo>
                <a:lnTo>
                  <a:pt x="4509376" y="1122895"/>
                </a:lnTo>
                <a:lnTo>
                  <a:pt x="4507992" y="1107440"/>
                </a:lnTo>
                <a:lnTo>
                  <a:pt x="4503293" y="1076452"/>
                </a:lnTo>
                <a:lnTo>
                  <a:pt x="4491482" y="1015492"/>
                </a:lnTo>
                <a:lnTo>
                  <a:pt x="4476877" y="955421"/>
                </a:lnTo>
                <a:lnTo>
                  <a:pt x="4459732" y="896747"/>
                </a:lnTo>
                <a:lnTo>
                  <a:pt x="4439793" y="839216"/>
                </a:lnTo>
                <a:lnTo>
                  <a:pt x="4417441" y="782955"/>
                </a:lnTo>
                <a:lnTo>
                  <a:pt x="4392676" y="728345"/>
                </a:lnTo>
                <a:lnTo>
                  <a:pt x="4365371" y="675132"/>
                </a:lnTo>
                <a:lnTo>
                  <a:pt x="4320032" y="598043"/>
                </a:lnTo>
                <a:lnTo>
                  <a:pt x="4287139" y="548894"/>
                </a:lnTo>
                <a:lnTo>
                  <a:pt x="4252087" y="501650"/>
                </a:lnTo>
                <a:lnTo>
                  <a:pt x="4215003" y="456184"/>
                </a:lnTo>
                <a:lnTo>
                  <a:pt x="4175887" y="412750"/>
                </a:lnTo>
                <a:lnTo>
                  <a:pt x="4134866" y="371221"/>
                </a:lnTo>
                <a:lnTo>
                  <a:pt x="4092067" y="331978"/>
                </a:lnTo>
                <a:lnTo>
                  <a:pt x="4047617" y="294894"/>
                </a:lnTo>
                <a:lnTo>
                  <a:pt x="4001389" y="259969"/>
                </a:lnTo>
                <a:lnTo>
                  <a:pt x="3953383" y="227330"/>
                </a:lnTo>
                <a:lnTo>
                  <a:pt x="3903980" y="197231"/>
                </a:lnTo>
                <a:lnTo>
                  <a:pt x="3852926" y="169418"/>
                </a:lnTo>
                <a:lnTo>
                  <a:pt x="3800729" y="144272"/>
                </a:lnTo>
                <a:lnTo>
                  <a:pt x="3747008" y="121920"/>
                </a:lnTo>
                <a:lnTo>
                  <a:pt x="3692017" y="102108"/>
                </a:lnTo>
                <a:lnTo>
                  <a:pt x="3635756" y="85090"/>
                </a:lnTo>
                <a:lnTo>
                  <a:pt x="3578606" y="71120"/>
                </a:lnTo>
                <a:lnTo>
                  <a:pt x="3520313" y="60198"/>
                </a:lnTo>
                <a:lnTo>
                  <a:pt x="3461131" y="52197"/>
                </a:lnTo>
                <a:lnTo>
                  <a:pt x="3401187" y="47371"/>
                </a:lnTo>
                <a:lnTo>
                  <a:pt x="3340989" y="45720"/>
                </a:lnTo>
                <a:lnTo>
                  <a:pt x="3340227" y="103632"/>
                </a:lnTo>
                <a:lnTo>
                  <a:pt x="3369945" y="104013"/>
                </a:lnTo>
                <a:lnTo>
                  <a:pt x="3398774" y="105283"/>
                </a:lnTo>
                <a:lnTo>
                  <a:pt x="3455670" y="109728"/>
                </a:lnTo>
                <a:lnTo>
                  <a:pt x="3511804" y="117348"/>
                </a:lnTo>
                <a:lnTo>
                  <a:pt x="3567049" y="127889"/>
                </a:lnTo>
                <a:lnTo>
                  <a:pt x="3621278" y="141224"/>
                </a:lnTo>
                <a:lnTo>
                  <a:pt x="3674364" y="157353"/>
                </a:lnTo>
                <a:lnTo>
                  <a:pt x="3726561" y="176022"/>
                </a:lnTo>
                <a:lnTo>
                  <a:pt x="3777615" y="197485"/>
                </a:lnTo>
                <a:lnTo>
                  <a:pt x="3827272" y="221234"/>
                </a:lnTo>
                <a:lnTo>
                  <a:pt x="3875659" y="247650"/>
                </a:lnTo>
                <a:lnTo>
                  <a:pt x="3922649" y="276352"/>
                </a:lnTo>
                <a:lnTo>
                  <a:pt x="3968242" y="307340"/>
                </a:lnTo>
                <a:lnTo>
                  <a:pt x="4012184" y="340614"/>
                </a:lnTo>
                <a:lnTo>
                  <a:pt x="4054856" y="376301"/>
                </a:lnTo>
                <a:lnTo>
                  <a:pt x="4095750" y="413893"/>
                </a:lnTo>
                <a:lnTo>
                  <a:pt x="4134612" y="453390"/>
                </a:lnTo>
                <a:lnTo>
                  <a:pt x="4171950" y="494919"/>
                </a:lnTo>
                <a:lnTo>
                  <a:pt x="4207256" y="538226"/>
                </a:lnTo>
                <a:lnTo>
                  <a:pt x="4240530" y="583438"/>
                </a:lnTo>
                <a:lnTo>
                  <a:pt x="4271899" y="630301"/>
                </a:lnTo>
                <a:lnTo>
                  <a:pt x="4301236" y="678815"/>
                </a:lnTo>
                <a:lnTo>
                  <a:pt x="4328033" y="728599"/>
                </a:lnTo>
                <a:lnTo>
                  <a:pt x="4352925" y="780034"/>
                </a:lnTo>
                <a:lnTo>
                  <a:pt x="4375404" y="832993"/>
                </a:lnTo>
                <a:lnTo>
                  <a:pt x="4395597" y="887349"/>
                </a:lnTo>
                <a:lnTo>
                  <a:pt x="4413250" y="942848"/>
                </a:lnTo>
                <a:lnTo>
                  <a:pt x="4428363" y="999617"/>
                </a:lnTo>
                <a:lnTo>
                  <a:pt x="4440936" y="1057529"/>
                </a:lnTo>
                <a:lnTo>
                  <a:pt x="4450842" y="1116330"/>
                </a:lnTo>
                <a:lnTo>
                  <a:pt x="4451731" y="1126744"/>
                </a:lnTo>
                <a:lnTo>
                  <a:pt x="4394454" y="1130554"/>
                </a:lnTo>
                <a:lnTo>
                  <a:pt x="4492752" y="1298194"/>
                </a:lnTo>
                <a:lnTo>
                  <a:pt x="4552213" y="1156208"/>
                </a:lnTo>
                <a:lnTo>
                  <a:pt x="4567809" y="1118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68995" y="3627120"/>
            <a:ext cx="1971039" cy="4572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0"/>
              </a:spcBef>
            </a:pPr>
            <a:r>
              <a:rPr sz="2400" b="1" spc="-10" dirty="0">
                <a:latin typeface="Arial"/>
                <a:cs typeface="Arial"/>
              </a:rPr>
              <a:t>Назначение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0452" y="4274439"/>
            <a:ext cx="1181735" cy="1271905"/>
          </a:xfrm>
          <a:custGeom>
            <a:avLst/>
            <a:gdLst/>
            <a:ahLst/>
            <a:cxnLst/>
            <a:rect l="l" t="t" r="r" b="b"/>
            <a:pathLst>
              <a:path w="1181734" h="1271904">
                <a:moveTo>
                  <a:pt x="166624" y="1098169"/>
                </a:moveTo>
                <a:lnTo>
                  <a:pt x="0" y="1198118"/>
                </a:lnTo>
                <a:lnTo>
                  <a:pt x="179958" y="1271397"/>
                </a:lnTo>
                <a:lnTo>
                  <a:pt x="175686" y="1215898"/>
                </a:lnTo>
                <a:lnTo>
                  <a:pt x="146812" y="1215898"/>
                </a:lnTo>
                <a:lnTo>
                  <a:pt x="141986" y="1158113"/>
                </a:lnTo>
                <a:lnTo>
                  <a:pt x="170688" y="1155954"/>
                </a:lnTo>
                <a:lnTo>
                  <a:pt x="171067" y="1155888"/>
                </a:lnTo>
                <a:lnTo>
                  <a:pt x="166624" y="1098169"/>
                </a:lnTo>
                <a:close/>
              </a:path>
              <a:path w="1181734" h="1271904">
                <a:moveTo>
                  <a:pt x="171067" y="1155888"/>
                </a:moveTo>
                <a:lnTo>
                  <a:pt x="170688" y="1155954"/>
                </a:lnTo>
                <a:lnTo>
                  <a:pt x="141986" y="1158113"/>
                </a:lnTo>
                <a:lnTo>
                  <a:pt x="146812" y="1215898"/>
                </a:lnTo>
                <a:lnTo>
                  <a:pt x="175495" y="1213417"/>
                </a:lnTo>
                <a:lnTo>
                  <a:pt x="171067" y="1155888"/>
                </a:lnTo>
                <a:close/>
              </a:path>
              <a:path w="1181734" h="1271904">
                <a:moveTo>
                  <a:pt x="175495" y="1213417"/>
                </a:moveTo>
                <a:lnTo>
                  <a:pt x="146812" y="1215898"/>
                </a:lnTo>
                <a:lnTo>
                  <a:pt x="175686" y="1215898"/>
                </a:lnTo>
                <a:lnTo>
                  <a:pt x="175495" y="1213417"/>
                </a:lnTo>
                <a:close/>
              </a:path>
              <a:path w="1181734" h="1271904">
                <a:moveTo>
                  <a:pt x="1123696" y="0"/>
                </a:moveTo>
                <a:lnTo>
                  <a:pt x="1122172" y="60960"/>
                </a:lnTo>
                <a:lnTo>
                  <a:pt x="1117853" y="120396"/>
                </a:lnTo>
                <a:lnTo>
                  <a:pt x="1110742" y="178943"/>
                </a:lnTo>
                <a:lnTo>
                  <a:pt x="1100708" y="236600"/>
                </a:lnTo>
                <a:lnTo>
                  <a:pt x="1088136" y="293116"/>
                </a:lnTo>
                <a:lnTo>
                  <a:pt x="1073023" y="348615"/>
                </a:lnTo>
                <a:lnTo>
                  <a:pt x="1055370" y="402971"/>
                </a:lnTo>
                <a:lnTo>
                  <a:pt x="1035176" y="456056"/>
                </a:lnTo>
                <a:lnTo>
                  <a:pt x="1012571" y="507873"/>
                </a:lnTo>
                <a:lnTo>
                  <a:pt x="987805" y="558292"/>
                </a:lnTo>
                <a:lnTo>
                  <a:pt x="960627" y="607187"/>
                </a:lnTo>
                <a:lnTo>
                  <a:pt x="931164" y="654938"/>
                </a:lnTo>
                <a:lnTo>
                  <a:pt x="899922" y="700786"/>
                </a:lnTo>
                <a:lnTo>
                  <a:pt x="866521" y="744982"/>
                </a:lnTo>
                <a:lnTo>
                  <a:pt x="831088" y="787273"/>
                </a:lnTo>
                <a:lnTo>
                  <a:pt x="793876" y="827913"/>
                </a:lnTo>
                <a:lnTo>
                  <a:pt x="754761" y="866521"/>
                </a:lnTo>
                <a:lnTo>
                  <a:pt x="713994" y="903224"/>
                </a:lnTo>
                <a:lnTo>
                  <a:pt x="671449" y="937894"/>
                </a:lnTo>
                <a:lnTo>
                  <a:pt x="627379" y="970407"/>
                </a:lnTo>
                <a:lnTo>
                  <a:pt x="582168" y="1000506"/>
                </a:lnTo>
                <a:lnTo>
                  <a:pt x="535051" y="1028573"/>
                </a:lnTo>
                <a:lnTo>
                  <a:pt x="486537" y="1054481"/>
                </a:lnTo>
                <a:lnTo>
                  <a:pt x="436879" y="1077595"/>
                </a:lnTo>
                <a:lnTo>
                  <a:pt x="385699" y="1098677"/>
                </a:lnTo>
                <a:lnTo>
                  <a:pt x="333628" y="1116838"/>
                </a:lnTo>
                <a:lnTo>
                  <a:pt x="280289" y="1132586"/>
                </a:lnTo>
                <a:lnTo>
                  <a:pt x="226059" y="1145667"/>
                </a:lnTo>
                <a:lnTo>
                  <a:pt x="171067" y="1155888"/>
                </a:lnTo>
                <a:lnTo>
                  <a:pt x="175495" y="1213417"/>
                </a:lnTo>
                <a:lnTo>
                  <a:pt x="238759" y="1202055"/>
                </a:lnTo>
                <a:lnTo>
                  <a:pt x="296037" y="1188466"/>
                </a:lnTo>
                <a:lnTo>
                  <a:pt x="352171" y="1171829"/>
                </a:lnTo>
                <a:lnTo>
                  <a:pt x="407162" y="1152525"/>
                </a:lnTo>
                <a:lnTo>
                  <a:pt x="460628" y="1130427"/>
                </a:lnTo>
                <a:lnTo>
                  <a:pt x="513206" y="1105789"/>
                </a:lnTo>
                <a:lnTo>
                  <a:pt x="564006" y="1078738"/>
                </a:lnTo>
                <a:lnTo>
                  <a:pt x="613537" y="1049147"/>
                </a:lnTo>
                <a:lnTo>
                  <a:pt x="661797" y="1016889"/>
                </a:lnTo>
                <a:lnTo>
                  <a:pt x="708025" y="982726"/>
                </a:lnTo>
                <a:lnTo>
                  <a:pt x="752728" y="946150"/>
                </a:lnTo>
                <a:lnTo>
                  <a:pt x="795527" y="907669"/>
                </a:lnTo>
                <a:lnTo>
                  <a:pt x="836549" y="867029"/>
                </a:lnTo>
                <a:lnTo>
                  <a:pt x="875538" y="824357"/>
                </a:lnTo>
                <a:lnTo>
                  <a:pt x="912622" y="779780"/>
                </a:lnTo>
                <a:lnTo>
                  <a:pt x="947674" y="733425"/>
                </a:lnTo>
                <a:lnTo>
                  <a:pt x="980567" y="685419"/>
                </a:lnTo>
                <a:lnTo>
                  <a:pt x="1011047" y="635762"/>
                </a:lnTo>
                <a:lnTo>
                  <a:pt x="1039368" y="584454"/>
                </a:lnTo>
                <a:lnTo>
                  <a:pt x="1065402" y="531494"/>
                </a:lnTo>
                <a:lnTo>
                  <a:pt x="1089025" y="477266"/>
                </a:lnTo>
                <a:lnTo>
                  <a:pt x="1110233" y="421513"/>
                </a:lnTo>
                <a:lnTo>
                  <a:pt x="1128649" y="364617"/>
                </a:lnTo>
                <a:lnTo>
                  <a:pt x="1144524" y="306324"/>
                </a:lnTo>
                <a:lnTo>
                  <a:pt x="1157731" y="247142"/>
                </a:lnTo>
                <a:lnTo>
                  <a:pt x="1168146" y="186690"/>
                </a:lnTo>
                <a:lnTo>
                  <a:pt x="1175639" y="125349"/>
                </a:lnTo>
                <a:lnTo>
                  <a:pt x="1180083" y="63118"/>
                </a:lnTo>
                <a:lnTo>
                  <a:pt x="1181607" y="762"/>
                </a:lnTo>
                <a:lnTo>
                  <a:pt x="1123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3615" y="4274311"/>
            <a:ext cx="1201420" cy="1253490"/>
          </a:xfrm>
          <a:custGeom>
            <a:avLst/>
            <a:gdLst/>
            <a:ahLst/>
            <a:cxnLst/>
            <a:rect l="l" t="t" r="r" b="b"/>
            <a:pathLst>
              <a:path w="1201420" h="1253489">
                <a:moveTo>
                  <a:pt x="116093" y="171500"/>
                </a:moveTo>
                <a:lnTo>
                  <a:pt x="58336" y="175266"/>
                </a:lnTo>
                <a:lnTo>
                  <a:pt x="59689" y="190881"/>
                </a:lnTo>
                <a:lnTo>
                  <a:pt x="64516" y="221742"/>
                </a:lnTo>
                <a:lnTo>
                  <a:pt x="75946" y="282956"/>
                </a:lnTo>
                <a:lnTo>
                  <a:pt x="90297" y="342900"/>
                </a:lnTo>
                <a:lnTo>
                  <a:pt x="107061" y="401827"/>
                </a:lnTo>
                <a:lnTo>
                  <a:pt x="126364" y="459231"/>
                </a:lnTo>
                <a:lnTo>
                  <a:pt x="148336" y="515365"/>
                </a:lnTo>
                <a:lnTo>
                  <a:pt x="172593" y="570230"/>
                </a:lnTo>
                <a:lnTo>
                  <a:pt x="213487" y="649732"/>
                </a:lnTo>
                <a:lnTo>
                  <a:pt x="243459" y="700532"/>
                </a:lnTo>
                <a:lnTo>
                  <a:pt x="275589" y="749681"/>
                </a:lnTo>
                <a:lnTo>
                  <a:pt x="309880" y="796925"/>
                </a:lnTo>
                <a:lnTo>
                  <a:pt x="346075" y="842390"/>
                </a:lnTo>
                <a:lnTo>
                  <a:pt x="384175" y="885951"/>
                </a:lnTo>
                <a:lnTo>
                  <a:pt x="424307" y="927354"/>
                </a:lnTo>
                <a:lnTo>
                  <a:pt x="466089" y="966851"/>
                </a:lnTo>
                <a:lnTo>
                  <a:pt x="509524" y="1003935"/>
                </a:lnTo>
                <a:lnTo>
                  <a:pt x="554736" y="1038860"/>
                </a:lnTo>
                <a:lnTo>
                  <a:pt x="601599" y="1071499"/>
                </a:lnTo>
                <a:lnTo>
                  <a:pt x="649859" y="1101598"/>
                </a:lnTo>
                <a:lnTo>
                  <a:pt x="699770" y="1129411"/>
                </a:lnTo>
                <a:lnTo>
                  <a:pt x="750824" y="1154557"/>
                </a:lnTo>
                <a:lnTo>
                  <a:pt x="803401" y="1177036"/>
                </a:lnTo>
                <a:lnTo>
                  <a:pt x="856996" y="1196721"/>
                </a:lnTo>
                <a:lnTo>
                  <a:pt x="911987" y="1213739"/>
                </a:lnTo>
                <a:lnTo>
                  <a:pt x="967994" y="1227836"/>
                </a:lnTo>
                <a:lnTo>
                  <a:pt x="1024889" y="1238758"/>
                </a:lnTo>
                <a:lnTo>
                  <a:pt x="1082675" y="1246759"/>
                </a:lnTo>
                <a:lnTo>
                  <a:pt x="1141349" y="1251585"/>
                </a:lnTo>
                <a:lnTo>
                  <a:pt x="1200150" y="1253236"/>
                </a:lnTo>
                <a:lnTo>
                  <a:pt x="1200912" y="1195324"/>
                </a:lnTo>
                <a:lnTo>
                  <a:pt x="1171829" y="1194943"/>
                </a:lnTo>
                <a:lnTo>
                  <a:pt x="1143889" y="1193673"/>
                </a:lnTo>
                <a:lnTo>
                  <a:pt x="1088389" y="1189228"/>
                </a:lnTo>
                <a:lnTo>
                  <a:pt x="1033653" y="1181608"/>
                </a:lnTo>
                <a:lnTo>
                  <a:pt x="979678" y="1171067"/>
                </a:lnTo>
                <a:lnTo>
                  <a:pt x="926846" y="1157859"/>
                </a:lnTo>
                <a:lnTo>
                  <a:pt x="874903" y="1141730"/>
                </a:lnTo>
                <a:lnTo>
                  <a:pt x="824230" y="1122934"/>
                </a:lnTo>
                <a:lnTo>
                  <a:pt x="774446" y="1101598"/>
                </a:lnTo>
                <a:lnTo>
                  <a:pt x="725932" y="1077722"/>
                </a:lnTo>
                <a:lnTo>
                  <a:pt x="678814" y="1051433"/>
                </a:lnTo>
                <a:lnTo>
                  <a:pt x="632841" y="1022731"/>
                </a:lnTo>
                <a:lnTo>
                  <a:pt x="588391" y="991743"/>
                </a:lnTo>
                <a:lnTo>
                  <a:pt x="545464" y="958469"/>
                </a:lnTo>
                <a:lnTo>
                  <a:pt x="503809" y="922782"/>
                </a:lnTo>
                <a:lnTo>
                  <a:pt x="463931" y="885317"/>
                </a:lnTo>
                <a:lnTo>
                  <a:pt x="425958" y="845693"/>
                </a:lnTo>
                <a:lnTo>
                  <a:pt x="389636" y="804163"/>
                </a:lnTo>
                <a:lnTo>
                  <a:pt x="355092" y="760857"/>
                </a:lnTo>
                <a:lnTo>
                  <a:pt x="322453" y="715771"/>
                </a:lnTo>
                <a:lnTo>
                  <a:pt x="291973" y="668908"/>
                </a:lnTo>
                <a:lnTo>
                  <a:pt x="263271" y="620268"/>
                </a:lnTo>
                <a:lnTo>
                  <a:pt x="236982" y="570230"/>
                </a:lnTo>
                <a:lnTo>
                  <a:pt x="212851" y="518921"/>
                </a:lnTo>
                <a:lnTo>
                  <a:pt x="190754" y="465836"/>
                </a:lnTo>
                <a:lnTo>
                  <a:pt x="171196" y="411606"/>
                </a:lnTo>
                <a:lnTo>
                  <a:pt x="153797" y="355981"/>
                </a:lnTo>
                <a:lnTo>
                  <a:pt x="138937" y="299085"/>
                </a:lnTo>
                <a:lnTo>
                  <a:pt x="126619" y="241173"/>
                </a:lnTo>
                <a:lnTo>
                  <a:pt x="116967" y="182118"/>
                </a:lnTo>
                <a:lnTo>
                  <a:pt x="116093" y="171500"/>
                </a:lnTo>
                <a:close/>
              </a:path>
              <a:path w="1201420" h="1253489">
                <a:moveTo>
                  <a:pt x="75311" y="0"/>
                </a:moveTo>
                <a:lnTo>
                  <a:pt x="0" y="179069"/>
                </a:lnTo>
                <a:lnTo>
                  <a:pt x="58336" y="175266"/>
                </a:lnTo>
                <a:lnTo>
                  <a:pt x="55880" y="146938"/>
                </a:lnTo>
                <a:lnTo>
                  <a:pt x="113664" y="141986"/>
                </a:lnTo>
                <a:lnTo>
                  <a:pt x="158288" y="141986"/>
                </a:lnTo>
                <a:lnTo>
                  <a:pt x="75311" y="0"/>
                </a:lnTo>
                <a:close/>
              </a:path>
              <a:path w="1201420" h="1253489">
                <a:moveTo>
                  <a:pt x="113664" y="141986"/>
                </a:moveTo>
                <a:lnTo>
                  <a:pt x="55880" y="146938"/>
                </a:lnTo>
                <a:lnTo>
                  <a:pt x="58336" y="175266"/>
                </a:lnTo>
                <a:lnTo>
                  <a:pt x="116093" y="171500"/>
                </a:lnTo>
                <a:lnTo>
                  <a:pt x="113664" y="141986"/>
                </a:lnTo>
                <a:close/>
              </a:path>
              <a:path w="1201420" h="1253489">
                <a:moveTo>
                  <a:pt x="158288" y="141986"/>
                </a:moveTo>
                <a:lnTo>
                  <a:pt x="113664" y="141986"/>
                </a:lnTo>
                <a:lnTo>
                  <a:pt x="116093" y="171500"/>
                </a:lnTo>
                <a:lnTo>
                  <a:pt x="173355" y="167767"/>
                </a:lnTo>
                <a:lnTo>
                  <a:pt x="158288" y="1419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70732" y="1324355"/>
            <a:ext cx="27051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 marR="113664">
              <a:lnSpc>
                <a:spcPct val="100000"/>
              </a:lnSpc>
              <a:spcBef>
                <a:spcPts val="305"/>
              </a:spcBef>
            </a:pPr>
            <a:r>
              <a:rPr sz="2000" b="1" spc="-55" dirty="0">
                <a:latin typeface="Arial"/>
                <a:cs typeface="Arial"/>
              </a:rPr>
              <a:t>Р</a:t>
            </a:r>
            <a:r>
              <a:rPr sz="2000" b="1" spc="-5" dirty="0">
                <a:latin typeface="Arial"/>
                <a:cs typeface="Arial"/>
              </a:rPr>
              <a:t>еабил</a:t>
            </a:r>
            <a:r>
              <a:rPr sz="2000" b="1" spc="5" dirty="0">
                <a:latin typeface="Arial"/>
                <a:cs typeface="Arial"/>
              </a:rPr>
              <a:t>и</a:t>
            </a:r>
            <a:r>
              <a:rPr sz="2000" b="1" spc="-35" dirty="0">
                <a:latin typeface="Arial"/>
                <a:cs typeface="Arial"/>
              </a:rPr>
              <a:t>т</a:t>
            </a:r>
            <a:r>
              <a:rPr sz="2000" b="1" spc="-5" dirty="0">
                <a:latin typeface="Arial"/>
                <a:cs typeface="Arial"/>
              </a:rPr>
              <a:t>ац</a:t>
            </a:r>
            <a:r>
              <a:rPr sz="2000" b="1" spc="5" dirty="0">
                <a:latin typeface="Arial"/>
                <a:cs typeface="Arial"/>
              </a:rPr>
              <a:t>и</a:t>
            </a:r>
            <a:r>
              <a:rPr sz="2000" b="1" dirty="0">
                <a:latin typeface="Arial"/>
                <a:cs typeface="Arial"/>
              </a:rPr>
              <a:t>онн</a:t>
            </a:r>
            <a:r>
              <a:rPr sz="2000" b="1" spc="5" dirty="0">
                <a:latin typeface="Arial"/>
                <a:cs typeface="Arial"/>
              </a:rPr>
              <a:t>ы</a:t>
            </a:r>
            <a:r>
              <a:rPr sz="2000" b="1" dirty="0">
                <a:latin typeface="Arial"/>
                <a:cs typeface="Arial"/>
              </a:rPr>
              <a:t>й  </a:t>
            </a:r>
            <a:r>
              <a:rPr sz="2000" b="1" spc="-5" dirty="0">
                <a:latin typeface="Arial"/>
                <a:cs typeface="Arial"/>
              </a:rPr>
              <a:t>диагноз </a:t>
            </a:r>
            <a:r>
              <a:rPr sz="2000" b="1" dirty="0">
                <a:latin typeface="Arial"/>
                <a:cs typeface="Arial"/>
              </a:rPr>
              <a:t>по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МКФ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3543" y="1395983"/>
            <a:ext cx="1550035" cy="1015365"/>
          </a:xfrm>
          <a:custGeom>
            <a:avLst/>
            <a:gdLst/>
            <a:ahLst/>
            <a:cxnLst/>
            <a:rect l="l" t="t" r="r" b="b"/>
            <a:pathLst>
              <a:path w="1550034" h="1015364">
                <a:moveTo>
                  <a:pt x="1549907" y="0"/>
                </a:moveTo>
                <a:lnTo>
                  <a:pt x="0" y="0"/>
                </a:lnTo>
                <a:lnTo>
                  <a:pt x="0" y="1014984"/>
                </a:lnTo>
                <a:lnTo>
                  <a:pt x="1549907" y="1014984"/>
                </a:lnTo>
                <a:lnTo>
                  <a:pt x="1549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543543" y="1395983"/>
            <a:ext cx="1550035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Arial"/>
                <a:cs typeface="Arial"/>
              </a:rPr>
              <a:t>Лист</a:t>
            </a:r>
            <a:endParaRPr sz="2000">
              <a:latin typeface="Arial"/>
              <a:cs typeface="Arial"/>
            </a:endParaRPr>
          </a:p>
          <a:p>
            <a:pPr marL="142240" marR="130810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оценки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по  </a:t>
            </a:r>
            <a:r>
              <a:rPr sz="2000" b="1" spc="-10" dirty="0">
                <a:latin typeface="Arial"/>
                <a:cs typeface="Arial"/>
              </a:rPr>
              <a:t>МКФ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96787" y="1811019"/>
            <a:ext cx="2184400" cy="448309"/>
          </a:xfrm>
          <a:custGeom>
            <a:avLst/>
            <a:gdLst/>
            <a:ahLst/>
            <a:cxnLst/>
            <a:rect l="l" t="t" r="r" b="b"/>
            <a:pathLst>
              <a:path w="2184400" h="448310">
                <a:moveTo>
                  <a:pt x="231267" y="378206"/>
                </a:moveTo>
                <a:lnTo>
                  <a:pt x="226021" y="306070"/>
                </a:lnTo>
                <a:lnTo>
                  <a:pt x="221983" y="250698"/>
                </a:lnTo>
                <a:lnTo>
                  <a:pt x="189141" y="270268"/>
                </a:lnTo>
                <a:lnTo>
                  <a:pt x="32766" y="7239"/>
                </a:lnTo>
                <a:lnTo>
                  <a:pt x="0" y="26797"/>
                </a:lnTo>
                <a:lnTo>
                  <a:pt x="156502" y="289712"/>
                </a:lnTo>
                <a:lnTo>
                  <a:pt x="123698" y="309245"/>
                </a:lnTo>
                <a:lnTo>
                  <a:pt x="231267" y="378206"/>
                </a:lnTo>
                <a:close/>
              </a:path>
              <a:path w="2184400" h="448310">
                <a:moveTo>
                  <a:pt x="2184400" y="34036"/>
                </a:moveTo>
                <a:lnTo>
                  <a:pt x="2167382" y="0"/>
                </a:lnTo>
                <a:lnTo>
                  <a:pt x="1407007" y="380123"/>
                </a:lnTo>
                <a:lnTo>
                  <a:pt x="1390015" y="346075"/>
                </a:lnTo>
                <a:lnTo>
                  <a:pt x="1313307" y="448310"/>
                </a:lnTo>
                <a:lnTo>
                  <a:pt x="1441069" y="448310"/>
                </a:lnTo>
                <a:lnTo>
                  <a:pt x="1428318" y="422783"/>
                </a:lnTo>
                <a:lnTo>
                  <a:pt x="1424063" y="414274"/>
                </a:lnTo>
                <a:lnTo>
                  <a:pt x="2184400" y="34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28659" y="5879591"/>
            <a:ext cx="3238500" cy="7086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15"/>
              </a:spcBef>
            </a:pPr>
            <a:r>
              <a:rPr sz="2000" b="1" spc="-5" dirty="0">
                <a:latin typeface="Arial"/>
                <a:cs typeface="Arial"/>
              </a:rPr>
              <a:t>Реабилитационный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план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32497" y="5859017"/>
            <a:ext cx="1306195" cy="737870"/>
          </a:xfrm>
          <a:custGeom>
            <a:avLst/>
            <a:gdLst/>
            <a:ahLst/>
            <a:cxnLst/>
            <a:rect l="l" t="t" r="r" b="b"/>
            <a:pathLst>
              <a:path w="1306195" h="737870">
                <a:moveTo>
                  <a:pt x="109132" y="38884"/>
                </a:moveTo>
                <a:lnTo>
                  <a:pt x="90648" y="72159"/>
                </a:lnTo>
                <a:lnTo>
                  <a:pt x="1287652" y="737501"/>
                </a:lnTo>
                <a:lnTo>
                  <a:pt x="1306195" y="704202"/>
                </a:lnTo>
                <a:lnTo>
                  <a:pt x="109132" y="38884"/>
                </a:lnTo>
                <a:close/>
              </a:path>
              <a:path w="1306195" h="737870">
                <a:moveTo>
                  <a:pt x="0" y="0"/>
                </a:moveTo>
                <a:lnTo>
                  <a:pt x="72135" y="105486"/>
                </a:lnTo>
                <a:lnTo>
                  <a:pt x="90648" y="72159"/>
                </a:lnTo>
                <a:lnTo>
                  <a:pt x="74041" y="62928"/>
                </a:lnTo>
                <a:lnTo>
                  <a:pt x="92455" y="29616"/>
                </a:lnTo>
                <a:lnTo>
                  <a:pt x="114280" y="29616"/>
                </a:lnTo>
                <a:lnTo>
                  <a:pt x="127634" y="5575"/>
                </a:lnTo>
                <a:lnTo>
                  <a:pt x="0" y="0"/>
                </a:lnTo>
                <a:close/>
              </a:path>
              <a:path w="1306195" h="737870">
                <a:moveTo>
                  <a:pt x="92455" y="29616"/>
                </a:moveTo>
                <a:lnTo>
                  <a:pt x="74041" y="62928"/>
                </a:lnTo>
                <a:lnTo>
                  <a:pt x="90648" y="72159"/>
                </a:lnTo>
                <a:lnTo>
                  <a:pt x="109132" y="38884"/>
                </a:lnTo>
                <a:lnTo>
                  <a:pt x="92455" y="29616"/>
                </a:lnTo>
                <a:close/>
              </a:path>
              <a:path w="1306195" h="737870">
                <a:moveTo>
                  <a:pt x="114280" y="29616"/>
                </a:moveTo>
                <a:lnTo>
                  <a:pt x="92455" y="29616"/>
                </a:lnTo>
                <a:lnTo>
                  <a:pt x="109132" y="38884"/>
                </a:lnTo>
                <a:lnTo>
                  <a:pt x="114280" y="29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1095" y="4085082"/>
            <a:ext cx="143510" cy="1729105"/>
          </a:xfrm>
          <a:custGeom>
            <a:avLst/>
            <a:gdLst/>
            <a:ahLst/>
            <a:cxnLst/>
            <a:rect l="l" t="t" r="r" b="b"/>
            <a:pathLst>
              <a:path w="143509" h="1729104">
                <a:moveTo>
                  <a:pt x="66899" y="113453"/>
                </a:moveTo>
                <a:lnTo>
                  <a:pt x="0" y="1727428"/>
                </a:lnTo>
                <a:lnTo>
                  <a:pt x="38100" y="1729003"/>
                </a:lnTo>
                <a:lnTo>
                  <a:pt x="105002" y="115022"/>
                </a:lnTo>
                <a:lnTo>
                  <a:pt x="66899" y="113453"/>
                </a:lnTo>
                <a:close/>
              </a:path>
              <a:path w="143509" h="1729104">
                <a:moveTo>
                  <a:pt x="133027" y="94361"/>
                </a:moveTo>
                <a:lnTo>
                  <a:pt x="67690" y="94361"/>
                </a:lnTo>
                <a:lnTo>
                  <a:pt x="105790" y="96012"/>
                </a:lnTo>
                <a:lnTo>
                  <a:pt x="105002" y="115022"/>
                </a:lnTo>
                <a:lnTo>
                  <a:pt x="143001" y="116586"/>
                </a:lnTo>
                <a:lnTo>
                  <a:pt x="133027" y="94361"/>
                </a:lnTo>
                <a:close/>
              </a:path>
              <a:path w="143509" h="1729104">
                <a:moveTo>
                  <a:pt x="67690" y="94361"/>
                </a:moveTo>
                <a:lnTo>
                  <a:pt x="66899" y="113453"/>
                </a:lnTo>
                <a:lnTo>
                  <a:pt x="105002" y="115022"/>
                </a:lnTo>
                <a:lnTo>
                  <a:pt x="105790" y="96012"/>
                </a:lnTo>
                <a:lnTo>
                  <a:pt x="67690" y="94361"/>
                </a:lnTo>
                <a:close/>
              </a:path>
              <a:path w="143509" h="1729104">
                <a:moveTo>
                  <a:pt x="90677" y="0"/>
                </a:moveTo>
                <a:lnTo>
                  <a:pt x="28828" y="111887"/>
                </a:lnTo>
                <a:lnTo>
                  <a:pt x="66899" y="113453"/>
                </a:lnTo>
                <a:lnTo>
                  <a:pt x="67690" y="94361"/>
                </a:lnTo>
                <a:lnTo>
                  <a:pt x="133027" y="94361"/>
                </a:lnTo>
                <a:lnTo>
                  <a:pt x="906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32204" y="5143500"/>
            <a:ext cx="216154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99085" marR="293370"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latin typeface="Arial"/>
                <a:cs typeface="Arial"/>
              </a:rPr>
              <a:t>Лист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оценки  </a:t>
            </a:r>
            <a:r>
              <a:rPr sz="2000" b="1" spc="-15" dirty="0">
                <a:latin typeface="Arial"/>
                <a:cs typeface="Arial"/>
              </a:rPr>
              <a:t>качества </a:t>
            </a:r>
            <a:r>
              <a:rPr sz="2000" b="1" dirty="0">
                <a:latin typeface="Arial"/>
                <a:cs typeface="Arial"/>
              </a:rPr>
              <a:t>по  </a:t>
            </a:r>
            <a:r>
              <a:rPr sz="2000" b="1" spc="-10" dirty="0">
                <a:latin typeface="Arial"/>
                <a:cs typeface="Arial"/>
              </a:rPr>
              <a:t>МКФ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49576" y="4021073"/>
            <a:ext cx="521970" cy="1017905"/>
          </a:xfrm>
          <a:custGeom>
            <a:avLst/>
            <a:gdLst/>
            <a:ahLst/>
            <a:cxnLst/>
            <a:rect l="l" t="t" r="r" b="b"/>
            <a:pathLst>
              <a:path w="521969" h="1017904">
                <a:moveTo>
                  <a:pt x="453272" y="93709"/>
                </a:moveTo>
                <a:lnTo>
                  <a:pt x="0" y="1000378"/>
                </a:lnTo>
                <a:lnTo>
                  <a:pt x="34036" y="1017396"/>
                </a:lnTo>
                <a:lnTo>
                  <a:pt x="487416" y="110760"/>
                </a:lnTo>
                <a:lnTo>
                  <a:pt x="453272" y="93709"/>
                </a:lnTo>
                <a:close/>
              </a:path>
              <a:path w="521969" h="1017904">
                <a:moveTo>
                  <a:pt x="521462" y="76707"/>
                </a:moveTo>
                <a:lnTo>
                  <a:pt x="461772" y="76707"/>
                </a:lnTo>
                <a:lnTo>
                  <a:pt x="495935" y="93725"/>
                </a:lnTo>
                <a:lnTo>
                  <a:pt x="487416" y="110760"/>
                </a:lnTo>
                <a:lnTo>
                  <a:pt x="521462" y="127762"/>
                </a:lnTo>
                <a:lnTo>
                  <a:pt x="521462" y="76707"/>
                </a:lnTo>
                <a:close/>
              </a:path>
              <a:path w="521969" h="1017904">
                <a:moveTo>
                  <a:pt x="461772" y="76707"/>
                </a:moveTo>
                <a:lnTo>
                  <a:pt x="453272" y="93709"/>
                </a:lnTo>
                <a:lnTo>
                  <a:pt x="487416" y="110760"/>
                </a:lnTo>
                <a:lnTo>
                  <a:pt x="495935" y="93725"/>
                </a:lnTo>
                <a:lnTo>
                  <a:pt x="461772" y="76707"/>
                </a:lnTo>
                <a:close/>
              </a:path>
              <a:path w="521969" h="1017904">
                <a:moveTo>
                  <a:pt x="521462" y="0"/>
                </a:moveTo>
                <a:lnTo>
                  <a:pt x="419226" y="76707"/>
                </a:lnTo>
                <a:lnTo>
                  <a:pt x="453272" y="93709"/>
                </a:lnTo>
                <a:lnTo>
                  <a:pt x="461772" y="76707"/>
                </a:lnTo>
                <a:lnTo>
                  <a:pt x="521462" y="76707"/>
                </a:lnTo>
                <a:lnTo>
                  <a:pt x="5214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94020" y="3627120"/>
            <a:ext cx="2383790" cy="832485"/>
          </a:xfrm>
          <a:prstGeom prst="rect">
            <a:avLst/>
          </a:prstGeom>
          <a:solidFill>
            <a:srgbClr val="0066FF"/>
          </a:solidFill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Цикл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8684" y="137160"/>
            <a:ext cx="3369945" cy="1903730"/>
            <a:chOff x="138684" y="137160"/>
            <a:chExt cx="3369945" cy="1903730"/>
          </a:xfrm>
        </p:grpSpPr>
        <p:sp>
          <p:nvSpPr>
            <p:cNvPr id="22" name="object 22"/>
            <p:cNvSpPr/>
            <p:nvPr/>
          </p:nvSpPr>
          <p:spPr>
            <a:xfrm>
              <a:off x="216501" y="146304"/>
              <a:ext cx="3282602" cy="1834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3256" y="141732"/>
              <a:ext cx="3360420" cy="1894839"/>
            </a:xfrm>
            <a:custGeom>
              <a:avLst/>
              <a:gdLst/>
              <a:ahLst/>
              <a:cxnLst/>
              <a:rect l="l" t="t" r="r" b="b"/>
              <a:pathLst>
                <a:path w="3360420" h="1894839">
                  <a:moveTo>
                    <a:pt x="0" y="1894332"/>
                  </a:moveTo>
                  <a:lnTo>
                    <a:pt x="3360420" y="1894332"/>
                  </a:lnTo>
                  <a:lnTo>
                    <a:pt x="3360420" y="0"/>
                  </a:lnTo>
                  <a:lnTo>
                    <a:pt x="0" y="0"/>
                  </a:lnTo>
                  <a:lnTo>
                    <a:pt x="0" y="1894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5815" y="2320798"/>
            <a:ext cx="2568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4675" marR="5080" indent="-5626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Встреча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хотя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бы</a:t>
            </a:r>
            <a:r>
              <a:rPr sz="20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  раз в 7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дней.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215" y="1624024"/>
            <a:ext cx="11024235" cy="33788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Очень важно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контролировать достижение </a:t>
            </a:r>
            <a:r>
              <a:rPr sz="4000" b="1" spc="-30" dirty="0">
                <a:solidFill>
                  <a:srgbClr val="001F5F"/>
                </a:solidFill>
                <a:latin typeface="Calibri"/>
                <a:cs typeface="Calibri"/>
              </a:rPr>
              <a:t>цели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  обсуждать </a:t>
            </a: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результат</a:t>
            </a:r>
            <a:r>
              <a:rPr sz="40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050">
              <a:latin typeface="Calibri"/>
              <a:cs typeface="Calibri"/>
            </a:endParaRPr>
          </a:p>
          <a:p>
            <a:pPr marL="635" algn="ctr">
              <a:lnSpc>
                <a:spcPts val="456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Именно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обсуждение </a:t>
            </a:r>
            <a:r>
              <a:rPr sz="4000" b="1" spc="-35" dirty="0">
                <a:solidFill>
                  <a:srgbClr val="001F5F"/>
                </a:solidFill>
                <a:latin typeface="Calibri"/>
                <a:cs typeface="Calibri"/>
              </a:rPr>
              <a:t>результата</a:t>
            </a:r>
            <a:r>
              <a:rPr sz="40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делает</a:t>
            </a:r>
            <a:endParaRPr sz="4000">
              <a:latin typeface="Calibri"/>
              <a:cs typeface="Calibri"/>
            </a:endParaRPr>
          </a:p>
          <a:p>
            <a:pPr marL="415925" marR="402590" algn="ctr">
              <a:lnSpc>
                <a:spcPts val="4320"/>
              </a:lnSpc>
              <a:spcBef>
                <a:spcPts val="30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реабилитацию эффективной за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счет обратной 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связи.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812" rIns="0" bIns="0" rtlCol="0">
            <a:spAutoFit/>
          </a:bodyPr>
          <a:lstStyle/>
          <a:p>
            <a:pPr marL="4655820" marR="5080" indent="-3429635">
              <a:lnSpc>
                <a:spcPts val="4320"/>
              </a:lnSpc>
              <a:spcBef>
                <a:spcPts val="640"/>
              </a:spcBef>
            </a:pPr>
            <a:r>
              <a:rPr sz="4000" spc="-15" dirty="0"/>
              <a:t>Некоторые </a:t>
            </a:r>
            <a:r>
              <a:rPr sz="4000" spc="-5" dirty="0"/>
              <a:t>основные правила работы в  </a:t>
            </a:r>
            <a:r>
              <a:rPr sz="4000" spc="-20" dirty="0"/>
              <a:t>команде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8300" y="1501597"/>
            <a:ext cx="11438255" cy="473519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173355">
              <a:lnSpc>
                <a:spcPts val="2500"/>
              </a:lnSpc>
              <a:spcBef>
                <a:spcPts val="705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1.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имеет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право высказывать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даже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самые абсурдные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идеи,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говорить все,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данный момент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приходит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на ум.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Ни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одна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идей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515"/>
              </a:lnSpc>
            </a:pP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должна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восприниматься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как непригодная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фантастическая.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10"/>
              </a:lnSpc>
              <a:spcBef>
                <a:spcPts val="370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2.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Каждая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идея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принадлежит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целом,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только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 специалисту,</a:t>
            </a:r>
            <a:endParaRPr sz="2600">
              <a:latin typeface="Calibri"/>
              <a:cs typeface="Calibri"/>
            </a:endParaRPr>
          </a:p>
          <a:p>
            <a:pPr marL="12700" marR="221615">
              <a:lnSpc>
                <a:spcPct val="80000"/>
              </a:lnSpc>
              <a:spcBef>
                <a:spcPts val="315"/>
              </a:spcBef>
            </a:pP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который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её высказал. Каждый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имеет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право использовать высказанную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идею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для создания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другой.</a:t>
            </a:r>
            <a:endParaRPr sz="2600">
              <a:latin typeface="Calibri"/>
              <a:cs typeface="Calibri"/>
            </a:endParaRPr>
          </a:p>
          <a:p>
            <a:pPr marL="12700" marR="1099820" algn="just">
              <a:lnSpc>
                <a:spcPts val="2500"/>
              </a:lnSpc>
              <a:spcBef>
                <a:spcPts val="985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3. Ни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одна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идея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высказанное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предложение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не критикуется.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Задача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создание идей,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а не их</a:t>
            </a:r>
            <a:r>
              <a:rPr sz="2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осуждение.</a:t>
            </a:r>
            <a:endParaRPr sz="2600">
              <a:latin typeface="Calibri"/>
              <a:cs typeface="Calibri"/>
            </a:endParaRPr>
          </a:p>
          <a:p>
            <a:pPr marL="12700" marR="1058545" algn="just">
              <a:lnSpc>
                <a:spcPct val="80000"/>
              </a:lnSpc>
              <a:spcBef>
                <a:spcPts val="1015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4. Не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стараться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навязать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свое мнение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любыми способами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другим. Свои 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доводы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мнение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выражать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предельно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ясно, понятно,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четко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5" dirty="0">
                <a:solidFill>
                  <a:srgbClr val="001F5F"/>
                </a:solidFill>
                <a:latin typeface="Calibri"/>
                <a:cs typeface="Calibri"/>
              </a:rPr>
              <a:t>логично,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осторожно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вслушиваясь 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реакцию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остальных.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994"/>
              </a:spcBef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5. Не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считать,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обсуждении кто-то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обязательно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проиграть,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кто-то  победить.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Стараться найти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 альтернативы.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3550" rIns="0" bIns="0" rtlCol="0">
            <a:spAutoFit/>
          </a:bodyPr>
          <a:lstStyle/>
          <a:p>
            <a:pPr marL="4555490" marR="5080" indent="-3771265">
              <a:lnSpc>
                <a:spcPts val="4750"/>
              </a:lnSpc>
              <a:spcBef>
                <a:spcPts val="705"/>
              </a:spcBef>
            </a:pPr>
            <a:r>
              <a:rPr sz="4400" spc="-15" dirty="0"/>
              <a:t>Некоторые </a:t>
            </a:r>
            <a:r>
              <a:rPr sz="4400" dirty="0"/>
              <a:t>основные </a:t>
            </a:r>
            <a:r>
              <a:rPr sz="4400" spc="-5" dirty="0"/>
              <a:t>правила работы </a:t>
            </a:r>
            <a:r>
              <a:rPr sz="4400" dirty="0"/>
              <a:t>в  </a:t>
            </a:r>
            <a:r>
              <a:rPr sz="4400" spc="-15" dirty="0"/>
              <a:t>команде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2158" y="1793189"/>
            <a:ext cx="11535410" cy="4290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95580">
              <a:lnSpc>
                <a:spcPct val="90000"/>
              </a:lnSpc>
              <a:spcBef>
                <a:spcPts val="434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6.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отказываться от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своих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взглядов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того,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избежать  конфликта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быстрого достижения компромисса.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Пересматривать  свое мнение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тогда, 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этого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имеются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убедительные</a:t>
            </a:r>
            <a:r>
              <a:rPr sz="2800" b="1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аргументированные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доводы.</a:t>
            </a:r>
            <a:endParaRPr sz="2800">
              <a:latin typeface="Calibri"/>
              <a:cs typeface="Calibri"/>
            </a:endParaRPr>
          </a:p>
          <a:p>
            <a:pPr marL="12700" marR="916305">
              <a:lnSpc>
                <a:spcPts val="3020"/>
              </a:lnSpc>
              <a:spcBef>
                <a:spcPts val="105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7. Избегать таких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методов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уменьшения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конфликта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как голосование,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жребий, взаимные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уступки.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Calibri"/>
              <a:cs typeface="Calibri"/>
            </a:endParaRPr>
          </a:p>
          <a:p>
            <a:pPr marL="64769" marR="5080" algn="ctr">
              <a:lnSpc>
                <a:spcPts val="302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Отклонение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от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этих правил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снижает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эффективность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команды,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приводит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к 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изолированной работе специалистов,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конечном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итоге,</a:t>
            </a:r>
            <a:r>
              <a:rPr sz="2800" b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снижает</a:t>
            </a:r>
            <a:endParaRPr sz="2800">
              <a:latin typeface="Calibri"/>
              <a:cs typeface="Calibri"/>
            </a:endParaRPr>
          </a:p>
          <a:p>
            <a:pPr marL="50800" algn="ctr">
              <a:lnSpc>
                <a:spcPts val="2985"/>
              </a:lnSpc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качество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и эффективность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помощи</a:t>
            </a:r>
            <a:r>
              <a:rPr sz="28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пациенту.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828" y="4698"/>
            <a:ext cx="916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Обратная </a:t>
            </a:r>
            <a:r>
              <a:rPr sz="4000" spc="-15" dirty="0"/>
              <a:t>связь </a:t>
            </a:r>
            <a:r>
              <a:rPr sz="4000" spc="-5" dirty="0"/>
              <a:t>и </a:t>
            </a:r>
            <a:r>
              <a:rPr sz="4000" spc="-10" dirty="0"/>
              <a:t>самообучение</a:t>
            </a:r>
            <a:r>
              <a:rPr sz="4000" spc="5" dirty="0"/>
              <a:t> </a:t>
            </a:r>
            <a:r>
              <a:rPr sz="4000" spc="-10" dirty="0"/>
              <a:t>бригады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9791" y="1093978"/>
            <a:ext cx="6963409" cy="106426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85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35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команда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работает, то происходит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обмен опытом 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между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участниками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команды,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22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улучшает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450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взаимоотношения в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повышает</a:t>
            </a:r>
            <a:r>
              <a:rPr sz="22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качество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245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диагностики,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91" y="2159635"/>
            <a:ext cx="7519670" cy="415480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41300" marR="336550" indent="-228600" algn="just">
              <a:lnSpc>
                <a:spcPct val="70000"/>
              </a:lnSpc>
              <a:spcBef>
                <a:spcPts val="885"/>
              </a:spcBef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Команда начинает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выявлять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больше проблем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 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относятся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к сфере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– ограничение  активности и</a:t>
            </a:r>
            <a:r>
              <a:rPr sz="22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участия,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04"/>
              </a:spcBef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Команда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контролирует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работу друг</a:t>
            </a:r>
            <a:r>
              <a:rPr sz="22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друга,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Каждый специалист 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должен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вербализировать выявленные  им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ограничения, таким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образом,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это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было понятно другим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участником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МДБ.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стимулирует 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умственную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деятельность,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учит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специалиста</a:t>
            </a:r>
            <a:r>
              <a:rPr sz="22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обобщать,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1850"/>
              </a:lnSpc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выявлять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главное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формулировать</a:t>
            </a:r>
            <a:r>
              <a:rPr sz="22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четко,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9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Команда одновременно осуществляет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самоконтроль</a:t>
            </a:r>
            <a:r>
              <a:rPr sz="2200" b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241300" marR="52069">
              <a:lnSpc>
                <a:spcPct val="70000"/>
              </a:lnSpc>
              <a:spcBef>
                <a:spcPts val="395"/>
              </a:spcBef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обратную связь, Очень важно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контролировать достижение 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цели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достижение</a:t>
            </a:r>
            <a:r>
              <a:rPr sz="22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прогноза,</a:t>
            </a:r>
            <a:endParaRPr sz="2200">
              <a:latin typeface="Calibri"/>
              <a:cs typeface="Calibri"/>
            </a:endParaRPr>
          </a:p>
          <a:p>
            <a:pPr marL="241300" marR="240665" indent="-228600">
              <a:lnSpc>
                <a:spcPct val="7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прогноз не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сбылся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важно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определить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по каким 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причинам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произошло.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Этот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опыт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быть полезен  для команды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2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будущем.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91040" y="1619836"/>
            <a:ext cx="2548890" cy="1873885"/>
            <a:chOff x="8691040" y="1619836"/>
            <a:chExt cx="2548890" cy="1873885"/>
          </a:xfrm>
        </p:grpSpPr>
        <p:sp>
          <p:nvSpPr>
            <p:cNvPr id="6" name="object 6"/>
            <p:cNvSpPr/>
            <p:nvPr/>
          </p:nvSpPr>
          <p:spPr>
            <a:xfrm>
              <a:off x="8695671" y="1620471"/>
              <a:ext cx="2543810" cy="1871980"/>
            </a:xfrm>
            <a:custGeom>
              <a:avLst/>
              <a:gdLst/>
              <a:ahLst/>
              <a:cxnLst/>
              <a:rect l="l" t="t" r="r" b="b"/>
              <a:pathLst>
                <a:path w="2543809" h="1871979">
                  <a:moveTo>
                    <a:pt x="254777" y="1871951"/>
                  </a:moveTo>
                  <a:lnTo>
                    <a:pt x="254777" y="0"/>
                  </a:lnTo>
                </a:path>
                <a:path w="2543809" h="1871979">
                  <a:moveTo>
                    <a:pt x="509186" y="1871951"/>
                  </a:moveTo>
                  <a:lnTo>
                    <a:pt x="509185" y="0"/>
                  </a:lnTo>
                </a:path>
                <a:path w="2543809" h="1871979">
                  <a:moveTo>
                    <a:pt x="763323" y="1871951"/>
                  </a:moveTo>
                  <a:lnTo>
                    <a:pt x="763323" y="0"/>
                  </a:lnTo>
                </a:path>
                <a:path w="2543809" h="1871979">
                  <a:moveTo>
                    <a:pt x="1017707" y="1871951"/>
                  </a:moveTo>
                  <a:lnTo>
                    <a:pt x="1017706" y="0"/>
                  </a:lnTo>
                </a:path>
                <a:path w="2543809" h="1871979">
                  <a:moveTo>
                    <a:pt x="1271845" y="1871952"/>
                  </a:moveTo>
                  <a:lnTo>
                    <a:pt x="1271844" y="0"/>
                  </a:lnTo>
                </a:path>
                <a:path w="2543809" h="1871979">
                  <a:moveTo>
                    <a:pt x="1526228" y="1871952"/>
                  </a:moveTo>
                  <a:lnTo>
                    <a:pt x="1526228" y="0"/>
                  </a:lnTo>
                </a:path>
                <a:path w="2543809" h="1871979">
                  <a:moveTo>
                    <a:pt x="1780612" y="1871952"/>
                  </a:moveTo>
                  <a:lnTo>
                    <a:pt x="1780612" y="0"/>
                  </a:lnTo>
                </a:path>
                <a:path w="2543809" h="1871979">
                  <a:moveTo>
                    <a:pt x="2034832" y="1871952"/>
                  </a:moveTo>
                  <a:lnTo>
                    <a:pt x="2034831" y="0"/>
                  </a:lnTo>
                </a:path>
                <a:path w="2543809" h="1871979">
                  <a:moveTo>
                    <a:pt x="2289134" y="1871952"/>
                  </a:moveTo>
                  <a:lnTo>
                    <a:pt x="2289133" y="0"/>
                  </a:lnTo>
                </a:path>
                <a:path w="2543809" h="1871979">
                  <a:moveTo>
                    <a:pt x="402" y="1716252"/>
                  </a:moveTo>
                  <a:lnTo>
                    <a:pt x="2543517" y="1716253"/>
                  </a:lnTo>
                </a:path>
                <a:path w="2543809" h="1871979">
                  <a:moveTo>
                    <a:pt x="402" y="1559955"/>
                  </a:moveTo>
                  <a:lnTo>
                    <a:pt x="2543517" y="1559956"/>
                  </a:lnTo>
                </a:path>
                <a:path w="2543809" h="1871979">
                  <a:moveTo>
                    <a:pt x="402" y="1404264"/>
                  </a:moveTo>
                  <a:lnTo>
                    <a:pt x="2543517" y="1404265"/>
                  </a:lnTo>
                </a:path>
                <a:path w="2543809" h="1871979">
                  <a:moveTo>
                    <a:pt x="402" y="1248164"/>
                  </a:moveTo>
                  <a:lnTo>
                    <a:pt x="2543517" y="1248164"/>
                  </a:lnTo>
                </a:path>
                <a:path w="2543809" h="1871979">
                  <a:moveTo>
                    <a:pt x="0" y="1092440"/>
                  </a:moveTo>
                  <a:lnTo>
                    <a:pt x="2543517" y="1092441"/>
                  </a:lnTo>
                </a:path>
                <a:path w="2543809" h="1871979">
                  <a:moveTo>
                    <a:pt x="401" y="936143"/>
                  </a:moveTo>
                  <a:lnTo>
                    <a:pt x="2543517" y="936144"/>
                  </a:lnTo>
                </a:path>
                <a:path w="2543809" h="1871979">
                  <a:moveTo>
                    <a:pt x="401" y="780092"/>
                  </a:moveTo>
                  <a:lnTo>
                    <a:pt x="2543517" y="780092"/>
                  </a:lnTo>
                </a:path>
                <a:path w="2543809" h="1871979">
                  <a:moveTo>
                    <a:pt x="401" y="624368"/>
                  </a:moveTo>
                  <a:lnTo>
                    <a:pt x="2543517" y="624369"/>
                  </a:lnTo>
                </a:path>
                <a:path w="2543809" h="1871979">
                  <a:moveTo>
                    <a:pt x="401" y="468071"/>
                  </a:moveTo>
                  <a:lnTo>
                    <a:pt x="2543517" y="468072"/>
                  </a:lnTo>
                </a:path>
                <a:path w="2543809" h="1871979">
                  <a:moveTo>
                    <a:pt x="401" y="312430"/>
                  </a:moveTo>
                  <a:lnTo>
                    <a:pt x="2543517" y="312430"/>
                  </a:lnTo>
                </a:path>
                <a:path w="2543809" h="1871979">
                  <a:moveTo>
                    <a:pt x="401" y="156297"/>
                  </a:moveTo>
                  <a:lnTo>
                    <a:pt x="2543517" y="156297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08448" y="1682482"/>
              <a:ext cx="2013585" cy="1668780"/>
            </a:xfrm>
            <a:custGeom>
              <a:avLst/>
              <a:gdLst/>
              <a:ahLst/>
              <a:cxnLst/>
              <a:rect l="l" t="t" r="r" b="b"/>
              <a:pathLst>
                <a:path w="2013584" h="1668779">
                  <a:moveTo>
                    <a:pt x="0" y="1027972"/>
                  </a:moveTo>
                  <a:lnTo>
                    <a:pt x="0" y="1019616"/>
                  </a:lnTo>
                  <a:lnTo>
                    <a:pt x="6587" y="1013063"/>
                  </a:lnTo>
                  <a:lnTo>
                    <a:pt x="14765" y="1013063"/>
                  </a:lnTo>
                  <a:lnTo>
                    <a:pt x="23141" y="1013063"/>
                  </a:lnTo>
                  <a:lnTo>
                    <a:pt x="30130" y="1019616"/>
                  </a:lnTo>
                  <a:lnTo>
                    <a:pt x="30130" y="1027972"/>
                  </a:lnTo>
                  <a:lnTo>
                    <a:pt x="30130" y="1036082"/>
                  </a:lnTo>
                  <a:lnTo>
                    <a:pt x="23141" y="1042635"/>
                  </a:lnTo>
                  <a:lnTo>
                    <a:pt x="14765" y="1042635"/>
                  </a:lnTo>
                  <a:lnTo>
                    <a:pt x="6587" y="1042635"/>
                  </a:lnTo>
                  <a:lnTo>
                    <a:pt x="0" y="1036082"/>
                  </a:lnTo>
                  <a:lnTo>
                    <a:pt x="0" y="1027972"/>
                  </a:lnTo>
                  <a:close/>
                </a:path>
                <a:path w="2013584" h="1668779">
                  <a:moveTo>
                    <a:pt x="0" y="1182057"/>
                  </a:moveTo>
                  <a:lnTo>
                    <a:pt x="0" y="1173784"/>
                  </a:lnTo>
                  <a:lnTo>
                    <a:pt x="6587" y="1166821"/>
                  </a:lnTo>
                  <a:lnTo>
                    <a:pt x="14766" y="1166821"/>
                  </a:lnTo>
                  <a:lnTo>
                    <a:pt x="23141" y="1166821"/>
                  </a:lnTo>
                  <a:lnTo>
                    <a:pt x="30130" y="1173784"/>
                  </a:lnTo>
                  <a:lnTo>
                    <a:pt x="30130" y="1182057"/>
                  </a:lnTo>
                  <a:lnTo>
                    <a:pt x="30130" y="1190249"/>
                  </a:lnTo>
                  <a:lnTo>
                    <a:pt x="23141" y="1196802"/>
                  </a:lnTo>
                  <a:lnTo>
                    <a:pt x="14766" y="1196802"/>
                  </a:lnTo>
                  <a:lnTo>
                    <a:pt x="6587" y="1196802"/>
                  </a:lnTo>
                  <a:lnTo>
                    <a:pt x="0" y="1190249"/>
                  </a:lnTo>
                  <a:lnTo>
                    <a:pt x="0" y="1182057"/>
                  </a:lnTo>
                  <a:close/>
                </a:path>
                <a:path w="2013584" h="1668779">
                  <a:moveTo>
                    <a:pt x="0" y="1027972"/>
                  </a:moveTo>
                  <a:lnTo>
                    <a:pt x="0" y="1019616"/>
                  </a:lnTo>
                  <a:lnTo>
                    <a:pt x="6587" y="1013063"/>
                  </a:lnTo>
                  <a:lnTo>
                    <a:pt x="14765" y="1013063"/>
                  </a:lnTo>
                  <a:lnTo>
                    <a:pt x="23141" y="1013063"/>
                  </a:lnTo>
                  <a:lnTo>
                    <a:pt x="30130" y="1019616"/>
                  </a:lnTo>
                  <a:lnTo>
                    <a:pt x="30130" y="1027972"/>
                  </a:lnTo>
                  <a:lnTo>
                    <a:pt x="30130" y="1036082"/>
                  </a:lnTo>
                  <a:lnTo>
                    <a:pt x="23141" y="1042635"/>
                  </a:lnTo>
                  <a:lnTo>
                    <a:pt x="14765" y="1042635"/>
                  </a:lnTo>
                  <a:lnTo>
                    <a:pt x="6587" y="1042635"/>
                  </a:lnTo>
                  <a:lnTo>
                    <a:pt x="0" y="1036082"/>
                  </a:lnTo>
                  <a:lnTo>
                    <a:pt x="0" y="1027972"/>
                  </a:lnTo>
                  <a:close/>
                </a:path>
                <a:path w="2013584" h="1668779">
                  <a:moveTo>
                    <a:pt x="0" y="874296"/>
                  </a:moveTo>
                  <a:lnTo>
                    <a:pt x="0" y="865941"/>
                  </a:lnTo>
                  <a:lnTo>
                    <a:pt x="6587" y="858978"/>
                  </a:lnTo>
                  <a:lnTo>
                    <a:pt x="14765" y="858978"/>
                  </a:lnTo>
                  <a:lnTo>
                    <a:pt x="23141" y="858978"/>
                  </a:lnTo>
                  <a:lnTo>
                    <a:pt x="30130" y="865941"/>
                  </a:lnTo>
                  <a:lnTo>
                    <a:pt x="30130" y="874296"/>
                  </a:lnTo>
                  <a:lnTo>
                    <a:pt x="30130" y="882406"/>
                  </a:lnTo>
                  <a:lnTo>
                    <a:pt x="23141" y="888959"/>
                  </a:lnTo>
                  <a:lnTo>
                    <a:pt x="14765" y="888959"/>
                  </a:lnTo>
                  <a:lnTo>
                    <a:pt x="6587" y="888959"/>
                  </a:lnTo>
                  <a:lnTo>
                    <a:pt x="0" y="882406"/>
                  </a:lnTo>
                  <a:lnTo>
                    <a:pt x="0" y="874296"/>
                  </a:lnTo>
                  <a:close/>
                </a:path>
                <a:path w="2013584" h="1668779">
                  <a:moveTo>
                    <a:pt x="0" y="794755"/>
                  </a:moveTo>
                  <a:lnTo>
                    <a:pt x="0" y="786399"/>
                  </a:lnTo>
                  <a:lnTo>
                    <a:pt x="6587" y="779437"/>
                  </a:lnTo>
                  <a:lnTo>
                    <a:pt x="14765" y="779437"/>
                  </a:lnTo>
                  <a:lnTo>
                    <a:pt x="23141" y="779437"/>
                  </a:lnTo>
                  <a:lnTo>
                    <a:pt x="30130" y="786400"/>
                  </a:lnTo>
                  <a:lnTo>
                    <a:pt x="30130" y="794755"/>
                  </a:lnTo>
                  <a:lnTo>
                    <a:pt x="30130" y="802865"/>
                  </a:lnTo>
                  <a:lnTo>
                    <a:pt x="23141" y="809418"/>
                  </a:lnTo>
                  <a:lnTo>
                    <a:pt x="14765" y="809418"/>
                  </a:lnTo>
                  <a:lnTo>
                    <a:pt x="6587" y="809418"/>
                  </a:lnTo>
                  <a:lnTo>
                    <a:pt x="0" y="802865"/>
                  </a:lnTo>
                  <a:lnTo>
                    <a:pt x="0" y="794755"/>
                  </a:lnTo>
                  <a:close/>
                </a:path>
                <a:path w="2013584" h="1668779">
                  <a:moveTo>
                    <a:pt x="25134" y="1027972"/>
                  </a:moveTo>
                  <a:lnTo>
                    <a:pt x="25134" y="1019616"/>
                  </a:lnTo>
                  <a:lnTo>
                    <a:pt x="31722" y="1013063"/>
                  </a:lnTo>
                  <a:lnTo>
                    <a:pt x="39900" y="1013063"/>
                  </a:lnTo>
                  <a:lnTo>
                    <a:pt x="48079" y="1013063"/>
                  </a:lnTo>
                  <a:lnTo>
                    <a:pt x="55068" y="1019616"/>
                  </a:lnTo>
                  <a:lnTo>
                    <a:pt x="55068" y="1027972"/>
                  </a:lnTo>
                  <a:lnTo>
                    <a:pt x="55068" y="1036082"/>
                  </a:lnTo>
                  <a:lnTo>
                    <a:pt x="48079" y="1042635"/>
                  </a:lnTo>
                  <a:lnTo>
                    <a:pt x="39900" y="1042635"/>
                  </a:lnTo>
                  <a:lnTo>
                    <a:pt x="31722" y="1042635"/>
                  </a:lnTo>
                  <a:lnTo>
                    <a:pt x="25134" y="1036082"/>
                  </a:lnTo>
                  <a:lnTo>
                    <a:pt x="25134" y="1027972"/>
                  </a:lnTo>
                  <a:close/>
                </a:path>
                <a:path w="2013584" h="1668779">
                  <a:moveTo>
                    <a:pt x="25134" y="874296"/>
                  </a:moveTo>
                  <a:lnTo>
                    <a:pt x="25134" y="865941"/>
                  </a:lnTo>
                  <a:lnTo>
                    <a:pt x="31722" y="858978"/>
                  </a:lnTo>
                  <a:lnTo>
                    <a:pt x="39900" y="858978"/>
                  </a:lnTo>
                  <a:lnTo>
                    <a:pt x="48079" y="858978"/>
                  </a:lnTo>
                  <a:lnTo>
                    <a:pt x="55068" y="865941"/>
                  </a:lnTo>
                  <a:lnTo>
                    <a:pt x="55068" y="874296"/>
                  </a:lnTo>
                  <a:lnTo>
                    <a:pt x="55068" y="882406"/>
                  </a:lnTo>
                  <a:lnTo>
                    <a:pt x="48079" y="888959"/>
                  </a:lnTo>
                  <a:lnTo>
                    <a:pt x="39900" y="888959"/>
                  </a:lnTo>
                  <a:lnTo>
                    <a:pt x="31722" y="888959"/>
                  </a:lnTo>
                  <a:lnTo>
                    <a:pt x="25134" y="882406"/>
                  </a:lnTo>
                  <a:lnTo>
                    <a:pt x="25134" y="874296"/>
                  </a:lnTo>
                  <a:close/>
                </a:path>
                <a:path w="2013584" h="1668779">
                  <a:moveTo>
                    <a:pt x="25134" y="1027972"/>
                  </a:moveTo>
                  <a:lnTo>
                    <a:pt x="25134" y="1019616"/>
                  </a:lnTo>
                  <a:lnTo>
                    <a:pt x="31722" y="1013063"/>
                  </a:lnTo>
                  <a:lnTo>
                    <a:pt x="39900" y="1013063"/>
                  </a:lnTo>
                  <a:lnTo>
                    <a:pt x="48079" y="1013063"/>
                  </a:lnTo>
                  <a:lnTo>
                    <a:pt x="55068" y="1019616"/>
                  </a:lnTo>
                  <a:lnTo>
                    <a:pt x="55068" y="1027972"/>
                  </a:lnTo>
                  <a:lnTo>
                    <a:pt x="55068" y="1036082"/>
                  </a:lnTo>
                  <a:lnTo>
                    <a:pt x="48079" y="1042635"/>
                  </a:lnTo>
                  <a:lnTo>
                    <a:pt x="39900" y="1042635"/>
                  </a:lnTo>
                  <a:lnTo>
                    <a:pt x="31722" y="1042635"/>
                  </a:lnTo>
                  <a:lnTo>
                    <a:pt x="25134" y="1036082"/>
                  </a:lnTo>
                  <a:lnTo>
                    <a:pt x="25134" y="1027972"/>
                  </a:lnTo>
                  <a:close/>
                </a:path>
                <a:path w="2013584" h="1668779">
                  <a:moveTo>
                    <a:pt x="289690" y="327830"/>
                  </a:moveTo>
                  <a:lnTo>
                    <a:pt x="289690" y="319720"/>
                  </a:lnTo>
                  <a:lnTo>
                    <a:pt x="296244" y="312757"/>
                  </a:lnTo>
                  <a:lnTo>
                    <a:pt x="304448" y="312757"/>
                  </a:lnTo>
                  <a:lnTo>
                    <a:pt x="312651" y="312757"/>
                  </a:lnTo>
                  <a:lnTo>
                    <a:pt x="319624" y="319720"/>
                  </a:lnTo>
                  <a:lnTo>
                    <a:pt x="319624" y="327830"/>
                  </a:lnTo>
                  <a:lnTo>
                    <a:pt x="319624" y="335940"/>
                  </a:lnTo>
                  <a:lnTo>
                    <a:pt x="312651" y="342493"/>
                  </a:lnTo>
                  <a:lnTo>
                    <a:pt x="304448" y="342493"/>
                  </a:lnTo>
                  <a:lnTo>
                    <a:pt x="296244" y="342493"/>
                  </a:lnTo>
                  <a:lnTo>
                    <a:pt x="289690" y="335940"/>
                  </a:lnTo>
                  <a:lnTo>
                    <a:pt x="289690" y="327830"/>
                  </a:lnTo>
                  <a:close/>
                </a:path>
                <a:path w="2013584" h="1668779">
                  <a:moveTo>
                    <a:pt x="289690" y="1107513"/>
                  </a:moveTo>
                  <a:lnTo>
                    <a:pt x="289690" y="1099157"/>
                  </a:lnTo>
                  <a:lnTo>
                    <a:pt x="296245" y="1092276"/>
                  </a:lnTo>
                  <a:lnTo>
                    <a:pt x="304448" y="1092276"/>
                  </a:lnTo>
                  <a:lnTo>
                    <a:pt x="312651" y="1092276"/>
                  </a:lnTo>
                  <a:lnTo>
                    <a:pt x="319624" y="1099157"/>
                  </a:lnTo>
                  <a:lnTo>
                    <a:pt x="319624" y="1107513"/>
                  </a:lnTo>
                  <a:lnTo>
                    <a:pt x="319624" y="1115623"/>
                  </a:lnTo>
                  <a:lnTo>
                    <a:pt x="312651" y="1122176"/>
                  </a:lnTo>
                  <a:lnTo>
                    <a:pt x="304448" y="1122176"/>
                  </a:lnTo>
                  <a:lnTo>
                    <a:pt x="296245" y="1122176"/>
                  </a:lnTo>
                  <a:lnTo>
                    <a:pt x="289690" y="1115623"/>
                  </a:lnTo>
                  <a:lnTo>
                    <a:pt x="289690" y="1107513"/>
                  </a:lnTo>
                  <a:close/>
                </a:path>
                <a:path w="2013584" h="1668779">
                  <a:moveTo>
                    <a:pt x="289690" y="715214"/>
                  </a:moveTo>
                  <a:lnTo>
                    <a:pt x="289690" y="707022"/>
                  </a:lnTo>
                  <a:lnTo>
                    <a:pt x="296245" y="699896"/>
                  </a:lnTo>
                  <a:lnTo>
                    <a:pt x="304448" y="699896"/>
                  </a:lnTo>
                  <a:lnTo>
                    <a:pt x="312651" y="699896"/>
                  </a:lnTo>
                  <a:lnTo>
                    <a:pt x="319624" y="707022"/>
                  </a:lnTo>
                  <a:lnTo>
                    <a:pt x="319624" y="715214"/>
                  </a:lnTo>
                  <a:lnTo>
                    <a:pt x="319624" y="723324"/>
                  </a:lnTo>
                  <a:lnTo>
                    <a:pt x="312651" y="729877"/>
                  </a:lnTo>
                  <a:lnTo>
                    <a:pt x="304448" y="729877"/>
                  </a:lnTo>
                  <a:lnTo>
                    <a:pt x="296245" y="729877"/>
                  </a:lnTo>
                  <a:lnTo>
                    <a:pt x="289690" y="723324"/>
                  </a:lnTo>
                  <a:lnTo>
                    <a:pt x="289690" y="715214"/>
                  </a:lnTo>
                  <a:close/>
                </a:path>
                <a:path w="2013584" h="1668779">
                  <a:moveTo>
                    <a:pt x="289690" y="561456"/>
                  </a:moveTo>
                  <a:lnTo>
                    <a:pt x="289690" y="553347"/>
                  </a:lnTo>
                  <a:lnTo>
                    <a:pt x="296245" y="546220"/>
                  </a:lnTo>
                  <a:lnTo>
                    <a:pt x="304448" y="546220"/>
                  </a:lnTo>
                  <a:lnTo>
                    <a:pt x="312651" y="546220"/>
                  </a:lnTo>
                  <a:lnTo>
                    <a:pt x="319624" y="553347"/>
                  </a:lnTo>
                  <a:lnTo>
                    <a:pt x="319624" y="561456"/>
                  </a:lnTo>
                  <a:lnTo>
                    <a:pt x="319624" y="569648"/>
                  </a:lnTo>
                  <a:lnTo>
                    <a:pt x="312651" y="576119"/>
                  </a:lnTo>
                  <a:lnTo>
                    <a:pt x="304448" y="576119"/>
                  </a:lnTo>
                  <a:lnTo>
                    <a:pt x="296245" y="576119"/>
                  </a:lnTo>
                  <a:lnTo>
                    <a:pt x="289690" y="569648"/>
                  </a:lnTo>
                  <a:lnTo>
                    <a:pt x="289690" y="561456"/>
                  </a:lnTo>
                  <a:close/>
                </a:path>
                <a:path w="2013584" h="1668779">
                  <a:moveTo>
                    <a:pt x="289690" y="715214"/>
                  </a:moveTo>
                  <a:lnTo>
                    <a:pt x="289690" y="707022"/>
                  </a:lnTo>
                  <a:lnTo>
                    <a:pt x="296245" y="699896"/>
                  </a:lnTo>
                  <a:lnTo>
                    <a:pt x="304448" y="699896"/>
                  </a:lnTo>
                  <a:lnTo>
                    <a:pt x="312651" y="699896"/>
                  </a:lnTo>
                  <a:lnTo>
                    <a:pt x="319624" y="707022"/>
                  </a:lnTo>
                  <a:lnTo>
                    <a:pt x="319624" y="715214"/>
                  </a:lnTo>
                  <a:lnTo>
                    <a:pt x="319624" y="723324"/>
                  </a:lnTo>
                  <a:lnTo>
                    <a:pt x="312651" y="729877"/>
                  </a:lnTo>
                  <a:lnTo>
                    <a:pt x="304448" y="729877"/>
                  </a:lnTo>
                  <a:lnTo>
                    <a:pt x="296245" y="729877"/>
                  </a:lnTo>
                  <a:lnTo>
                    <a:pt x="289690" y="723324"/>
                  </a:lnTo>
                  <a:lnTo>
                    <a:pt x="289690" y="715214"/>
                  </a:lnTo>
                  <a:close/>
                </a:path>
                <a:path w="2013584" h="1668779">
                  <a:moveTo>
                    <a:pt x="354488" y="948840"/>
                  </a:moveTo>
                  <a:lnTo>
                    <a:pt x="354488" y="940485"/>
                  </a:lnTo>
                  <a:lnTo>
                    <a:pt x="361543" y="933604"/>
                  </a:lnTo>
                  <a:lnTo>
                    <a:pt x="369910" y="933604"/>
                  </a:lnTo>
                  <a:lnTo>
                    <a:pt x="378031" y="933604"/>
                  </a:lnTo>
                  <a:lnTo>
                    <a:pt x="385086" y="940485"/>
                  </a:lnTo>
                  <a:lnTo>
                    <a:pt x="385086" y="948840"/>
                  </a:lnTo>
                  <a:lnTo>
                    <a:pt x="385086" y="956950"/>
                  </a:lnTo>
                  <a:lnTo>
                    <a:pt x="378031" y="963503"/>
                  </a:lnTo>
                  <a:lnTo>
                    <a:pt x="369910" y="963503"/>
                  </a:lnTo>
                  <a:lnTo>
                    <a:pt x="361543" y="963503"/>
                  </a:lnTo>
                  <a:lnTo>
                    <a:pt x="354488" y="956950"/>
                  </a:lnTo>
                  <a:lnTo>
                    <a:pt x="354488" y="948840"/>
                  </a:lnTo>
                  <a:close/>
                </a:path>
                <a:path w="2013584" h="1668779">
                  <a:moveTo>
                    <a:pt x="354488" y="715214"/>
                  </a:moveTo>
                  <a:lnTo>
                    <a:pt x="354488" y="707022"/>
                  </a:lnTo>
                  <a:lnTo>
                    <a:pt x="361543" y="699896"/>
                  </a:lnTo>
                  <a:lnTo>
                    <a:pt x="369910" y="699896"/>
                  </a:lnTo>
                  <a:lnTo>
                    <a:pt x="378031" y="699896"/>
                  </a:lnTo>
                  <a:lnTo>
                    <a:pt x="385086" y="707022"/>
                  </a:lnTo>
                  <a:lnTo>
                    <a:pt x="385086" y="715214"/>
                  </a:lnTo>
                  <a:lnTo>
                    <a:pt x="385086" y="723324"/>
                  </a:lnTo>
                  <a:lnTo>
                    <a:pt x="378031" y="729877"/>
                  </a:lnTo>
                  <a:lnTo>
                    <a:pt x="369910" y="729877"/>
                  </a:lnTo>
                  <a:lnTo>
                    <a:pt x="361543" y="729877"/>
                  </a:lnTo>
                  <a:lnTo>
                    <a:pt x="354488" y="723324"/>
                  </a:lnTo>
                  <a:lnTo>
                    <a:pt x="354488" y="715214"/>
                  </a:lnTo>
                  <a:close/>
                </a:path>
                <a:path w="2013584" h="1668779">
                  <a:moveTo>
                    <a:pt x="354488" y="1027972"/>
                  </a:moveTo>
                  <a:lnTo>
                    <a:pt x="354488" y="1019616"/>
                  </a:lnTo>
                  <a:lnTo>
                    <a:pt x="361543" y="1013063"/>
                  </a:lnTo>
                  <a:lnTo>
                    <a:pt x="369910" y="1013063"/>
                  </a:lnTo>
                  <a:lnTo>
                    <a:pt x="378031" y="1013063"/>
                  </a:lnTo>
                  <a:lnTo>
                    <a:pt x="385086" y="1019616"/>
                  </a:lnTo>
                  <a:lnTo>
                    <a:pt x="385086" y="1027972"/>
                  </a:lnTo>
                  <a:lnTo>
                    <a:pt x="385086" y="1036082"/>
                  </a:lnTo>
                  <a:lnTo>
                    <a:pt x="378031" y="1042635"/>
                  </a:lnTo>
                  <a:lnTo>
                    <a:pt x="369910" y="1042635"/>
                  </a:lnTo>
                  <a:lnTo>
                    <a:pt x="361543" y="1042635"/>
                  </a:lnTo>
                  <a:lnTo>
                    <a:pt x="354488" y="1036082"/>
                  </a:lnTo>
                  <a:lnTo>
                    <a:pt x="354488" y="1027972"/>
                  </a:lnTo>
                  <a:close/>
                </a:path>
                <a:path w="2013584" h="1668779">
                  <a:moveTo>
                    <a:pt x="354488" y="1107513"/>
                  </a:moveTo>
                  <a:lnTo>
                    <a:pt x="354488" y="1099157"/>
                  </a:lnTo>
                  <a:lnTo>
                    <a:pt x="361543" y="1092276"/>
                  </a:lnTo>
                  <a:lnTo>
                    <a:pt x="369910" y="1092276"/>
                  </a:lnTo>
                  <a:lnTo>
                    <a:pt x="378031" y="1092276"/>
                  </a:lnTo>
                  <a:lnTo>
                    <a:pt x="385086" y="1099157"/>
                  </a:lnTo>
                  <a:lnTo>
                    <a:pt x="385086" y="1107513"/>
                  </a:lnTo>
                  <a:lnTo>
                    <a:pt x="385086" y="1115623"/>
                  </a:lnTo>
                  <a:lnTo>
                    <a:pt x="378031" y="1122176"/>
                  </a:lnTo>
                  <a:lnTo>
                    <a:pt x="369910" y="1122176"/>
                  </a:lnTo>
                  <a:lnTo>
                    <a:pt x="361543" y="1122176"/>
                  </a:lnTo>
                  <a:lnTo>
                    <a:pt x="354488" y="1115623"/>
                  </a:lnTo>
                  <a:lnTo>
                    <a:pt x="354488" y="1107513"/>
                  </a:lnTo>
                  <a:close/>
                </a:path>
                <a:path w="2013584" h="1668779">
                  <a:moveTo>
                    <a:pt x="379672" y="481915"/>
                  </a:moveTo>
                  <a:lnTo>
                    <a:pt x="379672" y="473805"/>
                  </a:lnTo>
                  <a:lnTo>
                    <a:pt x="386235" y="466843"/>
                  </a:lnTo>
                  <a:lnTo>
                    <a:pt x="394438" y="466843"/>
                  </a:lnTo>
                  <a:lnTo>
                    <a:pt x="402641" y="466843"/>
                  </a:lnTo>
                  <a:lnTo>
                    <a:pt x="409614" y="473805"/>
                  </a:lnTo>
                  <a:lnTo>
                    <a:pt x="409614" y="481915"/>
                  </a:lnTo>
                  <a:lnTo>
                    <a:pt x="409614" y="490107"/>
                  </a:lnTo>
                  <a:lnTo>
                    <a:pt x="402641" y="496660"/>
                  </a:lnTo>
                  <a:lnTo>
                    <a:pt x="394438" y="496660"/>
                  </a:lnTo>
                  <a:lnTo>
                    <a:pt x="386235" y="496660"/>
                  </a:lnTo>
                  <a:lnTo>
                    <a:pt x="379672" y="490107"/>
                  </a:lnTo>
                  <a:lnTo>
                    <a:pt x="379672" y="481915"/>
                  </a:lnTo>
                  <a:close/>
                </a:path>
                <a:path w="2013584" h="1668779">
                  <a:moveTo>
                    <a:pt x="379672" y="715214"/>
                  </a:moveTo>
                  <a:lnTo>
                    <a:pt x="379672" y="707022"/>
                  </a:lnTo>
                  <a:lnTo>
                    <a:pt x="386235" y="699896"/>
                  </a:lnTo>
                  <a:lnTo>
                    <a:pt x="394438" y="699896"/>
                  </a:lnTo>
                  <a:lnTo>
                    <a:pt x="402641" y="699896"/>
                  </a:lnTo>
                  <a:lnTo>
                    <a:pt x="409614" y="707022"/>
                  </a:lnTo>
                  <a:lnTo>
                    <a:pt x="409614" y="715214"/>
                  </a:lnTo>
                  <a:lnTo>
                    <a:pt x="409614" y="723324"/>
                  </a:lnTo>
                  <a:lnTo>
                    <a:pt x="402641" y="729877"/>
                  </a:lnTo>
                  <a:lnTo>
                    <a:pt x="394438" y="729877"/>
                  </a:lnTo>
                  <a:lnTo>
                    <a:pt x="386235" y="729877"/>
                  </a:lnTo>
                  <a:lnTo>
                    <a:pt x="379672" y="723324"/>
                  </a:lnTo>
                  <a:lnTo>
                    <a:pt x="379672" y="715214"/>
                  </a:lnTo>
                  <a:close/>
                </a:path>
                <a:path w="2013584" h="1668779">
                  <a:moveTo>
                    <a:pt x="379672" y="948840"/>
                  </a:moveTo>
                  <a:lnTo>
                    <a:pt x="379672" y="940485"/>
                  </a:lnTo>
                  <a:lnTo>
                    <a:pt x="386235" y="933604"/>
                  </a:lnTo>
                  <a:lnTo>
                    <a:pt x="394438" y="933604"/>
                  </a:lnTo>
                  <a:lnTo>
                    <a:pt x="402641" y="933604"/>
                  </a:lnTo>
                  <a:lnTo>
                    <a:pt x="409614" y="940485"/>
                  </a:lnTo>
                  <a:lnTo>
                    <a:pt x="409614" y="948840"/>
                  </a:lnTo>
                  <a:lnTo>
                    <a:pt x="409614" y="956950"/>
                  </a:lnTo>
                  <a:lnTo>
                    <a:pt x="402641" y="963503"/>
                  </a:lnTo>
                  <a:lnTo>
                    <a:pt x="394438" y="963503"/>
                  </a:lnTo>
                  <a:lnTo>
                    <a:pt x="386235" y="963503"/>
                  </a:lnTo>
                  <a:lnTo>
                    <a:pt x="379672" y="956950"/>
                  </a:lnTo>
                  <a:lnTo>
                    <a:pt x="379672" y="948840"/>
                  </a:lnTo>
                  <a:close/>
                </a:path>
                <a:path w="2013584" h="1668779">
                  <a:moveTo>
                    <a:pt x="429712" y="794755"/>
                  </a:moveTo>
                  <a:lnTo>
                    <a:pt x="429712" y="786400"/>
                  </a:lnTo>
                  <a:lnTo>
                    <a:pt x="436357" y="779437"/>
                  </a:lnTo>
                  <a:lnTo>
                    <a:pt x="444478" y="779437"/>
                  </a:lnTo>
                  <a:lnTo>
                    <a:pt x="452681" y="779437"/>
                  </a:lnTo>
                  <a:lnTo>
                    <a:pt x="459654" y="786400"/>
                  </a:lnTo>
                  <a:lnTo>
                    <a:pt x="459654" y="794755"/>
                  </a:lnTo>
                  <a:lnTo>
                    <a:pt x="459654" y="802865"/>
                  </a:lnTo>
                  <a:lnTo>
                    <a:pt x="452681" y="809418"/>
                  </a:lnTo>
                  <a:lnTo>
                    <a:pt x="444478" y="809418"/>
                  </a:lnTo>
                  <a:lnTo>
                    <a:pt x="436357" y="809418"/>
                  </a:lnTo>
                  <a:lnTo>
                    <a:pt x="429712" y="802865"/>
                  </a:lnTo>
                  <a:lnTo>
                    <a:pt x="429712" y="794755"/>
                  </a:lnTo>
                  <a:close/>
                </a:path>
                <a:path w="2013584" h="1668779">
                  <a:moveTo>
                    <a:pt x="469662" y="1182057"/>
                  </a:moveTo>
                  <a:lnTo>
                    <a:pt x="469662" y="1173784"/>
                  </a:lnTo>
                  <a:lnTo>
                    <a:pt x="476225" y="1166821"/>
                  </a:lnTo>
                  <a:lnTo>
                    <a:pt x="484428" y="1166821"/>
                  </a:lnTo>
                  <a:lnTo>
                    <a:pt x="492549" y="1166821"/>
                  </a:lnTo>
                  <a:lnTo>
                    <a:pt x="499604" y="1173784"/>
                  </a:lnTo>
                  <a:lnTo>
                    <a:pt x="499604" y="1182057"/>
                  </a:lnTo>
                  <a:lnTo>
                    <a:pt x="499604" y="1190249"/>
                  </a:lnTo>
                  <a:lnTo>
                    <a:pt x="492549" y="1196802"/>
                  </a:lnTo>
                  <a:lnTo>
                    <a:pt x="484428" y="1196802"/>
                  </a:lnTo>
                  <a:lnTo>
                    <a:pt x="476225" y="1196802"/>
                  </a:lnTo>
                  <a:lnTo>
                    <a:pt x="469662" y="1190249"/>
                  </a:lnTo>
                  <a:lnTo>
                    <a:pt x="469662" y="1182057"/>
                  </a:lnTo>
                  <a:close/>
                </a:path>
                <a:path w="2013584" h="1668779">
                  <a:moveTo>
                    <a:pt x="494764" y="1107513"/>
                  </a:moveTo>
                  <a:lnTo>
                    <a:pt x="494764" y="1099157"/>
                  </a:lnTo>
                  <a:lnTo>
                    <a:pt x="501163" y="1092276"/>
                  </a:lnTo>
                  <a:lnTo>
                    <a:pt x="509530" y="1092276"/>
                  </a:lnTo>
                  <a:lnTo>
                    <a:pt x="517733" y="1092276"/>
                  </a:lnTo>
                  <a:lnTo>
                    <a:pt x="524706" y="1099157"/>
                  </a:lnTo>
                  <a:lnTo>
                    <a:pt x="524706" y="1107513"/>
                  </a:lnTo>
                  <a:lnTo>
                    <a:pt x="524706" y="1115623"/>
                  </a:lnTo>
                  <a:lnTo>
                    <a:pt x="517733" y="1122176"/>
                  </a:lnTo>
                  <a:lnTo>
                    <a:pt x="509530" y="1122176"/>
                  </a:lnTo>
                  <a:lnTo>
                    <a:pt x="501163" y="1122176"/>
                  </a:lnTo>
                  <a:lnTo>
                    <a:pt x="494764" y="1115623"/>
                  </a:lnTo>
                  <a:lnTo>
                    <a:pt x="494764" y="1107513"/>
                  </a:lnTo>
                  <a:close/>
                </a:path>
                <a:path w="2013584" h="1668779">
                  <a:moveTo>
                    <a:pt x="494764" y="948840"/>
                  </a:moveTo>
                  <a:lnTo>
                    <a:pt x="494764" y="940485"/>
                  </a:lnTo>
                  <a:lnTo>
                    <a:pt x="501163" y="933604"/>
                  </a:lnTo>
                  <a:lnTo>
                    <a:pt x="509530" y="933604"/>
                  </a:lnTo>
                  <a:lnTo>
                    <a:pt x="517733" y="933604"/>
                  </a:lnTo>
                  <a:lnTo>
                    <a:pt x="524706" y="940485"/>
                  </a:lnTo>
                  <a:lnTo>
                    <a:pt x="524706" y="948840"/>
                  </a:lnTo>
                  <a:lnTo>
                    <a:pt x="524706" y="956950"/>
                  </a:lnTo>
                  <a:lnTo>
                    <a:pt x="517733" y="963503"/>
                  </a:lnTo>
                  <a:lnTo>
                    <a:pt x="509530" y="963503"/>
                  </a:lnTo>
                  <a:lnTo>
                    <a:pt x="501163" y="963503"/>
                  </a:lnTo>
                  <a:lnTo>
                    <a:pt x="494764" y="956950"/>
                  </a:lnTo>
                  <a:lnTo>
                    <a:pt x="494764" y="948840"/>
                  </a:lnTo>
                  <a:close/>
                </a:path>
                <a:path w="2013584" h="1668779">
                  <a:moveTo>
                    <a:pt x="494764" y="1027972"/>
                  </a:moveTo>
                  <a:lnTo>
                    <a:pt x="494764" y="1019616"/>
                  </a:lnTo>
                  <a:lnTo>
                    <a:pt x="501163" y="1013063"/>
                  </a:lnTo>
                  <a:lnTo>
                    <a:pt x="509530" y="1013063"/>
                  </a:lnTo>
                  <a:lnTo>
                    <a:pt x="517733" y="1013063"/>
                  </a:lnTo>
                  <a:lnTo>
                    <a:pt x="524706" y="1019616"/>
                  </a:lnTo>
                  <a:lnTo>
                    <a:pt x="524706" y="1027972"/>
                  </a:lnTo>
                  <a:lnTo>
                    <a:pt x="524706" y="1036082"/>
                  </a:lnTo>
                  <a:lnTo>
                    <a:pt x="517733" y="1042635"/>
                  </a:lnTo>
                  <a:lnTo>
                    <a:pt x="509530" y="1042635"/>
                  </a:lnTo>
                  <a:lnTo>
                    <a:pt x="501163" y="1042635"/>
                  </a:lnTo>
                  <a:lnTo>
                    <a:pt x="494764" y="1036082"/>
                  </a:lnTo>
                  <a:lnTo>
                    <a:pt x="494764" y="1027972"/>
                  </a:lnTo>
                  <a:close/>
                </a:path>
                <a:path w="2013584" h="1668779">
                  <a:moveTo>
                    <a:pt x="494764" y="635673"/>
                  </a:moveTo>
                  <a:lnTo>
                    <a:pt x="494764" y="627563"/>
                  </a:lnTo>
                  <a:lnTo>
                    <a:pt x="501163" y="621010"/>
                  </a:lnTo>
                  <a:lnTo>
                    <a:pt x="509530" y="621010"/>
                  </a:lnTo>
                  <a:lnTo>
                    <a:pt x="517733" y="621010"/>
                  </a:lnTo>
                  <a:lnTo>
                    <a:pt x="524706" y="627563"/>
                  </a:lnTo>
                  <a:lnTo>
                    <a:pt x="524706" y="635673"/>
                  </a:lnTo>
                  <a:lnTo>
                    <a:pt x="524706" y="643783"/>
                  </a:lnTo>
                  <a:lnTo>
                    <a:pt x="517733" y="650336"/>
                  </a:lnTo>
                  <a:lnTo>
                    <a:pt x="509530" y="650336"/>
                  </a:lnTo>
                  <a:lnTo>
                    <a:pt x="501163" y="650336"/>
                  </a:lnTo>
                  <a:lnTo>
                    <a:pt x="494764" y="643783"/>
                  </a:lnTo>
                  <a:lnTo>
                    <a:pt x="494764" y="635673"/>
                  </a:lnTo>
                  <a:close/>
                </a:path>
                <a:path w="2013584" h="1668779">
                  <a:moveTo>
                    <a:pt x="494764" y="1107513"/>
                  </a:moveTo>
                  <a:lnTo>
                    <a:pt x="494764" y="1099157"/>
                  </a:lnTo>
                  <a:lnTo>
                    <a:pt x="501163" y="1092276"/>
                  </a:lnTo>
                  <a:lnTo>
                    <a:pt x="509530" y="1092276"/>
                  </a:lnTo>
                  <a:lnTo>
                    <a:pt x="517733" y="1092276"/>
                  </a:lnTo>
                  <a:lnTo>
                    <a:pt x="524706" y="1099157"/>
                  </a:lnTo>
                  <a:lnTo>
                    <a:pt x="524706" y="1107513"/>
                  </a:lnTo>
                  <a:lnTo>
                    <a:pt x="524706" y="1115623"/>
                  </a:lnTo>
                  <a:lnTo>
                    <a:pt x="517733" y="1122176"/>
                  </a:lnTo>
                  <a:lnTo>
                    <a:pt x="509530" y="1122176"/>
                  </a:lnTo>
                  <a:lnTo>
                    <a:pt x="501163" y="1122176"/>
                  </a:lnTo>
                  <a:lnTo>
                    <a:pt x="494764" y="1115623"/>
                  </a:lnTo>
                  <a:lnTo>
                    <a:pt x="494764" y="1107513"/>
                  </a:lnTo>
                  <a:close/>
                </a:path>
                <a:path w="2013584" h="1668779">
                  <a:moveTo>
                    <a:pt x="534468" y="1027972"/>
                  </a:moveTo>
                  <a:lnTo>
                    <a:pt x="534468" y="1019616"/>
                  </a:lnTo>
                  <a:lnTo>
                    <a:pt x="541031" y="1013063"/>
                  </a:lnTo>
                  <a:lnTo>
                    <a:pt x="549234" y="1013063"/>
                  </a:lnTo>
                  <a:lnTo>
                    <a:pt x="557601" y="1013063"/>
                  </a:lnTo>
                  <a:lnTo>
                    <a:pt x="564574" y="1019616"/>
                  </a:lnTo>
                  <a:lnTo>
                    <a:pt x="564574" y="1027972"/>
                  </a:lnTo>
                  <a:lnTo>
                    <a:pt x="564574" y="1036082"/>
                  </a:lnTo>
                  <a:lnTo>
                    <a:pt x="557601" y="1042635"/>
                  </a:lnTo>
                  <a:lnTo>
                    <a:pt x="549234" y="1042635"/>
                  </a:lnTo>
                  <a:lnTo>
                    <a:pt x="541031" y="1042635"/>
                  </a:lnTo>
                  <a:lnTo>
                    <a:pt x="534468" y="1036082"/>
                  </a:lnTo>
                  <a:lnTo>
                    <a:pt x="534468" y="1027972"/>
                  </a:lnTo>
                  <a:close/>
                </a:path>
                <a:path w="2013584" h="1668779">
                  <a:moveTo>
                    <a:pt x="534468" y="1182057"/>
                  </a:moveTo>
                  <a:lnTo>
                    <a:pt x="534468" y="1173784"/>
                  </a:lnTo>
                  <a:lnTo>
                    <a:pt x="541031" y="1166821"/>
                  </a:lnTo>
                  <a:lnTo>
                    <a:pt x="549234" y="1166821"/>
                  </a:lnTo>
                  <a:lnTo>
                    <a:pt x="557601" y="1166821"/>
                  </a:lnTo>
                  <a:lnTo>
                    <a:pt x="564574" y="1173784"/>
                  </a:lnTo>
                  <a:lnTo>
                    <a:pt x="564574" y="1182057"/>
                  </a:lnTo>
                  <a:lnTo>
                    <a:pt x="564574" y="1190249"/>
                  </a:lnTo>
                  <a:lnTo>
                    <a:pt x="557601" y="1196802"/>
                  </a:lnTo>
                  <a:lnTo>
                    <a:pt x="549234" y="1196802"/>
                  </a:lnTo>
                  <a:lnTo>
                    <a:pt x="541031" y="1196802"/>
                  </a:lnTo>
                  <a:lnTo>
                    <a:pt x="534468" y="1190249"/>
                  </a:lnTo>
                  <a:lnTo>
                    <a:pt x="534468" y="1182057"/>
                  </a:lnTo>
                  <a:close/>
                </a:path>
                <a:path w="2013584" h="1668779">
                  <a:moveTo>
                    <a:pt x="544476" y="1494676"/>
                  </a:moveTo>
                  <a:lnTo>
                    <a:pt x="544476" y="1486541"/>
                  </a:lnTo>
                  <a:lnTo>
                    <a:pt x="551449" y="1479603"/>
                  </a:lnTo>
                  <a:lnTo>
                    <a:pt x="559652" y="1479603"/>
                  </a:lnTo>
                  <a:lnTo>
                    <a:pt x="567773" y="1479603"/>
                  </a:lnTo>
                  <a:lnTo>
                    <a:pt x="574746" y="1486541"/>
                  </a:lnTo>
                  <a:lnTo>
                    <a:pt x="574746" y="1494676"/>
                  </a:lnTo>
                  <a:lnTo>
                    <a:pt x="574746" y="1503007"/>
                  </a:lnTo>
                  <a:lnTo>
                    <a:pt x="567773" y="1509552"/>
                  </a:lnTo>
                  <a:lnTo>
                    <a:pt x="559652" y="1509552"/>
                  </a:lnTo>
                  <a:lnTo>
                    <a:pt x="551449" y="1509552"/>
                  </a:lnTo>
                  <a:lnTo>
                    <a:pt x="544476" y="1503007"/>
                  </a:lnTo>
                  <a:lnTo>
                    <a:pt x="544476" y="1494676"/>
                  </a:lnTo>
                  <a:close/>
                </a:path>
                <a:path w="2013584" h="1668779">
                  <a:moveTo>
                    <a:pt x="559652" y="948840"/>
                  </a:moveTo>
                  <a:lnTo>
                    <a:pt x="559652" y="940485"/>
                  </a:lnTo>
                  <a:lnTo>
                    <a:pt x="566215" y="933604"/>
                  </a:lnTo>
                  <a:lnTo>
                    <a:pt x="574418" y="933604"/>
                  </a:lnTo>
                  <a:lnTo>
                    <a:pt x="582539" y="933604"/>
                  </a:lnTo>
                  <a:lnTo>
                    <a:pt x="589512" y="940485"/>
                  </a:lnTo>
                  <a:lnTo>
                    <a:pt x="589512" y="948840"/>
                  </a:lnTo>
                  <a:lnTo>
                    <a:pt x="589512" y="956950"/>
                  </a:lnTo>
                  <a:lnTo>
                    <a:pt x="582539" y="963503"/>
                  </a:lnTo>
                  <a:lnTo>
                    <a:pt x="574418" y="963503"/>
                  </a:lnTo>
                  <a:lnTo>
                    <a:pt x="566215" y="963503"/>
                  </a:lnTo>
                  <a:lnTo>
                    <a:pt x="559652" y="956950"/>
                  </a:lnTo>
                  <a:lnTo>
                    <a:pt x="559652" y="948840"/>
                  </a:lnTo>
                  <a:close/>
                </a:path>
                <a:path w="2013584" h="1668779">
                  <a:moveTo>
                    <a:pt x="559652" y="1107513"/>
                  </a:moveTo>
                  <a:lnTo>
                    <a:pt x="559652" y="1099157"/>
                  </a:lnTo>
                  <a:lnTo>
                    <a:pt x="566215" y="1092276"/>
                  </a:lnTo>
                  <a:lnTo>
                    <a:pt x="574418" y="1092276"/>
                  </a:lnTo>
                  <a:lnTo>
                    <a:pt x="582539" y="1092276"/>
                  </a:lnTo>
                  <a:lnTo>
                    <a:pt x="589512" y="1099157"/>
                  </a:lnTo>
                  <a:lnTo>
                    <a:pt x="589512" y="1107513"/>
                  </a:lnTo>
                  <a:lnTo>
                    <a:pt x="589512" y="1115623"/>
                  </a:lnTo>
                  <a:lnTo>
                    <a:pt x="582539" y="1122176"/>
                  </a:lnTo>
                  <a:lnTo>
                    <a:pt x="574418" y="1122176"/>
                  </a:lnTo>
                  <a:lnTo>
                    <a:pt x="566215" y="1122176"/>
                  </a:lnTo>
                  <a:lnTo>
                    <a:pt x="559652" y="1115623"/>
                  </a:lnTo>
                  <a:lnTo>
                    <a:pt x="559652" y="1107513"/>
                  </a:lnTo>
                  <a:close/>
                </a:path>
                <a:path w="2013584" h="1668779">
                  <a:moveTo>
                    <a:pt x="559652" y="874296"/>
                  </a:moveTo>
                  <a:lnTo>
                    <a:pt x="559652" y="865941"/>
                  </a:lnTo>
                  <a:lnTo>
                    <a:pt x="566215" y="858978"/>
                  </a:lnTo>
                  <a:lnTo>
                    <a:pt x="574418" y="858978"/>
                  </a:lnTo>
                  <a:lnTo>
                    <a:pt x="582539" y="858978"/>
                  </a:lnTo>
                  <a:lnTo>
                    <a:pt x="589512" y="865941"/>
                  </a:lnTo>
                  <a:lnTo>
                    <a:pt x="589512" y="874296"/>
                  </a:lnTo>
                  <a:lnTo>
                    <a:pt x="589512" y="882406"/>
                  </a:lnTo>
                  <a:lnTo>
                    <a:pt x="582539" y="888959"/>
                  </a:lnTo>
                  <a:lnTo>
                    <a:pt x="574418" y="888959"/>
                  </a:lnTo>
                  <a:lnTo>
                    <a:pt x="566215" y="888959"/>
                  </a:lnTo>
                  <a:lnTo>
                    <a:pt x="559652" y="882406"/>
                  </a:lnTo>
                  <a:lnTo>
                    <a:pt x="559652" y="874296"/>
                  </a:lnTo>
                  <a:close/>
                </a:path>
                <a:path w="2013584" h="1668779">
                  <a:moveTo>
                    <a:pt x="559652" y="1107513"/>
                  </a:moveTo>
                  <a:lnTo>
                    <a:pt x="559652" y="1099157"/>
                  </a:lnTo>
                  <a:lnTo>
                    <a:pt x="566215" y="1092276"/>
                  </a:lnTo>
                  <a:lnTo>
                    <a:pt x="574418" y="1092276"/>
                  </a:lnTo>
                  <a:lnTo>
                    <a:pt x="582539" y="1092276"/>
                  </a:lnTo>
                  <a:lnTo>
                    <a:pt x="589512" y="1099157"/>
                  </a:lnTo>
                  <a:lnTo>
                    <a:pt x="589512" y="1107513"/>
                  </a:lnTo>
                  <a:lnTo>
                    <a:pt x="589512" y="1115623"/>
                  </a:lnTo>
                  <a:lnTo>
                    <a:pt x="582539" y="1122176"/>
                  </a:lnTo>
                  <a:lnTo>
                    <a:pt x="574418" y="1122176"/>
                  </a:lnTo>
                  <a:lnTo>
                    <a:pt x="566215" y="1122176"/>
                  </a:lnTo>
                  <a:lnTo>
                    <a:pt x="559652" y="1115623"/>
                  </a:lnTo>
                  <a:lnTo>
                    <a:pt x="559652" y="1107513"/>
                  </a:lnTo>
                  <a:close/>
                </a:path>
                <a:path w="2013584" h="1668779">
                  <a:moveTo>
                    <a:pt x="734628" y="715214"/>
                  </a:moveTo>
                  <a:lnTo>
                    <a:pt x="734628" y="707022"/>
                  </a:lnTo>
                  <a:lnTo>
                    <a:pt x="741191" y="699896"/>
                  </a:lnTo>
                  <a:lnTo>
                    <a:pt x="749394" y="699896"/>
                  </a:lnTo>
                  <a:lnTo>
                    <a:pt x="757515" y="699896"/>
                  </a:lnTo>
                  <a:lnTo>
                    <a:pt x="764488" y="707022"/>
                  </a:lnTo>
                  <a:lnTo>
                    <a:pt x="764488" y="715214"/>
                  </a:lnTo>
                  <a:lnTo>
                    <a:pt x="764488" y="723324"/>
                  </a:lnTo>
                  <a:lnTo>
                    <a:pt x="757515" y="729877"/>
                  </a:lnTo>
                  <a:lnTo>
                    <a:pt x="749394" y="729877"/>
                  </a:lnTo>
                  <a:lnTo>
                    <a:pt x="741191" y="729877"/>
                  </a:lnTo>
                  <a:lnTo>
                    <a:pt x="734628" y="723324"/>
                  </a:lnTo>
                  <a:lnTo>
                    <a:pt x="734628" y="715214"/>
                  </a:lnTo>
                  <a:close/>
                </a:path>
                <a:path w="2013584" h="1668779">
                  <a:moveTo>
                    <a:pt x="734628" y="794755"/>
                  </a:moveTo>
                  <a:lnTo>
                    <a:pt x="734628" y="786400"/>
                  </a:lnTo>
                  <a:lnTo>
                    <a:pt x="741191" y="779437"/>
                  </a:lnTo>
                  <a:lnTo>
                    <a:pt x="749394" y="779437"/>
                  </a:lnTo>
                  <a:lnTo>
                    <a:pt x="757515" y="779437"/>
                  </a:lnTo>
                  <a:lnTo>
                    <a:pt x="764488" y="786400"/>
                  </a:lnTo>
                  <a:lnTo>
                    <a:pt x="764488" y="794755"/>
                  </a:lnTo>
                  <a:lnTo>
                    <a:pt x="764488" y="802865"/>
                  </a:lnTo>
                  <a:lnTo>
                    <a:pt x="757515" y="809418"/>
                  </a:lnTo>
                  <a:lnTo>
                    <a:pt x="749394" y="809418"/>
                  </a:lnTo>
                  <a:lnTo>
                    <a:pt x="741191" y="809418"/>
                  </a:lnTo>
                  <a:lnTo>
                    <a:pt x="734628" y="802865"/>
                  </a:lnTo>
                  <a:lnTo>
                    <a:pt x="734628" y="794755"/>
                  </a:lnTo>
                  <a:close/>
                </a:path>
                <a:path w="2013584" h="1668779">
                  <a:moveTo>
                    <a:pt x="734628" y="1027972"/>
                  </a:moveTo>
                  <a:lnTo>
                    <a:pt x="734628" y="1019616"/>
                  </a:lnTo>
                  <a:lnTo>
                    <a:pt x="741191" y="1013063"/>
                  </a:lnTo>
                  <a:lnTo>
                    <a:pt x="749394" y="1013063"/>
                  </a:lnTo>
                  <a:lnTo>
                    <a:pt x="757515" y="1013063"/>
                  </a:lnTo>
                  <a:lnTo>
                    <a:pt x="764488" y="1019616"/>
                  </a:lnTo>
                  <a:lnTo>
                    <a:pt x="764488" y="1027972"/>
                  </a:lnTo>
                  <a:lnTo>
                    <a:pt x="764488" y="1036082"/>
                  </a:lnTo>
                  <a:lnTo>
                    <a:pt x="757515" y="1042635"/>
                  </a:lnTo>
                  <a:lnTo>
                    <a:pt x="749394" y="1042635"/>
                  </a:lnTo>
                  <a:lnTo>
                    <a:pt x="741191" y="1042635"/>
                  </a:lnTo>
                  <a:lnTo>
                    <a:pt x="734628" y="1036082"/>
                  </a:lnTo>
                  <a:lnTo>
                    <a:pt x="734628" y="1027972"/>
                  </a:lnTo>
                  <a:close/>
                </a:path>
                <a:path w="2013584" h="1668779">
                  <a:moveTo>
                    <a:pt x="799434" y="1494676"/>
                  </a:moveTo>
                  <a:lnTo>
                    <a:pt x="799434" y="1486541"/>
                  </a:lnTo>
                  <a:lnTo>
                    <a:pt x="805997" y="1479603"/>
                  </a:lnTo>
                  <a:lnTo>
                    <a:pt x="814364" y="1479603"/>
                  </a:lnTo>
                  <a:lnTo>
                    <a:pt x="822567" y="1479603"/>
                  </a:lnTo>
                  <a:lnTo>
                    <a:pt x="829540" y="1486542"/>
                  </a:lnTo>
                  <a:lnTo>
                    <a:pt x="829540" y="1494676"/>
                  </a:lnTo>
                  <a:lnTo>
                    <a:pt x="829540" y="1503007"/>
                  </a:lnTo>
                  <a:lnTo>
                    <a:pt x="822567" y="1509552"/>
                  </a:lnTo>
                  <a:lnTo>
                    <a:pt x="814364" y="1509552"/>
                  </a:lnTo>
                  <a:lnTo>
                    <a:pt x="805997" y="1509552"/>
                  </a:lnTo>
                  <a:lnTo>
                    <a:pt x="799434" y="1503007"/>
                  </a:lnTo>
                  <a:lnTo>
                    <a:pt x="799434" y="1494676"/>
                  </a:lnTo>
                  <a:close/>
                </a:path>
                <a:path w="2013584" h="1668779">
                  <a:moveTo>
                    <a:pt x="799434" y="1653742"/>
                  </a:moveTo>
                  <a:lnTo>
                    <a:pt x="799434" y="1645616"/>
                  </a:lnTo>
                  <a:lnTo>
                    <a:pt x="805997" y="1638669"/>
                  </a:lnTo>
                  <a:lnTo>
                    <a:pt x="814364" y="1638669"/>
                  </a:lnTo>
                  <a:lnTo>
                    <a:pt x="822567" y="1638669"/>
                  </a:lnTo>
                  <a:lnTo>
                    <a:pt x="829540" y="1645616"/>
                  </a:lnTo>
                  <a:lnTo>
                    <a:pt x="829540" y="1653742"/>
                  </a:lnTo>
                  <a:lnTo>
                    <a:pt x="829540" y="1661876"/>
                  </a:lnTo>
                  <a:lnTo>
                    <a:pt x="822567" y="1668618"/>
                  </a:lnTo>
                  <a:lnTo>
                    <a:pt x="814364" y="1668618"/>
                  </a:lnTo>
                  <a:lnTo>
                    <a:pt x="805997" y="1668618"/>
                  </a:lnTo>
                  <a:lnTo>
                    <a:pt x="799434" y="1661876"/>
                  </a:lnTo>
                  <a:lnTo>
                    <a:pt x="799434" y="1653742"/>
                  </a:lnTo>
                  <a:close/>
                </a:path>
                <a:path w="2013584" h="1668779">
                  <a:moveTo>
                    <a:pt x="799434" y="948840"/>
                  </a:moveTo>
                  <a:lnTo>
                    <a:pt x="799434" y="940485"/>
                  </a:lnTo>
                  <a:lnTo>
                    <a:pt x="805997" y="933604"/>
                  </a:lnTo>
                  <a:lnTo>
                    <a:pt x="814364" y="933604"/>
                  </a:lnTo>
                  <a:lnTo>
                    <a:pt x="822567" y="933604"/>
                  </a:lnTo>
                  <a:lnTo>
                    <a:pt x="829540" y="940485"/>
                  </a:lnTo>
                  <a:lnTo>
                    <a:pt x="829540" y="948840"/>
                  </a:lnTo>
                  <a:lnTo>
                    <a:pt x="829540" y="956950"/>
                  </a:lnTo>
                  <a:lnTo>
                    <a:pt x="822567" y="963503"/>
                  </a:lnTo>
                  <a:lnTo>
                    <a:pt x="814364" y="963503"/>
                  </a:lnTo>
                  <a:lnTo>
                    <a:pt x="805997" y="963503"/>
                  </a:lnTo>
                  <a:lnTo>
                    <a:pt x="799434" y="956950"/>
                  </a:lnTo>
                  <a:lnTo>
                    <a:pt x="799434" y="948840"/>
                  </a:lnTo>
                  <a:close/>
                </a:path>
                <a:path w="2013584" h="1668779">
                  <a:moveTo>
                    <a:pt x="824208" y="715214"/>
                  </a:moveTo>
                  <a:lnTo>
                    <a:pt x="824208" y="707022"/>
                  </a:lnTo>
                  <a:lnTo>
                    <a:pt x="831181" y="699896"/>
                  </a:lnTo>
                  <a:lnTo>
                    <a:pt x="839302" y="699896"/>
                  </a:lnTo>
                  <a:lnTo>
                    <a:pt x="847505" y="699896"/>
                  </a:lnTo>
                  <a:lnTo>
                    <a:pt x="854478" y="707022"/>
                  </a:lnTo>
                  <a:lnTo>
                    <a:pt x="854478" y="715214"/>
                  </a:lnTo>
                  <a:lnTo>
                    <a:pt x="854478" y="723324"/>
                  </a:lnTo>
                  <a:lnTo>
                    <a:pt x="847505" y="729877"/>
                  </a:lnTo>
                  <a:lnTo>
                    <a:pt x="839302" y="729877"/>
                  </a:lnTo>
                  <a:lnTo>
                    <a:pt x="831181" y="729877"/>
                  </a:lnTo>
                  <a:lnTo>
                    <a:pt x="824208" y="723324"/>
                  </a:lnTo>
                  <a:lnTo>
                    <a:pt x="824208" y="715214"/>
                  </a:lnTo>
                  <a:close/>
                </a:path>
                <a:path w="2013584" h="1668779">
                  <a:moveTo>
                    <a:pt x="824208" y="1107513"/>
                  </a:moveTo>
                  <a:lnTo>
                    <a:pt x="824208" y="1099157"/>
                  </a:lnTo>
                  <a:lnTo>
                    <a:pt x="831181" y="1092276"/>
                  </a:lnTo>
                  <a:lnTo>
                    <a:pt x="839302" y="1092276"/>
                  </a:lnTo>
                  <a:lnTo>
                    <a:pt x="847505" y="1092276"/>
                  </a:lnTo>
                  <a:lnTo>
                    <a:pt x="854478" y="1099157"/>
                  </a:lnTo>
                  <a:lnTo>
                    <a:pt x="854478" y="1107513"/>
                  </a:lnTo>
                  <a:lnTo>
                    <a:pt x="854478" y="1115623"/>
                  </a:lnTo>
                  <a:lnTo>
                    <a:pt x="847505" y="1122176"/>
                  </a:lnTo>
                  <a:lnTo>
                    <a:pt x="839302" y="1122176"/>
                  </a:lnTo>
                  <a:lnTo>
                    <a:pt x="831181" y="1122176"/>
                  </a:lnTo>
                  <a:lnTo>
                    <a:pt x="824208" y="1115623"/>
                  </a:lnTo>
                  <a:lnTo>
                    <a:pt x="824208" y="1107513"/>
                  </a:lnTo>
                  <a:close/>
                </a:path>
                <a:path w="2013584" h="1668779">
                  <a:moveTo>
                    <a:pt x="824208" y="874296"/>
                  </a:moveTo>
                  <a:lnTo>
                    <a:pt x="824208" y="865941"/>
                  </a:lnTo>
                  <a:lnTo>
                    <a:pt x="831181" y="858978"/>
                  </a:lnTo>
                  <a:lnTo>
                    <a:pt x="839302" y="858978"/>
                  </a:lnTo>
                  <a:lnTo>
                    <a:pt x="847505" y="858978"/>
                  </a:lnTo>
                  <a:lnTo>
                    <a:pt x="854478" y="865941"/>
                  </a:lnTo>
                  <a:lnTo>
                    <a:pt x="854478" y="874296"/>
                  </a:lnTo>
                  <a:lnTo>
                    <a:pt x="854478" y="882406"/>
                  </a:lnTo>
                  <a:lnTo>
                    <a:pt x="847505" y="888959"/>
                  </a:lnTo>
                  <a:lnTo>
                    <a:pt x="839302" y="888959"/>
                  </a:lnTo>
                  <a:lnTo>
                    <a:pt x="831181" y="888959"/>
                  </a:lnTo>
                  <a:lnTo>
                    <a:pt x="824208" y="882406"/>
                  </a:lnTo>
                  <a:lnTo>
                    <a:pt x="824208" y="874296"/>
                  </a:lnTo>
                  <a:close/>
                </a:path>
                <a:path w="2013584" h="1668779">
                  <a:moveTo>
                    <a:pt x="839302" y="794755"/>
                  </a:moveTo>
                  <a:lnTo>
                    <a:pt x="839302" y="786400"/>
                  </a:lnTo>
                  <a:lnTo>
                    <a:pt x="845946" y="779437"/>
                  </a:lnTo>
                  <a:lnTo>
                    <a:pt x="854068" y="779437"/>
                  </a:lnTo>
                  <a:lnTo>
                    <a:pt x="862271" y="779437"/>
                  </a:lnTo>
                  <a:lnTo>
                    <a:pt x="869244" y="786400"/>
                  </a:lnTo>
                  <a:lnTo>
                    <a:pt x="869244" y="794755"/>
                  </a:lnTo>
                  <a:lnTo>
                    <a:pt x="869244" y="802865"/>
                  </a:lnTo>
                  <a:lnTo>
                    <a:pt x="862271" y="809418"/>
                  </a:lnTo>
                  <a:lnTo>
                    <a:pt x="854068" y="809418"/>
                  </a:lnTo>
                  <a:lnTo>
                    <a:pt x="845946" y="809418"/>
                  </a:lnTo>
                  <a:lnTo>
                    <a:pt x="839302" y="802865"/>
                  </a:lnTo>
                  <a:lnTo>
                    <a:pt x="839302" y="794755"/>
                  </a:lnTo>
                  <a:close/>
                </a:path>
                <a:path w="2013584" h="1668779">
                  <a:moveTo>
                    <a:pt x="839302" y="1182057"/>
                  </a:moveTo>
                  <a:lnTo>
                    <a:pt x="839302" y="1173784"/>
                  </a:lnTo>
                  <a:lnTo>
                    <a:pt x="845947" y="1166821"/>
                  </a:lnTo>
                  <a:lnTo>
                    <a:pt x="854068" y="1166821"/>
                  </a:lnTo>
                  <a:lnTo>
                    <a:pt x="862271" y="1166821"/>
                  </a:lnTo>
                  <a:lnTo>
                    <a:pt x="869244" y="1173784"/>
                  </a:lnTo>
                  <a:lnTo>
                    <a:pt x="869244" y="1182057"/>
                  </a:lnTo>
                  <a:lnTo>
                    <a:pt x="869244" y="1190249"/>
                  </a:lnTo>
                  <a:lnTo>
                    <a:pt x="862271" y="1196802"/>
                  </a:lnTo>
                  <a:lnTo>
                    <a:pt x="854068" y="1196802"/>
                  </a:lnTo>
                  <a:lnTo>
                    <a:pt x="845947" y="1196802"/>
                  </a:lnTo>
                  <a:lnTo>
                    <a:pt x="839302" y="1190249"/>
                  </a:lnTo>
                  <a:lnTo>
                    <a:pt x="839302" y="1182057"/>
                  </a:lnTo>
                  <a:close/>
                </a:path>
                <a:path w="2013584" h="1668779">
                  <a:moveTo>
                    <a:pt x="839302" y="1027972"/>
                  </a:moveTo>
                  <a:lnTo>
                    <a:pt x="839302" y="1019616"/>
                  </a:lnTo>
                  <a:lnTo>
                    <a:pt x="845947" y="1013063"/>
                  </a:lnTo>
                  <a:lnTo>
                    <a:pt x="854068" y="1013063"/>
                  </a:lnTo>
                  <a:lnTo>
                    <a:pt x="862271" y="1013063"/>
                  </a:lnTo>
                  <a:lnTo>
                    <a:pt x="869244" y="1019616"/>
                  </a:lnTo>
                  <a:lnTo>
                    <a:pt x="869244" y="1027972"/>
                  </a:lnTo>
                  <a:lnTo>
                    <a:pt x="869244" y="1036082"/>
                  </a:lnTo>
                  <a:lnTo>
                    <a:pt x="862271" y="1042635"/>
                  </a:lnTo>
                  <a:lnTo>
                    <a:pt x="854068" y="1042635"/>
                  </a:lnTo>
                  <a:lnTo>
                    <a:pt x="845947" y="1042635"/>
                  </a:lnTo>
                  <a:lnTo>
                    <a:pt x="839302" y="1036082"/>
                  </a:lnTo>
                  <a:lnTo>
                    <a:pt x="839302" y="1027972"/>
                  </a:lnTo>
                  <a:close/>
                </a:path>
                <a:path w="2013584" h="1668779">
                  <a:moveTo>
                    <a:pt x="839302" y="794755"/>
                  </a:moveTo>
                  <a:lnTo>
                    <a:pt x="839302" y="786400"/>
                  </a:lnTo>
                  <a:lnTo>
                    <a:pt x="845946" y="779437"/>
                  </a:lnTo>
                  <a:lnTo>
                    <a:pt x="854068" y="779437"/>
                  </a:lnTo>
                  <a:lnTo>
                    <a:pt x="862271" y="779437"/>
                  </a:lnTo>
                  <a:lnTo>
                    <a:pt x="869244" y="786400"/>
                  </a:lnTo>
                  <a:lnTo>
                    <a:pt x="869244" y="794755"/>
                  </a:lnTo>
                  <a:lnTo>
                    <a:pt x="869244" y="802865"/>
                  </a:lnTo>
                  <a:lnTo>
                    <a:pt x="862271" y="809418"/>
                  </a:lnTo>
                  <a:lnTo>
                    <a:pt x="854068" y="809418"/>
                  </a:lnTo>
                  <a:lnTo>
                    <a:pt x="845946" y="809418"/>
                  </a:lnTo>
                  <a:lnTo>
                    <a:pt x="839302" y="802865"/>
                  </a:lnTo>
                  <a:lnTo>
                    <a:pt x="839302" y="794755"/>
                  </a:lnTo>
                  <a:close/>
                </a:path>
                <a:path w="2013584" h="1668779">
                  <a:moveTo>
                    <a:pt x="839302" y="1574209"/>
                  </a:moveTo>
                  <a:lnTo>
                    <a:pt x="839302" y="1566074"/>
                  </a:lnTo>
                  <a:lnTo>
                    <a:pt x="845947" y="1559136"/>
                  </a:lnTo>
                  <a:lnTo>
                    <a:pt x="854068" y="1559136"/>
                  </a:lnTo>
                  <a:lnTo>
                    <a:pt x="862271" y="1559136"/>
                  </a:lnTo>
                  <a:lnTo>
                    <a:pt x="869244" y="1566074"/>
                  </a:lnTo>
                  <a:lnTo>
                    <a:pt x="869244" y="1574209"/>
                  </a:lnTo>
                  <a:lnTo>
                    <a:pt x="869244" y="1582540"/>
                  </a:lnTo>
                  <a:lnTo>
                    <a:pt x="862271" y="1589085"/>
                  </a:lnTo>
                  <a:lnTo>
                    <a:pt x="854068" y="1589085"/>
                  </a:lnTo>
                  <a:lnTo>
                    <a:pt x="845947" y="1589085"/>
                  </a:lnTo>
                  <a:lnTo>
                    <a:pt x="839302" y="1582540"/>
                  </a:lnTo>
                  <a:lnTo>
                    <a:pt x="839302" y="1574209"/>
                  </a:lnTo>
                  <a:close/>
                </a:path>
                <a:path w="2013584" h="1668779">
                  <a:moveTo>
                    <a:pt x="914116" y="715214"/>
                  </a:moveTo>
                  <a:lnTo>
                    <a:pt x="914116" y="707022"/>
                  </a:lnTo>
                  <a:lnTo>
                    <a:pt x="920760" y="699896"/>
                  </a:lnTo>
                  <a:lnTo>
                    <a:pt x="928882" y="699896"/>
                  </a:lnTo>
                  <a:lnTo>
                    <a:pt x="937085" y="699896"/>
                  </a:lnTo>
                  <a:lnTo>
                    <a:pt x="944058" y="707022"/>
                  </a:lnTo>
                  <a:lnTo>
                    <a:pt x="944058" y="715214"/>
                  </a:lnTo>
                  <a:lnTo>
                    <a:pt x="944058" y="723324"/>
                  </a:lnTo>
                  <a:lnTo>
                    <a:pt x="937085" y="729877"/>
                  </a:lnTo>
                  <a:lnTo>
                    <a:pt x="928882" y="729877"/>
                  </a:lnTo>
                  <a:lnTo>
                    <a:pt x="920760" y="729877"/>
                  </a:lnTo>
                  <a:lnTo>
                    <a:pt x="914116" y="723324"/>
                  </a:lnTo>
                  <a:lnTo>
                    <a:pt x="914116" y="715214"/>
                  </a:lnTo>
                  <a:close/>
                </a:path>
                <a:path w="2013584" h="1668779">
                  <a:moveTo>
                    <a:pt x="914116" y="481915"/>
                  </a:moveTo>
                  <a:lnTo>
                    <a:pt x="914116" y="473806"/>
                  </a:lnTo>
                  <a:lnTo>
                    <a:pt x="920760" y="466843"/>
                  </a:lnTo>
                  <a:lnTo>
                    <a:pt x="928882" y="466843"/>
                  </a:lnTo>
                  <a:lnTo>
                    <a:pt x="937085" y="466843"/>
                  </a:lnTo>
                  <a:lnTo>
                    <a:pt x="944058" y="473806"/>
                  </a:lnTo>
                  <a:lnTo>
                    <a:pt x="944058" y="481915"/>
                  </a:lnTo>
                  <a:lnTo>
                    <a:pt x="944058" y="490107"/>
                  </a:lnTo>
                  <a:lnTo>
                    <a:pt x="937085" y="496660"/>
                  </a:lnTo>
                  <a:lnTo>
                    <a:pt x="928882" y="496660"/>
                  </a:lnTo>
                  <a:lnTo>
                    <a:pt x="920760" y="496660"/>
                  </a:lnTo>
                  <a:lnTo>
                    <a:pt x="914116" y="490107"/>
                  </a:lnTo>
                  <a:lnTo>
                    <a:pt x="914116" y="481915"/>
                  </a:lnTo>
                  <a:close/>
                </a:path>
                <a:path w="2013584" h="1668779">
                  <a:moveTo>
                    <a:pt x="914116" y="948840"/>
                  </a:moveTo>
                  <a:lnTo>
                    <a:pt x="914116" y="940485"/>
                  </a:lnTo>
                  <a:lnTo>
                    <a:pt x="920760" y="933604"/>
                  </a:lnTo>
                  <a:lnTo>
                    <a:pt x="928882" y="933604"/>
                  </a:lnTo>
                  <a:lnTo>
                    <a:pt x="937085" y="933604"/>
                  </a:lnTo>
                  <a:lnTo>
                    <a:pt x="944058" y="940485"/>
                  </a:lnTo>
                  <a:lnTo>
                    <a:pt x="944058" y="948840"/>
                  </a:lnTo>
                  <a:lnTo>
                    <a:pt x="944058" y="956950"/>
                  </a:lnTo>
                  <a:lnTo>
                    <a:pt x="937085" y="963503"/>
                  </a:lnTo>
                  <a:lnTo>
                    <a:pt x="928882" y="963503"/>
                  </a:lnTo>
                  <a:lnTo>
                    <a:pt x="920760" y="963503"/>
                  </a:lnTo>
                  <a:lnTo>
                    <a:pt x="914116" y="956950"/>
                  </a:lnTo>
                  <a:lnTo>
                    <a:pt x="914116" y="948840"/>
                  </a:lnTo>
                  <a:close/>
                </a:path>
                <a:path w="2013584" h="1668779">
                  <a:moveTo>
                    <a:pt x="914116" y="874296"/>
                  </a:moveTo>
                  <a:lnTo>
                    <a:pt x="914116" y="865941"/>
                  </a:lnTo>
                  <a:lnTo>
                    <a:pt x="920760" y="858978"/>
                  </a:lnTo>
                  <a:lnTo>
                    <a:pt x="928882" y="858978"/>
                  </a:lnTo>
                  <a:lnTo>
                    <a:pt x="937085" y="858978"/>
                  </a:lnTo>
                  <a:lnTo>
                    <a:pt x="944058" y="865941"/>
                  </a:lnTo>
                  <a:lnTo>
                    <a:pt x="944058" y="874296"/>
                  </a:lnTo>
                  <a:lnTo>
                    <a:pt x="944058" y="882406"/>
                  </a:lnTo>
                  <a:lnTo>
                    <a:pt x="937085" y="888959"/>
                  </a:lnTo>
                  <a:lnTo>
                    <a:pt x="928882" y="888959"/>
                  </a:lnTo>
                  <a:lnTo>
                    <a:pt x="920760" y="888959"/>
                  </a:lnTo>
                  <a:lnTo>
                    <a:pt x="914116" y="882406"/>
                  </a:lnTo>
                  <a:lnTo>
                    <a:pt x="914116" y="874296"/>
                  </a:lnTo>
                  <a:close/>
                </a:path>
                <a:path w="2013584" h="1668779">
                  <a:moveTo>
                    <a:pt x="1004106" y="635673"/>
                  </a:moveTo>
                  <a:lnTo>
                    <a:pt x="1004106" y="627563"/>
                  </a:lnTo>
                  <a:lnTo>
                    <a:pt x="1010750" y="621010"/>
                  </a:lnTo>
                  <a:lnTo>
                    <a:pt x="1018872" y="621010"/>
                  </a:lnTo>
                  <a:lnTo>
                    <a:pt x="1027075" y="621010"/>
                  </a:lnTo>
                  <a:lnTo>
                    <a:pt x="1034048" y="627563"/>
                  </a:lnTo>
                  <a:lnTo>
                    <a:pt x="1034048" y="635673"/>
                  </a:lnTo>
                  <a:lnTo>
                    <a:pt x="1034048" y="643783"/>
                  </a:lnTo>
                  <a:lnTo>
                    <a:pt x="1027075" y="650336"/>
                  </a:lnTo>
                  <a:lnTo>
                    <a:pt x="1018872" y="650336"/>
                  </a:lnTo>
                  <a:lnTo>
                    <a:pt x="1010750" y="650336"/>
                  </a:lnTo>
                  <a:lnTo>
                    <a:pt x="1004106" y="643783"/>
                  </a:lnTo>
                  <a:lnTo>
                    <a:pt x="1004106" y="635673"/>
                  </a:lnTo>
                  <a:close/>
                </a:path>
                <a:path w="2013584" h="1668779">
                  <a:moveTo>
                    <a:pt x="1004106" y="1182057"/>
                  </a:moveTo>
                  <a:lnTo>
                    <a:pt x="1004106" y="1173784"/>
                  </a:lnTo>
                  <a:lnTo>
                    <a:pt x="1010751" y="1166821"/>
                  </a:lnTo>
                  <a:lnTo>
                    <a:pt x="1018872" y="1166821"/>
                  </a:lnTo>
                  <a:lnTo>
                    <a:pt x="1027075" y="1166821"/>
                  </a:lnTo>
                  <a:lnTo>
                    <a:pt x="1034048" y="1173784"/>
                  </a:lnTo>
                  <a:lnTo>
                    <a:pt x="1034048" y="1182057"/>
                  </a:lnTo>
                  <a:lnTo>
                    <a:pt x="1034048" y="1190249"/>
                  </a:lnTo>
                  <a:lnTo>
                    <a:pt x="1027075" y="1196802"/>
                  </a:lnTo>
                  <a:lnTo>
                    <a:pt x="1018872" y="1196802"/>
                  </a:lnTo>
                  <a:lnTo>
                    <a:pt x="1010751" y="1196802"/>
                  </a:lnTo>
                  <a:lnTo>
                    <a:pt x="1004106" y="1190249"/>
                  </a:lnTo>
                  <a:lnTo>
                    <a:pt x="1004106" y="1182057"/>
                  </a:lnTo>
                  <a:close/>
                </a:path>
                <a:path w="2013584" h="1668779">
                  <a:moveTo>
                    <a:pt x="1004106" y="715214"/>
                  </a:moveTo>
                  <a:lnTo>
                    <a:pt x="1004106" y="707022"/>
                  </a:lnTo>
                  <a:lnTo>
                    <a:pt x="1010750" y="699896"/>
                  </a:lnTo>
                  <a:lnTo>
                    <a:pt x="1018872" y="699896"/>
                  </a:lnTo>
                  <a:lnTo>
                    <a:pt x="1027075" y="699896"/>
                  </a:lnTo>
                  <a:lnTo>
                    <a:pt x="1034048" y="707022"/>
                  </a:lnTo>
                  <a:lnTo>
                    <a:pt x="1034048" y="715214"/>
                  </a:lnTo>
                  <a:lnTo>
                    <a:pt x="1034048" y="723324"/>
                  </a:lnTo>
                  <a:lnTo>
                    <a:pt x="1027075" y="729877"/>
                  </a:lnTo>
                  <a:lnTo>
                    <a:pt x="1018872" y="729877"/>
                  </a:lnTo>
                  <a:lnTo>
                    <a:pt x="1010750" y="729877"/>
                  </a:lnTo>
                  <a:lnTo>
                    <a:pt x="1004106" y="723324"/>
                  </a:lnTo>
                  <a:lnTo>
                    <a:pt x="1004106" y="715214"/>
                  </a:lnTo>
                  <a:close/>
                </a:path>
                <a:path w="2013584" h="1668779">
                  <a:moveTo>
                    <a:pt x="1094096" y="635673"/>
                  </a:moveTo>
                  <a:lnTo>
                    <a:pt x="1094096" y="627563"/>
                  </a:lnTo>
                  <a:lnTo>
                    <a:pt x="1100658" y="621010"/>
                  </a:lnTo>
                  <a:lnTo>
                    <a:pt x="1108862" y="621010"/>
                  </a:lnTo>
                  <a:lnTo>
                    <a:pt x="1117065" y="621010"/>
                  </a:lnTo>
                  <a:lnTo>
                    <a:pt x="1124038" y="627563"/>
                  </a:lnTo>
                  <a:lnTo>
                    <a:pt x="1124038" y="635673"/>
                  </a:lnTo>
                  <a:lnTo>
                    <a:pt x="1124038" y="643783"/>
                  </a:lnTo>
                  <a:lnTo>
                    <a:pt x="1117065" y="650336"/>
                  </a:lnTo>
                  <a:lnTo>
                    <a:pt x="1108862" y="650336"/>
                  </a:lnTo>
                  <a:lnTo>
                    <a:pt x="1100658" y="650336"/>
                  </a:lnTo>
                  <a:lnTo>
                    <a:pt x="1094096" y="643783"/>
                  </a:lnTo>
                  <a:lnTo>
                    <a:pt x="1094096" y="635673"/>
                  </a:lnTo>
                  <a:close/>
                </a:path>
                <a:path w="2013584" h="1668779">
                  <a:moveTo>
                    <a:pt x="1094096" y="794755"/>
                  </a:moveTo>
                  <a:lnTo>
                    <a:pt x="1094096" y="786400"/>
                  </a:lnTo>
                  <a:lnTo>
                    <a:pt x="1100658" y="779437"/>
                  </a:lnTo>
                  <a:lnTo>
                    <a:pt x="1108862" y="779437"/>
                  </a:lnTo>
                  <a:lnTo>
                    <a:pt x="1117065" y="779437"/>
                  </a:lnTo>
                  <a:lnTo>
                    <a:pt x="1124038" y="786400"/>
                  </a:lnTo>
                  <a:lnTo>
                    <a:pt x="1124038" y="794755"/>
                  </a:lnTo>
                  <a:lnTo>
                    <a:pt x="1124038" y="802865"/>
                  </a:lnTo>
                  <a:lnTo>
                    <a:pt x="1117065" y="809418"/>
                  </a:lnTo>
                  <a:lnTo>
                    <a:pt x="1108862" y="809418"/>
                  </a:lnTo>
                  <a:lnTo>
                    <a:pt x="1100658" y="809418"/>
                  </a:lnTo>
                  <a:lnTo>
                    <a:pt x="1094096" y="802865"/>
                  </a:lnTo>
                  <a:lnTo>
                    <a:pt x="1094096" y="794755"/>
                  </a:lnTo>
                  <a:close/>
                </a:path>
                <a:path w="2013584" h="1668779">
                  <a:moveTo>
                    <a:pt x="1094096" y="1420492"/>
                  </a:moveTo>
                  <a:lnTo>
                    <a:pt x="1094096" y="1412366"/>
                  </a:lnTo>
                  <a:lnTo>
                    <a:pt x="1100659" y="1405419"/>
                  </a:lnTo>
                  <a:lnTo>
                    <a:pt x="1108862" y="1405419"/>
                  </a:lnTo>
                  <a:lnTo>
                    <a:pt x="1117065" y="1405419"/>
                  </a:lnTo>
                  <a:lnTo>
                    <a:pt x="1124038" y="1412366"/>
                  </a:lnTo>
                  <a:lnTo>
                    <a:pt x="1124038" y="1420492"/>
                  </a:lnTo>
                  <a:lnTo>
                    <a:pt x="1124038" y="1428823"/>
                  </a:lnTo>
                  <a:lnTo>
                    <a:pt x="1117065" y="1435368"/>
                  </a:lnTo>
                  <a:lnTo>
                    <a:pt x="1108862" y="1435368"/>
                  </a:lnTo>
                  <a:lnTo>
                    <a:pt x="1100659" y="1435368"/>
                  </a:lnTo>
                  <a:lnTo>
                    <a:pt x="1094096" y="1428823"/>
                  </a:lnTo>
                  <a:lnTo>
                    <a:pt x="1094096" y="1420492"/>
                  </a:lnTo>
                  <a:close/>
                </a:path>
                <a:path w="2013584" h="1668779">
                  <a:moveTo>
                    <a:pt x="1094096" y="874296"/>
                  </a:moveTo>
                  <a:lnTo>
                    <a:pt x="1094096" y="865941"/>
                  </a:lnTo>
                  <a:lnTo>
                    <a:pt x="1100658" y="858978"/>
                  </a:lnTo>
                  <a:lnTo>
                    <a:pt x="1108862" y="858978"/>
                  </a:lnTo>
                  <a:lnTo>
                    <a:pt x="1117065" y="858978"/>
                  </a:lnTo>
                  <a:lnTo>
                    <a:pt x="1124038" y="865941"/>
                  </a:lnTo>
                  <a:lnTo>
                    <a:pt x="1124038" y="874296"/>
                  </a:lnTo>
                  <a:lnTo>
                    <a:pt x="1124038" y="882406"/>
                  </a:lnTo>
                  <a:lnTo>
                    <a:pt x="1117065" y="888959"/>
                  </a:lnTo>
                  <a:lnTo>
                    <a:pt x="1108862" y="888959"/>
                  </a:lnTo>
                  <a:lnTo>
                    <a:pt x="1100658" y="888959"/>
                  </a:lnTo>
                  <a:lnTo>
                    <a:pt x="1094096" y="882406"/>
                  </a:lnTo>
                  <a:lnTo>
                    <a:pt x="1094096" y="874296"/>
                  </a:lnTo>
                  <a:close/>
                </a:path>
                <a:path w="2013584" h="1668779">
                  <a:moveTo>
                    <a:pt x="1094096" y="1027972"/>
                  </a:moveTo>
                  <a:lnTo>
                    <a:pt x="1094096" y="1019616"/>
                  </a:lnTo>
                  <a:lnTo>
                    <a:pt x="1100658" y="1013063"/>
                  </a:lnTo>
                  <a:lnTo>
                    <a:pt x="1108862" y="1013063"/>
                  </a:lnTo>
                  <a:lnTo>
                    <a:pt x="1117065" y="1013063"/>
                  </a:lnTo>
                  <a:lnTo>
                    <a:pt x="1124038" y="1019616"/>
                  </a:lnTo>
                  <a:lnTo>
                    <a:pt x="1124038" y="1027972"/>
                  </a:lnTo>
                  <a:lnTo>
                    <a:pt x="1124038" y="1036082"/>
                  </a:lnTo>
                  <a:lnTo>
                    <a:pt x="1117065" y="1042635"/>
                  </a:lnTo>
                  <a:lnTo>
                    <a:pt x="1108862" y="1042635"/>
                  </a:lnTo>
                  <a:lnTo>
                    <a:pt x="1100658" y="1042635"/>
                  </a:lnTo>
                  <a:lnTo>
                    <a:pt x="1094096" y="1036082"/>
                  </a:lnTo>
                  <a:lnTo>
                    <a:pt x="1094096" y="1027972"/>
                  </a:lnTo>
                  <a:close/>
                </a:path>
                <a:path w="2013584" h="1668779">
                  <a:moveTo>
                    <a:pt x="1094096" y="1182057"/>
                  </a:moveTo>
                  <a:lnTo>
                    <a:pt x="1094096" y="1173784"/>
                  </a:lnTo>
                  <a:lnTo>
                    <a:pt x="1100658" y="1166821"/>
                  </a:lnTo>
                  <a:lnTo>
                    <a:pt x="1108862" y="1166821"/>
                  </a:lnTo>
                  <a:lnTo>
                    <a:pt x="1117065" y="1166821"/>
                  </a:lnTo>
                  <a:lnTo>
                    <a:pt x="1124038" y="1173784"/>
                  </a:lnTo>
                  <a:lnTo>
                    <a:pt x="1124038" y="1182057"/>
                  </a:lnTo>
                  <a:lnTo>
                    <a:pt x="1124038" y="1190249"/>
                  </a:lnTo>
                  <a:lnTo>
                    <a:pt x="1117065" y="1196802"/>
                  </a:lnTo>
                  <a:lnTo>
                    <a:pt x="1108862" y="1196802"/>
                  </a:lnTo>
                  <a:lnTo>
                    <a:pt x="1100658" y="1196802"/>
                  </a:lnTo>
                  <a:lnTo>
                    <a:pt x="1094096" y="1190249"/>
                  </a:lnTo>
                  <a:lnTo>
                    <a:pt x="1094096" y="1182057"/>
                  </a:lnTo>
                  <a:close/>
                </a:path>
                <a:path w="2013584" h="1668779">
                  <a:moveTo>
                    <a:pt x="1094096" y="1420492"/>
                  </a:moveTo>
                  <a:lnTo>
                    <a:pt x="1094096" y="1412366"/>
                  </a:lnTo>
                  <a:lnTo>
                    <a:pt x="1100659" y="1405419"/>
                  </a:lnTo>
                  <a:lnTo>
                    <a:pt x="1108862" y="1405419"/>
                  </a:lnTo>
                  <a:lnTo>
                    <a:pt x="1117065" y="1405419"/>
                  </a:lnTo>
                  <a:lnTo>
                    <a:pt x="1124038" y="1412366"/>
                  </a:lnTo>
                  <a:lnTo>
                    <a:pt x="1124038" y="1420492"/>
                  </a:lnTo>
                  <a:lnTo>
                    <a:pt x="1124038" y="1428823"/>
                  </a:lnTo>
                  <a:lnTo>
                    <a:pt x="1117065" y="1435368"/>
                  </a:lnTo>
                  <a:lnTo>
                    <a:pt x="1108862" y="1435368"/>
                  </a:lnTo>
                  <a:lnTo>
                    <a:pt x="1100659" y="1435368"/>
                  </a:lnTo>
                  <a:lnTo>
                    <a:pt x="1094096" y="1428823"/>
                  </a:lnTo>
                  <a:lnTo>
                    <a:pt x="1094096" y="1420492"/>
                  </a:lnTo>
                  <a:close/>
                </a:path>
                <a:path w="2013584" h="1668779">
                  <a:moveTo>
                    <a:pt x="1103858" y="1107513"/>
                  </a:moveTo>
                  <a:lnTo>
                    <a:pt x="1103858" y="1099158"/>
                  </a:lnTo>
                  <a:lnTo>
                    <a:pt x="1110831" y="1092277"/>
                  </a:lnTo>
                  <a:lnTo>
                    <a:pt x="1119034" y="1092277"/>
                  </a:lnTo>
                  <a:lnTo>
                    <a:pt x="1127401" y="1092277"/>
                  </a:lnTo>
                  <a:lnTo>
                    <a:pt x="1134374" y="1099158"/>
                  </a:lnTo>
                  <a:lnTo>
                    <a:pt x="1134374" y="1107513"/>
                  </a:lnTo>
                  <a:lnTo>
                    <a:pt x="1134374" y="1115623"/>
                  </a:lnTo>
                  <a:lnTo>
                    <a:pt x="1127401" y="1122176"/>
                  </a:lnTo>
                  <a:lnTo>
                    <a:pt x="1119034" y="1122176"/>
                  </a:lnTo>
                  <a:lnTo>
                    <a:pt x="1110831" y="1122176"/>
                  </a:lnTo>
                  <a:lnTo>
                    <a:pt x="1103858" y="1115623"/>
                  </a:lnTo>
                  <a:lnTo>
                    <a:pt x="1103858" y="1107513"/>
                  </a:lnTo>
                  <a:close/>
                </a:path>
                <a:path w="2013584" h="1668779">
                  <a:moveTo>
                    <a:pt x="1103858" y="874296"/>
                  </a:moveTo>
                  <a:lnTo>
                    <a:pt x="1103858" y="865941"/>
                  </a:lnTo>
                  <a:lnTo>
                    <a:pt x="1110830" y="858978"/>
                  </a:lnTo>
                  <a:lnTo>
                    <a:pt x="1119034" y="858978"/>
                  </a:lnTo>
                  <a:lnTo>
                    <a:pt x="1127401" y="858978"/>
                  </a:lnTo>
                  <a:lnTo>
                    <a:pt x="1134374" y="865941"/>
                  </a:lnTo>
                  <a:lnTo>
                    <a:pt x="1134374" y="874296"/>
                  </a:lnTo>
                  <a:lnTo>
                    <a:pt x="1134374" y="882406"/>
                  </a:lnTo>
                  <a:lnTo>
                    <a:pt x="1127401" y="888959"/>
                  </a:lnTo>
                  <a:lnTo>
                    <a:pt x="1119034" y="888959"/>
                  </a:lnTo>
                  <a:lnTo>
                    <a:pt x="1110830" y="888959"/>
                  </a:lnTo>
                  <a:lnTo>
                    <a:pt x="1103858" y="882406"/>
                  </a:lnTo>
                  <a:lnTo>
                    <a:pt x="1103858" y="874296"/>
                  </a:lnTo>
                  <a:close/>
                </a:path>
                <a:path w="2013584" h="1668779">
                  <a:moveTo>
                    <a:pt x="1103858" y="1420492"/>
                  </a:moveTo>
                  <a:lnTo>
                    <a:pt x="1103858" y="1412366"/>
                  </a:lnTo>
                  <a:lnTo>
                    <a:pt x="1110831" y="1405419"/>
                  </a:lnTo>
                  <a:lnTo>
                    <a:pt x="1119034" y="1405419"/>
                  </a:lnTo>
                  <a:lnTo>
                    <a:pt x="1127401" y="1405419"/>
                  </a:lnTo>
                  <a:lnTo>
                    <a:pt x="1134374" y="1412366"/>
                  </a:lnTo>
                  <a:lnTo>
                    <a:pt x="1134374" y="1420492"/>
                  </a:lnTo>
                  <a:lnTo>
                    <a:pt x="1134374" y="1428823"/>
                  </a:lnTo>
                  <a:lnTo>
                    <a:pt x="1127401" y="1435368"/>
                  </a:lnTo>
                  <a:lnTo>
                    <a:pt x="1119034" y="1435368"/>
                  </a:lnTo>
                  <a:lnTo>
                    <a:pt x="1110831" y="1435368"/>
                  </a:lnTo>
                  <a:lnTo>
                    <a:pt x="1103858" y="1428823"/>
                  </a:lnTo>
                  <a:lnTo>
                    <a:pt x="1103858" y="1420492"/>
                  </a:lnTo>
                  <a:close/>
                </a:path>
                <a:path w="2013584" h="1668779">
                  <a:moveTo>
                    <a:pt x="1193848" y="1027972"/>
                  </a:moveTo>
                  <a:lnTo>
                    <a:pt x="1193848" y="1019616"/>
                  </a:lnTo>
                  <a:lnTo>
                    <a:pt x="1200410" y="1013063"/>
                  </a:lnTo>
                  <a:lnTo>
                    <a:pt x="1208614" y="1013063"/>
                  </a:lnTo>
                  <a:lnTo>
                    <a:pt x="1216981" y="1013063"/>
                  </a:lnTo>
                  <a:lnTo>
                    <a:pt x="1223954" y="1019616"/>
                  </a:lnTo>
                  <a:lnTo>
                    <a:pt x="1223954" y="1027972"/>
                  </a:lnTo>
                  <a:lnTo>
                    <a:pt x="1223954" y="1036082"/>
                  </a:lnTo>
                  <a:lnTo>
                    <a:pt x="1216981" y="1042635"/>
                  </a:lnTo>
                  <a:lnTo>
                    <a:pt x="1208614" y="1042635"/>
                  </a:lnTo>
                  <a:lnTo>
                    <a:pt x="1200410" y="1042635"/>
                  </a:lnTo>
                  <a:lnTo>
                    <a:pt x="1193848" y="1036082"/>
                  </a:lnTo>
                  <a:lnTo>
                    <a:pt x="1193848" y="1027972"/>
                  </a:lnTo>
                  <a:close/>
                </a:path>
                <a:path w="2013584" h="1668779">
                  <a:moveTo>
                    <a:pt x="1193848" y="635673"/>
                  </a:moveTo>
                  <a:lnTo>
                    <a:pt x="1193848" y="627563"/>
                  </a:lnTo>
                  <a:lnTo>
                    <a:pt x="1200410" y="621010"/>
                  </a:lnTo>
                  <a:lnTo>
                    <a:pt x="1208614" y="621010"/>
                  </a:lnTo>
                  <a:lnTo>
                    <a:pt x="1216981" y="621010"/>
                  </a:lnTo>
                  <a:lnTo>
                    <a:pt x="1223954" y="627563"/>
                  </a:lnTo>
                  <a:lnTo>
                    <a:pt x="1223954" y="635673"/>
                  </a:lnTo>
                  <a:lnTo>
                    <a:pt x="1223954" y="643783"/>
                  </a:lnTo>
                  <a:lnTo>
                    <a:pt x="1216981" y="650336"/>
                  </a:lnTo>
                  <a:lnTo>
                    <a:pt x="1208614" y="650336"/>
                  </a:lnTo>
                  <a:lnTo>
                    <a:pt x="1200410" y="650336"/>
                  </a:lnTo>
                  <a:lnTo>
                    <a:pt x="1193848" y="643783"/>
                  </a:lnTo>
                  <a:lnTo>
                    <a:pt x="1193848" y="635673"/>
                  </a:lnTo>
                  <a:close/>
                </a:path>
                <a:path w="2013584" h="1668779">
                  <a:moveTo>
                    <a:pt x="1333960" y="874296"/>
                  </a:moveTo>
                  <a:lnTo>
                    <a:pt x="1333960" y="865941"/>
                  </a:lnTo>
                  <a:lnTo>
                    <a:pt x="1340522" y="858978"/>
                  </a:lnTo>
                  <a:lnTo>
                    <a:pt x="1348890" y="858978"/>
                  </a:lnTo>
                  <a:lnTo>
                    <a:pt x="1357093" y="858978"/>
                  </a:lnTo>
                  <a:lnTo>
                    <a:pt x="1364066" y="865941"/>
                  </a:lnTo>
                  <a:lnTo>
                    <a:pt x="1364066" y="874296"/>
                  </a:lnTo>
                  <a:lnTo>
                    <a:pt x="1364066" y="882406"/>
                  </a:lnTo>
                  <a:lnTo>
                    <a:pt x="1357093" y="888959"/>
                  </a:lnTo>
                  <a:lnTo>
                    <a:pt x="1348890" y="888959"/>
                  </a:lnTo>
                  <a:lnTo>
                    <a:pt x="1340522" y="888959"/>
                  </a:lnTo>
                  <a:lnTo>
                    <a:pt x="1333960" y="882406"/>
                  </a:lnTo>
                  <a:lnTo>
                    <a:pt x="1333960" y="874296"/>
                  </a:lnTo>
                  <a:close/>
                </a:path>
                <a:path w="2013584" h="1668779">
                  <a:moveTo>
                    <a:pt x="1333960" y="1107513"/>
                  </a:moveTo>
                  <a:lnTo>
                    <a:pt x="1333960" y="1099158"/>
                  </a:lnTo>
                  <a:lnTo>
                    <a:pt x="1340522" y="1092277"/>
                  </a:lnTo>
                  <a:lnTo>
                    <a:pt x="1348890" y="1092277"/>
                  </a:lnTo>
                  <a:lnTo>
                    <a:pt x="1357093" y="1092277"/>
                  </a:lnTo>
                  <a:lnTo>
                    <a:pt x="1364066" y="1099158"/>
                  </a:lnTo>
                  <a:lnTo>
                    <a:pt x="1364066" y="1107513"/>
                  </a:lnTo>
                  <a:lnTo>
                    <a:pt x="1364066" y="1115623"/>
                  </a:lnTo>
                  <a:lnTo>
                    <a:pt x="1357093" y="1122176"/>
                  </a:lnTo>
                  <a:lnTo>
                    <a:pt x="1348890" y="1122176"/>
                  </a:lnTo>
                  <a:lnTo>
                    <a:pt x="1340522" y="1122176"/>
                  </a:lnTo>
                  <a:lnTo>
                    <a:pt x="1333960" y="1115623"/>
                  </a:lnTo>
                  <a:lnTo>
                    <a:pt x="1333960" y="1107513"/>
                  </a:lnTo>
                  <a:close/>
                </a:path>
                <a:path w="2013584" h="1668779">
                  <a:moveTo>
                    <a:pt x="1333960" y="794755"/>
                  </a:moveTo>
                  <a:lnTo>
                    <a:pt x="1333960" y="786400"/>
                  </a:lnTo>
                  <a:lnTo>
                    <a:pt x="1340522" y="779437"/>
                  </a:lnTo>
                  <a:lnTo>
                    <a:pt x="1348890" y="779437"/>
                  </a:lnTo>
                  <a:lnTo>
                    <a:pt x="1357093" y="779437"/>
                  </a:lnTo>
                  <a:lnTo>
                    <a:pt x="1364066" y="786400"/>
                  </a:lnTo>
                  <a:lnTo>
                    <a:pt x="1364066" y="794755"/>
                  </a:lnTo>
                  <a:lnTo>
                    <a:pt x="1364066" y="802865"/>
                  </a:lnTo>
                  <a:lnTo>
                    <a:pt x="1357093" y="809418"/>
                  </a:lnTo>
                  <a:lnTo>
                    <a:pt x="1348890" y="809418"/>
                  </a:lnTo>
                  <a:lnTo>
                    <a:pt x="1340522" y="809418"/>
                  </a:lnTo>
                  <a:lnTo>
                    <a:pt x="1333960" y="802865"/>
                  </a:lnTo>
                  <a:lnTo>
                    <a:pt x="1333960" y="794755"/>
                  </a:lnTo>
                  <a:close/>
                </a:path>
                <a:path w="2013584" h="1668779">
                  <a:moveTo>
                    <a:pt x="1333960" y="1027972"/>
                  </a:moveTo>
                  <a:lnTo>
                    <a:pt x="1333960" y="1019616"/>
                  </a:lnTo>
                  <a:lnTo>
                    <a:pt x="1340522" y="1013063"/>
                  </a:lnTo>
                  <a:lnTo>
                    <a:pt x="1348890" y="1013063"/>
                  </a:lnTo>
                  <a:lnTo>
                    <a:pt x="1357093" y="1013063"/>
                  </a:lnTo>
                  <a:lnTo>
                    <a:pt x="1364066" y="1019616"/>
                  </a:lnTo>
                  <a:lnTo>
                    <a:pt x="1364066" y="1027972"/>
                  </a:lnTo>
                  <a:lnTo>
                    <a:pt x="1364066" y="1036082"/>
                  </a:lnTo>
                  <a:lnTo>
                    <a:pt x="1357093" y="1042635"/>
                  </a:lnTo>
                  <a:lnTo>
                    <a:pt x="1348890" y="1042635"/>
                  </a:lnTo>
                  <a:lnTo>
                    <a:pt x="1340522" y="1042635"/>
                  </a:lnTo>
                  <a:lnTo>
                    <a:pt x="1333960" y="1036082"/>
                  </a:lnTo>
                  <a:lnTo>
                    <a:pt x="1333960" y="1027972"/>
                  </a:lnTo>
                  <a:close/>
                </a:path>
                <a:path w="2013584" h="1668779">
                  <a:moveTo>
                    <a:pt x="1333960" y="1420492"/>
                  </a:moveTo>
                  <a:lnTo>
                    <a:pt x="1333960" y="1412366"/>
                  </a:lnTo>
                  <a:lnTo>
                    <a:pt x="1340523" y="1405419"/>
                  </a:lnTo>
                  <a:lnTo>
                    <a:pt x="1348890" y="1405419"/>
                  </a:lnTo>
                  <a:lnTo>
                    <a:pt x="1357093" y="1405419"/>
                  </a:lnTo>
                  <a:lnTo>
                    <a:pt x="1364066" y="1412366"/>
                  </a:lnTo>
                  <a:lnTo>
                    <a:pt x="1364066" y="1420492"/>
                  </a:lnTo>
                  <a:lnTo>
                    <a:pt x="1364066" y="1428823"/>
                  </a:lnTo>
                  <a:lnTo>
                    <a:pt x="1357093" y="1435368"/>
                  </a:lnTo>
                  <a:lnTo>
                    <a:pt x="1348890" y="1435368"/>
                  </a:lnTo>
                  <a:lnTo>
                    <a:pt x="1340523" y="1435368"/>
                  </a:lnTo>
                  <a:lnTo>
                    <a:pt x="1333960" y="1428823"/>
                  </a:lnTo>
                  <a:lnTo>
                    <a:pt x="1333960" y="1420492"/>
                  </a:lnTo>
                  <a:close/>
                </a:path>
                <a:path w="2013584" h="1668779">
                  <a:moveTo>
                    <a:pt x="1359062" y="561456"/>
                  </a:moveTo>
                  <a:lnTo>
                    <a:pt x="1359062" y="553347"/>
                  </a:lnTo>
                  <a:lnTo>
                    <a:pt x="1365624" y="546220"/>
                  </a:lnTo>
                  <a:lnTo>
                    <a:pt x="1373828" y="546220"/>
                  </a:lnTo>
                  <a:lnTo>
                    <a:pt x="1382031" y="546220"/>
                  </a:lnTo>
                  <a:lnTo>
                    <a:pt x="1389004" y="553347"/>
                  </a:lnTo>
                  <a:lnTo>
                    <a:pt x="1389004" y="561456"/>
                  </a:lnTo>
                  <a:lnTo>
                    <a:pt x="1389004" y="569648"/>
                  </a:lnTo>
                  <a:lnTo>
                    <a:pt x="1382031" y="576120"/>
                  </a:lnTo>
                  <a:lnTo>
                    <a:pt x="1373828" y="576120"/>
                  </a:lnTo>
                  <a:lnTo>
                    <a:pt x="1365624" y="576120"/>
                  </a:lnTo>
                  <a:lnTo>
                    <a:pt x="1359062" y="569648"/>
                  </a:lnTo>
                  <a:lnTo>
                    <a:pt x="1359062" y="561456"/>
                  </a:lnTo>
                  <a:close/>
                </a:path>
                <a:path w="2013584" h="1668779">
                  <a:moveTo>
                    <a:pt x="1359062" y="402374"/>
                  </a:moveTo>
                  <a:lnTo>
                    <a:pt x="1359062" y="394264"/>
                  </a:lnTo>
                  <a:lnTo>
                    <a:pt x="1365624" y="387302"/>
                  </a:lnTo>
                  <a:lnTo>
                    <a:pt x="1373828" y="387302"/>
                  </a:lnTo>
                  <a:lnTo>
                    <a:pt x="1382031" y="387302"/>
                  </a:lnTo>
                  <a:lnTo>
                    <a:pt x="1389004" y="394264"/>
                  </a:lnTo>
                  <a:lnTo>
                    <a:pt x="1389004" y="402374"/>
                  </a:lnTo>
                  <a:lnTo>
                    <a:pt x="1389004" y="410566"/>
                  </a:lnTo>
                  <a:lnTo>
                    <a:pt x="1382031" y="417119"/>
                  </a:lnTo>
                  <a:lnTo>
                    <a:pt x="1373828" y="417119"/>
                  </a:lnTo>
                  <a:lnTo>
                    <a:pt x="1365624" y="417119"/>
                  </a:lnTo>
                  <a:lnTo>
                    <a:pt x="1359062" y="410566"/>
                  </a:lnTo>
                  <a:lnTo>
                    <a:pt x="1359062" y="402374"/>
                  </a:lnTo>
                  <a:close/>
                </a:path>
                <a:path w="2013584" h="1668779">
                  <a:moveTo>
                    <a:pt x="1359062" y="1107513"/>
                  </a:moveTo>
                  <a:lnTo>
                    <a:pt x="1359062" y="1099158"/>
                  </a:lnTo>
                  <a:lnTo>
                    <a:pt x="1365624" y="1092277"/>
                  </a:lnTo>
                  <a:lnTo>
                    <a:pt x="1373828" y="1092277"/>
                  </a:lnTo>
                  <a:lnTo>
                    <a:pt x="1382031" y="1092277"/>
                  </a:lnTo>
                  <a:lnTo>
                    <a:pt x="1389004" y="1099158"/>
                  </a:lnTo>
                  <a:lnTo>
                    <a:pt x="1389004" y="1107513"/>
                  </a:lnTo>
                  <a:lnTo>
                    <a:pt x="1389004" y="1115623"/>
                  </a:lnTo>
                  <a:lnTo>
                    <a:pt x="1382031" y="1122176"/>
                  </a:lnTo>
                  <a:lnTo>
                    <a:pt x="1373828" y="1122176"/>
                  </a:lnTo>
                  <a:lnTo>
                    <a:pt x="1365624" y="1122176"/>
                  </a:lnTo>
                  <a:lnTo>
                    <a:pt x="1359062" y="1115623"/>
                  </a:lnTo>
                  <a:lnTo>
                    <a:pt x="1359062" y="1107513"/>
                  </a:lnTo>
                  <a:close/>
                </a:path>
                <a:path w="2013584" h="1668779">
                  <a:moveTo>
                    <a:pt x="1359062" y="327830"/>
                  </a:moveTo>
                  <a:lnTo>
                    <a:pt x="1359062" y="319720"/>
                  </a:lnTo>
                  <a:lnTo>
                    <a:pt x="1365624" y="312757"/>
                  </a:lnTo>
                  <a:lnTo>
                    <a:pt x="1373827" y="312757"/>
                  </a:lnTo>
                  <a:lnTo>
                    <a:pt x="1382031" y="312757"/>
                  </a:lnTo>
                  <a:lnTo>
                    <a:pt x="1389004" y="319720"/>
                  </a:lnTo>
                  <a:lnTo>
                    <a:pt x="1389004" y="327830"/>
                  </a:lnTo>
                  <a:lnTo>
                    <a:pt x="1389004" y="335940"/>
                  </a:lnTo>
                  <a:lnTo>
                    <a:pt x="1382031" y="342493"/>
                  </a:lnTo>
                  <a:lnTo>
                    <a:pt x="1373828" y="342493"/>
                  </a:lnTo>
                  <a:lnTo>
                    <a:pt x="1365624" y="342493"/>
                  </a:lnTo>
                  <a:lnTo>
                    <a:pt x="1359062" y="335940"/>
                  </a:lnTo>
                  <a:lnTo>
                    <a:pt x="1359062" y="327830"/>
                  </a:lnTo>
                  <a:close/>
                </a:path>
                <a:path w="2013584" h="1668779">
                  <a:moveTo>
                    <a:pt x="1359062" y="715214"/>
                  </a:moveTo>
                  <a:lnTo>
                    <a:pt x="1359062" y="707022"/>
                  </a:lnTo>
                  <a:lnTo>
                    <a:pt x="1365624" y="699896"/>
                  </a:lnTo>
                  <a:lnTo>
                    <a:pt x="1373828" y="699896"/>
                  </a:lnTo>
                  <a:lnTo>
                    <a:pt x="1382031" y="699896"/>
                  </a:lnTo>
                  <a:lnTo>
                    <a:pt x="1389004" y="707022"/>
                  </a:lnTo>
                  <a:lnTo>
                    <a:pt x="1389004" y="715214"/>
                  </a:lnTo>
                  <a:lnTo>
                    <a:pt x="1389004" y="723324"/>
                  </a:lnTo>
                  <a:lnTo>
                    <a:pt x="1382031" y="729877"/>
                  </a:lnTo>
                  <a:lnTo>
                    <a:pt x="1373828" y="729877"/>
                  </a:lnTo>
                  <a:lnTo>
                    <a:pt x="1365624" y="729877"/>
                  </a:lnTo>
                  <a:lnTo>
                    <a:pt x="1359062" y="723324"/>
                  </a:lnTo>
                  <a:lnTo>
                    <a:pt x="1359062" y="715214"/>
                  </a:lnTo>
                  <a:close/>
                </a:path>
                <a:path w="2013584" h="1668779">
                  <a:moveTo>
                    <a:pt x="1423868" y="1261598"/>
                  </a:moveTo>
                  <a:lnTo>
                    <a:pt x="1423868" y="1253325"/>
                  </a:lnTo>
                  <a:lnTo>
                    <a:pt x="1430512" y="1246362"/>
                  </a:lnTo>
                  <a:lnTo>
                    <a:pt x="1438634" y="1246362"/>
                  </a:lnTo>
                  <a:lnTo>
                    <a:pt x="1447001" y="1246362"/>
                  </a:lnTo>
                  <a:lnTo>
                    <a:pt x="1454056" y="1253325"/>
                  </a:lnTo>
                  <a:lnTo>
                    <a:pt x="1454056" y="1261598"/>
                  </a:lnTo>
                  <a:lnTo>
                    <a:pt x="1454056" y="1269790"/>
                  </a:lnTo>
                  <a:lnTo>
                    <a:pt x="1447001" y="1276261"/>
                  </a:lnTo>
                  <a:lnTo>
                    <a:pt x="1438634" y="1276261"/>
                  </a:lnTo>
                  <a:lnTo>
                    <a:pt x="1430512" y="1276261"/>
                  </a:lnTo>
                  <a:lnTo>
                    <a:pt x="1423868" y="1269790"/>
                  </a:lnTo>
                  <a:lnTo>
                    <a:pt x="1423868" y="1261598"/>
                  </a:lnTo>
                  <a:close/>
                </a:path>
                <a:path w="2013584" h="1668779">
                  <a:moveTo>
                    <a:pt x="1423868" y="1340959"/>
                  </a:moveTo>
                  <a:lnTo>
                    <a:pt x="1423868" y="1332866"/>
                  </a:lnTo>
                  <a:lnTo>
                    <a:pt x="1430512" y="1325903"/>
                  </a:lnTo>
                  <a:lnTo>
                    <a:pt x="1438634" y="1325903"/>
                  </a:lnTo>
                  <a:lnTo>
                    <a:pt x="1447001" y="1325903"/>
                  </a:lnTo>
                  <a:lnTo>
                    <a:pt x="1454056" y="1332866"/>
                  </a:lnTo>
                  <a:lnTo>
                    <a:pt x="1454056" y="1340959"/>
                  </a:lnTo>
                  <a:lnTo>
                    <a:pt x="1454056" y="1349290"/>
                  </a:lnTo>
                  <a:lnTo>
                    <a:pt x="1447001" y="1355835"/>
                  </a:lnTo>
                  <a:lnTo>
                    <a:pt x="1438634" y="1355835"/>
                  </a:lnTo>
                  <a:lnTo>
                    <a:pt x="1430512" y="1355835"/>
                  </a:lnTo>
                  <a:lnTo>
                    <a:pt x="1423868" y="1349290"/>
                  </a:lnTo>
                  <a:lnTo>
                    <a:pt x="1423868" y="1340959"/>
                  </a:lnTo>
                  <a:close/>
                </a:path>
                <a:path w="2013584" h="1668779">
                  <a:moveTo>
                    <a:pt x="1423868" y="1494676"/>
                  </a:moveTo>
                  <a:lnTo>
                    <a:pt x="1423868" y="1486542"/>
                  </a:lnTo>
                  <a:lnTo>
                    <a:pt x="1430513" y="1479603"/>
                  </a:lnTo>
                  <a:lnTo>
                    <a:pt x="1438634" y="1479603"/>
                  </a:lnTo>
                  <a:lnTo>
                    <a:pt x="1447001" y="1479603"/>
                  </a:lnTo>
                  <a:lnTo>
                    <a:pt x="1454056" y="1486542"/>
                  </a:lnTo>
                  <a:lnTo>
                    <a:pt x="1454056" y="1494676"/>
                  </a:lnTo>
                  <a:lnTo>
                    <a:pt x="1454056" y="1503007"/>
                  </a:lnTo>
                  <a:lnTo>
                    <a:pt x="1447001" y="1509552"/>
                  </a:lnTo>
                  <a:lnTo>
                    <a:pt x="1438634" y="1509552"/>
                  </a:lnTo>
                  <a:lnTo>
                    <a:pt x="1430513" y="1509552"/>
                  </a:lnTo>
                  <a:lnTo>
                    <a:pt x="1423868" y="1503007"/>
                  </a:lnTo>
                  <a:lnTo>
                    <a:pt x="1423868" y="1494676"/>
                  </a:lnTo>
                  <a:close/>
                </a:path>
                <a:path w="2013584" h="1668779">
                  <a:moveTo>
                    <a:pt x="1423868" y="1261598"/>
                  </a:moveTo>
                  <a:lnTo>
                    <a:pt x="1423868" y="1253325"/>
                  </a:lnTo>
                  <a:lnTo>
                    <a:pt x="1430512" y="1246362"/>
                  </a:lnTo>
                  <a:lnTo>
                    <a:pt x="1438634" y="1246362"/>
                  </a:lnTo>
                  <a:lnTo>
                    <a:pt x="1447001" y="1246362"/>
                  </a:lnTo>
                  <a:lnTo>
                    <a:pt x="1454056" y="1253325"/>
                  </a:lnTo>
                  <a:lnTo>
                    <a:pt x="1454056" y="1261598"/>
                  </a:lnTo>
                  <a:lnTo>
                    <a:pt x="1454056" y="1269790"/>
                  </a:lnTo>
                  <a:lnTo>
                    <a:pt x="1447001" y="1276261"/>
                  </a:lnTo>
                  <a:lnTo>
                    <a:pt x="1438634" y="1276261"/>
                  </a:lnTo>
                  <a:lnTo>
                    <a:pt x="1430512" y="1276261"/>
                  </a:lnTo>
                  <a:lnTo>
                    <a:pt x="1423868" y="1269790"/>
                  </a:lnTo>
                  <a:lnTo>
                    <a:pt x="1423868" y="1261598"/>
                  </a:lnTo>
                  <a:close/>
                </a:path>
                <a:path w="2013584" h="1668779">
                  <a:moveTo>
                    <a:pt x="1628621" y="15072"/>
                  </a:moveTo>
                  <a:lnTo>
                    <a:pt x="1628621" y="6881"/>
                  </a:lnTo>
                  <a:lnTo>
                    <a:pt x="1635184" y="0"/>
                  </a:lnTo>
                  <a:lnTo>
                    <a:pt x="1643387" y="0"/>
                  </a:lnTo>
                  <a:lnTo>
                    <a:pt x="1651508" y="0"/>
                  </a:lnTo>
                  <a:lnTo>
                    <a:pt x="1658153" y="6881"/>
                  </a:lnTo>
                  <a:lnTo>
                    <a:pt x="1658153" y="15072"/>
                  </a:lnTo>
                  <a:lnTo>
                    <a:pt x="1658153" y="23346"/>
                  </a:lnTo>
                  <a:lnTo>
                    <a:pt x="1651508" y="29899"/>
                  </a:lnTo>
                  <a:lnTo>
                    <a:pt x="1643387" y="29899"/>
                  </a:lnTo>
                  <a:lnTo>
                    <a:pt x="1635184" y="29899"/>
                  </a:lnTo>
                  <a:lnTo>
                    <a:pt x="1628621" y="23346"/>
                  </a:lnTo>
                  <a:lnTo>
                    <a:pt x="1628621" y="15072"/>
                  </a:lnTo>
                  <a:close/>
                </a:path>
                <a:path w="2013584" h="1668779">
                  <a:moveTo>
                    <a:pt x="1628621" y="248289"/>
                  </a:moveTo>
                  <a:lnTo>
                    <a:pt x="1628621" y="240179"/>
                  </a:lnTo>
                  <a:lnTo>
                    <a:pt x="1635184" y="233626"/>
                  </a:lnTo>
                  <a:lnTo>
                    <a:pt x="1643387" y="233626"/>
                  </a:lnTo>
                  <a:lnTo>
                    <a:pt x="1651509" y="233626"/>
                  </a:lnTo>
                  <a:lnTo>
                    <a:pt x="1658153" y="240179"/>
                  </a:lnTo>
                  <a:lnTo>
                    <a:pt x="1658153" y="248289"/>
                  </a:lnTo>
                  <a:lnTo>
                    <a:pt x="1658153" y="256399"/>
                  </a:lnTo>
                  <a:lnTo>
                    <a:pt x="1651509" y="262952"/>
                  </a:lnTo>
                  <a:lnTo>
                    <a:pt x="1643387" y="262952"/>
                  </a:lnTo>
                  <a:lnTo>
                    <a:pt x="1635184" y="262952"/>
                  </a:lnTo>
                  <a:lnTo>
                    <a:pt x="1628621" y="256399"/>
                  </a:lnTo>
                  <a:lnTo>
                    <a:pt x="1628621" y="248289"/>
                  </a:lnTo>
                  <a:close/>
                </a:path>
                <a:path w="2013584" h="1668779">
                  <a:moveTo>
                    <a:pt x="1628621" y="402374"/>
                  </a:moveTo>
                  <a:lnTo>
                    <a:pt x="1628621" y="394265"/>
                  </a:lnTo>
                  <a:lnTo>
                    <a:pt x="1635184" y="387302"/>
                  </a:lnTo>
                  <a:lnTo>
                    <a:pt x="1643387" y="387302"/>
                  </a:lnTo>
                  <a:lnTo>
                    <a:pt x="1651509" y="387302"/>
                  </a:lnTo>
                  <a:lnTo>
                    <a:pt x="1658153" y="394265"/>
                  </a:lnTo>
                  <a:lnTo>
                    <a:pt x="1658153" y="402374"/>
                  </a:lnTo>
                  <a:lnTo>
                    <a:pt x="1658153" y="410566"/>
                  </a:lnTo>
                  <a:lnTo>
                    <a:pt x="1651509" y="417119"/>
                  </a:lnTo>
                  <a:lnTo>
                    <a:pt x="1643387" y="417119"/>
                  </a:lnTo>
                  <a:lnTo>
                    <a:pt x="1635184" y="417119"/>
                  </a:lnTo>
                  <a:lnTo>
                    <a:pt x="1628621" y="410566"/>
                  </a:lnTo>
                  <a:lnTo>
                    <a:pt x="1628621" y="402374"/>
                  </a:lnTo>
                  <a:close/>
                </a:path>
                <a:path w="2013584" h="1668779">
                  <a:moveTo>
                    <a:pt x="1628622" y="794755"/>
                  </a:moveTo>
                  <a:lnTo>
                    <a:pt x="1628622" y="786400"/>
                  </a:lnTo>
                  <a:lnTo>
                    <a:pt x="1635184" y="779437"/>
                  </a:lnTo>
                  <a:lnTo>
                    <a:pt x="1643387" y="779437"/>
                  </a:lnTo>
                  <a:lnTo>
                    <a:pt x="1651509" y="779437"/>
                  </a:lnTo>
                  <a:lnTo>
                    <a:pt x="1658153" y="786400"/>
                  </a:lnTo>
                  <a:lnTo>
                    <a:pt x="1658153" y="794755"/>
                  </a:lnTo>
                  <a:lnTo>
                    <a:pt x="1658153" y="802865"/>
                  </a:lnTo>
                  <a:lnTo>
                    <a:pt x="1651509" y="809418"/>
                  </a:lnTo>
                  <a:lnTo>
                    <a:pt x="1643387" y="809418"/>
                  </a:lnTo>
                  <a:lnTo>
                    <a:pt x="1635184" y="809418"/>
                  </a:lnTo>
                  <a:lnTo>
                    <a:pt x="1628622" y="802865"/>
                  </a:lnTo>
                  <a:lnTo>
                    <a:pt x="1628622" y="794755"/>
                  </a:lnTo>
                  <a:close/>
                </a:path>
                <a:path w="2013584" h="1668779">
                  <a:moveTo>
                    <a:pt x="1713608" y="715214"/>
                  </a:moveTo>
                  <a:lnTo>
                    <a:pt x="1713608" y="707022"/>
                  </a:lnTo>
                  <a:lnTo>
                    <a:pt x="1720170" y="699896"/>
                  </a:lnTo>
                  <a:lnTo>
                    <a:pt x="1728373" y="699896"/>
                  </a:lnTo>
                  <a:lnTo>
                    <a:pt x="1736495" y="699896"/>
                  </a:lnTo>
                  <a:lnTo>
                    <a:pt x="1743550" y="707022"/>
                  </a:lnTo>
                  <a:lnTo>
                    <a:pt x="1743550" y="715214"/>
                  </a:lnTo>
                  <a:lnTo>
                    <a:pt x="1743550" y="723324"/>
                  </a:lnTo>
                  <a:lnTo>
                    <a:pt x="1736495" y="729877"/>
                  </a:lnTo>
                  <a:lnTo>
                    <a:pt x="1728373" y="729877"/>
                  </a:lnTo>
                  <a:lnTo>
                    <a:pt x="1720170" y="729877"/>
                  </a:lnTo>
                  <a:lnTo>
                    <a:pt x="1713608" y="723324"/>
                  </a:lnTo>
                  <a:lnTo>
                    <a:pt x="1713608" y="715214"/>
                  </a:lnTo>
                  <a:close/>
                </a:path>
                <a:path w="2013584" h="1668779">
                  <a:moveTo>
                    <a:pt x="1713607" y="248289"/>
                  </a:moveTo>
                  <a:lnTo>
                    <a:pt x="1713607" y="240179"/>
                  </a:lnTo>
                  <a:lnTo>
                    <a:pt x="1720170" y="233626"/>
                  </a:lnTo>
                  <a:lnTo>
                    <a:pt x="1728373" y="233626"/>
                  </a:lnTo>
                  <a:lnTo>
                    <a:pt x="1736495" y="233626"/>
                  </a:lnTo>
                  <a:lnTo>
                    <a:pt x="1743549" y="240179"/>
                  </a:lnTo>
                  <a:lnTo>
                    <a:pt x="1743549" y="248289"/>
                  </a:lnTo>
                  <a:lnTo>
                    <a:pt x="1743549" y="256399"/>
                  </a:lnTo>
                  <a:lnTo>
                    <a:pt x="1736495" y="262952"/>
                  </a:lnTo>
                  <a:lnTo>
                    <a:pt x="1728373" y="262952"/>
                  </a:lnTo>
                  <a:lnTo>
                    <a:pt x="1720170" y="262952"/>
                  </a:lnTo>
                  <a:lnTo>
                    <a:pt x="1713607" y="256399"/>
                  </a:lnTo>
                  <a:lnTo>
                    <a:pt x="1713607" y="248289"/>
                  </a:lnTo>
                  <a:close/>
                </a:path>
                <a:path w="2013584" h="1668779">
                  <a:moveTo>
                    <a:pt x="1893506" y="794755"/>
                  </a:moveTo>
                  <a:lnTo>
                    <a:pt x="1893506" y="786400"/>
                  </a:lnTo>
                  <a:lnTo>
                    <a:pt x="1900150" y="779437"/>
                  </a:lnTo>
                  <a:lnTo>
                    <a:pt x="1908271" y="779437"/>
                  </a:lnTo>
                  <a:lnTo>
                    <a:pt x="1916475" y="779437"/>
                  </a:lnTo>
                  <a:lnTo>
                    <a:pt x="1923447" y="786400"/>
                  </a:lnTo>
                  <a:lnTo>
                    <a:pt x="1923447" y="794755"/>
                  </a:lnTo>
                  <a:lnTo>
                    <a:pt x="1923447" y="802865"/>
                  </a:lnTo>
                  <a:lnTo>
                    <a:pt x="1916475" y="809418"/>
                  </a:lnTo>
                  <a:lnTo>
                    <a:pt x="1908271" y="809418"/>
                  </a:lnTo>
                  <a:lnTo>
                    <a:pt x="1900150" y="809418"/>
                  </a:lnTo>
                  <a:lnTo>
                    <a:pt x="1893506" y="802865"/>
                  </a:lnTo>
                  <a:lnTo>
                    <a:pt x="1893506" y="794755"/>
                  </a:lnTo>
                  <a:close/>
                </a:path>
                <a:path w="2013584" h="1668779">
                  <a:moveTo>
                    <a:pt x="1893506" y="948840"/>
                  </a:moveTo>
                  <a:lnTo>
                    <a:pt x="1893506" y="940485"/>
                  </a:lnTo>
                  <a:lnTo>
                    <a:pt x="1900150" y="933604"/>
                  </a:lnTo>
                  <a:lnTo>
                    <a:pt x="1908271" y="933604"/>
                  </a:lnTo>
                  <a:lnTo>
                    <a:pt x="1916475" y="933604"/>
                  </a:lnTo>
                  <a:lnTo>
                    <a:pt x="1923448" y="940485"/>
                  </a:lnTo>
                  <a:lnTo>
                    <a:pt x="1923448" y="948841"/>
                  </a:lnTo>
                  <a:lnTo>
                    <a:pt x="1923448" y="956950"/>
                  </a:lnTo>
                  <a:lnTo>
                    <a:pt x="1916475" y="963504"/>
                  </a:lnTo>
                  <a:lnTo>
                    <a:pt x="1908271" y="963504"/>
                  </a:lnTo>
                  <a:lnTo>
                    <a:pt x="1900150" y="963504"/>
                  </a:lnTo>
                  <a:lnTo>
                    <a:pt x="1893506" y="956950"/>
                  </a:lnTo>
                  <a:lnTo>
                    <a:pt x="1893506" y="948840"/>
                  </a:lnTo>
                  <a:close/>
                </a:path>
                <a:path w="2013584" h="1668779">
                  <a:moveTo>
                    <a:pt x="1893505" y="402374"/>
                  </a:moveTo>
                  <a:lnTo>
                    <a:pt x="1893505" y="394265"/>
                  </a:lnTo>
                  <a:lnTo>
                    <a:pt x="1900150" y="387302"/>
                  </a:lnTo>
                  <a:lnTo>
                    <a:pt x="1908271" y="387302"/>
                  </a:lnTo>
                  <a:lnTo>
                    <a:pt x="1916475" y="387302"/>
                  </a:lnTo>
                  <a:lnTo>
                    <a:pt x="1923447" y="394265"/>
                  </a:lnTo>
                  <a:lnTo>
                    <a:pt x="1923447" y="402374"/>
                  </a:lnTo>
                  <a:lnTo>
                    <a:pt x="1923447" y="410566"/>
                  </a:lnTo>
                  <a:lnTo>
                    <a:pt x="1916475" y="417119"/>
                  </a:lnTo>
                  <a:lnTo>
                    <a:pt x="1908271" y="417119"/>
                  </a:lnTo>
                  <a:lnTo>
                    <a:pt x="1900150" y="417119"/>
                  </a:lnTo>
                  <a:lnTo>
                    <a:pt x="1893505" y="410566"/>
                  </a:lnTo>
                  <a:lnTo>
                    <a:pt x="1893505" y="402374"/>
                  </a:lnTo>
                  <a:close/>
                </a:path>
                <a:path w="2013584" h="1668779">
                  <a:moveTo>
                    <a:pt x="1893505" y="94613"/>
                  </a:moveTo>
                  <a:lnTo>
                    <a:pt x="1893505" y="86422"/>
                  </a:lnTo>
                  <a:lnTo>
                    <a:pt x="1900150" y="79541"/>
                  </a:lnTo>
                  <a:lnTo>
                    <a:pt x="1908271" y="79541"/>
                  </a:lnTo>
                  <a:lnTo>
                    <a:pt x="1916474" y="79541"/>
                  </a:lnTo>
                  <a:lnTo>
                    <a:pt x="1923447" y="86422"/>
                  </a:lnTo>
                  <a:lnTo>
                    <a:pt x="1923447" y="94613"/>
                  </a:lnTo>
                  <a:lnTo>
                    <a:pt x="1923447" y="102723"/>
                  </a:lnTo>
                  <a:lnTo>
                    <a:pt x="1916475" y="109440"/>
                  </a:lnTo>
                  <a:lnTo>
                    <a:pt x="1908271" y="109440"/>
                  </a:lnTo>
                  <a:lnTo>
                    <a:pt x="1900150" y="109440"/>
                  </a:lnTo>
                  <a:lnTo>
                    <a:pt x="1893505" y="102723"/>
                  </a:lnTo>
                  <a:lnTo>
                    <a:pt x="1893505" y="94613"/>
                  </a:lnTo>
                  <a:close/>
                </a:path>
                <a:path w="2013584" h="1668779">
                  <a:moveTo>
                    <a:pt x="1893505" y="402374"/>
                  </a:moveTo>
                  <a:lnTo>
                    <a:pt x="1893505" y="394265"/>
                  </a:lnTo>
                  <a:lnTo>
                    <a:pt x="1900150" y="387302"/>
                  </a:lnTo>
                  <a:lnTo>
                    <a:pt x="1908271" y="387302"/>
                  </a:lnTo>
                  <a:lnTo>
                    <a:pt x="1916475" y="387302"/>
                  </a:lnTo>
                  <a:lnTo>
                    <a:pt x="1923447" y="394265"/>
                  </a:lnTo>
                  <a:lnTo>
                    <a:pt x="1923447" y="402374"/>
                  </a:lnTo>
                  <a:lnTo>
                    <a:pt x="1923447" y="410566"/>
                  </a:lnTo>
                  <a:lnTo>
                    <a:pt x="1916475" y="417119"/>
                  </a:lnTo>
                  <a:lnTo>
                    <a:pt x="1908271" y="417119"/>
                  </a:lnTo>
                  <a:lnTo>
                    <a:pt x="1900150" y="417119"/>
                  </a:lnTo>
                  <a:lnTo>
                    <a:pt x="1893505" y="410566"/>
                  </a:lnTo>
                  <a:lnTo>
                    <a:pt x="1893505" y="402374"/>
                  </a:lnTo>
                  <a:close/>
                </a:path>
                <a:path w="2013584" h="1668779">
                  <a:moveTo>
                    <a:pt x="1943217" y="635673"/>
                  </a:moveTo>
                  <a:lnTo>
                    <a:pt x="1943217" y="627563"/>
                  </a:lnTo>
                  <a:lnTo>
                    <a:pt x="1950190" y="621010"/>
                  </a:lnTo>
                  <a:lnTo>
                    <a:pt x="1958393" y="621010"/>
                  </a:lnTo>
                  <a:lnTo>
                    <a:pt x="1966761" y="621010"/>
                  </a:lnTo>
                  <a:lnTo>
                    <a:pt x="1973734" y="627563"/>
                  </a:lnTo>
                  <a:lnTo>
                    <a:pt x="1973734" y="635673"/>
                  </a:lnTo>
                  <a:lnTo>
                    <a:pt x="1973734" y="643783"/>
                  </a:lnTo>
                  <a:lnTo>
                    <a:pt x="1966761" y="650336"/>
                  </a:lnTo>
                  <a:lnTo>
                    <a:pt x="1958393" y="650336"/>
                  </a:lnTo>
                  <a:lnTo>
                    <a:pt x="1950190" y="650336"/>
                  </a:lnTo>
                  <a:lnTo>
                    <a:pt x="1943217" y="643783"/>
                  </a:lnTo>
                  <a:lnTo>
                    <a:pt x="1943217" y="635673"/>
                  </a:lnTo>
                  <a:close/>
                </a:path>
                <a:path w="2013584" h="1668779">
                  <a:moveTo>
                    <a:pt x="1943217" y="1027972"/>
                  </a:moveTo>
                  <a:lnTo>
                    <a:pt x="1943217" y="1019617"/>
                  </a:lnTo>
                  <a:lnTo>
                    <a:pt x="1950190" y="1013063"/>
                  </a:lnTo>
                  <a:lnTo>
                    <a:pt x="1958394" y="1013063"/>
                  </a:lnTo>
                  <a:lnTo>
                    <a:pt x="1966761" y="1013063"/>
                  </a:lnTo>
                  <a:lnTo>
                    <a:pt x="1973734" y="1019617"/>
                  </a:lnTo>
                  <a:lnTo>
                    <a:pt x="1973734" y="1027972"/>
                  </a:lnTo>
                  <a:lnTo>
                    <a:pt x="1973734" y="1036082"/>
                  </a:lnTo>
                  <a:lnTo>
                    <a:pt x="1966761" y="1042635"/>
                  </a:lnTo>
                  <a:lnTo>
                    <a:pt x="1958394" y="1042635"/>
                  </a:lnTo>
                  <a:lnTo>
                    <a:pt x="1950190" y="1042635"/>
                  </a:lnTo>
                  <a:lnTo>
                    <a:pt x="1943217" y="1036082"/>
                  </a:lnTo>
                  <a:lnTo>
                    <a:pt x="1943217" y="1027972"/>
                  </a:lnTo>
                  <a:close/>
                </a:path>
                <a:path w="2013584" h="1668779">
                  <a:moveTo>
                    <a:pt x="1983495" y="635673"/>
                  </a:moveTo>
                  <a:lnTo>
                    <a:pt x="1983495" y="627563"/>
                  </a:lnTo>
                  <a:lnTo>
                    <a:pt x="1990140" y="621010"/>
                  </a:lnTo>
                  <a:lnTo>
                    <a:pt x="1998261" y="621010"/>
                  </a:lnTo>
                  <a:lnTo>
                    <a:pt x="2006465" y="621010"/>
                  </a:lnTo>
                  <a:lnTo>
                    <a:pt x="2013437" y="627563"/>
                  </a:lnTo>
                  <a:lnTo>
                    <a:pt x="2013437" y="635673"/>
                  </a:lnTo>
                  <a:lnTo>
                    <a:pt x="2013437" y="643783"/>
                  </a:lnTo>
                  <a:lnTo>
                    <a:pt x="2006465" y="650336"/>
                  </a:lnTo>
                  <a:lnTo>
                    <a:pt x="1998261" y="650336"/>
                  </a:lnTo>
                  <a:lnTo>
                    <a:pt x="1990140" y="650336"/>
                  </a:lnTo>
                  <a:lnTo>
                    <a:pt x="1983495" y="643783"/>
                  </a:lnTo>
                  <a:lnTo>
                    <a:pt x="1983495" y="635673"/>
                  </a:lnTo>
                  <a:close/>
                </a:path>
                <a:path w="2013584" h="1668779">
                  <a:moveTo>
                    <a:pt x="1983496" y="1027972"/>
                  </a:moveTo>
                  <a:lnTo>
                    <a:pt x="1983496" y="1019617"/>
                  </a:lnTo>
                  <a:lnTo>
                    <a:pt x="1990140" y="1013063"/>
                  </a:lnTo>
                  <a:lnTo>
                    <a:pt x="1998261" y="1013063"/>
                  </a:lnTo>
                  <a:lnTo>
                    <a:pt x="2006465" y="1013063"/>
                  </a:lnTo>
                  <a:lnTo>
                    <a:pt x="2013438" y="1019617"/>
                  </a:lnTo>
                  <a:lnTo>
                    <a:pt x="2013438" y="1027972"/>
                  </a:lnTo>
                  <a:lnTo>
                    <a:pt x="2013438" y="1036082"/>
                  </a:lnTo>
                  <a:lnTo>
                    <a:pt x="2006465" y="1042635"/>
                  </a:lnTo>
                  <a:lnTo>
                    <a:pt x="1998261" y="1042635"/>
                  </a:lnTo>
                  <a:lnTo>
                    <a:pt x="1990140" y="1042635"/>
                  </a:lnTo>
                  <a:lnTo>
                    <a:pt x="1983496" y="1036082"/>
                  </a:lnTo>
                  <a:lnTo>
                    <a:pt x="1983496" y="1027972"/>
                  </a:lnTo>
                  <a:close/>
                </a:path>
              </a:pathLst>
            </a:custGeom>
            <a:ln w="498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93580" y="2359605"/>
              <a:ext cx="2543175" cy="407034"/>
            </a:xfrm>
            <a:custGeom>
              <a:avLst/>
              <a:gdLst/>
              <a:ahLst/>
              <a:cxnLst/>
              <a:rect l="l" t="t" r="r" b="b"/>
              <a:pathLst>
                <a:path w="2543175" h="407035">
                  <a:moveTo>
                    <a:pt x="0" y="406552"/>
                  </a:moveTo>
                  <a:lnTo>
                    <a:pt x="2543148" y="0"/>
                  </a:lnTo>
                </a:path>
              </a:pathLst>
            </a:custGeom>
            <a:ln w="4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93580" y="3475261"/>
              <a:ext cx="2543175" cy="15240"/>
            </a:xfrm>
            <a:custGeom>
              <a:avLst/>
              <a:gdLst/>
              <a:ahLst/>
              <a:cxnLst/>
              <a:rect l="l" t="t" r="r" b="b"/>
              <a:pathLst>
                <a:path w="2543175" h="15239">
                  <a:moveTo>
                    <a:pt x="0" y="14679"/>
                  </a:moveTo>
                  <a:lnTo>
                    <a:pt x="2543148" y="14679"/>
                  </a:lnTo>
                </a:path>
                <a:path w="2543175" h="15239">
                  <a:moveTo>
                    <a:pt x="0" y="0"/>
                  </a:moveTo>
                  <a:lnTo>
                    <a:pt x="0" y="14679"/>
                  </a:lnTo>
                </a:path>
                <a:path w="2543175" h="15239">
                  <a:moveTo>
                    <a:pt x="254375" y="0"/>
                  </a:moveTo>
                  <a:lnTo>
                    <a:pt x="254375" y="14679"/>
                  </a:lnTo>
                </a:path>
                <a:path w="2543175" h="15239">
                  <a:moveTo>
                    <a:pt x="508734" y="0"/>
                  </a:moveTo>
                  <a:lnTo>
                    <a:pt x="508734" y="14679"/>
                  </a:lnTo>
                </a:path>
                <a:path w="2543175" h="15239">
                  <a:moveTo>
                    <a:pt x="762954" y="0"/>
                  </a:moveTo>
                  <a:lnTo>
                    <a:pt x="762954" y="14679"/>
                  </a:lnTo>
                </a:path>
                <a:path w="2543175" h="15239">
                  <a:moveTo>
                    <a:pt x="1017256" y="0"/>
                  </a:moveTo>
                  <a:lnTo>
                    <a:pt x="1017256" y="14679"/>
                  </a:lnTo>
                </a:path>
                <a:path w="2543175" h="15239">
                  <a:moveTo>
                    <a:pt x="1271475" y="0"/>
                  </a:moveTo>
                  <a:lnTo>
                    <a:pt x="1271475" y="14679"/>
                  </a:lnTo>
                </a:path>
                <a:path w="2543175" h="15239">
                  <a:moveTo>
                    <a:pt x="1525859" y="0"/>
                  </a:moveTo>
                  <a:lnTo>
                    <a:pt x="1525859" y="14679"/>
                  </a:lnTo>
                </a:path>
                <a:path w="2543175" h="15239">
                  <a:moveTo>
                    <a:pt x="1780243" y="0"/>
                  </a:moveTo>
                  <a:lnTo>
                    <a:pt x="1780243" y="14679"/>
                  </a:lnTo>
                </a:path>
                <a:path w="2543175" h="15239">
                  <a:moveTo>
                    <a:pt x="2034380" y="0"/>
                  </a:moveTo>
                  <a:lnTo>
                    <a:pt x="2034380" y="14679"/>
                  </a:lnTo>
                </a:path>
                <a:path w="2543175" h="15239">
                  <a:moveTo>
                    <a:pt x="2288764" y="0"/>
                  </a:moveTo>
                  <a:lnTo>
                    <a:pt x="2288764" y="14679"/>
                  </a:lnTo>
                </a:path>
                <a:path w="2543175" h="15239">
                  <a:moveTo>
                    <a:pt x="2543148" y="0"/>
                  </a:moveTo>
                  <a:lnTo>
                    <a:pt x="2543148" y="14679"/>
                  </a:lnTo>
                </a:path>
              </a:pathLst>
            </a:custGeom>
            <a:ln w="4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41758" y="3487463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4987" y="0"/>
                  </a:lnTo>
                </a:path>
                <a:path w="107315">
                  <a:moveTo>
                    <a:pt x="50876" y="0"/>
                  </a:moveTo>
                  <a:lnTo>
                    <a:pt x="55864" y="0"/>
                  </a:lnTo>
                </a:path>
                <a:path w="107315">
                  <a:moveTo>
                    <a:pt x="101753" y="0"/>
                  </a:moveTo>
                  <a:lnTo>
                    <a:pt x="106741" y="0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97079" y="348498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-2493" y="2678"/>
                  </a:moveTo>
                  <a:lnTo>
                    <a:pt x="2493" y="2678"/>
                  </a:lnTo>
                </a:path>
              </a:pathLst>
            </a:custGeom>
            <a:ln w="5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47955" y="348498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2493" y="2477"/>
                  </a:moveTo>
                  <a:lnTo>
                    <a:pt x="2493" y="2477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95936" y="3487463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4987" y="0"/>
                  </a:lnTo>
                </a:path>
                <a:path w="107315">
                  <a:moveTo>
                    <a:pt x="51073" y="0"/>
                  </a:moveTo>
                  <a:lnTo>
                    <a:pt x="56061" y="0"/>
                  </a:lnTo>
                </a:path>
                <a:path w="107315">
                  <a:moveTo>
                    <a:pt x="101950" y="0"/>
                  </a:moveTo>
                  <a:lnTo>
                    <a:pt x="106938" y="0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8755" y="3487463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4987" y="0"/>
                  </a:lnTo>
                </a:path>
                <a:path w="56515">
                  <a:moveTo>
                    <a:pt x="51065" y="0"/>
                  </a:moveTo>
                  <a:lnTo>
                    <a:pt x="56053" y="0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50271" y="3487463"/>
              <a:ext cx="1480185" cy="0"/>
            </a:xfrm>
            <a:custGeom>
              <a:avLst/>
              <a:gdLst/>
              <a:ahLst/>
              <a:cxnLst/>
              <a:rect l="l" t="t" r="r" b="b"/>
              <a:pathLst>
                <a:path w="1480184">
                  <a:moveTo>
                    <a:pt x="0" y="0"/>
                  </a:moveTo>
                  <a:lnTo>
                    <a:pt x="4987" y="0"/>
                  </a:lnTo>
                </a:path>
                <a:path w="1480184">
                  <a:moveTo>
                    <a:pt x="50942" y="0"/>
                  </a:moveTo>
                  <a:lnTo>
                    <a:pt x="55930" y="0"/>
                  </a:lnTo>
                </a:path>
                <a:path w="1480184">
                  <a:moveTo>
                    <a:pt x="101966" y="0"/>
                  </a:moveTo>
                  <a:lnTo>
                    <a:pt x="106954" y="0"/>
                  </a:lnTo>
                </a:path>
                <a:path w="1480184">
                  <a:moveTo>
                    <a:pt x="152827" y="0"/>
                  </a:moveTo>
                  <a:lnTo>
                    <a:pt x="157814" y="0"/>
                  </a:lnTo>
                </a:path>
                <a:path w="1480184">
                  <a:moveTo>
                    <a:pt x="203769" y="0"/>
                  </a:moveTo>
                  <a:lnTo>
                    <a:pt x="208757" y="0"/>
                  </a:lnTo>
                </a:path>
                <a:path w="1480184">
                  <a:moveTo>
                    <a:pt x="254219" y="0"/>
                  </a:moveTo>
                  <a:lnTo>
                    <a:pt x="259207" y="0"/>
                  </a:lnTo>
                </a:path>
                <a:path w="1480184">
                  <a:moveTo>
                    <a:pt x="305326" y="0"/>
                  </a:moveTo>
                  <a:lnTo>
                    <a:pt x="310313" y="0"/>
                  </a:lnTo>
                </a:path>
                <a:path w="1480184">
                  <a:moveTo>
                    <a:pt x="356186" y="0"/>
                  </a:moveTo>
                  <a:lnTo>
                    <a:pt x="361174" y="0"/>
                  </a:lnTo>
                </a:path>
                <a:path w="1480184">
                  <a:moveTo>
                    <a:pt x="407210" y="0"/>
                  </a:moveTo>
                  <a:lnTo>
                    <a:pt x="412198" y="0"/>
                  </a:lnTo>
                </a:path>
                <a:path w="1480184">
                  <a:moveTo>
                    <a:pt x="458071" y="0"/>
                  </a:moveTo>
                  <a:lnTo>
                    <a:pt x="463058" y="0"/>
                  </a:lnTo>
                </a:path>
                <a:path w="1480184">
                  <a:moveTo>
                    <a:pt x="508603" y="0"/>
                  </a:moveTo>
                  <a:lnTo>
                    <a:pt x="513591" y="0"/>
                  </a:lnTo>
                </a:path>
                <a:path w="1480184">
                  <a:moveTo>
                    <a:pt x="559463" y="0"/>
                  </a:moveTo>
                  <a:lnTo>
                    <a:pt x="564451" y="0"/>
                  </a:lnTo>
                </a:path>
                <a:path w="1480184">
                  <a:moveTo>
                    <a:pt x="610570" y="0"/>
                  </a:moveTo>
                  <a:lnTo>
                    <a:pt x="615557" y="0"/>
                  </a:lnTo>
                </a:path>
                <a:path w="1480184">
                  <a:moveTo>
                    <a:pt x="661430" y="0"/>
                  </a:moveTo>
                  <a:lnTo>
                    <a:pt x="666418" y="0"/>
                  </a:lnTo>
                </a:path>
                <a:path w="1480184">
                  <a:moveTo>
                    <a:pt x="712290" y="0"/>
                  </a:moveTo>
                  <a:lnTo>
                    <a:pt x="717278" y="0"/>
                  </a:lnTo>
                </a:path>
                <a:path w="1480184">
                  <a:moveTo>
                    <a:pt x="762987" y="0"/>
                  </a:moveTo>
                  <a:lnTo>
                    <a:pt x="767974" y="0"/>
                  </a:lnTo>
                </a:path>
                <a:path w="1480184">
                  <a:moveTo>
                    <a:pt x="813847" y="0"/>
                  </a:moveTo>
                  <a:lnTo>
                    <a:pt x="818835" y="0"/>
                  </a:lnTo>
                </a:path>
                <a:path w="1480184">
                  <a:moveTo>
                    <a:pt x="864707" y="0"/>
                  </a:moveTo>
                  <a:lnTo>
                    <a:pt x="869695" y="0"/>
                  </a:lnTo>
                </a:path>
                <a:path w="1480184">
                  <a:moveTo>
                    <a:pt x="915814" y="0"/>
                  </a:moveTo>
                  <a:lnTo>
                    <a:pt x="920802" y="0"/>
                  </a:lnTo>
                </a:path>
                <a:path w="1480184">
                  <a:moveTo>
                    <a:pt x="966674" y="0"/>
                  </a:moveTo>
                  <a:lnTo>
                    <a:pt x="971662" y="0"/>
                  </a:lnTo>
                </a:path>
                <a:path w="1480184">
                  <a:moveTo>
                    <a:pt x="1017124" y="0"/>
                  </a:moveTo>
                  <a:lnTo>
                    <a:pt x="1022112" y="0"/>
                  </a:lnTo>
                </a:path>
                <a:path w="1480184">
                  <a:moveTo>
                    <a:pt x="1068231" y="0"/>
                  </a:moveTo>
                  <a:lnTo>
                    <a:pt x="1073219" y="0"/>
                  </a:lnTo>
                </a:path>
                <a:path w="1480184">
                  <a:moveTo>
                    <a:pt x="1119091" y="0"/>
                  </a:moveTo>
                  <a:lnTo>
                    <a:pt x="1124079" y="0"/>
                  </a:lnTo>
                </a:path>
                <a:path w="1480184">
                  <a:moveTo>
                    <a:pt x="1169951" y="0"/>
                  </a:moveTo>
                  <a:lnTo>
                    <a:pt x="1174939" y="0"/>
                  </a:lnTo>
                </a:path>
                <a:path w="1480184">
                  <a:moveTo>
                    <a:pt x="1221058" y="0"/>
                  </a:moveTo>
                  <a:lnTo>
                    <a:pt x="1226046" y="0"/>
                  </a:lnTo>
                </a:path>
                <a:path w="1480184">
                  <a:moveTo>
                    <a:pt x="1271508" y="0"/>
                  </a:moveTo>
                  <a:lnTo>
                    <a:pt x="1276496" y="0"/>
                  </a:lnTo>
                </a:path>
                <a:path w="1480184">
                  <a:moveTo>
                    <a:pt x="1322368" y="0"/>
                  </a:moveTo>
                  <a:lnTo>
                    <a:pt x="1327356" y="0"/>
                  </a:lnTo>
                </a:path>
                <a:path w="1480184">
                  <a:moveTo>
                    <a:pt x="1373475" y="0"/>
                  </a:moveTo>
                  <a:lnTo>
                    <a:pt x="1378463" y="0"/>
                  </a:lnTo>
                </a:path>
                <a:path w="1480184">
                  <a:moveTo>
                    <a:pt x="1424335" y="0"/>
                  </a:moveTo>
                  <a:lnTo>
                    <a:pt x="1429323" y="0"/>
                  </a:lnTo>
                </a:path>
                <a:path w="1480184">
                  <a:moveTo>
                    <a:pt x="1475196" y="0"/>
                  </a:moveTo>
                  <a:lnTo>
                    <a:pt x="1480183" y="0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8657" y="348498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2493" y="2477"/>
                  </a:moveTo>
                  <a:lnTo>
                    <a:pt x="2493" y="2477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27024" y="3487463"/>
              <a:ext cx="412750" cy="0"/>
            </a:xfrm>
            <a:custGeom>
              <a:avLst/>
              <a:gdLst/>
              <a:ahLst/>
              <a:cxnLst/>
              <a:rect l="l" t="t" r="r" b="b"/>
              <a:pathLst>
                <a:path w="412750">
                  <a:moveTo>
                    <a:pt x="0" y="0"/>
                  </a:moveTo>
                  <a:lnTo>
                    <a:pt x="4987" y="0"/>
                  </a:lnTo>
                </a:path>
                <a:path w="412750">
                  <a:moveTo>
                    <a:pt x="50860" y="0"/>
                  </a:moveTo>
                  <a:lnTo>
                    <a:pt x="55848" y="0"/>
                  </a:lnTo>
                </a:path>
                <a:path w="412750">
                  <a:moveTo>
                    <a:pt x="101966" y="0"/>
                  </a:moveTo>
                  <a:lnTo>
                    <a:pt x="106954" y="0"/>
                  </a:lnTo>
                </a:path>
                <a:path w="412750">
                  <a:moveTo>
                    <a:pt x="152827" y="0"/>
                  </a:moveTo>
                  <a:lnTo>
                    <a:pt x="157814" y="0"/>
                  </a:lnTo>
                </a:path>
                <a:path w="412750">
                  <a:moveTo>
                    <a:pt x="203277" y="0"/>
                  </a:moveTo>
                  <a:lnTo>
                    <a:pt x="208265" y="0"/>
                  </a:lnTo>
                </a:path>
                <a:path w="412750">
                  <a:moveTo>
                    <a:pt x="254383" y="0"/>
                  </a:moveTo>
                  <a:lnTo>
                    <a:pt x="259371" y="0"/>
                  </a:lnTo>
                </a:path>
                <a:path w="412750">
                  <a:moveTo>
                    <a:pt x="305244" y="0"/>
                  </a:moveTo>
                  <a:lnTo>
                    <a:pt x="310231" y="0"/>
                  </a:lnTo>
                </a:path>
                <a:path w="412750">
                  <a:moveTo>
                    <a:pt x="356104" y="0"/>
                  </a:moveTo>
                  <a:lnTo>
                    <a:pt x="361092" y="0"/>
                  </a:lnTo>
                </a:path>
                <a:path w="412750">
                  <a:moveTo>
                    <a:pt x="407210" y="0"/>
                  </a:moveTo>
                  <a:lnTo>
                    <a:pt x="412198" y="0"/>
                  </a:lnTo>
                </a:path>
              </a:pathLst>
            </a:custGeom>
            <a:ln w="4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75448" y="3584650"/>
            <a:ext cx="855344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0700" algn="l"/>
              </a:tabLst>
            </a:pPr>
            <a:r>
              <a:rPr sz="500" spc="-5" dirty="0">
                <a:latin typeface="Arial"/>
                <a:cs typeface="Arial"/>
              </a:rPr>
              <a:t>07.09.2016	17.10.2016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38336" y="3505118"/>
            <a:ext cx="34671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5" dirty="0">
                <a:latin typeface="Arial"/>
                <a:cs typeface="Arial"/>
              </a:rPr>
              <a:t>06.11.2016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46940" y="3505118"/>
            <a:ext cx="34671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5" dirty="0">
                <a:latin typeface="Arial"/>
                <a:cs typeface="Arial"/>
              </a:rPr>
              <a:t>16.12.2016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55461" y="3505118"/>
            <a:ext cx="855344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1334" algn="l"/>
              </a:tabLst>
            </a:pPr>
            <a:r>
              <a:rPr sz="500" spc="-5" dirty="0">
                <a:latin typeface="Arial"/>
                <a:cs typeface="Arial"/>
              </a:rPr>
              <a:t>25.01.2017	06.03.2017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92556" y="3584651"/>
            <a:ext cx="1363980" cy="229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1334" algn="l"/>
                <a:tab pos="1029335" algn="l"/>
              </a:tabLst>
            </a:pPr>
            <a:r>
              <a:rPr sz="500" spc="-5" dirty="0">
                <a:latin typeface="Arial"/>
                <a:cs typeface="Arial"/>
              </a:rPr>
              <a:t>26.11.2016	05.01.2017	14.02.2017</a:t>
            </a:r>
            <a:endParaRPr sz="5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390"/>
              </a:spcBef>
            </a:pPr>
            <a:r>
              <a:rPr sz="500" spc="-10" dirty="0">
                <a:latin typeface="Arial"/>
                <a:cs typeface="Arial"/>
              </a:rPr>
              <a:t>Дата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690638" y="1615156"/>
            <a:ext cx="2549525" cy="1877695"/>
            <a:chOff x="8690638" y="1615156"/>
            <a:chExt cx="2549525" cy="1877695"/>
          </a:xfrm>
        </p:grpSpPr>
        <p:sp>
          <p:nvSpPr>
            <p:cNvPr id="24" name="object 24"/>
            <p:cNvSpPr/>
            <p:nvPr/>
          </p:nvSpPr>
          <p:spPr>
            <a:xfrm>
              <a:off x="8693580" y="1618013"/>
              <a:ext cx="2543175" cy="15240"/>
            </a:xfrm>
            <a:custGeom>
              <a:avLst/>
              <a:gdLst/>
              <a:ahLst/>
              <a:cxnLst/>
              <a:rect l="l" t="t" r="r" b="b"/>
              <a:pathLst>
                <a:path w="2543175" h="15239">
                  <a:moveTo>
                    <a:pt x="0" y="0"/>
                  </a:moveTo>
                  <a:lnTo>
                    <a:pt x="2543148" y="0"/>
                  </a:lnTo>
                </a:path>
                <a:path w="2543175" h="15239">
                  <a:moveTo>
                    <a:pt x="0" y="15236"/>
                  </a:moveTo>
                  <a:lnTo>
                    <a:pt x="0" y="0"/>
                  </a:lnTo>
                </a:path>
                <a:path w="2543175" h="15239">
                  <a:moveTo>
                    <a:pt x="254375" y="15236"/>
                  </a:moveTo>
                  <a:lnTo>
                    <a:pt x="254375" y="0"/>
                  </a:lnTo>
                </a:path>
                <a:path w="2543175" h="15239">
                  <a:moveTo>
                    <a:pt x="508734" y="15236"/>
                  </a:moveTo>
                  <a:lnTo>
                    <a:pt x="508734" y="0"/>
                  </a:lnTo>
                </a:path>
                <a:path w="2543175" h="15239">
                  <a:moveTo>
                    <a:pt x="762954" y="15236"/>
                  </a:moveTo>
                  <a:lnTo>
                    <a:pt x="762954" y="0"/>
                  </a:lnTo>
                </a:path>
                <a:path w="2543175" h="15239">
                  <a:moveTo>
                    <a:pt x="1017256" y="15236"/>
                  </a:moveTo>
                  <a:lnTo>
                    <a:pt x="1017256" y="0"/>
                  </a:lnTo>
                </a:path>
                <a:path w="2543175" h="15239">
                  <a:moveTo>
                    <a:pt x="1271475" y="15236"/>
                  </a:moveTo>
                  <a:lnTo>
                    <a:pt x="1271475" y="0"/>
                  </a:lnTo>
                </a:path>
                <a:path w="2543175" h="15239">
                  <a:moveTo>
                    <a:pt x="1525859" y="15236"/>
                  </a:moveTo>
                  <a:lnTo>
                    <a:pt x="1525859" y="0"/>
                  </a:lnTo>
                </a:path>
                <a:path w="2543175" h="15239">
                  <a:moveTo>
                    <a:pt x="1780243" y="15236"/>
                  </a:moveTo>
                  <a:lnTo>
                    <a:pt x="1780243" y="0"/>
                  </a:lnTo>
                </a:path>
                <a:path w="2543175" h="15239">
                  <a:moveTo>
                    <a:pt x="2034380" y="15236"/>
                  </a:moveTo>
                  <a:lnTo>
                    <a:pt x="2034380" y="0"/>
                  </a:lnTo>
                </a:path>
                <a:path w="2543175" h="15239">
                  <a:moveTo>
                    <a:pt x="2288764" y="15236"/>
                  </a:moveTo>
                  <a:lnTo>
                    <a:pt x="2288764" y="0"/>
                  </a:lnTo>
                </a:path>
                <a:path w="2543175" h="15239">
                  <a:moveTo>
                    <a:pt x="2543148" y="15236"/>
                  </a:moveTo>
                  <a:lnTo>
                    <a:pt x="2543148" y="0"/>
                  </a:lnTo>
                </a:path>
              </a:pathLst>
            </a:custGeom>
            <a:ln w="4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44251" y="161801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95128" y="161801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6005" y="161801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97078" y="161801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45461" y="1620676"/>
              <a:ext cx="309880" cy="0"/>
            </a:xfrm>
            <a:custGeom>
              <a:avLst/>
              <a:gdLst/>
              <a:ahLst/>
              <a:cxnLst/>
              <a:rect l="l" t="t" r="r" b="b"/>
              <a:pathLst>
                <a:path w="309879">
                  <a:moveTo>
                    <a:pt x="0" y="0"/>
                  </a:moveTo>
                  <a:lnTo>
                    <a:pt x="4987" y="0"/>
                  </a:lnTo>
                </a:path>
                <a:path w="309879">
                  <a:moveTo>
                    <a:pt x="50474" y="0"/>
                  </a:moveTo>
                  <a:lnTo>
                    <a:pt x="55462" y="0"/>
                  </a:lnTo>
                </a:path>
                <a:path w="309879">
                  <a:moveTo>
                    <a:pt x="101548" y="0"/>
                  </a:moveTo>
                  <a:lnTo>
                    <a:pt x="106536" y="0"/>
                  </a:lnTo>
                </a:path>
                <a:path w="309879">
                  <a:moveTo>
                    <a:pt x="152425" y="0"/>
                  </a:moveTo>
                  <a:lnTo>
                    <a:pt x="157412" y="0"/>
                  </a:lnTo>
                </a:path>
                <a:path w="309879">
                  <a:moveTo>
                    <a:pt x="203293" y="0"/>
                  </a:moveTo>
                  <a:lnTo>
                    <a:pt x="208281" y="0"/>
                  </a:lnTo>
                </a:path>
                <a:path w="309879">
                  <a:moveTo>
                    <a:pt x="254359" y="0"/>
                  </a:moveTo>
                  <a:lnTo>
                    <a:pt x="259346" y="0"/>
                  </a:lnTo>
                </a:path>
                <a:path w="309879">
                  <a:moveTo>
                    <a:pt x="304809" y="0"/>
                  </a:moveTo>
                  <a:lnTo>
                    <a:pt x="309797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01213" y="1620676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4987" y="0"/>
                  </a:lnTo>
                </a:path>
                <a:path w="107315">
                  <a:moveTo>
                    <a:pt x="51024" y="0"/>
                  </a:moveTo>
                  <a:lnTo>
                    <a:pt x="56012" y="0"/>
                  </a:lnTo>
                </a:path>
                <a:path w="107315">
                  <a:moveTo>
                    <a:pt x="101884" y="0"/>
                  </a:moveTo>
                  <a:lnTo>
                    <a:pt x="106872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56534" y="161801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04490" y="1620676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5">
                  <a:moveTo>
                    <a:pt x="0" y="0"/>
                  </a:moveTo>
                  <a:lnTo>
                    <a:pt x="4987" y="0"/>
                  </a:lnTo>
                </a:path>
                <a:path w="56515">
                  <a:moveTo>
                    <a:pt x="51106" y="0"/>
                  </a:moveTo>
                  <a:lnTo>
                    <a:pt x="56094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08951" y="1618013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57482" y="1620676"/>
              <a:ext cx="208915" cy="0"/>
            </a:xfrm>
            <a:custGeom>
              <a:avLst/>
              <a:gdLst/>
              <a:ahLst/>
              <a:cxnLst/>
              <a:rect l="l" t="t" r="r" b="b"/>
              <a:pathLst>
                <a:path w="208915">
                  <a:moveTo>
                    <a:pt x="0" y="0"/>
                  </a:moveTo>
                  <a:lnTo>
                    <a:pt x="4987" y="0"/>
                  </a:lnTo>
                </a:path>
                <a:path w="208915">
                  <a:moveTo>
                    <a:pt x="50860" y="0"/>
                  </a:moveTo>
                  <a:lnTo>
                    <a:pt x="55848" y="0"/>
                  </a:lnTo>
                </a:path>
                <a:path w="208915">
                  <a:moveTo>
                    <a:pt x="101392" y="0"/>
                  </a:moveTo>
                  <a:lnTo>
                    <a:pt x="106380" y="0"/>
                  </a:lnTo>
                </a:path>
                <a:path w="208915">
                  <a:moveTo>
                    <a:pt x="152252" y="0"/>
                  </a:moveTo>
                  <a:lnTo>
                    <a:pt x="157240" y="0"/>
                  </a:lnTo>
                </a:path>
                <a:path w="208915">
                  <a:moveTo>
                    <a:pt x="203359" y="0"/>
                  </a:moveTo>
                  <a:lnTo>
                    <a:pt x="208347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11701" y="1620676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4987" y="0"/>
                  </a:lnTo>
                </a:path>
                <a:path w="55879">
                  <a:moveTo>
                    <a:pt x="50860" y="0"/>
                  </a:moveTo>
                  <a:lnTo>
                    <a:pt x="55848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13258" y="1620676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5">
                  <a:moveTo>
                    <a:pt x="0" y="0"/>
                  </a:moveTo>
                  <a:lnTo>
                    <a:pt x="4987" y="0"/>
                  </a:lnTo>
                </a:path>
                <a:path w="158115">
                  <a:moveTo>
                    <a:pt x="50860" y="0"/>
                  </a:moveTo>
                  <a:lnTo>
                    <a:pt x="55848" y="0"/>
                  </a:lnTo>
                </a:path>
                <a:path w="158115">
                  <a:moveTo>
                    <a:pt x="101720" y="0"/>
                  </a:moveTo>
                  <a:lnTo>
                    <a:pt x="106708" y="0"/>
                  </a:lnTo>
                </a:path>
                <a:path w="158115">
                  <a:moveTo>
                    <a:pt x="152827" y="0"/>
                  </a:moveTo>
                  <a:lnTo>
                    <a:pt x="157814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16945" y="1620676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4987" y="0"/>
                  </a:lnTo>
                </a:path>
                <a:path w="55879">
                  <a:moveTo>
                    <a:pt x="50450" y="0"/>
                  </a:moveTo>
                  <a:lnTo>
                    <a:pt x="55437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18502" y="1620676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4987" y="0"/>
                  </a:lnTo>
                </a:path>
                <a:path w="107315">
                  <a:moveTo>
                    <a:pt x="50860" y="0"/>
                  </a:moveTo>
                  <a:lnTo>
                    <a:pt x="55848" y="0"/>
                  </a:lnTo>
                </a:path>
                <a:path w="107315">
                  <a:moveTo>
                    <a:pt x="101720" y="0"/>
                  </a:moveTo>
                  <a:lnTo>
                    <a:pt x="106708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71329" y="1620676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4987" y="0"/>
                  </a:lnTo>
                </a:path>
                <a:path w="106679">
                  <a:moveTo>
                    <a:pt x="50450" y="0"/>
                  </a:moveTo>
                  <a:lnTo>
                    <a:pt x="55437" y="0"/>
                  </a:lnTo>
                </a:path>
                <a:path w="106679">
                  <a:moveTo>
                    <a:pt x="101310" y="0"/>
                  </a:moveTo>
                  <a:lnTo>
                    <a:pt x="106298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623746" y="1620676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4987" y="0"/>
                  </a:lnTo>
                </a:path>
                <a:path w="107315">
                  <a:moveTo>
                    <a:pt x="50860" y="0"/>
                  </a:moveTo>
                  <a:lnTo>
                    <a:pt x="55848" y="0"/>
                  </a:lnTo>
                </a:path>
                <a:path w="107315">
                  <a:moveTo>
                    <a:pt x="101720" y="0"/>
                  </a:moveTo>
                  <a:lnTo>
                    <a:pt x="106708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776163" y="1620676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4987" y="0"/>
                  </a:lnTo>
                </a:path>
                <a:path w="107315">
                  <a:moveTo>
                    <a:pt x="50860" y="0"/>
                  </a:moveTo>
                  <a:lnTo>
                    <a:pt x="55848" y="0"/>
                  </a:lnTo>
                </a:path>
                <a:path w="107315">
                  <a:moveTo>
                    <a:pt x="101720" y="0"/>
                  </a:moveTo>
                  <a:lnTo>
                    <a:pt x="106708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28990" y="1620676"/>
              <a:ext cx="55880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4987" y="0"/>
                  </a:lnTo>
                </a:path>
                <a:path w="55879">
                  <a:moveTo>
                    <a:pt x="50860" y="0"/>
                  </a:moveTo>
                  <a:lnTo>
                    <a:pt x="55848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030301" y="1620676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5">
                  <a:moveTo>
                    <a:pt x="0" y="0"/>
                  </a:moveTo>
                  <a:lnTo>
                    <a:pt x="4987" y="0"/>
                  </a:lnTo>
                </a:path>
                <a:path w="158115">
                  <a:moveTo>
                    <a:pt x="51106" y="0"/>
                  </a:moveTo>
                  <a:lnTo>
                    <a:pt x="56094" y="0"/>
                  </a:lnTo>
                </a:path>
                <a:path w="158115">
                  <a:moveTo>
                    <a:pt x="101966" y="0"/>
                  </a:moveTo>
                  <a:lnTo>
                    <a:pt x="106954" y="0"/>
                  </a:lnTo>
                </a:path>
                <a:path w="158115">
                  <a:moveTo>
                    <a:pt x="152827" y="0"/>
                  </a:moveTo>
                  <a:lnTo>
                    <a:pt x="157814" y="0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236728" y="1618014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-2493" y="2662"/>
                  </a:moveTo>
                  <a:lnTo>
                    <a:pt x="2493" y="2662"/>
                  </a:lnTo>
                </a:path>
              </a:pathLst>
            </a:custGeom>
            <a:ln w="53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693178" y="1618013"/>
              <a:ext cx="15240" cy="1871980"/>
            </a:xfrm>
            <a:custGeom>
              <a:avLst/>
              <a:gdLst/>
              <a:ahLst/>
              <a:cxnLst/>
              <a:rect l="l" t="t" r="r" b="b"/>
              <a:pathLst>
                <a:path w="15240" h="1871979">
                  <a:moveTo>
                    <a:pt x="402" y="1871927"/>
                  </a:moveTo>
                  <a:lnTo>
                    <a:pt x="401" y="0"/>
                  </a:lnTo>
                </a:path>
                <a:path w="15240" h="1871979">
                  <a:moveTo>
                    <a:pt x="15159" y="1871927"/>
                  </a:moveTo>
                  <a:lnTo>
                    <a:pt x="402" y="1871927"/>
                  </a:lnTo>
                </a:path>
                <a:path w="15240" h="1871979">
                  <a:moveTo>
                    <a:pt x="15159" y="1716228"/>
                  </a:moveTo>
                  <a:lnTo>
                    <a:pt x="402" y="1716228"/>
                  </a:lnTo>
                </a:path>
                <a:path w="15240" h="1871979">
                  <a:moveTo>
                    <a:pt x="15159" y="1559939"/>
                  </a:moveTo>
                  <a:lnTo>
                    <a:pt x="402" y="1559939"/>
                  </a:lnTo>
                </a:path>
                <a:path w="15240" h="1871979">
                  <a:moveTo>
                    <a:pt x="15159" y="1404240"/>
                  </a:moveTo>
                  <a:lnTo>
                    <a:pt x="402" y="1404240"/>
                  </a:lnTo>
                </a:path>
                <a:path w="15240" h="1871979">
                  <a:moveTo>
                    <a:pt x="15159" y="1248164"/>
                  </a:moveTo>
                  <a:lnTo>
                    <a:pt x="402" y="1248164"/>
                  </a:lnTo>
                </a:path>
                <a:path w="15240" h="1871979">
                  <a:moveTo>
                    <a:pt x="15159" y="1092440"/>
                  </a:moveTo>
                  <a:lnTo>
                    <a:pt x="0" y="1092440"/>
                  </a:lnTo>
                </a:path>
                <a:path w="15240" h="1871979">
                  <a:moveTo>
                    <a:pt x="15159" y="936143"/>
                  </a:moveTo>
                  <a:lnTo>
                    <a:pt x="401" y="936143"/>
                  </a:lnTo>
                </a:path>
                <a:path w="15240" h="1871979">
                  <a:moveTo>
                    <a:pt x="15159" y="780092"/>
                  </a:moveTo>
                  <a:lnTo>
                    <a:pt x="401" y="780092"/>
                  </a:lnTo>
                </a:path>
                <a:path w="15240" h="1871979">
                  <a:moveTo>
                    <a:pt x="15159" y="624368"/>
                  </a:moveTo>
                  <a:lnTo>
                    <a:pt x="401" y="624368"/>
                  </a:lnTo>
                </a:path>
                <a:path w="15240" h="1871979">
                  <a:moveTo>
                    <a:pt x="15159" y="468071"/>
                  </a:moveTo>
                  <a:lnTo>
                    <a:pt x="401" y="468071"/>
                  </a:lnTo>
                </a:path>
                <a:path w="15240" h="1871979">
                  <a:moveTo>
                    <a:pt x="15159" y="312348"/>
                  </a:moveTo>
                  <a:lnTo>
                    <a:pt x="401" y="312348"/>
                  </a:lnTo>
                </a:path>
                <a:path w="15240" h="1871979">
                  <a:moveTo>
                    <a:pt x="15159" y="156297"/>
                  </a:moveTo>
                  <a:lnTo>
                    <a:pt x="401" y="156297"/>
                  </a:lnTo>
                </a:path>
                <a:path w="15240" h="1871979">
                  <a:moveTo>
                    <a:pt x="15159" y="0"/>
                  </a:moveTo>
                  <a:lnTo>
                    <a:pt x="401" y="0"/>
                  </a:lnTo>
                </a:path>
                <a:path w="15240" h="1871979">
                  <a:moveTo>
                    <a:pt x="5389" y="1793983"/>
                  </a:moveTo>
                  <a:lnTo>
                    <a:pt x="402" y="1793983"/>
                  </a:lnTo>
                </a:path>
                <a:path w="15240" h="1871979">
                  <a:moveTo>
                    <a:pt x="5389" y="1716228"/>
                  </a:moveTo>
                  <a:lnTo>
                    <a:pt x="402" y="1716228"/>
                  </a:lnTo>
                </a:path>
                <a:path w="15240" h="1871979">
                  <a:moveTo>
                    <a:pt x="5389" y="1638284"/>
                  </a:moveTo>
                  <a:lnTo>
                    <a:pt x="402" y="1638284"/>
                  </a:lnTo>
                </a:path>
                <a:path w="15240" h="1871979">
                  <a:moveTo>
                    <a:pt x="5389" y="1559939"/>
                  </a:moveTo>
                  <a:lnTo>
                    <a:pt x="402" y="1559939"/>
                  </a:lnTo>
                </a:path>
                <a:path w="15240" h="1871979">
                  <a:moveTo>
                    <a:pt x="5389" y="1482184"/>
                  </a:moveTo>
                  <a:lnTo>
                    <a:pt x="402" y="1482184"/>
                  </a:lnTo>
                </a:path>
                <a:path w="15240" h="1871979">
                  <a:moveTo>
                    <a:pt x="5389" y="1404240"/>
                  </a:moveTo>
                  <a:lnTo>
                    <a:pt x="402" y="1404240"/>
                  </a:lnTo>
                </a:path>
                <a:path w="15240" h="1871979">
                  <a:moveTo>
                    <a:pt x="5389" y="1326067"/>
                  </a:moveTo>
                  <a:lnTo>
                    <a:pt x="0" y="1326067"/>
                  </a:lnTo>
                </a:path>
                <a:path w="15240" h="1871979">
                  <a:moveTo>
                    <a:pt x="5389" y="1248164"/>
                  </a:moveTo>
                  <a:lnTo>
                    <a:pt x="402" y="1248164"/>
                  </a:lnTo>
                </a:path>
                <a:path w="15240" h="1871979">
                  <a:moveTo>
                    <a:pt x="5389" y="1170179"/>
                  </a:moveTo>
                  <a:lnTo>
                    <a:pt x="401" y="1170179"/>
                  </a:lnTo>
                </a:path>
                <a:path w="15240" h="1871979">
                  <a:moveTo>
                    <a:pt x="5389" y="1092440"/>
                  </a:moveTo>
                  <a:lnTo>
                    <a:pt x="0" y="1092440"/>
                  </a:lnTo>
                </a:path>
                <a:path w="15240" h="1871979">
                  <a:moveTo>
                    <a:pt x="5389" y="1014128"/>
                  </a:moveTo>
                  <a:lnTo>
                    <a:pt x="401" y="1014128"/>
                  </a:lnTo>
                </a:path>
                <a:path w="15240" h="1871979">
                  <a:moveTo>
                    <a:pt x="5389" y="936143"/>
                  </a:moveTo>
                  <a:lnTo>
                    <a:pt x="401" y="936143"/>
                  </a:lnTo>
                </a:path>
                <a:path w="15240" h="1871979">
                  <a:moveTo>
                    <a:pt x="5389" y="858404"/>
                  </a:moveTo>
                  <a:lnTo>
                    <a:pt x="401" y="858404"/>
                  </a:lnTo>
                </a:path>
                <a:path w="15240" h="1871979">
                  <a:moveTo>
                    <a:pt x="5389" y="780092"/>
                  </a:moveTo>
                  <a:lnTo>
                    <a:pt x="401" y="780092"/>
                  </a:lnTo>
                </a:path>
                <a:path w="15240" h="1871979">
                  <a:moveTo>
                    <a:pt x="5389" y="702107"/>
                  </a:moveTo>
                  <a:lnTo>
                    <a:pt x="401" y="702107"/>
                  </a:lnTo>
                </a:path>
                <a:path w="15240" h="1871979">
                  <a:moveTo>
                    <a:pt x="5389" y="624368"/>
                  </a:moveTo>
                  <a:lnTo>
                    <a:pt x="401" y="624368"/>
                  </a:lnTo>
                </a:path>
                <a:path w="15240" h="1871979">
                  <a:moveTo>
                    <a:pt x="5389" y="546384"/>
                  </a:moveTo>
                  <a:lnTo>
                    <a:pt x="401" y="546384"/>
                  </a:lnTo>
                </a:path>
                <a:path w="15240" h="1871979">
                  <a:moveTo>
                    <a:pt x="5389" y="468071"/>
                  </a:moveTo>
                  <a:lnTo>
                    <a:pt x="401" y="468071"/>
                  </a:lnTo>
                </a:path>
                <a:path w="15240" h="1871979">
                  <a:moveTo>
                    <a:pt x="5389" y="390333"/>
                  </a:moveTo>
                  <a:lnTo>
                    <a:pt x="401" y="390333"/>
                  </a:lnTo>
                </a:path>
                <a:path w="15240" h="1871979">
                  <a:moveTo>
                    <a:pt x="5389" y="312348"/>
                  </a:moveTo>
                  <a:lnTo>
                    <a:pt x="401" y="312348"/>
                  </a:lnTo>
                </a:path>
                <a:path w="15240" h="1871979">
                  <a:moveTo>
                    <a:pt x="5389" y="234035"/>
                  </a:moveTo>
                  <a:lnTo>
                    <a:pt x="401" y="234035"/>
                  </a:lnTo>
                </a:path>
                <a:path w="15240" h="1871979">
                  <a:moveTo>
                    <a:pt x="5389" y="156297"/>
                  </a:moveTo>
                  <a:lnTo>
                    <a:pt x="401" y="156297"/>
                  </a:lnTo>
                </a:path>
                <a:path w="15240" h="1871979">
                  <a:moveTo>
                    <a:pt x="5389" y="78312"/>
                  </a:moveTo>
                  <a:lnTo>
                    <a:pt x="401" y="78312"/>
                  </a:lnTo>
                </a:path>
                <a:path w="15240" h="1871979">
                  <a:moveTo>
                    <a:pt x="5389" y="0"/>
                  </a:moveTo>
                  <a:lnTo>
                    <a:pt x="401" y="0"/>
                  </a:lnTo>
                </a:path>
              </a:pathLst>
            </a:custGeom>
            <a:ln w="49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521072" y="3430540"/>
            <a:ext cx="855344" cy="178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314">
              <a:lnSpc>
                <a:spcPts val="595"/>
              </a:lnSpc>
              <a:spcBef>
                <a:spcPts val="110"/>
              </a:spcBef>
            </a:pPr>
            <a:r>
              <a:rPr sz="500" spc="5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95"/>
              </a:lnSpc>
              <a:tabLst>
                <a:tab pos="521334" algn="l"/>
              </a:tabLst>
            </a:pPr>
            <a:r>
              <a:rPr sz="500" spc="-5" dirty="0">
                <a:latin typeface="Arial"/>
                <a:cs typeface="Arial"/>
              </a:rPr>
              <a:t>18.08.2016	27.09.2016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16033" y="3274841"/>
            <a:ext cx="6223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616033" y="3118544"/>
            <a:ext cx="6223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5" dirty="0"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581120" y="2962854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10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81120" y="2806762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12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581120" y="2651038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14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81120" y="2494741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16</a:t>
            </a:r>
            <a:endParaRPr sz="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81120" y="2338689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18</a:t>
            </a:r>
            <a:endParaRPr sz="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81120" y="2182966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20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81119" y="2026669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22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81119" y="1870945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24</a:t>
            </a:r>
            <a:endParaRPr sz="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81119" y="1714894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26</a:t>
            </a:r>
            <a:endParaRPr sz="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81119" y="1558597"/>
            <a:ext cx="95250" cy="1041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" spc="-10" dirty="0">
                <a:latin typeface="Arial"/>
                <a:cs typeface="Arial"/>
              </a:rPr>
              <a:t>28</a:t>
            </a:r>
            <a:endParaRPr sz="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394778" y="1627318"/>
            <a:ext cx="175260" cy="1853564"/>
          </a:xfrm>
          <a:prstGeom prst="rect">
            <a:avLst/>
          </a:prstGeom>
        </p:spPr>
        <p:txBody>
          <a:bodyPr vert="vert270" wrap="square" lIns="0" tIns="8255" rIns="0" bIns="0" rtlCol="0">
            <a:spAutoFit/>
          </a:bodyPr>
          <a:lstStyle/>
          <a:p>
            <a:pPr marL="791845" marR="5080" indent="-779780">
              <a:lnSpc>
                <a:spcPct val="100000"/>
              </a:lnSpc>
              <a:spcBef>
                <a:spcPts val="65"/>
              </a:spcBef>
            </a:pPr>
            <a:r>
              <a:rPr sz="500" spc="5" dirty="0">
                <a:latin typeface="Arial"/>
                <a:cs typeface="Arial"/>
              </a:rPr>
              <a:t>Общее количество </a:t>
            </a:r>
            <a:r>
              <a:rPr sz="500" dirty="0">
                <a:latin typeface="Arial"/>
                <a:cs typeface="Arial"/>
              </a:rPr>
              <a:t>проблем </a:t>
            </a:r>
            <a:r>
              <a:rPr sz="500" spc="-5" dirty="0">
                <a:latin typeface="Arial"/>
                <a:cs typeface="Arial"/>
              </a:rPr>
              <a:t>(доменов) </a:t>
            </a:r>
            <a:r>
              <a:rPr sz="500" spc="5" dirty="0">
                <a:latin typeface="Arial"/>
                <a:cs typeface="Arial"/>
              </a:rPr>
              <a:t>в </a:t>
            </a:r>
            <a:r>
              <a:rPr sz="500" dirty="0">
                <a:latin typeface="Arial"/>
                <a:cs typeface="Arial"/>
              </a:rPr>
              <a:t>реабилитационном  диагнозе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221388" y="1618014"/>
            <a:ext cx="15875" cy="1871980"/>
          </a:xfrm>
          <a:custGeom>
            <a:avLst/>
            <a:gdLst/>
            <a:ahLst/>
            <a:cxnLst/>
            <a:rect l="l" t="t" r="r" b="b"/>
            <a:pathLst>
              <a:path w="15875" h="1871979">
                <a:moveTo>
                  <a:pt x="15340" y="1871927"/>
                </a:moveTo>
                <a:lnTo>
                  <a:pt x="15340" y="0"/>
                </a:lnTo>
              </a:path>
              <a:path w="15875" h="1871979">
                <a:moveTo>
                  <a:pt x="0" y="1871927"/>
                </a:moveTo>
                <a:lnTo>
                  <a:pt x="15340" y="1871927"/>
                </a:lnTo>
              </a:path>
              <a:path w="15875" h="1871979">
                <a:moveTo>
                  <a:pt x="0" y="1716228"/>
                </a:moveTo>
                <a:lnTo>
                  <a:pt x="15340" y="1716228"/>
                </a:lnTo>
              </a:path>
              <a:path w="15875" h="1871979">
                <a:moveTo>
                  <a:pt x="0" y="1559939"/>
                </a:moveTo>
                <a:lnTo>
                  <a:pt x="15340" y="1559939"/>
                </a:lnTo>
              </a:path>
              <a:path w="15875" h="1871979">
                <a:moveTo>
                  <a:pt x="0" y="1404240"/>
                </a:moveTo>
                <a:lnTo>
                  <a:pt x="15340" y="1404240"/>
                </a:lnTo>
              </a:path>
              <a:path w="15875" h="1871979">
                <a:moveTo>
                  <a:pt x="0" y="1248164"/>
                </a:moveTo>
                <a:lnTo>
                  <a:pt x="15340" y="1248164"/>
                </a:lnTo>
              </a:path>
              <a:path w="15875" h="1871979">
                <a:moveTo>
                  <a:pt x="0" y="1092440"/>
                </a:moveTo>
                <a:lnTo>
                  <a:pt x="15340" y="1092440"/>
                </a:lnTo>
              </a:path>
              <a:path w="15875" h="1871979">
                <a:moveTo>
                  <a:pt x="0" y="936143"/>
                </a:moveTo>
                <a:lnTo>
                  <a:pt x="15340" y="936143"/>
                </a:lnTo>
              </a:path>
              <a:path w="15875" h="1871979">
                <a:moveTo>
                  <a:pt x="0" y="780092"/>
                </a:moveTo>
                <a:lnTo>
                  <a:pt x="15340" y="780092"/>
                </a:lnTo>
              </a:path>
              <a:path w="15875" h="1871979">
                <a:moveTo>
                  <a:pt x="0" y="624368"/>
                </a:moveTo>
                <a:lnTo>
                  <a:pt x="15340" y="624368"/>
                </a:lnTo>
              </a:path>
              <a:path w="15875" h="1871979">
                <a:moveTo>
                  <a:pt x="0" y="468071"/>
                </a:moveTo>
                <a:lnTo>
                  <a:pt x="15340" y="468071"/>
                </a:lnTo>
              </a:path>
              <a:path w="15875" h="1871979">
                <a:moveTo>
                  <a:pt x="0" y="312348"/>
                </a:moveTo>
                <a:lnTo>
                  <a:pt x="15340" y="312348"/>
                </a:lnTo>
              </a:path>
              <a:path w="15875" h="1871979">
                <a:moveTo>
                  <a:pt x="0" y="156297"/>
                </a:moveTo>
                <a:lnTo>
                  <a:pt x="15340" y="156297"/>
                </a:lnTo>
              </a:path>
              <a:path w="15875" h="1871979">
                <a:moveTo>
                  <a:pt x="0" y="0"/>
                </a:moveTo>
                <a:lnTo>
                  <a:pt x="15340" y="0"/>
                </a:lnTo>
              </a:path>
              <a:path w="15875" h="1871979">
                <a:moveTo>
                  <a:pt x="9926" y="1793983"/>
                </a:moveTo>
                <a:lnTo>
                  <a:pt x="15340" y="1793983"/>
                </a:lnTo>
              </a:path>
              <a:path w="15875" h="1871979">
                <a:moveTo>
                  <a:pt x="9926" y="1716228"/>
                </a:moveTo>
                <a:lnTo>
                  <a:pt x="15340" y="1716228"/>
                </a:lnTo>
              </a:path>
              <a:path w="15875" h="1871979">
                <a:moveTo>
                  <a:pt x="9926" y="1638284"/>
                </a:moveTo>
                <a:lnTo>
                  <a:pt x="15340" y="1638284"/>
                </a:lnTo>
              </a:path>
              <a:path w="15875" h="1871979">
                <a:moveTo>
                  <a:pt x="9926" y="1559939"/>
                </a:moveTo>
                <a:lnTo>
                  <a:pt x="15340" y="1559939"/>
                </a:lnTo>
              </a:path>
              <a:path w="15875" h="1871979">
                <a:moveTo>
                  <a:pt x="9926" y="1482184"/>
                </a:moveTo>
                <a:lnTo>
                  <a:pt x="15340" y="1482184"/>
                </a:lnTo>
              </a:path>
              <a:path w="15875" h="1871979">
                <a:moveTo>
                  <a:pt x="9926" y="1404240"/>
                </a:moveTo>
                <a:lnTo>
                  <a:pt x="15340" y="1404240"/>
                </a:lnTo>
              </a:path>
              <a:path w="15875" h="1871979">
                <a:moveTo>
                  <a:pt x="9926" y="1326067"/>
                </a:moveTo>
                <a:lnTo>
                  <a:pt x="15340" y="1326067"/>
                </a:lnTo>
              </a:path>
              <a:path w="15875" h="1871979">
                <a:moveTo>
                  <a:pt x="9926" y="1248164"/>
                </a:moveTo>
                <a:lnTo>
                  <a:pt x="15340" y="1248164"/>
                </a:lnTo>
              </a:path>
              <a:path w="15875" h="1871979">
                <a:moveTo>
                  <a:pt x="9926" y="1170179"/>
                </a:moveTo>
                <a:lnTo>
                  <a:pt x="15340" y="1170179"/>
                </a:lnTo>
              </a:path>
              <a:path w="15875" h="1871979">
                <a:moveTo>
                  <a:pt x="9926" y="1092440"/>
                </a:moveTo>
                <a:lnTo>
                  <a:pt x="15340" y="1092440"/>
                </a:lnTo>
              </a:path>
              <a:path w="15875" h="1871979">
                <a:moveTo>
                  <a:pt x="9926" y="1014128"/>
                </a:moveTo>
                <a:lnTo>
                  <a:pt x="15340" y="1014128"/>
                </a:lnTo>
              </a:path>
              <a:path w="15875" h="1871979">
                <a:moveTo>
                  <a:pt x="9926" y="936143"/>
                </a:moveTo>
                <a:lnTo>
                  <a:pt x="15340" y="936143"/>
                </a:lnTo>
              </a:path>
              <a:path w="15875" h="1871979">
                <a:moveTo>
                  <a:pt x="9926" y="858404"/>
                </a:moveTo>
                <a:lnTo>
                  <a:pt x="15340" y="858404"/>
                </a:lnTo>
              </a:path>
              <a:path w="15875" h="1871979">
                <a:moveTo>
                  <a:pt x="9926" y="780092"/>
                </a:moveTo>
                <a:lnTo>
                  <a:pt x="15340" y="780092"/>
                </a:lnTo>
              </a:path>
              <a:path w="15875" h="1871979">
                <a:moveTo>
                  <a:pt x="9926" y="702107"/>
                </a:moveTo>
                <a:lnTo>
                  <a:pt x="15340" y="702107"/>
                </a:lnTo>
              </a:path>
              <a:path w="15875" h="1871979">
                <a:moveTo>
                  <a:pt x="9926" y="624368"/>
                </a:moveTo>
                <a:lnTo>
                  <a:pt x="15340" y="624368"/>
                </a:lnTo>
              </a:path>
              <a:path w="15875" h="1871979">
                <a:moveTo>
                  <a:pt x="9926" y="546384"/>
                </a:moveTo>
                <a:lnTo>
                  <a:pt x="15340" y="546384"/>
                </a:lnTo>
              </a:path>
              <a:path w="15875" h="1871979">
                <a:moveTo>
                  <a:pt x="9926" y="468071"/>
                </a:moveTo>
                <a:lnTo>
                  <a:pt x="15340" y="468071"/>
                </a:lnTo>
              </a:path>
              <a:path w="15875" h="1871979">
                <a:moveTo>
                  <a:pt x="9926" y="390333"/>
                </a:moveTo>
                <a:lnTo>
                  <a:pt x="15340" y="390333"/>
                </a:lnTo>
              </a:path>
              <a:path w="15875" h="1871979">
                <a:moveTo>
                  <a:pt x="9926" y="312348"/>
                </a:moveTo>
                <a:lnTo>
                  <a:pt x="15340" y="312348"/>
                </a:lnTo>
              </a:path>
              <a:path w="15875" h="1871979">
                <a:moveTo>
                  <a:pt x="9926" y="234035"/>
                </a:moveTo>
                <a:lnTo>
                  <a:pt x="15340" y="234035"/>
                </a:lnTo>
              </a:path>
              <a:path w="15875" h="1871979">
                <a:moveTo>
                  <a:pt x="9926" y="156297"/>
                </a:moveTo>
                <a:lnTo>
                  <a:pt x="15340" y="156297"/>
                </a:lnTo>
              </a:path>
              <a:path w="15875" h="1871979">
                <a:moveTo>
                  <a:pt x="9925" y="78312"/>
                </a:moveTo>
                <a:lnTo>
                  <a:pt x="15340" y="78312"/>
                </a:lnTo>
              </a:path>
              <a:path w="15875" h="1871979">
                <a:moveTo>
                  <a:pt x="9925" y="0"/>
                </a:moveTo>
                <a:lnTo>
                  <a:pt x="15340" y="0"/>
                </a:lnTo>
              </a:path>
            </a:pathLst>
          </a:custGeom>
          <a:ln w="49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8791695" y="4907219"/>
            <a:ext cx="2562860" cy="1663064"/>
            <a:chOff x="8791695" y="4907219"/>
            <a:chExt cx="2562860" cy="1663064"/>
          </a:xfrm>
        </p:grpSpPr>
        <p:sp>
          <p:nvSpPr>
            <p:cNvPr id="62" name="object 62"/>
            <p:cNvSpPr/>
            <p:nvPr/>
          </p:nvSpPr>
          <p:spPr>
            <a:xfrm>
              <a:off x="8796227" y="4911234"/>
              <a:ext cx="2558415" cy="1659255"/>
            </a:xfrm>
            <a:custGeom>
              <a:avLst/>
              <a:gdLst/>
              <a:ahLst/>
              <a:cxnLst/>
              <a:rect l="l" t="t" r="r" b="b"/>
              <a:pathLst>
                <a:path w="2558415" h="1659254">
                  <a:moveTo>
                    <a:pt x="255311" y="1658828"/>
                  </a:moveTo>
                  <a:lnTo>
                    <a:pt x="255310" y="0"/>
                  </a:lnTo>
                </a:path>
                <a:path w="2558415" h="1659254">
                  <a:moveTo>
                    <a:pt x="511111" y="1658405"/>
                  </a:moveTo>
                  <a:lnTo>
                    <a:pt x="511111" y="0"/>
                  </a:lnTo>
                </a:path>
                <a:path w="2558415" h="1659254">
                  <a:moveTo>
                    <a:pt x="767177" y="1658405"/>
                  </a:moveTo>
                  <a:lnTo>
                    <a:pt x="767177" y="0"/>
                  </a:lnTo>
                </a:path>
                <a:path w="2558415" h="1659254">
                  <a:moveTo>
                    <a:pt x="1023008" y="1658405"/>
                  </a:moveTo>
                  <a:lnTo>
                    <a:pt x="1023008" y="0"/>
                  </a:lnTo>
                </a:path>
                <a:path w="2558415" h="1659254">
                  <a:moveTo>
                    <a:pt x="1278737" y="1658405"/>
                  </a:moveTo>
                  <a:lnTo>
                    <a:pt x="1278737" y="0"/>
                  </a:lnTo>
                </a:path>
                <a:path w="2558415" h="1659254">
                  <a:moveTo>
                    <a:pt x="1534773" y="1658405"/>
                  </a:moveTo>
                  <a:lnTo>
                    <a:pt x="1534772" y="0"/>
                  </a:lnTo>
                </a:path>
                <a:path w="2558415" h="1659254">
                  <a:moveTo>
                    <a:pt x="1790604" y="1658405"/>
                  </a:moveTo>
                  <a:lnTo>
                    <a:pt x="1790603" y="0"/>
                  </a:lnTo>
                </a:path>
                <a:path w="2558415" h="1659254">
                  <a:moveTo>
                    <a:pt x="2046435" y="1658405"/>
                  </a:moveTo>
                  <a:lnTo>
                    <a:pt x="2046434" y="0"/>
                  </a:lnTo>
                </a:path>
                <a:path w="2558415" h="1659254">
                  <a:moveTo>
                    <a:pt x="2302164" y="1658405"/>
                  </a:moveTo>
                  <a:lnTo>
                    <a:pt x="2302163" y="0"/>
                  </a:lnTo>
                </a:path>
                <a:path w="2558415" h="1659254">
                  <a:moveTo>
                    <a:pt x="0" y="1382297"/>
                  </a:moveTo>
                  <a:lnTo>
                    <a:pt x="2558301" y="1382297"/>
                  </a:lnTo>
                </a:path>
                <a:path w="2558415" h="1659254">
                  <a:moveTo>
                    <a:pt x="0" y="1105657"/>
                  </a:moveTo>
                  <a:lnTo>
                    <a:pt x="2558301" y="1105657"/>
                  </a:lnTo>
                </a:path>
                <a:path w="2558415" h="1659254">
                  <a:moveTo>
                    <a:pt x="0" y="829288"/>
                  </a:moveTo>
                  <a:lnTo>
                    <a:pt x="2558301" y="829288"/>
                  </a:lnTo>
                </a:path>
                <a:path w="2558415" h="1659254">
                  <a:moveTo>
                    <a:pt x="0" y="552918"/>
                  </a:moveTo>
                  <a:lnTo>
                    <a:pt x="2558301" y="552918"/>
                  </a:lnTo>
                </a:path>
                <a:path w="2558415" h="1659254">
                  <a:moveTo>
                    <a:pt x="0" y="276549"/>
                  </a:moveTo>
                  <a:lnTo>
                    <a:pt x="2558301" y="276549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08046" y="5175454"/>
              <a:ext cx="2026920" cy="1265555"/>
            </a:xfrm>
            <a:custGeom>
              <a:avLst/>
              <a:gdLst/>
              <a:ahLst/>
              <a:cxnLst/>
              <a:rect l="l" t="t" r="r" b="b"/>
              <a:pathLst>
                <a:path w="2026920" h="1265554">
                  <a:moveTo>
                    <a:pt x="0" y="978767"/>
                  </a:moveTo>
                  <a:lnTo>
                    <a:pt x="0" y="971927"/>
                  </a:lnTo>
                  <a:lnTo>
                    <a:pt x="6122" y="966527"/>
                  </a:lnTo>
                  <a:lnTo>
                    <a:pt x="13725" y="966527"/>
                  </a:lnTo>
                  <a:lnTo>
                    <a:pt x="21562" y="966527"/>
                  </a:lnTo>
                  <a:lnTo>
                    <a:pt x="27685" y="971927"/>
                  </a:lnTo>
                  <a:lnTo>
                    <a:pt x="27685" y="978767"/>
                  </a:lnTo>
                  <a:lnTo>
                    <a:pt x="27685" y="985696"/>
                  </a:lnTo>
                  <a:lnTo>
                    <a:pt x="21562" y="991006"/>
                  </a:lnTo>
                  <a:lnTo>
                    <a:pt x="13725" y="991006"/>
                  </a:lnTo>
                  <a:lnTo>
                    <a:pt x="6122" y="991006"/>
                  </a:lnTo>
                  <a:lnTo>
                    <a:pt x="0" y="985696"/>
                  </a:lnTo>
                  <a:lnTo>
                    <a:pt x="0" y="978767"/>
                  </a:lnTo>
                  <a:close/>
                </a:path>
                <a:path w="2026920" h="1265554">
                  <a:moveTo>
                    <a:pt x="0" y="1118166"/>
                  </a:moveTo>
                  <a:lnTo>
                    <a:pt x="0" y="1111237"/>
                  </a:lnTo>
                  <a:lnTo>
                    <a:pt x="6122" y="1105837"/>
                  </a:lnTo>
                  <a:lnTo>
                    <a:pt x="13725" y="1105837"/>
                  </a:lnTo>
                  <a:lnTo>
                    <a:pt x="21562" y="1105837"/>
                  </a:lnTo>
                  <a:lnTo>
                    <a:pt x="27685" y="1111237"/>
                  </a:lnTo>
                  <a:lnTo>
                    <a:pt x="27685" y="1118166"/>
                  </a:lnTo>
                  <a:lnTo>
                    <a:pt x="27685" y="1125006"/>
                  </a:lnTo>
                  <a:lnTo>
                    <a:pt x="21562" y="1130405"/>
                  </a:lnTo>
                  <a:lnTo>
                    <a:pt x="13725" y="1130405"/>
                  </a:lnTo>
                  <a:lnTo>
                    <a:pt x="6122" y="1130405"/>
                  </a:lnTo>
                  <a:lnTo>
                    <a:pt x="0" y="1125006"/>
                  </a:lnTo>
                  <a:lnTo>
                    <a:pt x="0" y="1118166"/>
                  </a:lnTo>
                  <a:close/>
                </a:path>
                <a:path w="2026920" h="1265554">
                  <a:moveTo>
                    <a:pt x="0" y="700237"/>
                  </a:moveTo>
                  <a:lnTo>
                    <a:pt x="0" y="693578"/>
                  </a:lnTo>
                  <a:lnTo>
                    <a:pt x="6122" y="687998"/>
                  </a:lnTo>
                  <a:lnTo>
                    <a:pt x="13725" y="687998"/>
                  </a:lnTo>
                  <a:lnTo>
                    <a:pt x="21562" y="687998"/>
                  </a:lnTo>
                  <a:lnTo>
                    <a:pt x="27685" y="693578"/>
                  </a:lnTo>
                  <a:lnTo>
                    <a:pt x="27685" y="700237"/>
                  </a:lnTo>
                  <a:lnTo>
                    <a:pt x="27685" y="707167"/>
                  </a:lnTo>
                  <a:lnTo>
                    <a:pt x="21562" y="712476"/>
                  </a:lnTo>
                  <a:lnTo>
                    <a:pt x="13725" y="712476"/>
                  </a:lnTo>
                  <a:lnTo>
                    <a:pt x="6122" y="712476"/>
                  </a:lnTo>
                  <a:lnTo>
                    <a:pt x="0" y="707167"/>
                  </a:lnTo>
                  <a:lnTo>
                    <a:pt x="0" y="700237"/>
                  </a:lnTo>
                  <a:close/>
                </a:path>
                <a:path w="2026920" h="1265554">
                  <a:moveTo>
                    <a:pt x="0" y="1118166"/>
                  </a:moveTo>
                  <a:lnTo>
                    <a:pt x="0" y="1111237"/>
                  </a:lnTo>
                  <a:lnTo>
                    <a:pt x="6122" y="1105837"/>
                  </a:lnTo>
                  <a:lnTo>
                    <a:pt x="13725" y="1105837"/>
                  </a:lnTo>
                  <a:lnTo>
                    <a:pt x="21562" y="1105837"/>
                  </a:lnTo>
                  <a:lnTo>
                    <a:pt x="27685" y="1111237"/>
                  </a:lnTo>
                  <a:lnTo>
                    <a:pt x="27685" y="1118166"/>
                  </a:lnTo>
                  <a:lnTo>
                    <a:pt x="27685" y="1125006"/>
                  </a:lnTo>
                  <a:lnTo>
                    <a:pt x="21562" y="1130405"/>
                  </a:lnTo>
                  <a:lnTo>
                    <a:pt x="13725" y="1130405"/>
                  </a:lnTo>
                  <a:lnTo>
                    <a:pt x="6122" y="1130405"/>
                  </a:lnTo>
                  <a:lnTo>
                    <a:pt x="0" y="1125006"/>
                  </a:lnTo>
                  <a:lnTo>
                    <a:pt x="0" y="1118166"/>
                  </a:lnTo>
                  <a:close/>
                </a:path>
                <a:path w="2026920" h="1265554">
                  <a:moveTo>
                    <a:pt x="0" y="839367"/>
                  </a:moveTo>
                  <a:lnTo>
                    <a:pt x="0" y="832527"/>
                  </a:lnTo>
                  <a:lnTo>
                    <a:pt x="6122" y="827128"/>
                  </a:lnTo>
                  <a:lnTo>
                    <a:pt x="13725" y="827128"/>
                  </a:lnTo>
                  <a:lnTo>
                    <a:pt x="21562" y="827128"/>
                  </a:lnTo>
                  <a:lnTo>
                    <a:pt x="27685" y="832527"/>
                  </a:lnTo>
                  <a:lnTo>
                    <a:pt x="27685" y="839367"/>
                  </a:lnTo>
                  <a:lnTo>
                    <a:pt x="27685" y="846296"/>
                  </a:lnTo>
                  <a:lnTo>
                    <a:pt x="21562" y="851696"/>
                  </a:lnTo>
                  <a:lnTo>
                    <a:pt x="13725" y="851696"/>
                  </a:lnTo>
                  <a:lnTo>
                    <a:pt x="6122" y="851696"/>
                  </a:lnTo>
                  <a:lnTo>
                    <a:pt x="0" y="846296"/>
                  </a:lnTo>
                  <a:lnTo>
                    <a:pt x="0" y="839367"/>
                  </a:lnTo>
                  <a:close/>
                </a:path>
                <a:path w="2026920" h="1265554">
                  <a:moveTo>
                    <a:pt x="27685" y="978767"/>
                  </a:moveTo>
                  <a:lnTo>
                    <a:pt x="27685" y="971927"/>
                  </a:lnTo>
                  <a:lnTo>
                    <a:pt x="33818" y="966527"/>
                  </a:lnTo>
                  <a:lnTo>
                    <a:pt x="41655" y="966527"/>
                  </a:lnTo>
                  <a:lnTo>
                    <a:pt x="49492" y="966527"/>
                  </a:lnTo>
                  <a:lnTo>
                    <a:pt x="55870" y="971927"/>
                  </a:lnTo>
                  <a:lnTo>
                    <a:pt x="55870" y="978767"/>
                  </a:lnTo>
                  <a:lnTo>
                    <a:pt x="55870" y="985696"/>
                  </a:lnTo>
                  <a:lnTo>
                    <a:pt x="49492" y="991006"/>
                  </a:lnTo>
                  <a:lnTo>
                    <a:pt x="41655" y="991006"/>
                  </a:lnTo>
                  <a:lnTo>
                    <a:pt x="33818" y="991006"/>
                  </a:lnTo>
                  <a:lnTo>
                    <a:pt x="27685" y="985696"/>
                  </a:lnTo>
                  <a:lnTo>
                    <a:pt x="27685" y="978767"/>
                  </a:lnTo>
                  <a:close/>
                </a:path>
                <a:path w="2026920" h="1265554">
                  <a:moveTo>
                    <a:pt x="27685" y="1118166"/>
                  </a:moveTo>
                  <a:lnTo>
                    <a:pt x="27685" y="1111237"/>
                  </a:lnTo>
                  <a:lnTo>
                    <a:pt x="33818" y="1105837"/>
                  </a:lnTo>
                  <a:lnTo>
                    <a:pt x="41655" y="1105837"/>
                  </a:lnTo>
                  <a:lnTo>
                    <a:pt x="49492" y="1105837"/>
                  </a:lnTo>
                  <a:lnTo>
                    <a:pt x="55870" y="1111237"/>
                  </a:lnTo>
                  <a:lnTo>
                    <a:pt x="55870" y="1118166"/>
                  </a:lnTo>
                  <a:lnTo>
                    <a:pt x="55870" y="1125006"/>
                  </a:lnTo>
                  <a:lnTo>
                    <a:pt x="49492" y="1130405"/>
                  </a:lnTo>
                  <a:lnTo>
                    <a:pt x="41655" y="1130405"/>
                  </a:lnTo>
                  <a:lnTo>
                    <a:pt x="33818" y="1130405"/>
                  </a:lnTo>
                  <a:lnTo>
                    <a:pt x="27685" y="1125006"/>
                  </a:lnTo>
                  <a:lnTo>
                    <a:pt x="27685" y="1118166"/>
                  </a:lnTo>
                  <a:close/>
                </a:path>
                <a:path w="2026920" h="1265554">
                  <a:moveTo>
                    <a:pt x="27685" y="978767"/>
                  </a:moveTo>
                  <a:lnTo>
                    <a:pt x="27685" y="971927"/>
                  </a:lnTo>
                  <a:lnTo>
                    <a:pt x="33818" y="966527"/>
                  </a:lnTo>
                  <a:lnTo>
                    <a:pt x="41655" y="966527"/>
                  </a:lnTo>
                  <a:lnTo>
                    <a:pt x="49492" y="966527"/>
                  </a:lnTo>
                  <a:lnTo>
                    <a:pt x="55870" y="971927"/>
                  </a:lnTo>
                  <a:lnTo>
                    <a:pt x="55870" y="978767"/>
                  </a:lnTo>
                  <a:lnTo>
                    <a:pt x="55870" y="985696"/>
                  </a:lnTo>
                  <a:lnTo>
                    <a:pt x="49492" y="991006"/>
                  </a:lnTo>
                  <a:lnTo>
                    <a:pt x="41655" y="991006"/>
                  </a:lnTo>
                  <a:lnTo>
                    <a:pt x="33818" y="991006"/>
                  </a:lnTo>
                  <a:lnTo>
                    <a:pt x="27685" y="985696"/>
                  </a:lnTo>
                  <a:lnTo>
                    <a:pt x="27685" y="978767"/>
                  </a:lnTo>
                  <a:close/>
                </a:path>
                <a:path w="2026920" h="1265554">
                  <a:moveTo>
                    <a:pt x="298435" y="839367"/>
                  </a:moveTo>
                  <a:lnTo>
                    <a:pt x="298435" y="832527"/>
                  </a:lnTo>
                  <a:lnTo>
                    <a:pt x="304558" y="827128"/>
                  </a:lnTo>
                  <a:lnTo>
                    <a:pt x="312161" y="827128"/>
                  </a:lnTo>
                  <a:lnTo>
                    <a:pt x="319998" y="827128"/>
                  </a:lnTo>
                  <a:lnTo>
                    <a:pt x="326610" y="832527"/>
                  </a:lnTo>
                  <a:lnTo>
                    <a:pt x="326610" y="839367"/>
                  </a:lnTo>
                  <a:lnTo>
                    <a:pt x="326610" y="846296"/>
                  </a:lnTo>
                  <a:lnTo>
                    <a:pt x="319998" y="851696"/>
                  </a:lnTo>
                  <a:lnTo>
                    <a:pt x="312161" y="851696"/>
                  </a:lnTo>
                  <a:lnTo>
                    <a:pt x="304558" y="851696"/>
                  </a:lnTo>
                  <a:lnTo>
                    <a:pt x="298435" y="846296"/>
                  </a:lnTo>
                  <a:lnTo>
                    <a:pt x="298435" y="839367"/>
                  </a:lnTo>
                  <a:close/>
                </a:path>
                <a:path w="2026920" h="1265554">
                  <a:moveTo>
                    <a:pt x="298435" y="1253246"/>
                  </a:moveTo>
                  <a:lnTo>
                    <a:pt x="298435" y="1246317"/>
                  </a:lnTo>
                  <a:lnTo>
                    <a:pt x="304558" y="1240737"/>
                  </a:lnTo>
                  <a:lnTo>
                    <a:pt x="312161" y="1240737"/>
                  </a:lnTo>
                  <a:lnTo>
                    <a:pt x="319998" y="1240737"/>
                  </a:lnTo>
                  <a:lnTo>
                    <a:pt x="326610" y="1246317"/>
                  </a:lnTo>
                  <a:lnTo>
                    <a:pt x="326610" y="1253246"/>
                  </a:lnTo>
                  <a:lnTo>
                    <a:pt x="326610" y="1259906"/>
                  </a:lnTo>
                  <a:lnTo>
                    <a:pt x="319998" y="1265485"/>
                  </a:lnTo>
                  <a:lnTo>
                    <a:pt x="312161" y="1265485"/>
                  </a:lnTo>
                  <a:lnTo>
                    <a:pt x="304558" y="1265485"/>
                  </a:lnTo>
                  <a:lnTo>
                    <a:pt x="298435" y="1259906"/>
                  </a:lnTo>
                  <a:lnTo>
                    <a:pt x="298435" y="1253246"/>
                  </a:lnTo>
                  <a:close/>
                </a:path>
                <a:path w="2026920" h="1265554">
                  <a:moveTo>
                    <a:pt x="298435" y="839367"/>
                  </a:moveTo>
                  <a:lnTo>
                    <a:pt x="298435" y="832527"/>
                  </a:lnTo>
                  <a:lnTo>
                    <a:pt x="304558" y="827128"/>
                  </a:lnTo>
                  <a:lnTo>
                    <a:pt x="312161" y="827128"/>
                  </a:lnTo>
                  <a:lnTo>
                    <a:pt x="319998" y="827128"/>
                  </a:lnTo>
                  <a:lnTo>
                    <a:pt x="326610" y="832527"/>
                  </a:lnTo>
                  <a:lnTo>
                    <a:pt x="326610" y="839367"/>
                  </a:lnTo>
                  <a:lnTo>
                    <a:pt x="326610" y="846296"/>
                  </a:lnTo>
                  <a:lnTo>
                    <a:pt x="319998" y="851696"/>
                  </a:lnTo>
                  <a:lnTo>
                    <a:pt x="312161" y="851696"/>
                  </a:lnTo>
                  <a:lnTo>
                    <a:pt x="304558" y="851696"/>
                  </a:lnTo>
                  <a:lnTo>
                    <a:pt x="298435" y="846296"/>
                  </a:lnTo>
                  <a:lnTo>
                    <a:pt x="298435" y="839367"/>
                  </a:lnTo>
                  <a:close/>
                </a:path>
                <a:path w="2026920" h="1265554">
                  <a:moveTo>
                    <a:pt x="298435" y="1118166"/>
                  </a:moveTo>
                  <a:lnTo>
                    <a:pt x="298435" y="1111237"/>
                  </a:lnTo>
                  <a:lnTo>
                    <a:pt x="304558" y="1105837"/>
                  </a:lnTo>
                  <a:lnTo>
                    <a:pt x="312161" y="1105837"/>
                  </a:lnTo>
                  <a:lnTo>
                    <a:pt x="319998" y="1105837"/>
                  </a:lnTo>
                  <a:lnTo>
                    <a:pt x="326610" y="1111237"/>
                  </a:lnTo>
                  <a:lnTo>
                    <a:pt x="326610" y="1118166"/>
                  </a:lnTo>
                  <a:lnTo>
                    <a:pt x="326610" y="1125006"/>
                  </a:lnTo>
                  <a:lnTo>
                    <a:pt x="319998" y="1130405"/>
                  </a:lnTo>
                  <a:lnTo>
                    <a:pt x="312161" y="1130405"/>
                  </a:lnTo>
                  <a:lnTo>
                    <a:pt x="304558" y="1130405"/>
                  </a:lnTo>
                  <a:lnTo>
                    <a:pt x="298435" y="1125006"/>
                  </a:lnTo>
                  <a:lnTo>
                    <a:pt x="298435" y="1118166"/>
                  </a:lnTo>
                  <a:close/>
                </a:path>
                <a:path w="2026920" h="1265554">
                  <a:moveTo>
                    <a:pt x="298435" y="564977"/>
                  </a:moveTo>
                  <a:lnTo>
                    <a:pt x="298435" y="558138"/>
                  </a:lnTo>
                  <a:lnTo>
                    <a:pt x="304558" y="552738"/>
                  </a:lnTo>
                  <a:lnTo>
                    <a:pt x="312160" y="552738"/>
                  </a:lnTo>
                  <a:lnTo>
                    <a:pt x="319998" y="552738"/>
                  </a:lnTo>
                  <a:lnTo>
                    <a:pt x="326610" y="558138"/>
                  </a:lnTo>
                  <a:lnTo>
                    <a:pt x="326610" y="564977"/>
                  </a:lnTo>
                  <a:lnTo>
                    <a:pt x="326610" y="571907"/>
                  </a:lnTo>
                  <a:lnTo>
                    <a:pt x="319998" y="577216"/>
                  </a:lnTo>
                  <a:lnTo>
                    <a:pt x="312160" y="577216"/>
                  </a:lnTo>
                  <a:lnTo>
                    <a:pt x="304558" y="577216"/>
                  </a:lnTo>
                  <a:lnTo>
                    <a:pt x="298435" y="571907"/>
                  </a:lnTo>
                  <a:lnTo>
                    <a:pt x="298435" y="564977"/>
                  </a:lnTo>
                  <a:close/>
                </a:path>
                <a:path w="2026920" h="1265554">
                  <a:moveTo>
                    <a:pt x="358714" y="700237"/>
                  </a:moveTo>
                  <a:lnTo>
                    <a:pt x="358714" y="693578"/>
                  </a:lnTo>
                  <a:lnTo>
                    <a:pt x="364837" y="687998"/>
                  </a:lnTo>
                  <a:lnTo>
                    <a:pt x="372674" y="687998"/>
                  </a:lnTo>
                  <a:lnTo>
                    <a:pt x="380522" y="687998"/>
                  </a:lnTo>
                  <a:lnTo>
                    <a:pt x="386644" y="693578"/>
                  </a:lnTo>
                  <a:lnTo>
                    <a:pt x="386644" y="700237"/>
                  </a:lnTo>
                  <a:lnTo>
                    <a:pt x="386644" y="707167"/>
                  </a:lnTo>
                  <a:lnTo>
                    <a:pt x="380522" y="712476"/>
                  </a:lnTo>
                  <a:lnTo>
                    <a:pt x="372674" y="712476"/>
                  </a:lnTo>
                  <a:lnTo>
                    <a:pt x="364837" y="712476"/>
                  </a:lnTo>
                  <a:lnTo>
                    <a:pt x="358714" y="707167"/>
                  </a:lnTo>
                  <a:lnTo>
                    <a:pt x="358714" y="700237"/>
                  </a:lnTo>
                  <a:close/>
                </a:path>
                <a:path w="2026920" h="1265554">
                  <a:moveTo>
                    <a:pt x="358714" y="839367"/>
                  </a:moveTo>
                  <a:lnTo>
                    <a:pt x="358714" y="832527"/>
                  </a:lnTo>
                  <a:lnTo>
                    <a:pt x="364837" y="827128"/>
                  </a:lnTo>
                  <a:lnTo>
                    <a:pt x="372674" y="827128"/>
                  </a:lnTo>
                  <a:lnTo>
                    <a:pt x="380522" y="827128"/>
                  </a:lnTo>
                  <a:lnTo>
                    <a:pt x="386644" y="832527"/>
                  </a:lnTo>
                  <a:lnTo>
                    <a:pt x="386644" y="839367"/>
                  </a:lnTo>
                  <a:lnTo>
                    <a:pt x="386644" y="846296"/>
                  </a:lnTo>
                  <a:lnTo>
                    <a:pt x="380522" y="851696"/>
                  </a:lnTo>
                  <a:lnTo>
                    <a:pt x="372674" y="851696"/>
                  </a:lnTo>
                  <a:lnTo>
                    <a:pt x="364837" y="851696"/>
                  </a:lnTo>
                  <a:lnTo>
                    <a:pt x="358714" y="846296"/>
                  </a:lnTo>
                  <a:lnTo>
                    <a:pt x="358714" y="839367"/>
                  </a:lnTo>
                  <a:close/>
                </a:path>
                <a:path w="2026920" h="1265554">
                  <a:moveTo>
                    <a:pt x="386644" y="978767"/>
                  </a:moveTo>
                  <a:lnTo>
                    <a:pt x="386644" y="971927"/>
                  </a:lnTo>
                  <a:lnTo>
                    <a:pt x="392767" y="966527"/>
                  </a:lnTo>
                  <a:lnTo>
                    <a:pt x="400604" y="966527"/>
                  </a:lnTo>
                  <a:lnTo>
                    <a:pt x="408207" y="966527"/>
                  </a:lnTo>
                  <a:lnTo>
                    <a:pt x="414820" y="971927"/>
                  </a:lnTo>
                  <a:lnTo>
                    <a:pt x="414820" y="978767"/>
                  </a:lnTo>
                  <a:lnTo>
                    <a:pt x="414820" y="985696"/>
                  </a:lnTo>
                  <a:lnTo>
                    <a:pt x="408207" y="991006"/>
                  </a:lnTo>
                  <a:lnTo>
                    <a:pt x="400604" y="991006"/>
                  </a:lnTo>
                  <a:lnTo>
                    <a:pt x="392767" y="991006"/>
                  </a:lnTo>
                  <a:lnTo>
                    <a:pt x="386644" y="985696"/>
                  </a:lnTo>
                  <a:lnTo>
                    <a:pt x="386644" y="978767"/>
                  </a:lnTo>
                  <a:close/>
                </a:path>
                <a:path w="2026920" h="1265554">
                  <a:moveTo>
                    <a:pt x="386644" y="839367"/>
                  </a:moveTo>
                  <a:lnTo>
                    <a:pt x="386644" y="832527"/>
                  </a:lnTo>
                  <a:lnTo>
                    <a:pt x="392767" y="827128"/>
                  </a:lnTo>
                  <a:lnTo>
                    <a:pt x="400604" y="827128"/>
                  </a:lnTo>
                  <a:lnTo>
                    <a:pt x="408207" y="827128"/>
                  </a:lnTo>
                  <a:lnTo>
                    <a:pt x="414820" y="832527"/>
                  </a:lnTo>
                  <a:lnTo>
                    <a:pt x="414820" y="839367"/>
                  </a:lnTo>
                  <a:lnTo>
                    <a:pt x="414820" y="846296"/>
                  </a:lnTo>
                  <a:lnTo>
                    <a:pt x="408207" y="851696"/>
                  </a:lnTo>
                  <a:lnTo>
                    <a:pt x="400604" y="851696"/>
                  </a:lnTo>
                  <a:lnTo>
                    <a:pt x="392767" y="851696"/>
                  </a:lnTo>
                  <a:lnTo>
                    <a:pt x="386644" y="846296"/>
                  </a:lnTo>
                  <a:lnTo>
                    <a:pt x="386644" y="839367"/>
                  </a:lnTo>
                  <a:close/>
                </a:path>
                <a:path w="2026920" h="1265554">
                  <a:moveTo>
                    <a:pt x="386645" y="1118166"/>
                  </a:moveTo>
                  <a:lnTo>
                    <a:pt x="386645" y="1111237"/>
                  </a:lnTo>
                  <a:lnTo>
                    <a:pt x="392767" y="1105837"/>
                  </a:lnTo>
                  <a:lnTo>
                    <a:pt x="400604" y="1105837"/>
                  </a:lnTo>
                  <a:lnTo>
                    <a:pt x="408207" y="1105837"/>
                  </a:lnTo>
                  <a:lnTo>
                    <a:pt x="414820" y="1111237"/>
                  </a:lnTo>
                  <a:lnTo>
                    <a:pt x="414820" y="1118166"/>
                  </a:lnTo>
                  <a:lnTo>
                    <a:pt x="414820" y="1125006"/>
                  </a:lnTo>
                  <a:lnTo>
                    <a:pt x="408207" y="1130405"/>
                  </a:lnTo>
                  <a:lnTo>
                    <a:pt x="400605" y="1130405"/>
                  </a:lnTo>
                  <a:lnTo>
                    <a:pt x="392767" y="1130405"/>
                  </a:lnTo>
                  <a:lnTo>
                    <a:pt x="386645" y="1125006"/>
                  </a:lnTo>
                  <a:lnTo>
                    <a:pt x="386645" y="1118166"/>
                  </a:lnTo>
                  <a:close/>
                </a:path>
                <a:path w="2026920" h="1265554">
                  <a:moveTo>
                    <a:pt x="438096" y="1118166"/>
                  </a:moveTo>
                  <a:lnTo>
                    <a:pt x="438096" y="1111237"/>
                  </a:lnTo>
                  <a:lnTo>
                    <a:pt x="444219" y="1105837"/>
                  </a:lnTo>
                  <a:lnTo>
                    <a:pt x="452067" y="1105837"/>
                  </a:lnTo>
                  <a:lnTo>
                    <a:pt x="459659" y="1105837"/>
                  </a:lnTo>
                  <a:lnTo>
                    <a:pt x="466272" y="1111237"/>
                  </a:lnTo>
                  <a:lnTo>
                    <a:pt x="466272" y="1118166"/>
                  </a:lnTo>
                  <a:lnTo>
                    <a:pt x="466272" y="1125006"/>
                  </a:lnTo>
                  <a:lnTo>
                    <a:pt x="459659" y="1130405"/>
                  </a:lnTo>
                  <a:lnTo>
                    <a:pt x="452067" y="1130405"/>
                  </a:lnTo>
                  <a:lnTo>
                    <a:pt x="444219" y="1130405"/>
                  </a:lnTo>
                  <a:lnTo>
                    <a:pt x="438096" y="1125006"/>
                  </a:lnTo>
                  <a:lnTo>
                    <a:pt x="438096" y="1118166"/>
                  </a:lnTo>
                  <a:close/>
                </a:path>
                <a:path w="2026920" h="1265554">
                  <a:moveTo>
                    <a:pt x="475344" y="1253246"/>
                  </a:moveTo>
                  <a:lnTo>
                    <a:pt x="475344" y="1246317"/>
                  </a:lnTo>
                  <a:lnTo>
                    <a:pt x="481466" y="1240737"/>
                  </a:lnTo>
                  <a:lnTo>
                    <a:pt x="489304" y="1240737"/>
                  </a:lnTo>
                  <a:lnTo>
                    <a:pt x="496906" y="1240737"/>
                  </a:lnTo>
                  <a:lnTo>
                    <a:pt x="503029" y="1246317"/>
                  </a:lnTo>
                  <a:lnTo>
                    <a:pt x="503029" y="1253246"/>
                  </a:lnTo>
                  <a:lnTo>
                    <a:pt x="503029" y="1259906"/>
                  </a:lnTo>
                  <a:lnTo>
                    <a:pt x="496906" y="1265485"/>
                  </a:lnTo>
                  <a:lnTo>
                    <a:pt x="489304" y="1265485"/>
                  </a:lnTo>
                  <a:lnTo>
                    <a:pt x="481466" y="1265485"/>
                  </a:lnTo>
                  <a:lnTo>
                    <a:pt x="475344" y="1259906"/>
                  </a:lnTo>
                  <a:lnTo>
                    <a:pt x="475344" y="1253246"/>
                  </a:lnTo>
                  <a:close/>
                </a:path>
                <a:path w="2026920" h="1265554">
                  <a:moveTo>
                    <a:pt x="475343" y="839367"/>
                  </a:moveTo>
                  <a:lnTo>
                    <a:pt x="475343" y="832527"/>
                  </a:lnTo>
                  <a:lnTo>
                    <a:pt x="481466" y="827128"/>
                  </a:lnTo>
                  <a:lnTo>
                    <a:pt x="489303" y="827128"/>
                  </a:lnTo>
                  <a:lnTo>
                    <a:pt x="496906" y="827128"/>
                  </a:lnTo>
                  <a:lnTo>
                    <a:pt x="503029" y="832527"/>
                  </a:lnTo>
                  <a:lnTo>
                    <a:pt x="503029" y="839367"/>
                  </a:lnTo>
                  <a:lnTo>
                    <a:pt x="503029" y="846296"/>
                  </a:lnTo>
                  <a:lnTo>
                    <a:pt x="496906" y="851696"/>
                  </a:lnTo>
                  <a:lnTo>
                    <a:pt x="489303" y="851696"/>
                  </a:lnTo>
                  <a:lnTo>
                    <a:pt x="481466" y="851696"/>
                  </a:lnTo>
                  <a:lnTo>
                    <a:pt x="475343" y="846296"/>
                  </a:lnTo>
                  <a:lnTo>
                    <a:pt x="475343" y="839367"/>
                  </a:lnTo>
                  <a:close/>
                </a:path>
                <a:path w="2026920" h="1265554">
                  <a:moveTo>
                    <a:pt x="498620" y="1118166"/>
                  </a:moveTo>
                  <a:lnTo>
                    <a:pt x="498620" y="1111237"/>
                  </a:lnTo>
                  <a:lnTo>
                    <a:pt x="504743" y="1105837"/>
                  </a:lnTo>
                  <a:lnTo>
                    <a:pt x="512580" y="1105837"/>
                  </a:lnTo>
                  <a:lnTo>
                    <a:pt x="520183" y="1105837"/>
                  </a:lnTo>
                  <a:lnTo>
                    <a:pt x="526306" y="1111237"/>
                  </a:lnTo>
                  <a:lnTo>
                    <a:pt x="526306" y="1118166"/>
                  </a:lnTo>
                  <a:lnTo>
                    <a:pt x="526306" y="1125006"/>
                  </a:lnTo>
                  <a:lnTo>
                    <a:pt x="520183" y="1130405"/>
                  </a:lnTo>
                  <a:lnTo>
                    <a:pt x="512580" y="1130405"/>
                  </a:lnTo>
                  <a:lnTo>
                    <a:pt x="504743" y="1130405"/>
                  </a:lnTo>
                  <a:lnTo>
                    <a:pt x="498620" y="1125006"/>
                  </a:lnTo>
                  <a:lnTo>
                    <a:pt x="498620" y="1118166"/>
                  </a:lnTo>
                  <a:close/>
                </a:path>
                <a:path w="2026920" h="1265554">
                  <a:moveTo>
                    <a:pt x="498620" y="839367"/>
                  </a:moveTo>
                  <a:lnTo>
                    <a:pt x="498620" y="832527"/>
                  </a:lnTo>
                  <a:lnTo>
                    <a:pt x="504743" y="827128"/>
                  </a:lnTo>
                  <a:lnTo>
                    <a:pt x="512580" y="827128"/>
                  </a:lnTo>
                  <a:lnTo>
                    <a:pt x="520183" y="827128"/>
                  </a:lnTo>
                  <a:lnTo>
                    <a:pt x="526306" y="832527"/>
                  </a:lnTo>
                  <a:lnTo>
                    <a:pt x="526306" y="839367"/>
                  </a:lnTo>
                  <a:lnTo>
                    <a:pt x="526306" y="846296"/>
                  </a:lnTo>
                  <a:lnTo>
                    <a:pt x="520183" y="851696"/>
                  </a:lnTo>
                  <a:lnTo>
                    <a:pt x="512580" y="851696"/>
                  </a:lnTo>
                  <a:lnTo>
                    <a:pt x="504743" y="851696"/>
                  </a:lnTo>
                  <a:lnTo>
                    <a:pt x="498620" y="846296"/>
                  </a:lnTo>
                  <a:lnTo>
                    <a:pt x="498620" y="839367"/>
                  </a:lnTo>
                  <a:close/>
                </a:path>
                <a:path w="2026920" h="1265554">
                  <a:moveTo>
                    <a:pt x="498620" y="978767"/>
                  </a:moveTo>
                  <a:lnTo>
                    <a:pt x="498620" y="971927"/>
                  </a:lnTo>
                  <a:lnTo>
                    <a:pt x="504743" y="966527"/>
                  </a:lnTo>
                  <a:lnTo>
                    <a:pt x="512580" y="966527"/>
                  </a:lnTo>
                  <a:lnTo>
                    <a:pt x="520183" y="966527"/>
                  </a:lnTo>
                  <a:lnTo>
                    <a:pt x="526306" y="971927"/>
                  </a:lnTo>
                  <a:lnTo>
                    <a:pt x="526306" y="978767"/>
                  </a:lnTo>
                  <a:lnTo>
                    <a:pt x="526306" y="985696"/>
                  </a:lnTo>
                  <a:lnTo>
                    <a:pt x="520183" y="991006"/>
                  </a:lnTo>
                  <a:lnTo>
                    <a:pt x="512580" y="991006"/>
                  </a:lnTo>
                  <a:lnTo>
                    <a:pt x="504743" y="991006"/>
                  </a:lnTo>
                  <a:lnTo>
                    <a:pt x="498620" y="985696"/>
                  </a:lnTo>
                  <a:lnTo>
                    <a:pt x="498620" y="978767"/>
                  </a:lnTo>
                  <a:close/>
                </a:path>
                <a:path w="2026920" h="1265554">
                  <a:moveTo>
                    <a:pt x="540755" y="839367"/>
                  </a:moveTo>
                  <a:lnTo>
                    <a:pt x="540755" y="832527"/>
                  </a:lnTo>
                  <a:lnTo>
                    <a:pt x="546888" y="827128"/>
                  </a:lnTo>
                  <a:lnTo>
                    <a:pt x="554236" y="827128"/>
                  </a:lnTo>
                  <a:lnTo>
                    <a:pt x="561787" y="827128"/>
                  </a:lnTo>
                  <a:lnTo>
                    <a:pt x="567910" y="832527"/>
                  </a:lnTo>
                  <a:lnTo>
                    <a:pt x="567910" y="839367"/>
                  </a:lnTo>
                  <a:lnTo>
                    <a:pt x="567910" y="846296"/>
                  </a:lnTo>
                  <a:lnTo>
                    <a:pt x="561787" y="851696"/>
                  </a:lnTo>
                  <a:lnTo>
                    <a:pt x="554236" y="851696"/>
                  </a:lnTo>
                  <a:lnTo>
                    <a:pt x="546888" y="851696"/>
                  </a:lnTo>
                  <a:lnTo>
                    <a:pt x="540755" y="846296"/>
                  </a:lnTo>
                  <a:lnTo>
                    <a:pt x="540755" y="839367"/>
                  </a:lnTo>
                  <a:close/>
                </a:path>
                <a:path w="2026920" h="1265554">
                  <a:moveTo>
                    <a:pt x="540755" y="978767"/>
                  </a:moveTo>
                  <a:lnTo>
                    <a:pt x="540755" y="971927"/>
                  </a:lnTo>
                  <a:lnTo>
                    <a:pt x="546888" y="966527"/>
                  </a:lnTo>
                  <a:lnTo>
                    <a:pt x="554236" y="966527"/>
                  </a:lnTo>
                  <a:lnTo>
                    <a:pt x="561787" y="966527"/>
                  </a:lnTo>
                  <a:lnTo>
                    <a:pt x="567910" y="971927"/>
                  </a:lnTo>
                  <a:lnTo>
                    <a:pt x="567910" y="978767"/>
                  </a:lnTo>
                  <a:lnTo>
                    <a:pt x="567910" y="985696"/>
                  </a:lnTo>
                  <a:lnTo>
                    <a:pt x="561787" y="991006"/>
                  </a:lnTo>
                  <a:lnTo>
                    <a:pt x="554236" y="991006"/>
                  </a:lnTo>
                  <a:lnTo>
                    <a:pt x="546888" y="991006"/>
                  </a:lnTo>
                  <a:lnTo>
                    <a:pt x="540755" y="985696"/>
                  </a:lnTo>
                  <a:lnTo>
                    <a:pt x="540755" y="978767"/>
                  </a:lnTo>
                  <a:close/>
                </a:path>
                <a:path w="2026920" h="1265554">
                  <a:moveTo>
                    <a:pt x="549583" y="1118166"/>
                  </a:moveTo>
                  <a:lnTo>
                    <a:pt x="549583" y="1111237"/>
                  </a:lnTo>
                  <a:lnTo>
                    <a:pt x="555665" y="1105837"/>
                  </a:lnTo>
                  <a:lnTo>
                    <a:pt x="563522" y="1105837"/>
                  </a:lnTo>
                  <a:lnTo>
                    <a:pt x="571380" y="1105837"/>
                  </a:lnTo>
                  <a:lnTo>
                    <a:pt x="578013" y="1111237"/>
                  </a:lnTo>
                  <a:lnTo>
                    <a:pt x="578013" y="1118166"/>
                  </a:lnTo>
                  <a:lnTo>
                    <a:pt x="578013" y="1125006"/>
                  </a:lnTo>
                  <a:lnTo>
                    <a:pt x="571380" y="1130405"/>
                  </a:lnTo>
                  <a:lnTo>
                    <a:pt x="563522" y="1130405"/>
                  </a:lnTo>
                  <a:lnTo>
                    <a:pt x="555665" y="1130405"/>
                  </a:lnTo>
                  <a:lnTo>
                    <a:pt x="549583" y="1125006"/>
                  </a:lnTo>
                  <a:lnTo>
                    <a:pt x="549583" y="1118166"/>
                  </a:lnTo>
                  <a:close/>
                </a:path>
                <a:path w="2026920" h="1265554">
                  <a:moveTo>
                    <a:pt x="564032" y="978767"/>
                  </a:moveTo>
                  <a:lnTo>
                    <a:pt x="564032" y="971927"/>
                  </a:lnTo>
                  <a:lnTo>
                    <a:pt x="570155" y="966527"/>
                  </a:lnTo>
                  <a:lnTo>
                    <a:pt x="577502" y="966527"/>
                  </a:lnTo>
                  <a:lnTo>
                    <a:pt x="585360" y="966527"/>
                  </a:lnTo>
                  <a:lnTo>
                    <a:pt x="591483" y="971927"/>
                  </a:lnTo>
                  <a:lnTo>
                    <a:pt x="591483" y="978767"/>
                  </a:lnTo>
                  <a:lnTo>
                    <a:pt x="591483" y="985696"/>
                  </a:lnTo>
                  <a:lnTo>
                    <a:pt x="585360" y="991006"/>
                  </a:lnTo>
                  <a:lnTo>
                    <a:pt x="577502" y="991006"/>
                  </a:lnTo>
                  <a:lnTo>
                    <a:pt x="570155" y="991006"/>
                  </a:lnTo>
                  <a:lnTo>
                    <a:pt x="564032" y="985696"/>
                  </a:lnTo>
                  <a:lnTo>
                    <a:pt x="564032" y="978767"/>
                  </a:lnTo>
                  <a:close/>
                </a:path>
                <a:path w="2026920" h="1265554">
                  <a:moveTo>
                    <a:pt x="564032" y="564977"/>
                  </a:moveTo>
                  <a:lnTo>
                    <a:pt x="564032" y="558138"/>
                  </a:lnTo>
                  <a:lnTo>
                    <a:pt x="570155" y="552738"/>
                  </a:lnTo>
                  <a:lnTo>
                    <a:pt x="577502" y="552738"/>
                  </a:lnTo>
                  <a:lnTo>
                    <a:pt x="585360" y="552738"/>
                  </a:lnTo>
                  <a:lnTo>
                    <a:pt x="591483" y="558138"/>
                  </a:lnTo>
                  <a:lnTo>
                    <a:pt x="591483" y="564977"/>
                  </a:lnTo>
                  <a:lnTo>
                    <a:pt x="591483" y="571907"/>
                  </a:lnTo>
                  <a:lnTo>
                    <a:pt x="585360" y="577216"/>
                  </a:lnTo>
                  <a:lnTo>
                    <a:pt x="577502" y="577216"/>
                  </a:lnTo>
                  <a:lnTo>
                    <a:pt x="570155" y="577216"/>
                  </a:lnTo>
                  <a:lnTo>
                    <a:pt x="564032" y="571907"/>
                  </a:lnTo>
                  <a:lnTo>
                    <a:pt x="564032" y="564977"/>
                  </a:lnTo>
                  <a:close/>
                </a:path>
                <a:path w="2026920" h="1265554">
                  <a:moveTo>
                    <a:pt x="564032" y="978767"/>
                  </a:moveTo>
                  <a:lnTo>
                    <a:pt x="564032" y="971927"/>
                  </a:lnTo>
                  <a:lnTo>
                    <a:pt x="570155" y="966527"/>
                  </a:lnTo>
                  <a:lnTo>
                    <a:pt x="577502" y="966527"/>
                  </a:lnTo>
                  <a:lnTo>
                    <a:pt x="585360" y="966527"/>
                  </a:lnTo>
                  <a:lnTo>
                    <a:pt x="591483" y="971927"/>
                  </a:lnTo>
                  <a:lnTo>
                    <a:pt x="591483" y="978767"/>
                  </a:lnTo>
                  <a:lnTo>
                    <a:pt x="591483" y="985696"/>
                  </a:lnTo>
                  <a:lnTo>
                    <a:pt x="585360" y="991006"/>
                  </a:lnTo>
                  <a:lnTo>
                    <a:pt x="577502" y="991006"/>
                  </a:lnTo>
                  <a:lnTo>
                    <a:pt x="570155" y="991006"/>
                  </a:lnTo>
                  <a:lnTo>
                    <a:pt x="564032" y="985696"/>
                  </a:lnTo>
                  <a:lnTo>
                    <a:pt x="564032" y="978767"/>
                  </a:lnTo>
                  <a:close/>
                </a:path>
                <a:path w="2026920" h="1265554">
                  <a:moveTo>
                    <a:pt x="745369" y="564977"/>
                  </a:moveTo>
                  <a:lnTo>
                    <a:pt x="745369" y="558138"/>
                  </a:lnTo>
                  <a:lnTo>
                    <a:pt x="751492" y="552738"/>
                  </a:lnTo>
                  <a:lnTo>
                    <a:pt x="759350" y="552738"/>
                  </a:lnTo>
                  <a:lnTo>
                    <a:pt x="767207" y="552738"/>
                  </a:lnTo>
                  <a:lnTo>
                    <a:pt x="773738" y="558138"/>
                  </a:lnTo>
                  <a:lnTo>
                    <a:pt x="773738" y="564977"/>
                  </a:lnTo>
                  <a:lnTo>
                    <a:pt x="773738" y="571907"/>
                  </a:lnTo>
                  <a:lnTo>
                    <a:pt x="767207" y="577216"/>
                  </a:lnTo>
                  <a:lnTo>
                    <a:pt x="759350" y="577216"/>
                  </a:lnTo>
                  <a:lnTo>
                    <a:pt x="751492" y="577216"/>
                  </a:lnTo>
                  <a:lnTo>
                    <a:pt x="745369" y="571907"/>
                  </a:lnTo>
                  <a:lnTo>
                    <a:pt x="745369" y="564977"/>
                  </a:lnTo>
                  <a:close/>
                </a:path>
                <a:path w="2026920" h="1265554">
                  <a:moveTo>
                    <a:pt x="745369" y="700237"/>
                  </a:moveTo>
                  <a:lnTo>
                    <a:pt x="745369" y="693578"/>
                  </a:lnTo>
                  <a:lnTo>
                    <a:pt x="751492" y="687998"/>
                  </a:lnTo>
                  <a:lnTo>
                    <a:pt x="759350" y="687998"/>
                  </a:lnTo>
                  <a:lnTo>
                    <a:pt x="767207" y="687998"/>
                  </a:lnTo>
                  <a:lnTo>
                    <a:pt x="773738" y="693578"/>
                  </a:lnTo>
                  <a:lnTo>
                    <a:pt x="773738" y="700237"/>
                  </a:lnTo>
                  <a:lnTo>
                    <a:pt x="773738" y="707167"/>
                  </a:lnTo>
                  <a:lnTo>
                    <a:pt x="767207" y="712476"/>
                  </a:lnTo>
                  <a:lnTo>
                    <a:pt x="759350" y="712476"/>
                  </a:lnTo>
                  <a:lnTo>
                    <a:pt x="751492" y="712476"/>
                  </a:lnTo>
                  <a:lnTo>
                    <a:pt x="745369" y="707167"/>
                  </a:lnTo>
                  <a:lnTo>
                    <a:pt x="745369" y="700237"/>
                  </a:lnTo>
                  <a:close/>
                </a:path>
                <a:path w="2026920" h="1265554">
                  <a:moveTo>
                    <a:pt x="745369" y="1118166"/>
                  </a:moveTo>
                  <a:lnTo>
                    <a:pt x="745369" y="1111237"/>
                  </a:lnTo>
                  <a:lnTo>
                    <a:pt x="751492" y="1105837"/>
                  </a:lnTo>
                  <a:lnTo>
                    <a:pt x="759350" y="1105837"/>
                  </a:lnTo>
                  <a:lnTo>
                    <a:pt x="767207" y="1105837"/>
                  </a:lnTo>
                  <a:lnTo>
                    <a:pt x="773738" y="1111237"/>
                  </a:lnTo>
                  <a:lnTo>
                    <a:pt x="773738" y="1118166"/>
                  </a:lnTo>
                  <a:lnTo>
                    <a:pt x="773738" y="1125006"/>
                  </a:lnTo>
                  <a:lnTo>
                    <a:pt x="767207" y="1130405"/>
                  </a:lnTo>
                  <a:lnTo>
                    <a:pt x="759350" y="1130405"/>
                  </a:lnTo>
                  <a:lnTo>
                    <a:pt x="751492" y="1130405"/>
                  </a:lnTo>
                  <a:lnTo>
                    <a:pt x="745369" y="1125006"/>
                  </a:lnTo>
                  <a:lnTo>
                    <a:pt x="745369" y="1118166"/>
                  </a:lnTo>
                  <a:close/>
                </a:path>
                <a:path w="2026920" h="1265554">
                  <a:moveTo>
                    <a:pt x="805883" y="700237"/>
                  </a:moveTo>
                  <a:lnTo>
                    <a:pt x="805883" y="693578"/>
                  </a:lnTo>
                  <a:lnTo>
                    <a:pt x="812006" y="687998"/>
                  </a:lnTo>
                  <a:lnTo>
                    <a:pt x="819863" y="687998"/>
                  </a:lnTo>
                  <a:lnTo>
                    <a:pt x="827721" y="687998"/>
                  </a:lnTo>
                  <a:lnTo>
                    <a:pt x="834048" y="693578"/>
                  </a:lnTo>
                  <a:lnTo>
                    <a:pt x="834048" y="700237"/>
                  </a:lnTo>
                  <a:lnTo>
                    <a:pt x="834048" y="707167"/>
                  </a:lnTo>
                  <a:lnTo>
                    <a:pt x="827721" y="712476"/>
                  </a:lnTo>
                  <a:lnTo>
                    <a:pt x="819863" y="712476"/>
                  </a:lnTo>
                  <a:lnTo>
                    <a:pt x="812006" y="712476"/>
                  </a:lnTo>
                  <a:lnTo>
                    <a:pt x="805883" y="707167"/>
                  </a:lnTo>
                  <a:lnTo>
                    <a:pt x="805883" y="700237"/>
                  </a:lnTo>
                  <a:close/>
                </a:path>
                <a:path w="2026920" h="1265554">
                  <a:moveTo>
                    <a:pt x="805883" y="1253246"/>
                  </a:moveTo>
                  <a:lnTo>
                    <a:pt x="805883" y="1246317"/>
                  </a:lnTo>
                  <a:lnTo>
                    <a:pt x="812006" y="1240737"/>
                  </a:lnTo>
                  <a:lnTo>
                    <a:pt x="819864" y="1240737"/>
                  </a:lnTo>
                  <a:lnTo>
                    <a:pt x="827721" y="1240737"/>
                  </a:lnTo>
                  <a:lnTo>
                    <a:pt x="834048" y="1246317"/>
                  </a:lnTo>
                  <a:lnTo>
                    <a:pt x="834048" y="1253246"/>
                  </a:lnTo>
                  <a:lnTo>
                    <a:pt x="834048" y="1259906"/>
                  </a:lnTo>
                  <a:lnTo>
                    <a:pt x="827721" y="1265485"/>
                  </a:lnTo>
                  <a:lnTo>
                    <a:pt x="819864" y="1265485"/>
                  </a:lnTo>
                  <a:lnTo>
                    <a:pt x="812006" y="1265485"/>
                  </a:lnTo>
                  <a:lnTo>
                    <a:pt x="805883" y="1259906"/>
                  </a:lnTo>
                  <a:lnTo>
                    <a:pt x="805883" y="1253246"/>
                  </a:lnTo>
                  <a:close/>
                </a:path>
                <a:path w="2026920" h="1265554">
                  <a:moveTo>
                    <a:pt x="805883" y="978767"/>
                  </a:moveTo>
                  <a:lnTo>
                    <a:pt x="805883" y="971927"/>
                  </a:lnTo>
                  <a:lnTo>
                    <a:pt x="812006" y="966527"/>
                  </a:lnTo>
                  <a:lnTo>
                    <a:pt x="819863" y="966527"/>
                  </a:lnTo>
                  <a:lnTo>
                    <a:pt x="827721" y="966527"/>
                  </a:lnTo>
                  <a:lnTo>
                    <a:pt x="834048" y="971927"/>
                  </a:lnTo>
                  <a:lnTo>
                    <a:pt x="834048" y="978767"/>
                  </a:lnTo>
                  <a:lnTo>
                    <a:pt x="834048" y="985696"/>
                  </a:lnTo>
                  <a:lnTo>
                    <a:pt x="827721" y="991006"/>
                  </a:lnTo>
                  <a:lnTo>
                    <a:pt x="819863" y="991006"/>
                  </a:lnTo>
                  <a:lnTo>
                    <a:pt x="812006" y="991006"/>
                  </a:lnTo>
                  <a:lnTo>
                    <a:pt x="805883" y="985696"/>
                  </a:lnTo>
                  <a:lnTo>
                    <a:pt x="805883" y="978767"/>
                  </a:lnTo>
                  <a:close/>
                </a:path>
                <a:path w="2026920" h="1265554">
                  <a:moveTo>
                    <a:pt x="834048" y="978767"/>
                  </a:moveTo>
                  <a:lnTo>
                    <a:pt x="834048" y="971927"/>
                  </a:lnTo>
                  <a:lnTo>
                    <a:pt x="840171" y="966527"/>
                  </a:lnTo>
                  <a:lnTo>
                    <a:pt x="848028" y="966527"/>
                  </a:lnTo>
                  <a:lnTo>
                    <a:pt x="855886" y="966527"/>
                  </a:lnTo>
                  <a:lnTo>
                    <a:pt x="862009" y="971927"/>
                  </a:lnTo>
                  <a:lnTo>
                    <a:pt x="862009" y="978767"/>
                  </a:lnTo>
                  <a:lnTo>
                    <a:pt x="862009" y="985696"/>
                  </a:lnTo>
                  <a:lnTo>
                    <a:pt x="855886" y="991006"/>
                  </a:lnTo>
                  <a:lnTo>
                    <a:pt x="848028" y="991006"/>
                  </a:lnTo>
                  <a:lnTo>
                    <a:pt x="840171" y="991006"/>
                  </a:lnTo>
                  <a:lnTo>
                    <a:pt x="834048" y="985696"/>
                  </a:lnTo>
                  <a:lnTo>
                    <a:pt x="834048" y="978767"/>
                  </a:lnTo>
                  <a:close/>
                </a:path>
                <a:path w="2026920" h="1265554">
                  <a:moveTo>
                    <a:pt x="834048" y="1118166"/>
                  </a:moveTo>
                  <a:lnTo>
                    <a:pt x="834048" y="1111237"/>
                  </a:lnTo>
                  <a:lnTo>
                    <a:pt x="840171" y="1105837"/>
                  </a:lnTo>
                  <a:lnTo>
                    <a:pt x="848028" y="1105837"/>
                  </a:lnTo>
                  <a:lnTo>
                    <a:pt x="855886" y="1105837"/>
                  </a:lnTo>
                  <a:lnTo>
                    <a:pt x="862009" y="1111237"/>
                  </a:lnTo>
                  <a:lnTo>
                    <a:pt x="862009" y="1118166"/>
                  </a:lnTo>
                  <a:lnTo>
                    <a:pt x="862009" y="1125006"/>
                  </a:lnTo>
                  <a:lnTo>
                    <a:pt x="855886" y="1130405"/>
                  </a:lnTo>
                  <a:lnTo>
                    <a:pt x="848028" y="1130405"/>
                  </a:lnTo>
                  <a:lnTo>
                    <a:pt x="840171" y="1130405"/>
                  </a:lnTo>
                  <a:lnTo>
                    <a:pt x="834048" y="1125006"/>
                  </a:lnTo>
                  <a:lnTo>
                    <a:pt x="834048" y="1118166"/>
                  </a:lnTo>
                  <a:close/>
                </a:path>
                <a:path w="2026920" h="1265554">
                  <a:moveTo>
                    <a:pt x="834048" y="978767"/>
                  </a:moveTo>
                  <a:lnTo>
                    <a:pt x="834048" y="971927"/>
                  </a:lnTo>
                  <a:lnTo>
                    <a:pt x="840171" y="966527"/>
                  </a:lnTo>
                  <a:lnTo>
                    <a:pt x="848028" y="966527"/>
                  </a:lnTo>
                  <a:lnTo>
                    <a:pt x="855886" y="966527"/>
                  </a:lnTo>
                  <a:lnTo>
                    <a:pt x="862009" y="971927"/>
                  </a:lnTo>
                  <a:lnTo>
                    <a:pt x="862009" y="978767"/>
                  </a:lnTo>
                  <a:lnTo>
                    <a:pt x="862009" y="985696"/>
                  </a:lnTo>
                  <a:lnTo>
                    <a:pt x="855886" y="991006"/>
                  </a:lnTo>
                  <a:lnTo>
                    <a:pt x="848028" y="991006"/>
                  </a:lnTo>
                  <a:lnTo>
                    <a:pt x="840171" y="991006"/>
                  </a:lnTo>
                  <a:lnTo>
                    <a:pt x="834048" y="985696"/>
                  </a:lnTo>
                  <a:lnTo>
                    <a:pt x="834048" y="978767"/>
                  </a:lnTo>
                  <a:close/>
                </a:path>
                <a:path w="2026920" h="1265554">
                  <a:moveTo>
                    <a:pt x="848028" y="700237"/>
                  </a:moveTo>
                  <a:lnTo>
                    <a:pt x="848028" y="693578"/>
                  </a:lnTo>
                  <a:lnTo>
                    <a:pt x="854151" y="687998"/>
                  </a:lnTo>
                  <a:lnTo>
                    <a:pt x="862009" y="687998"/>
                  </a:lnTo>
                  <a:lnTo>
                    <a:pt x="869866" y="687998"/>
                  </a:lnTo>
                  <a:lnTo>
                    <a:pt x="875989" y="693578"/>
                  </a:lnTo>
                  <a:lnTo>
                    <a:pt x="875989" y="700237"/>
                  </a:lnTo>
                  <a:lnTo>
                    <a:pt x="875989" y="707167"/>
                  </a:lnTo>
                  <a:lnTo>
                    <a:pt x="869866" y="712476"/>
                  </a:lnTo>
                  <a:lnTo>
                    <a:pt x="862009" y="712476"/>
                  </a:lnTo>
                  <a:lnTo>
                    <a:pt x="854151" y="712476"/>
                  </a:lnTo>
                  <a:lnTo>
                    <a:pt x="848028" y="707167"/>
                  </a:lnTo>
                  <a:lnTo>
                    <a:pt x="848028" y="700237"/>
                  </a:lnTo>
                  <a:close/>
                </a:path>
                <a:path w="2026920" h="1265554">
                  <a:moveTo>
                    <a:pt x="848028" y="1118166"/>
                  </a:moveTo>
                  <a:lnTo>
                    <a:pt x="848028" y="1111237"/>
                  </a:lnTo>
                  <a:lnTo>
                    <a:pt x="854151" y="1105837"/>
                  </a:lnTo>
                  <a:lnTo>
                    <a:pt x="862009" y="1105837"/>
                  </a:lnTo>
                  <a:lnTo>
                    <a:pt x="869866" y="1105837"/>
                  </a:lnTo>
                  <a:lnTo>
                    <a:pt x="875989" y="1111237"/>
                  </a:lnTo>
                  <a:lnTo>
                    <a:pt x="875989" y="1118166"/>
                  </a:lnTo>
                  <a:lnTo>
                    <a:pt x="875989" y="1125006"/>
                  </a:lnTo>
                  <a:lnTo>
                    <a:pt x="869866" y="1130405"/>
                  </a:lnTo>
                  <a:lnTo>
                    <a:pt x="862009" y="1130405"/>
                  </a:lnTo>
                  <a:lnTo>
                    <a:pt x="854151" y="1130405"/>
                  </a:lnTo>
                  <a:lnTo>
                    <a:pt x="848028" y="1125006"/>
                  </a:lnTo>
                  <a:lnTo>
                    <a:pt x="848028" y="1118166"/>
                  </a:lnTo>
                  <a:close/>
                </a:path>
                <a:path w="2026920" h="1265554">
                  <a:moveTo>
                    <a:pt x="848028" y="978767"/>
                  </a:moveTo>
                  <a:lnTo>
                    <a:pt x="848028" y="971927"/>
                  </a:lnTo>
                  <a:lnTo>
                    <a:pt x="854151" y="966527"/>
                  </a:lnTo>
                  <a:lnTo>
                    <a:pt x="862009" y="966527"/>
                  </a:lnTo>
                  <a:lnTo>
                    <a:pt x="869866" y="966527"/>
                  </a:lnTo>
                  <a:lnTo>
                    <a:pt x="875989" y="971927"/>
                  </a:lnTo>
                  <a:lnTo>
                    <a:pt x="875989" y="978767"/>
                  </a:lnTo>
                  <a:lnTo>
                    <a:pt x="875989" y="985696"/>
                  </a:lnTo>
                  <a:lnTo>
                    <a:pt x="869866" y="991006"/>
                  </a:lnTo>
                  <a:lnTo>
                    <a:pt x="862009" y="991006"/>
                  </a:lnTo>
                  <a:lnTo>
                    <a:pt x="854151" y="991006"/>
                  </a:lnTo>
                  <a:lnTo>
                    <a:pt x="848028" y="985696"/>
                  </a:lnTo>
                  <a:lnTo>
                    <a:pt x="848028" y="978767"/>
                  </a:lnTo>
                  <a:close/>
                </a:path>
                <a:path w="2026920" h="1265554">
                  <a:moveTo>
                    <a:pt x="848028" y="839367"/>
                  </a:moveTo>
                  <a:lnTo>
                    <a:pt x="848028" y="832527"/>
                  </a:lnTo>
                  <a:lnTo>
                    <a:pt x="854151" y="827128"/>
                  </a:lnTo>
                  <a:lnTo>
                    <a:pt x="862009" y="827128"/>
                  </a:lnTo>
                  <a:lnTo>
                    <a:pt x="869866" y="827128"/>
                  </a:lnTo>
                  <a:lnTo>
                    <a:pt x="875989" y="832527"/>
                  </a:lnTo>
                  <a:lnTo>
                    <a:pt x="875989" y="839367"/>
                  </a:lnTo>
                  <a:lnTo>
                    <a:pt x="875989" y="846296"/>
                  </a:lnTo>
                  <a:lnTo>
                    <a:pt x="869866" y="851696"/>
                  </a:lnTo>
                  <a:lnTo>
                    <a:pt x="862009" y="851696"/>
                  </a:lnTo>
                  <a:lnTo>
                    <a:pt x="854151" y="851696"/>
                  </a:lnTo>
                  <a:lnTo>
                    <a:pt x="848028" y="846296"/>
                  </a:lnTo>
                  <a:lnTo>
                    <a:pt x="848028" y="839367"/>
                  </a:lnTo>
                  <a:close/>
                </a:path>
                <a:path w="2026920" h="1265554">
                  <a:moveTo>
                    <a:pt x="848028" y="1253246"/>
                  </a:moveTo>
                  <a:lnTo>
                    <a:pt x="848028" y="1246317"/>
                  </a:lnTo>
                  <a:lnTo>
                    <a:pt x="854151" y="1240737"/>
                  </a:lnTo>
                  <a:lnTo>
                    <a:pt x="862009" y="1240737"/>
                  </a:lnTo>
                  <a:lnTo>
                    <a:pt x="869866" y="1240737"/>
                  </a:lnTo>
                  <a:lnTo>
                    <a:pt x="875989" y="1246317"/>
                  </a:lnTo>
                  <a:lnTo>
                    <a:pt x="875989" y="1253246"/>
                  </a:lnTo>
                  <a:lnTo>
                    <a:pt x="875989" y="1259906"/>
                  </a:lnTo>
                  <a:lnTo>
                    <a:pt x="869866" y="1265485"/>
                  </a:lnTo>
                  <a:lnTo>
                    <a:pt x="862009" y="1265485"/>
                  </a:lnTo>
                  <a:lnTo>
                    <a:pt x="854151" y="1265485"/>
                  </a:lnTo>
                  <a:lnTo>
                    <a:pt x="848028" y="1259906"/>
                  </a:lnTo>
                  <a:lnTo>
                    <a:pt x="848028" y="1253246"/>
                  </a:lnTo>
                  <a:close/>
                </a:path>
                <a:path w="2026920" h="1265554">
                  <a:moveTo>
                    <a:pt x="922522" y="700237"/>
                  </a:moveTo>
                  <a:lnTo>
                    <a:pt x="922522" y="693578"/>
                  </a:lnTo>
                  <a:lnTo>
                    <a:pt x="928645" y="687998"/>
                  </a:lnTo>
                  <a:lnTo>
                    <a:pt x="936503" y="687998"/>
                  </a:lnTo>
                  <a:lnTo>
                    <a:pt x="944054" y="687998"/>
                  </a:lnTo>
                  <a:lnTo>
                    <a:pt x="950687" y="693578"/>
                  </a:lnTo>
                  <a:lnTo>
                    <a:pt x="950687" y="700237"/>
                  </a:lnTo>
                  <a:lnTo>
                    <a:pt x="950687" y="707167"/>
                  </a:lnTo>
                  <a:lnTo>
                    <a:pt x="944054" y="712476"/>
                  </a:lnTo>
                  <a:lnTo>
                    <a:pt x="936503" y="712476"/>
                  </a:lnTo>
                  <a:lnTo>
                    <a:pt x="928645" y="712476"/>
                  </a:lnTo>
                  <a:lnTo>
                    <a:pt x="922522" y="707167"/>
                  </a:lnTo>
                  <a:lnTo>
                    <a:pt x="922522" y="700237"/>
                  </a:lnTo>
                  <a:close/>
                </a:path>
                <a:path w="2026920" h="1265554">
                  <a:moveTo>
                    <a:pt x="922522" y="12239"/>
                  </a:moveTo>
                  <a:lnTo>
                    <a:pt x="922522" y="5399"/>
                  </a:lnTo>
                  <a:lnTo>
                    <a:pt x="928645" y="0"/>
                  </a:lnTo>
                  <a:lnTo>
                    <a:pt x="936503" y="0"/>
                  </a:lnTo>
                  <a:lnTo>
                    <a:pt x="944054" y="0"/>
                  </a:lnTo>
                  <a:lnTo>
                    <a:pt x="950687" y="5399"/>
                  </a:lnTo>
                  <a:lnTo>
                    <a:pt x="950687" y="12239"/>
                  </a:lnTo>
                  <a:lnTo>
                    <a:pt x="950687" y="19168"/>
                  </a:lnTo>
                  <a:lnTo>
                    <a:pt x="944054" y="24478"/>
                  </a:lnTo>
                  <a:lnTo>
                    <a:pt x="936503" y="24478"/>
                  </a:lnTo>
                  <a:lnTo>
                    <a:pt x="928645" y="24478"/>
                  </a:lnTo>
                  <a:lnTo>
                    <a:pt x="922522" y="19168"/>
                  </a:lnTo>
                  <a:lnTo>
                    <a:pt x="922522" y="12239"/>
                  </a:lnTo>
                  <a:close/>
                </a:path>
                <a:path w="2026920" h="1265554">
                  <a:moveTo>
                    <a:pt x="922523" y="1118166"/>
                  </a:moveTo>
                  <a:lnTo>
                    <a:pt x="922523" y="1111237"/>
                  </a:lnTo>
                  <a:lnTo>
                    <a:pt x="928645" y="1105837"/>
                  </a:lnTo>
                  <a:lnTo>
                    <a:pt x="936503" y="1105837"/>
                  </a:lnTo>
                  <a:lnTo>
                    <a:pt x="944054" y="1105837"/>
                  </a:lnTo>
                  <a:lnTo>
                    <a:pt x="950687" y="1111237"/>
                  </a:lnTo>
                  <a:lnTo>
                    <a:pt x="950687" y="1118166"/>
                  </a:lnTo>
                  <a:lnTo>
                    <a:pt x="950687" y="1125006"/>
                  </a:lnTo>
                  <a:lnTo>
                    <a:pt x="944054" y="1130405"/>
                  </a:lnTo>
                  <a:lnTo>
                    <a:pt x="936503" y="1130405"/>
                  </a:lnTo>
                  <a:lnTo>
                    <a:pt x="928645" y="1130405"/>
                  </a:lnTo>
                  <a:lnTo>
                    <a:pt x="922523" y="1125006"/>
                  </a:lnTo>
                  <a:lnTo>
                    <a:pt x="922523" y="1118166"/>
                  </a:lnTo>
                  <a:close/>
                </a:path>
                <a:path w="2026920" h="1265554">
                  <a:moveTo>
                    <a:pt x="922522" y="839367"/>
                  </a:moveTo>
                  <a:lnTo>
                    <a:pt x="922522" y="832527"/>
                  </a:lnTo>
                  <a:lnTo>
                    <a:pt x="928645" y="827128"/>
                  </a:lnTo>
                  <a:lnTo>
                    <a:pt x="936503" y="827128"/>
                  </a:lnTo>
                  <a:lnTo>
                    <a:pt x="944054" y="827128"/>
                  </a:lnTo>
                  <a:lnTo>
                    <a:pt x="950687" y="832527"/>
                  </a:lnTo>
                  <a:lnTo>
                    <a:pt x="950687" y="839367"/>
                  </a:lnTo>
                  <a:lnTo>
                    <a:pt x="950687" y="846296"/>
                  </a:lnTo>
                  <a:lnTo>
                    <a:pt x="944054" y="851696"/>
                  </a:lnTo>
                  <a:lnTo>
                    <a:pt x="936503" y="851696"/>
                  </a:lnTo>
                  <a:lnTo>
                    <a:pt x="928645" y="851696"/>
                  </a:lnTo>
                  <a:lnTo>
                    <a:pt x="922522" y="846296"/>
                  </a:lnTo>
                  <a:lnTo>
                    <a:pt x="922522" y="839367"/>
                  </a:lnTo>
                  <a:close/>
                </a:path>
                <a:path w="2026920" h="1265554">
                  <a:moveTo>
                    <a:pt x="1011201" y="564977"/>
                  </a:moveTo>
                  <a:lnTo>
                    <a:pt x="1011201" y="558138"/>
                  </a:lnTo>
                  <a:lnTo>
                    <a:pt x="1017324" y="552738"/>
                  </a:lnTo>
                  <a:lnTo>
                    <a:pt x="1025181" y="552738"/>
                  </a:lnTo>
                  <a:lnTo>
                    <a:pt x="1032733" y="552738"/>
                  </a:lnTo>
                  <a:lnTo>
                    <a:pt x="1039366" y="558138"/>
                  </a:lnTo>
                  <a:lnTo>
                    <a:pt x="1039366" y="564977"/>
                  </a:lnTo>
                  <a:lnTo>
                    <a:pt x="1039366" y="571907"/>
                  </a:lnTo>
                  <a:lnTo>
                    <a:pt x="1032733" y="577216"/>
                  </a:lnTo>
                  <a:lnTo>
                    <a:pt x="1025181" y="577216"/>
                  </a:lnTo>
                  <a:lnTo>
                    <a:pt x="1017324" y="577216"/>
                  </a:lnTo>
                  <a:lnTo>
                    <a:pt x="1011201" y="571907"/>
                  </a:lnTo>
                  <a:lnTo>
                    <a:pt x="1011201" y="564977"/>
                  </a:lnTo>
                  <a:close/>
                </a:path>
                <a:path w="2026920" h="1265554">
                  <a:moveTo>
                    <a:pt x="1011201" y="839367"/>
                  </a:moveTo>
                  <a:lnTo>
                    <a:pt x="1011201" y="832527"/>
                  </a:lnTo>
                  <a:lnTo>
                    <a:pt x="1017324" y="827128"/>
                  </a:lnTo>
                  <a:lnTo>
                    <a:pt x="1025181" y="827128"/>
                  </a:lnTo>
                  <a:lnTo>
                    <a:pt x="1032733" y="827128"/>
                  </a:lnTo>
                  <a:lnTo>
                    <a:pt x="1039366" y="832527"/>
                  </a:lnTo>
                  <a:lnTo>
                    <a:pt x="1039366" y="839367"/>
                  </a:lnTo>
                  <a:lnTo>
                    <a:pt x="1039366" y="846296"/>
                  </a:lnTo>
                  <a:lnTo>
                    <a:pt x="1032733" y="851696"/>
                  </a:lnTo>
                  <a:lnTo>
                    <a:pt x="1025181" y="851696"/>
                  </a:lnTo>
                  <a:lnTo>
                    <a:pt x="1017324" y="851696"/>
                  </a:lnTo>
                  <a:lnTo>
                    <a:pt x="1011201" y="846296"/>
                  </a:lnTo>
                  <a:lnTo>
                    <a:pt x="1011201" y="839367"/>
                  </a:lnTo>
                  <a:close/>
                </a:path>
                <a:path w="2026920" h="1265554">
                  <a:moveTo>
                    <a:pt x="1011201" y="564977"/>
                  </a:moveTo>
                  <a:lnTo>
                    <a:pt x="1011201" y="558138"/>
                  </a:lnTo>
                  <a:lnTo>
                    <a:pt x="1017324" y="552738"/>
                  </a:lnTo>
                  <a:lnTo>
                    <a:pt x="1025181" y="552738"/>
                  </a:lnTo>
                  <a:lnTo>
                    <a:pt x="1032733" y="552738"/>
                  </a:lnTo>
                  <a:lnTo>
                    <a:pt x="1039366" y="558138"/>
                  </a:lnTo>
                  <a:lnTo>
                    <a:pt x="1039366" y="564977"/>
                  </a:lnTo>
                  <a:lnTo>
                    <a:pt x="1039366" y="571907"/>
                  </a:lnTo>
                  <a:lnTo>
                    <a:pt x="1032733" y="577216"/>
                  </a:lnTo>
                  <a:lnTo>
                    <a:pt x="1025181" y="577216"/>
                  </a:lnTo>
                  <a:lnTo>
                    <a:pt x="1017324" y="577216"/>
                  </a:lnTo>
                  <a:lnTo>
                    <a:pt x="1011201" y="571907"/>
                  </a:lnTo>
                  <a:lnTo>
                    <a:pt x="1011201" y="564977"/>
                  </a:lnTo>
                  <a:close/>
                </a:path>
                <a:path w="2026920" h="1265554">
                  <a:moveTo>
                    <a:pt x="1099880" y="426028"/>
                  </a:moveTo>
                  <a:lnTo>
                    <a:pt x="1099879" y="419188"/>
                  </a:lnTo>
                  <a:lnTo>
                    <a:pt x="1106002" y="413609"/>
                  </a:lnTo>
                  <a:lnTo>
                    <a:pt x="1113656" y="413609"/>
                  </a:lnTo>
                  <a:lnTo>
                    <a:pt x="1121411" y="413609"/>
                  </a:lnTo>
                  <a:lnTo>
                    <a:pt x="1128044" y="419188"/>
                  </a:lnTo>
                  <a:lnTo>
                    <a:pt x="1128044" y="426028"/>
                  </a:lnTo>
                  <a:lnTo>
                    <a:pt x="1128044" y="432687"/>
                  </a:lnTo>
                  <a:lnTo>
                    <a:pt x="1121411" y="438267"/>
                  </a:lnTo>
                  <a:lnTo>
                    <a:pt x="1113656" y="438267"/>
                  </a:lnTo>
                  <a:lnTo>
                    <a:pt x="1106002" y="438267"/>
                  </a:lnTo>
                  <a:lnTo>
                    <a:pt x="1099880" y="432687"/>
                  </a:lnTo>
                  <a:lnTo>
                    <a:pt x="1099880" y="426028"/>
                  </a:lnTo>
                  <a:close/>
                </a:path>
                <a:path w="2026920" h="1265554">
                  <a:moveTo>
                    <a:pt x="1099880" y="839367"/>
                  </a:moveTo>
                  <a:lnTo>
                    <a:pt x="1099880" y="832527"/>
                  </a:lnTo>
                  <a:lnTo>
                    <a:pt x="1106002" y="827128"/>
                  </a:lnTo>
                  <a:lnTo>
                    <a:pt x="1113656" y="827128"/>
                  </a:lnTo>
                  <a:lnTo>
                    <a:pt x="1121412" y="827128"/>
                  </a:lnTo>
                  <a:lnTo>
                    <a:pt x="1128045" y="832527"/>
                  </a:lnTo>
                  <a:lnTo>
                    <a:pt x="1128045" y="839367"/>
                  </a:lnTo>
                  <a:lnTo>
                    <a:pt x="1128045" y="846296"/>
                  </a:lnTo>
                  <a:lnTo>
                    <a:pt x="1121412" y="851696"/>
                  </a:lnTo>
                  <a:lnTo>
                    <a:pt x="1113656" y="851696"/>
                  </a:lnTo>
                  <a:lnTo>
                    <a:pt x="1106002" y="851696"/>
                  </a:lnTo>
                  <a:lnTo>
                    <a:pt x="1099880" y="846296"/>
                  </a:lnTo>
                  <a:lnTo>
                    <a:pt x="1099880" y="839367"/>
                  </a:lnTo>
                  <a:close/>
                </a:path>
                <a:path w="2026920" h="1265554">
                  <a:moveTo>
                    <a:pt x="1099880" y="1118166"/>
                  </a:moveTo>
                  <a:lnTo>
                    <a:pt x="1099880" y="1111237"/>
                  </a:lnTo>
                  <a:lnTo>
                    <a:pt x="1106003" y="1105837"/>
                  </a:lnTo>
                  <a:lnTo>
                    <a:pt x="1113656" y="1105837"/>
                  </a:lnTo>
                  <a:lnTo>
                    <a:pt x="1121412" y="1105837"/>
                  </a:lnTo>
                  <a:lnTo>
                    <a:pt x="1128045" y="1111237"/>
                  </a:lnTo>
                  <a:lnTo>
                    <a:pt x="1128045" y="1118166"/>
                  </a:lnTo>
                  <a:lnTo>
                    <a:pt x="1128045" y="1125006"/>
                  </a:lnTo>
                  <a:lnTo>
                    <a:pt x="1121412" y="1130405"/>
                  </a:lnTo>
                  <a:lnTo>
                    <a:pt x="1113656" y="1130405"/>
                  </a:lnTo>
                  <a:lnTo>
                    <a:pt x="1106003" y="1130405"/>
                  </a:lnTo>
                  <a:lnTo>
                    <a:pt x="1099880" y="1125006"/>
                  </a:lnTo>
                  <a:lnTo>
                    <a:pt x="1099880" y="1118166"/>
                  </a:lnTo>
                  <a:close/>
                </a:path>
                <a:path w="2026920" h="1265554">
                  <a:moveTo>
                    <a:pt x="1099880" y="564977"/>
                  </a:moveTo>
                  <a:lnTo>
                    <a:pt x="1099880" y="558138"/>
                  </a:lnTo>
                  <a:lnTo>
                    <a:pt x="1106002" y="552738"/>
                  </a:lnTo>
                  <a:lnTo>
                    <a:pt x="1113656" y="552738"/>
                  </a:lnTo>
                  <a:lnTo>
                    <a:pt x="1121411" y="552738"/>
                  </a:lnTo>
                  <a:lnTo>
                    <a:pt x="1128044" y="558138"/>
                  </a:lnTo>
                  <a:lnTo>
                    <a:pt x="1128044" y="564977"/>
                  </a:lnTo>
                  <a:lnTo>
                    <a:pt x="1128044" y="571907"/>
                  </a:lnTo>
                  <a:lnTo>
                    <a:pt x="1121411" y="577217"/>
                  </a:lnTo>
                  <a:lnTo>
                    <a:pt x="1113656" y="577217"/>
                  </a:lnTo>
                  <a:lnTo>
                    <a:pt x="1106002" y="577217"/>
                  </a:lnTo>
                  <a:lnTo>
                    <a:pt x="1099880" y="571907"/>
                  </a:lnTo>
                  <a:lnTo>
                    <a:pt x="1099880" y="564977"/>
                  </a:lnTo>
                  <a:close/>
                </a:path>
                <a:path w="2026920" h="1265554">
                  <a:moveTo>
                    <a:pt x="1099880" y="700237"/>
                  </a:moveTo>
                  <a:lnTo>
                    <a:pt x="1099880" y="693578"/>
                  </a:lnTo>
                  <a:lnTo>
                    <a:pt x="1106002" y="687998"/>
                  </a:lnTo>
                  <a:lnTo>
                    <a:pt x="1113656" y="687998"/>
                  </a:lnTo>
                  <a:lnTo>
                    <a:pt x="1121411" y="687998"/>
                  </a:lnTo>
                  <a:lnTo>
                    <a:pt x="1128044" y="693578"/>
                  </a:lnTo>
                  <a:lnTo>
                    <a:pt x="1128044" y="700237"/>
                  </a:lnTo>
                  <a:lnTo>
                    <a:pt x="1128044" y="707167"/>
                  </a:lnTo>
                  <a:lnTo>
                    <a:pt x="1121411" y="712476"/>
                  </a:lnTo>
                  <a:lnTo>
                    <a:pt x="1113656" y="712476"/>
                  </a:lnTo>
                  <a:lnTo>
                    <a:pt x="1106002" y="712476"/>
                  </a:lnTo>
                  <a:lnTo>
                    <a:pt x="1099880" y="707167"/>
                  </a:lnTo>
                  <a:lnTo>
                    <a:pt x="1099880" y="700237"/>
                  </a:lnTo>
                  <a:close/>
                </a:path>
                <a:path w="2026920" h="1265554">
                  <a:moveTo>
                    <a:pt x="1099880" y="426028"/>
                  </a:moveTo>
                  <a:lnTo>
                    <a:pt x="1099879" y="419188"/>
                  </a:lnTo>
                  <a:lnTo>
                    <a:pt x="1106002" y="413609"/>
                  </a:lnTo>
                  <a:lnTo>
                    <a:pt x="1113656" y="413609"/>
                  </a:lnTo>
                  <a:lnTo>
                    <a:pt x="1121411" y="413609"/>
                  </a:lnTo>
                  <a:lnTo>
                    <a:pt x="1128044" y="419188"/>
                  </a:lnTo>
                  <a:lnTo>
                    <a:pt x="1128044" y="426028"/>
                  </a:lnTo>
                  <a:lnTo>
                    <a:pt x="1128044" y="432687"/>
                  </a:lnTo>
                  <a:lnTo>
                    <a:pt x="1121411" y="438267"/>
                  </a:lnTo>
                  <a:lnTo>
                    <a:pt x="1113656" y="438267"/>
                  </a:lnTo>
                  <a:lnTo>
                    <a:pt x="1106002" y="438267"/>
                  </a:lnTo>
                  <a:lnTo>
                    <a:pt x="1099880" y="432687"/>
                  </a:lnTo>
                  <a:lnTo>
                    <a:pt x="1099880" y="426028"/>
                  </a:lnTo>
                  <a:close/>
                </a:path>
                <a:path w="2026920" h="1265554">
                  <a:moveTo>
                    <a:pt x="1099880" y="978767"/>
                  </a:moveTo>
                  <a:lnTo>
                    <a:pt x="1099880" y="971927"/>
                  </a:lnTo>
                  <a:lnTo>
                    <a:pt x="1106002" y="966527"/>
                  </a:lnTo>
                  <a:lnTo>
                    <a:pt x="1113656" y="966527"/>
                  </a:lnTo>
                  <a:lnTo>
                    <a:pt x="1121412" y="966527"/>
                  </a:lnTo>
                  <a:lnTo>
                    <a:pt x="1128045" y="971927"/>
                  </a:lnTo>
                  <a:lnTo>
                    <a:pt x="1128045" y="978767"/>
                  </a:lnTo>
                  <a:lnTo>
                    <a:pt x="1128045" y="985696"/>
                  </a:lnTo>
                  <a:lnTo>
                    <a:pt x="1121412" y="991006"/>
                  </a:lnTo>
                  <a:lnTo>
                    <a:pt x="1113656" y="991006"/>
                  </a:lnTo>
                  <a:lnTo>
                    <a:pt x="1106002" y="991006"/>
                  </a:lnTo>
                  <a:lnTo>
                    <a:pt x="1099880" y="985696"/>
                  </a:lnTo>
                  <a:lnTo>
                    <a:pt x="1099880" y="978767"/>
                  </a:lnTo>
                  <a:close/>
                </a:path>
                <a:path w="2026920" h="1265554">
                  <a:moveTo>
                    <a:pt x="1113656" y="978767"/>
                  </a:moveTo>
                  <a:lnTo>
                    <a:pt x="1113656" y="971927"/>
                  </a:lnTo>
                  <a:lnTo>
                    <a:pt x="1119983" y="966527"/>
                  </a:lnTo>
                  <a:lnTo>
                    <a:pt x="1127534" y="966527"/>
                  </a:lnTo>
                  <a:lnTo>
                    <a:pt x="1135392" y="966527"/>
                  </a:lnTo>
                  <a:lnTo>
                    <a:pt x="1141515" y="971927"/>
                  </a:lnTo>
                  <a:lnTo>
                    <a:pt x="1141515" y="978767"/>
                  </a:lnTo>
                  <a:lnTo>
                    <a:pt x="1141515" y="985696"/>
                  </a:lnTo>
                  <a:lnTo>
                    <a:pt x="1135392" y="991006"/>
                  </a:lnTo>
                  <a:lnTo>
                    <a:pt x="1127534" y="991006"/>
                  </a:lnTo>
                  <a:lnTo>
                    <a:pt x="1119983" y="991006"/>
                  </a:lnTo>
                  <a:lnTo>
                    <a:pt x="1113656" y="985696"/>
                  </a:lnTo>
                  <a:lnTo>
                    <a:pt x="1113656" y="978767"/>
                  </a:lnTo>
                  <a:close/>
                </a:path>
                <a:path w="2026920" h="1265554">
                  <a:moveTo>
                    <a:pt x="1113656" y="1253246"/>
                  </a:moveTo>
                  <a:lnTo>
                    <a:pt x="1113656" y="1246317"/>
                  </a:lnTo>
                  <a:lnTo>
                    <a:pt x="1119983" y="1240737"/>
                  </a:lnTo>
                  <a:lnTo>
                    <a:pt x="1127534" y="1240737"/>
                  </a:lnTo>
                  <a:lnTo>
                    <a:pt x="1135392" y="1240737"/>
                  </a:lnTo>
                  <a:lnTo>
                    <a:pt x="1141515" y="1246317"/>
                  </a:lnTo>
                  <a:lnTo>
                    <a:pt x="1141515" y="1253246"/>
                  </a:lnTo>
                  <a:lnTo>
                    <a:pt x="1141515" y="1259906"/>
                  </a:lnTo>
                  <a:lnTo>
                    <a:pt x="1135392" y="1265485"/>
                  </a:lnTo>
                  <a:lnTo>
                    <a:pt x="1127534" y="1265485"/>
                  </a:lnTo>
                  <a:lnTo>
                    <a:pt x="1119983" y="1265485"/>
                  </a:lnTo>
                  <a:lnTo>
                    <a:pt x="1113656" y="1259906"/>
                  </a:lnTo>
                  <a:lnTo>
                    <a:pt x="1113656" y="1253246"/>
                  </a:lnTo>
                  <a:close/>
                </a:path>
                <a:path w="2026920" h="1265554">
                  <a:moveTo>
                    <a:pt x="1202335" y="978767"/>
                  </a:moveTo>
                  <a:lnTo>
                    <a:pt x="1202335" y="971927"/>
                  </a:lnTo>
                  <a:lnTo>
                    <a:pt x="1208662" y="966527"/>
                  </a:lnTo>
                  <a:lnTo>
                    <a:pt x="1216315" y="966527"/>
                  </a:lnTo>
                  <a:lnTo>
                    <a:pt x="1224071" y="966527"/>
                  </a:lnTo>
                  <a:lnTo>
                    <a:pt x="1230295" y="971927"/>
                  </a:lnTo>
                  <a:lnTo>
                    <a:pt x="1230295" y="978767"/>
                  </a:lnTo>
                  <a:lnTo>
                    <a:pt x="1230295" y="985696"/>
                  </a:lnTo>
                  <a:lnTo>
                    <a:pt x="1224071" y="991006"/>
                  </a:lnTo>
                  <a:lnTo>
                    <a:pt x="1216315" y="991006"/>
                  </a:lnTo>
                  <a:lnTo>
                    <a:pt x="1208662" y="991006"/>
                  </a:lnTo>
                  <a:lnTo>
                    <a:pt x="1202335" y="985696"/>
                  </a:lnTo>
                  <a:lnTo>
                    <a:pt x="1202335" y="978767"/>
                  </a:lnTo>
                  <a:close/>
                </a:path>
                <a:path w="2026920" h="1265554">
                  <a:moveTo>
                    <a:pt x="1202335" y="700237"/>
                  </a:moveTo>
                  <a:lnTo>
                    <a:pt x="1202335" y="693578"/>
                  </a:lnTo>
                  <a:lnTo>
                    <a:pt x="1208661" y="687998"/>
                  </a:lnTo>
                  <a:lnTo>
                    <a:pt x="1216315" y="687998"/>
                  </a:lnTo>
                  <a:lnTo>
                    <a:pt x="1224070" y="687998"/>
                  </a:lnTo>
                  <a:lnTo>
                    <a:pt x="1230295" y="693578"/>
                  </a:lnTo>
                  <a:lnTo>
                    <a:pt x="1230295" y="700237"/>
                  </a:lnTo>
                  <a:lnTo>
                    <a:pt x="1230295" y="707167"/>
                  </a:lnTo>
                  <a:lnTo>
                    <a:pt x="1224070" y="712476"/>
                  </a:lnTo>
                  <a:lnTo>
                    <a:pt x="1216315" y="712476"/>
                  </a:lnTo>
                  <a:lnTo>
                    <a:pt x="1208661" y="712476"/>
                  </a:lnTo>
                  <a:lnTo>
                    <a:pt x="1202335" y="707167"/>
                  </a:lnTo>
                  <a:lnTo>
                    <a:pt x="1202335" y="700237"/>
                  </a:lnTo>
                  <a:close/>
                </a:path>
                <a:path w="2026920" h="1265554">
                  <a:moveTo>
                    <a:pt x="1346629" y="839367"/>
                  </a:moveTo>
                  <a:lnTo>
                    <a:pt x="1346629" y="832527"/>
                  </a:lnTo>
                  <a:lnTo>
                    <a:pt x="1352751" y="827128"/>
                  </a:lnTo>
                  <a:lnTo>
                    <a:pt x="1360609" y="827128"/>
                  </a:lnTo>
                  <a:lnTo>
                    <a:pt x="1368467" y="827128"/>
                  </a:lnTo>
                  <a:lnTo>
                    <a:pt x="1374589" y="832527"/>
                  </a:lnTo>
                  <a:lnTo>
                    <a:pt x="1374589" y="839367"/>
                  </a:lnTo>
                  <a:lnTo>
                    <a:pt x="1374589" y="846296"/>
                  </a:lnTo>
                  <a:lnTo>
                    <a:pt x="1368467" y="851696"/>
                  </a:lnTo>
                  <a:lnTo>
                    <a:pt x="1360609" y="851696"/>
                  </a:lnTo>
                  <a:lnTo>
                    <a:pt x="1352751" y="851696"/>
                  </a:lnTo>
                  <a:lnTo>
                    <a:pt x="1346629" y="846296"/>
                  </a:lnTo>
                  <a:lnTo>
                    <a:pt x="1346629" y="839367"/>
                  </a:lnTo>
                  <a:close/>
                </a:path>
                <a:path w="2026920" h="1265554">
                  <a:moveTo>
                    <a:pt x="1346629" y="700237"/>
                  </a:moveTo>
                  <a:lnTo>
                    <a:pt x="1346629" y="693578"/>
                  </a:lnTo>
                  <a:lnTo>
                    <a:pt x="1352751" y="687998"/>
                  </a:lnTo>
                  <a:lnTo>
                    <a:pt x="1360609" y="687998"/>
                  </a:lnTo>
                  <a:lnTo>
                    <a:pt x="1368467" y="687998"/>
                  </a:lnTo>
                  <a:lnTo>
                    <a:pt x="1374589" y="693578"/>
                  </a:lnTo>
                  <a:lnTo>
                    <a:pt x="1374589" y="700237"/>
                  </a:lnTo>
                  <a:lnTo>
                    <a:pt x="1374589" y="707167"/>
                  </a:lnTo>
                  <a:lnTo>
                    <a:pt x="1368467" y="712476"/>
                  </a:lnTo>
                  <a:lnTo>
                    <a:pt x="1360609" y="712476"/>
                  </a:lnTo>
                  <a:lnTo>
                    <a:pt x="1352751" y="712476"/>
                  </a:lnTo>
                  <a:lnTo>
                    <a:pt x="1346629" y="707167"/>
                  </a:lnTo>
                  <a:lnTo>
                    <a:pt x="1346629" y="700237"/>
                  </a:lnTo>
                  <a:close/>
                </a:path>
                <a:path w="2026920" h="1265554">
                  <a:moveTo>
                    <a:pt x="1346629" y="839367"/>
                  </a:moveTo>
                  <a:lnTo>
                    <a:pt x="1346629" y="832527"/>
                  </a:lnTo>
                  <a:lnTo>
                    <a:pt x="1352751" y="827128"/>
                  </a:lnTo>
                  <a:lnTo>
                    <a:pt x="1360609" y="827128"/>
                  </a:lnTo>
                  <a:lnTo>
                    <a:pt x="1368467" y="827128"/>
                  </a:lnTo>
                  <a:lnTo>
                    <a:pt x="1374589" y="832527"/>
                  </a:lnTo>
                  <a:lnTo>
                    <a:pt x="1374589" y="839367"/>
                  </a:lnTo>
                  <a:lnTo>
                    <a:pt x="1374589" y="846296"/>
                  </a:lnTo>
                  <a:lnTo>
                    <a:pt x="1368467" y="851696"/>
                  </a:lnTo>
                  <a:lnTo>
                    <a:pt x="1360609" y="851696"/>
                  </a:lnTo>
                  <a:lnTo>
                    <a:pt x="1352751" y="851696"/>
                  </a:lnTo>
                  <a:lnTo>
                    <a:pt x="1346629" y="846296"/>
                  </a:lnTo>
                  <a:lnTo>
                    <a:pt x="1346629" y="839367"/>
                  </a:lnTo>
                  <a:close/>
                </a:path>
                <a:path w="2026920" h="1265554">
                  <a:moveTo>
                    <a:pt x="1346629" y="978767"/>
                  </a:moveTo>
                  <a:lnTo>
                    <a:pt x="1346629" y="971927"/>
                  </a:lnTo>
                  <a:lnTo>
                    <a:pt x="1352751" y="966527"/>
                  </a:lnTo>
                  <a:lnTo>
                    <a:pt x="1360609" y="966527"/>
                  </a:lnTo>
                  <a:lnTo>
                    <a:pt x="1368467" y="966527"/>
                  </a:lnTo>
                  <a:lnTo>
                    <a:pt x="1374589" y="971927"/>
                  </a:lnTo>
                  <a:lnTo>
                    <a:pt x="1374589" y="978767"/>
                  </a:lnTo>
                  <a:lnTo>
                    <a:pt x="1374589" y="985696"/>
                  </a:lnTo>
                  <a:lnTo>
                    <a:pt x="1368467" y="991006"/>
                  </a:lnTo>
                  <a:lnTo>
                    <a:pt x="1360609" y="991006"/>
                  </a:lnTo>
                  <a:lnTo>
                    <a:pt x="1352751" y="991006"/>
                  </a:lnTo>
                  <a:lnTo>
                    <a:pt x="1346629" y="985696"/>
                  </a:lnTo>
                  <a:lnTo>
                    <a:pt x="1346629" y="978767"/>
                  </a:lnTo>
                  <a:close/>
                </a:path>
                <a:path w="2026920" h="1265554">
                  <a:moveTo>
                    <a:pt x="1369895" y="978767"/>
                  </a:moveTo>
                  <a:lnTo>
                    <a:pt x="1369895" y="971927"/>
                  </a:lnTo>
                  <a:lnTo>
                    <a:pt x="1376018" y="966527"/>
                  </a:lnTo>
                  <a:lnTo>
                    <a:pt x="1383876" y="966527"/>
                  </a:lnTo>
                  <a:lnTo>
                    <a:pt x="1391733" y="966527"/>
                  </a:lnTo>
                  <a:lnTo>
                    <a:pt x="1397856" y="971927"/>
                  </a:lnTo>
                  <a:lnTo>
                    <a:pt x="1397856" y="978767"/>
                  </a:lnTo>
                  <a:lnTo>
                    <a:pt x="1397856" y="985696"/>
                  </a:lnTo>
                  <a:lnTo>
                    <a:pt x="1391733" y="991006"/>
                  </a:lnTo>
                  <a:lnTo>
                    <a:pt x="1383876" y="991006"/>
                  </a:lnTo>
                  <a:lnTo>
                    <a:pt x="1376018" y="991006"/>
                  </a:lnTo>
                  <a:lnTo>
                    <a:pt x="1369895" y="985696"/>
                  </a:lnTo>
                  <a:lnTo>
                    <a:pt x="1369895" y="978767"/>
                  </a:lnTo>
                  <a:close/>
                </a:path>
                <a:path w="2026920" h="1265554">
                  <a:moveTo>
                    <a:pt x="1369895" y="700237"/>
                  </a:moveTo>
                  <a:lnTo>
                    <a:pt x="1369895" y="693578"/>
                  </a:lnTo>
                  <a:lnTo>
                    <a:pt x="1376018" y="687998"/>
                  </a:lnTo>
                  <a:lnTo>
                    <a:pt x="1383876" y="687998"/>
                  </a:lnTo>
                  <a:lnTo>
                    <a:pt x="1391733" y="687998"/>
                  </a:lnTo>
                  <a:lnTo>
                    <a:pt x="1397856" y="693578"/>
                  </a:lnTo>
                  <a:lnTo>
                    <a:pt x="1397856" y="700237"/>
                  </a:lnTo>
                  <a:lnTo>
                    <a:pt x="1397856" y="707167"/>
                  </a:lnTo>
                  <a:lnTo>
                    <a:pt x="1391733" y="712476"/>
                  </a:lnTo>
                  <a:lnTo>
                    <a:pt x="1383876" y="712476"/>
                  </a:lnTo>
                  <a:lnTo>
                    <a:pt x="1376018" y="712476"/>
                  </a:lnTo>
                  <a:lnTo>
                    <a:pt x="1369895" y="707167"/>
                  </a:lnTo>
                  <a:lnTo>
                    <a:pt x="1369895" y="700237"/>
                  </a:lnTo>
                  <a:close/>
                </a:path>
                <a:path w="2026920" h="1265554">
                  <a:moveTo>
                    <a:pt x="1369895" y="978767"/>
                  </a:moveTo>
                  <a:lnTo>
                    <a:pt x="1369895" y="971927"/>
                  </a:lnTo>
                  <a:lnTo>
                    <a:pt x="1376018" y="966527"/>
                  </a:lnTo>
                  <a:lnTo>
                    <a:pt x="1383876" y="966527"/>
                  </a:lnTo>
                  <a:lnTo>
                    <a:pt x="1391733" y="966527"/>
                  </a:lnTo>
                  <a:lnTo>
                    <a:pt x="1397856" y="971927"/>
                  </a:lnTo>
                  <a:lnTo>
                    <a:pt x="1397856" y="978767"/>
                  </a:lnTo>
                  <a:lnTo>
                    <a:pt x="1397856" y="985696"/>
                  </a:lnTo>
                  <a:lnTo>
                    <a:pt x="1391733" y="991006"/>
                  </a:lnTo>
                  <a:lnTo>
                    <a:pt x="1383876" y="991006"/>
                  </a:lnTo>
                  <a:lnTo>
                    <a:pt x="1376018" y="991006"/>
                  </a:lnTo>
                  <a:lnTo>
                    <a:pt x="1369895" y="985696"/>
                  </a:lnTo>
                  <a:lnTo>
                    <a:pt x="1369895" y="978767"/>
                  </a:lnTo>
                  <a:close/>
                </a:path>
                <a:path w="2026920" h="1265554">
                  <a:moveTo>
                    <a:pt x="1369895" y="286898"/>
                  </a:moveTo>
                  <a:lnTo>
                    <a:pt x="1369895" y="280059"/>
                  </a:lnTo>
                  <a:lnTo>
                    <a:pt x="1376018" y="274209"/>
                  </a:lnTo>
                  <a:lnTo>
                    <a:pt x="1383876" y="274209"/>
                  </a:lnTo>
                  <a:lnTo>
                    <a:pt x="1391733" y="274209"/>
                  </a:lnTo>
                  <a:lnTo>
                    <a:pt x="1397856" y="280059"/>
                  </a:lnTo>
                  <a:lnTo>
                    <a:pt x="1397856" y="286898"/>
                  </a:lnTo>
                  <a:lnTo>
                    <a:pt x="1397856" y="293738"/>
                  </a:lnTo>
                  <a:lnTo>
                    <a:pt x="1391733" y="299137"/>
                  </a:lnTo>
                  <a:lnTo>
                    <a:pt x="1383876" y="299137"/>
                  </a:lnTo>
                  <a:lnTo>
                    <a:pt x="1376018" y="299137"/>
                  </a:lnTo>
                  <a:lnTo>
                    <a:pt x="1369895" y="293738"/>
                  </a:lnTo>
                  <a:lnTo>
                    <a:pt x="1369895" y="286898"/>
                  </a:lnTo>
                  <a:close/>
                </a:path>
                <a:path w="2026920" h="1265554">
                  <a:moveTo>
                    <a:pt x="1369895" y="978767"/>
                  </a:moveTo>
                  <a:lnTo>
                    <a:pt x="1369895" y="971927"/>
                  </a:lnTo>
                  <a:lnTo>
                    <a:pt x="1376018" y="966527"/>
                  </a:lnTo>
                  <a:lnTo>
                    <a:pt x="1383876" y="966527"/>
                  </a:lnTo>
                  <a:lnTo>
                    <a:pt x="1391733" y="966527"/>
                  </a:lnTo>
                  <a:lnTo>
                    <a:pt x="1397856" y="971927"/>
                  </a:lnTo>
                  <a:lnTo>
                    <a:pt x="1397856" y="978767"/>
                  </a:lnTo>
                  <a:lnTo>
                    <a:pt x="1397856" y="985696"/>
                  </a:lnTo>
                  <a:lnTo>
                    <a:pt x="1391733" y="991006"/>
                  </a:lnTo>
                  <a:lnTo>
                    <a:pt x="1383876" y="991006"/>
                  </a:lnTo>
                  <a:lnTo>
                    <a:pt x="1376018" y="991006"/>
                  </a:lnTo>
                  <a:lnTo>
                    <a:pt x="1369895" y="985696"/>
                  </a:lnTo>
                  <a:lnTo>
                    <a:pt x="1369895" y="978767"/>
                  </a:lnTo>
                  <a:close/>
                </a:path>
                <a:path w="2026920" h="1265554">
                  <a:moveTo>
                    <a:pt x="1435307" y="1118166"/>
                  </a:moveTo>
                  <a:lnTo>
                    <a:pt x="1435307" y="1111237"/>
                  </a:lnTo>
                  <a:lnTo>
                    <a:pt x="1441430" y="1105837"/>
                  </a:lnTo>
                  <a:lnTo>
                    <a:pt x="1448778" y="1105837"/>
                  </a:lnTo>
                  <a:lnTo>
                    <a:pt x="1456635" y="1105837"/>
                  </a:lnTo>
                  <a:lnTo>
                    <a:pt x="1462758" y="1111237"/>
                  </a:lnTo>
                  <a:lnTo>
                    <a:pt x="1462758" y="1118166"/>
                  </a:lnTo>
                  <a:lnTo>
                    <a:pt x="1462758" y="1125006"/>
                  </a:lnTo>
                  <a:lnTo>
                    <a:pt x="1456635" y="1130405"/>
                  </a:lnTo>
                  <a:lnTo>
                    <a:pt x="1448778" y="1130405"/>
                  </a:lnTo>
                  <a:lnTo>
                    <a:pt x="1441430" y="1130405"/>
                  </a:lnTo>
                  <a:lnTo>
                    <a:pt x="1435307" y="1125006"/>
                  </a:lnTo>
                  <a:lnTo>
                    <a:pt x="1435307" y="1118166"/>
                  </a:lnTo>
                  <a:close/>
                </a:path>
                <a:path w="2026920" h="1265554">
                  <a:moveTo>
                    <a:pt x="1435307" y="978767"/>
                  </a:moveTo>
                  <a:lnTo>
                    <a:pt x="1435307" y="971927"/>
                  </a:lnTo>
                  <a:lnTo>
                    <a:pt x="1441430" y="966528"/>
                  </a:lnTo>
                  <a:lnTo>
                    <a:pt x="1448777" y="966528"/>
                  </a:lnTo>
                  <a:lnTo>
                    <a:pt x="1456635" y="966528"/>
                  </a:lnTo>
                  <a:lnTo>
                    <a:pt x="1462758" y="971927"/>
                  </a:lnTo>
                  <a:lnTo>
                    <a:pt x="1462758" y="978767"/>
                  </a:lnTo>
                  <a:lnTo>
                    <a:pt x="1462758" y="985696"/>
                  </a:lnTo>
                  <a:lnTo>
                    <a:pt x="1456635" y="991006"/>
                  </a:lnTo>
                  <a:lnTo>
                    <a:pt x="1448777" y="991006"/>
                  </a:lnTo>
                  <a:lnTo>
                    <a:pt x="1441430" y="991006"/>
                  </a:lnTo>
                  <a:lnTo>
                    <a:pt x="1435307" y="985696"/>
                  </a:lnTo>
                  <a:lnTo>
                    <a:pt x="1435307" y="978767"/>
                  </a:lnTo>
                  <a:close/>
                </a:path>
                <a:path w="2026920" h="1265554">
                  <a:moveTo>
                    <a:pt x="1435307" y="1118166"/>
                  </a:moveTo>
                  <a:lnTo>
                    <a:pt x="1435307" y="1111237"/>
                  </a:lnTo>
                  <a:lnTo>
                    <a:pt x="1441430" y="1105837"/>
                  </a:lnTo>
                  <a:lnTo>
                    <a:pt x="1448778" y="1105837"/>
                  </a:lnTo>
                  <a:lnTo>
                    <a:pt x="1456635" y="1105837"/>
                  </a:lnTo>
                  <a:lnTo>
                    <a:pt x="1462758" y="1111237"/>
                  </a:lnTo>
                  <a:lnTo>
                    <a:pt x="1462758" y="1118166"/>
                  </a:lnTo>
                  <a:lnTo>
                    <a:pt x="1462758" y="1125006"/>
                  </a:lnTo>
                  <a:lnTo>
                    <a:pt x="1456635" y="1130405"/>
                  </a:lnTo>
                  <a:lnTo>
                    <a:pt x="1448778" y="1130405"/>
                  </a:lnTo>
                  <a:lnTo>
                    <a:pt x="1441430" y="1130405"/>
                  </a:lnTo>
                  <a:lnTo>
                    <a:pt x="1435307" y="1125006"/>
                  </a:lnTo>
                  <a:lnTo>
                    <a:pt x="1435307" y="1118166"/>
                  </a:lnTo>
                  <a:close/>
                </a:path>
                <a:path w="2026920" h="1265554">
                  <a:moveTo>
                    <a:pt x="1435307" y="839367"/>
                  </a:moveTo>
                  <a:lnTo>
                    <a:pt x="1435307" y="832527"/>
                  </a:lnTo>
                  <a:lnTo>
                    <a:pt x="1441430" y="827128"/>
                  </a:lnTo>
                  <a:lnTo>
                    <a:pt x="1448777" y="827128"/>
                  </a:lnTo>
                  <a:lnTo>
                    <a:pt x="1456635" y="827128"/>
                  </a:lnTo>
                  <a:lnTo>
                    <a:pt x="1462758" y="832527"/>
                  </a:lnTo>
                  <a:lnTo>
                    <a:pt x="1462758" y="839367"/>
                  </a:lnTo>
                  <a:lnTo>
                    <a:pt x="1462758" y="846296"/>
                  </a:lnTo>
                  <a:lnTo>
                    <a:pt x="1456635" y="851696"/>
                  </a:lnTo>
                  <a:lnTo>
                    <a:pt x="1448777" y="851696"/>
                  </a:lnTo>
                  <a:lnTo>
                    <a:pt x="1441430" y="851696"/>
                  </a:lnTo>
                  <a:lnTo>
                    <a:pt x="1435307" y="846296"/>
                  </a:lnTo>
                  <a:lnTo>
                    <a:pt x="1435307" y="839367"/>
                  </a:lnTo>
                  <a:close/>
                </a:path>
                <a:path w="2026920" h="1265554">
                  <a:moveTo>
                    <a:pt x="1640115" y="286898"/>
                  </a:moveTo>
                  <a:lnTo>
                    <a:pt x="1640115" y="280059"/>
                  </a:lnTo>
                  <a:lnTo>
                    <a:pt x="1646340" y="274209"/>
                  </a:lnTo>
                  <a:lnTo>
                    <a:pt x="1654095" y="274209"/>
                  </a:lnTo>
                  <a:lnTo>
                    <a:pt x="1661953" y="274209"/>
                  </a:lnTo>
                  <a:lnTo>
                    <a:pt x="1668382" y="280059"/>
                  </a:lnTo>
                  <a:lnTo>
                    <a:pt x="1668382" y="286898"/>
                  </a:lnTo>
                  <a:lnTo>
                    <a:pt x="1668382" y="293738"/>
                  </a:lnTo>
                  <a:lnTo>
                    <a:pt x="1661953" y="299137"/>
                  </a:lnTo>
                  <a:lnTo>
                    <a:pt x="1654095" y="299137"/>
                  </a:lnTo>
                  <a:lnTo>
                    <a:pt x="1646340" y="299137"/>
                  </a:lnTo>
                  <a:lnTo>
                    <a:pt x="1640115" y="293738"/>
                  </a:lnTo>
                  <a:lnTo>
                    <a:pt x="1640115" y="286898"/>
                  </a:lnTo>
                  <a:close/>
                </a:path>
                <a:path w="2026920" h="1265554">
                  <a:moveTo>
                    <a:pt x="1640115" y="564977"/>
                  </a:moveTo>
                  <a:lnTo>
                    <a:pt x="1640115" y="558138"/>
                  </a:lnTo>
                  <a:lnTo>
                    <a:pt x="1646340" y="552738"/>
                  </a:lnTo>
                  <a:lnTo>
                    <a:pt x="1654095" y="552738"/>
                  </a:lnTo>
                  <a:lnTo>
                    <a:pt x="1661953" y="552738"/>
                  </a:lnTo>
                  <a:lnTo>
                    <a:pt x="1668382" y="558138"/>
                  </a:lnTo>
                  <a:lnTo>
                    <a:pt x="1668382" y="564977"/>
                  </a:lnTo>
                  <a:lnTo>
                    <a:pt x="1668382" y="571907"/>
                  </a:lnTo>
                  <a:lnTo>
                    <a:pt x="1661953" y="577217"/>
                  </a:lnTo>
                  <a:lnTo>
                    <a:pt x="1654095" y="577217"/>
                  </a:lnTo>
                  <a:lnTo>
                    <a:pt x="1646340" y="577217"/>
                  </a:lnTo>
                  <a:lnTo>
                    <a:pt x="1640115" y="571907"/>
                  </a:lnTo>
                  <a:lnTo>
                    <a:pt x="1640115" y="564977"/>
                  </a:lnTo>
                  <a:close/>
                </a:path>
                <a:path w="2026920" h="1265554">
                  <a:moveTo>
                    <a:pt x="1640115" y="839367"/>
                  </a:moveTo>
                  <a:lnTo>
                    <a:pt x="1640115" y="832527"/>
                  </a:lnTo>
                  <a:lnTo>
                    <a:pt x="1646340" y="827128"/>
                  </a:lnTo>
                  <a:lnTo>
                    <a:pt x="1654095" y="827128"/>
                  </a:lnTo>
                  <a:lnTo>
                    <a:pt x="1661953" y="827128"/>
                  </a:lnTo>
                  <a:lnTo>
                    <a:pt x="1668382" y="832527"/>
                  </a:lnTo>
                  <a:lnTo>
                    <a:pt x="1668382" y="839367"/>
                  </a:lnTo>
                  <a:lnTo>
                    <a:pt x="1668382" y="846296"/>
                  </a:lnTo>
                  <a:lnTo>
                    <a:pt x="1661953" y="851696"/>
                  </a:lnTo>
                  <a:lnTo>
                    <a:pt x="1654095" y="851696"/>
                  </a:lnTo>
                  <a:lnTo>
                    <a:pt x="1646340" y="851696"/>
                  </a:lnTo>
                  <a:lnTo>
                    <a:pt x="1640115" y="846296"/>
                  </a:lnTo>
                  <a:lnTo>
                    <a:pt x="1640115" y="839367"/>
                  </a:lnTo>
                  <a:close/>
                </a:path>
                <a:path w="2026920" h="1265554">
                  <a:moveTo>
                    <a:pt x="1728896" y="564977"/>
                  </a:moveTo>
                  <a:lnTo>
                    <a:pt x="1728896" y="558138"/>
                  </a:lnTo>
                  <a:lnTo>
                    <a:pt x="1735018" y="552738"/>
                  </a:lnTo>
                  <a:lnTo>
                    <a:pt x="1742876" y="552738"/>
                  </a:lnTo>
                  <a:lnTo>
                    <a:pt x="1750427" y="552738"/>
                  </a:lnTo>
                  <a:lnTo>
                    <a:pt x="1757061" y="558138"/>
                  </a:lnTo>
                  <a:lnTo>
                    <a:pt x="1757061" y="564977"/>
                  </a:lnTo>
                  <a:lnTo>
                    <a:pt x="1757061" y="571907"/>
                  </a:lnTo>
                  <a:lnTo>
                    <a:pt x="1750427" y="577217"/>
                  </a:lnTo>
                  <a:lnTo>
                    <a:pt x="1742876" y="577217"/>
                  </a:lnTo>
                  <a:lnTo>
                    <a:pt x="1735018" y="577217"/>
                  </a:lnTo>
                  <a:lnTo>
                    <a:pt x="1728896" y="571907"/>
                  </a:lnTo>
                  <a:lnTo>
                    <a:pt x="1728896" y="564977"/>
                  </a:lnTo>
                  <a:close/>
                </a:path>
                <a:path w="2026920" h="1265554">
                  <a:moveTo>
                    <a:pt x="1728896" y="286898"/>
                  </a:moveTo>
                  <a:lnTo>
                    <a:pt x="1728896" y="280059"/>
                  </a:lnTo>
                  <a:lnTo>
                    <a:pt x="1735018" y="274209"/>
                  </a:lnTo>
                  <a:lnTo>
                    <a:pt x="1742876" y="274209"/>
                  </a:lnTo>
                  <a:lnTo>
                    <a:pt x="1750427" y="274209"/>
                  </a:lnTo>
                  <a:lnTo>
                    <a:pt x="1757060" y="280059"/>
                  </a:lnTo>
                  <a:lnTo>
                    <a:pt x="1757060" y="286898"/>
                  </a:lnTo>
                  <a:lnTo>
                    <a:pt x="1757060" y="293738"/>
                  </a:lnTo>
                  <a:lnTo>
                    <a:pt x="1750427" y="299137"/>
                  </a:lnTo>
                  <a:lnTo>
                    <a:pt x="1742876" y="299137"/>
                  </a:lnTo>
                  <a:lnTo>
                    <a:pt x="1735018" y="299137"/>
                  </a:lnTo>
                  <a:lnTo>
                    <a:pt x="1728896" y="293738"/>
                  </a:lnTo>
                  <a:lnTo>
                    <a:pt x="1728896" y="286898"/>
                  </a:lnTo>
                  <a:close/>
                </a:path>
                <a:path w="2026920" h="1265554">
                  <a:moveTo>
                    <a:pt x="1905743" y="700237"/>
                  </a:moveTo>
                  <a:lnTo>
                    <a:pt x="1905743" y="693578"/>
                  </a:lnTo>
                  <a:lnTo>
                    <a:pt x="1911865" y="687998"/>
                  </a:lnTo>
                  <a:lnTo>
                    <a:pt x="1919723" y="687998"/>
                  </a:lnTo>
                  <a:lnTo>
                    <a:pt x="1927581" y="687998"/>
                  </a:lnTo>
                  <a:lnTo>
                    <a:pt x="1933703" y="693578"/>
                  </a:lnTo>
                  <a:lnTo>
                    <a:pt x="1933703" y="700237"/>
                  </a:lnTo>
                  <a:lnTo>
                    <a:pt x="1933703" y="707167"/>
                  </a:lnTo>
                  <a:lnTo>
                    <a:pt x="1927581" y="712476"/>
                  </a:lnTo>
                  <a:lnTo>
                    <a:pt x="1919723" y="712476"/>
                  </a:lnTo>
                  <a:lnTo>
                    <a:pt x="1911865" y="712476"/>
                  </a:lnTo>
                  <a:lnTo>
                    <a:pt x="1905743" y="707167"/>
                  </a:lnTo>
                  <a:lnTo>
                    <a:pt x="1905743" y="700237"/>
                  </a:lnTo>
                  <a:close/>
                </a:path>
                <a:path w="2026920" h="1265554">
                  <a:moveTo>
                    <a:pt x="1905743" y="564977"/>
                  </a:moveTo>
                  <a:lnTo>
                    <a:pt x="1905743" y="558138"/>
                  </a:lnTo>
                  <a:lnTo>
                    <a:pt x="1911865" y="552738"/>
                  </a:lnTo>
                  <a:lnTo>
                    <a:pt x="1919723" y="552738"/>
                  </a:lnTo>
                  <a:lnTo>
                    <a:pt x="1927581" y="552738"/>
                  </a:lnTo>
                  <a:lnTo>
                    <a:pt x="1933703" y="558138"/>
                  </a:lnTo>
                  <a:lnTo>
                    <a:pt x="1933703" y="564977"/>
                  </a:lnTo>
                  <a:lnTo>
                    <a:pt x="1933703" y="571907"/>
                  </a:lnTo>
                  <a:lnTo>
                    <a:pt x="1927581" y="577217"/>
                  </a:lnTo>
                  <a:lnTo>
                    <a:pt x="1919723" y="577217"/>
                  </a:lnTo>
                  <a:lnTo>
                    <a:pt x="1911865" y="577217"/>
                  </a:lnTo>
                  <a:lnTo>
                    <a:pt x="1905743" y="571907"/>
                  </a:lnTo>
                  <a:lnTo>
                    <a:pt x="1905743" y="564977"/>
                  </a:lnTo>
                  <a:close/>
                </a:path>
                <a:path w="2026920" h="1265554">
                  <a:moveTo>
                    <a:pt x="1905742" y="147499"/>
                  </a:moveTo>
                  <a:lnTo>
                    <a:pt x="1905742" y="140659"/>
                  </a:lnTo>
                  <a:lnTo>
                    <a:pt x="1911865" y="135259"/>
                  </a:lnTo>
                  <a:lnTo>
                    <a:pt x="1919723" y="135259"/>
                  </a:lnTo>
                  <a:lnTo>
                    <a:pt x="1927580" y="135259"/>
                  </a:lnTo>
                  <a:lnTo>
                    <a:pt x="1933703" y="140659"/>
                  </a:lnTo>
                  <a:lnTo>
                    <a:pt x="1933703" y="147499"/>
                  </a:lnTo>
                  <a:lnTo>
                    <a:pt x="1933703" y="154428"/>
                  </a:lnTo>
                  <a:lnTo>
                    <a:pt x="1927580" y="159828"/>
                  </a:lnTo>
                  <a:lnTo>
                    <a:pt x="1919723" y="159828"/>
                  </a:lnTo>
                  <a:lnTo>
                    <a:pt x="1911865" y="159828"/>
                  </a:lnTo>
                  <a:lnTo>
                    <a:pt x="1905742" y="154428"/>
                  </a:lnTo>
                  <a:lnTo>
                    <a:pt x="1905742" y="147499"/>
                  </a:lnTo>
                  <a:close/>
                </a:path>
                <a:path w="2026920" h="1265554">
                  <a:moveTo>
                    <a:pt x="1905742" y="12239"/>
                  </a:moveTo>
                  <a:lnTo>
                    <a:pt x="1905742" y="5399"/>
                  </a:lnTo>
                  <a:lnTo>
                    <a:pt x="1911865" y="0"/>
                  </a:lnTo>
                  <a:lnTo>
                    <a:pt x="1919723" y="0"/>
                  </a:lnTo>
                  <a:lnTo>
                    <a:pt x="1927580" y="0"/>
                  </a:lnTo>
                  <a:lnTo>
                    <a:pt x="1933703" y="5399"/>
                  </a:lnTo>
                  <a:lnTo>
                    <a:pt x="1933703" y="12239"/>
                  </a:lnTo>
                  <a:lnTo>
                    <a:pt x="1933703" y="19168"/>
                  </a:lnTo>
                  <a:lnTo>
                    <a:pt x="1927580" y="24478"/>
                  </a:lnTo>
                  <a:lnTo>
                    <a:pt x="1919723" y="24478"/>
                  </a:lnTo>
                  <a:lnTo>
                    <a:pt x="1911865" y="24478"/>
                  </a:lnTo>
                  <a:lnTo>
                    <a:pt x="1905742" y="19168"/>
                  </a:lnTo>
                  <a:lnTo>
                    <a:pt x="1905742" y="12239"/>
                  </a:lnTo>
                  <a:close/>
                </a:path>
                <a:path w="2026920" h="1265554">
                  <a:moveTo>
                    <a:pt x="1905743" y="700237"/>
                  </a:moveTo>
                  <a:lnTo>
                    <a:pt x="1905743" y="693578"/>
                  </a:lnTo>
                  <a:lnTo>
                    <a:pt x="1911865" y="687998"/>
                  </a:lnTo>
                  <a:lnTo>
                    <a:pt x="1919723" y="687998"/>
                  </a:lnTo>
                  <a:lnTo>
                    <a:pt x="1927581" y="687998"/>
                  </a:lnTo>
                  <a:lnTo>
                    <a:pt x="1933703" y="693578"/>
                  </a:lnTo>
                  <a:lnTo>
                    <a:pt x="1933703" y="700237"/>
                  </a:lnTo>
                  <a:lnTo>
                    <a:pt x="1933703" y="707167"/>
                  </a:lnTo>
                  <a:lnTo>
                    <a:pt x="1927581" y="712476"/>
                  </a:lnTo>
                  <a:lnTo>
                    <a:pt x="1919723" y="712476"/>
                  </a:lnTo>
                  <a:lnTo>
                    <a:pt x="1911865" y="712476"/>
                  </a:lnTo>
                  <a:lnTo>
                    <a:pt x="1905743" y="707167"/>
                  </a:lnTo>
                  <a:lnTo>
                    <a:pt x="1905743" y="700237"/>
                  </a:lnTo>
                  <a:close/>
                </a:path>
                <a:path w="2026920" h="1265554">
                  <a:moveTo>
                    <a:pt x="1956970" y="564977"/>
                  </a:moveTo>
                  <a:lnTo>
                    <a:pt x="1956970" y="558138"/>
                  </a:lnTo>
                  <a:lnTo>
                    <a:pt x="1963093" y="552738"/>
                  </a:lnTo>
                  <a:lnTo>
                    <a:pt x="1970950" y="552738"/>
                  </a:lnTo>
                  <a:lnTo>
                    <a:pt x="1978502" y="552738"/>
                  </a:lnTo>
                  <a:lnTo>
                    <a:pt x="1985135" y="558138"/>
                  </a:lnTo>
                  <a:lnTo>
                    <a:pt x="1985135" y="564977"/>
                  </a:lnTo>
                  <a:lnTo>
                    <a:pt x="1985135" y="571907"/>
                  </a:lnTo>
                  <a:lnTo>
                    <a:pt x="1978502" y="577217"/>
                  </a:lnTo>
                  <a:lnTo>
                    <a:pt x="1970950" y="577217"/>
                  </a:lnTo>
                  <a:lnTo>
                    <a:pt x="1963093" y="577217"/>
                  </a:lnTo>
                  <a:lnTo>
                    <a:pt x="1956970" y="571907"/>
                  </a:lnTo>
                  <a:lnTo>
                    <a:pt x="1956970" y="564977"/>
                  </a:lnTo>
                  <a:close/>
                </a:path>
                <a:path w="2026920" h="1265554">
                  <a:moveTo>
                    <a:pt x="1999115" y="564977"/>
                  </a:moveTo>
                  <a:lnTo>
                    <a:pt x="1999115" y="558138"/>
                  </a:lnTo>
                  <a:lnTo>
                    <a:pt x="2005238" y="552738"/>
                  </a:lnTo>
                  <a:lnTo>
                    <a:pt x="2012790" y="552738"/>
                  </a:lnTo>
                  <a:lnTo>
                    <a:pt x="2020647" y="552738"/>
                  </a:lnTo>
                  <a:lnTo>
                    <a:pt x="2026770" y="558138"/>
                  </a:lnTo>
                  <a:lnTo>
                    <a:pt x="2026770" y="564977"/>
                  </a:lnTo>
                  <a:lnTo>
                    <a:pt x="2026770" y="571907"/>
                  </a:lnTo>
                  <a:lnTo>
                    <a:pt x="2020647" y="577217"/>
                  </a:lnTo>
                  <a:lnTo>
                    <a:pt x="2012790" y="577217"/>
                  </a:lnTo>
                  <a:lnTo>
                    <a:pt x="2005238" y="577217"/>
                  </a:lnTo>
                  <a:lnTo>
                    <a:pt x="1999115" y="571907"/>
                  </a:lnTo>
                  <a:lnTo>
                    <a:pt x="1999115" y="564977"/>
                  </a:lnTo>
                  <a:close/>
                </a:path>
                <a:path w="2026920" h="1265554">
                  <a:moveTo>
                    <a:pt x="1999115" y="700237"/>
                  </a:moveTo>
                  <a:lnTo>
                    <a:pt x="1999115" y="693578"/>
                  </a:lnTo>
                  <a:lnTo>
                    <a:pt x="2005238" y="687998"/>
                  </a:lnTo>
                  <a:lnTo>
                    <a:pt x="2012790" y="687998"/>
                  </a:lnTo>
                  <a:lnTo>
                    <a:pt x="2020647" y="687998"/>
                  </a:lnTo>
                  <a:lnTo>
                    <a:pt x="2026770" y="693578"/>
                  </a:lnTo>
                  <a:lnTo>
                    <a:pt x="2026770" y="700237"/>
                  </a:lnTo>
                  <a:lnTo>
                    <a:pt x="2026770" y="707167"/>
                  </a:lnTo>
                  <a:lnTo>
                    <a:pt x="2020647" y="712476"/>
                  </a:lnTo>
                  <a:lnTo>
                    <a:pt x="2012790" y="712476"/>
                  </a:lnTo>
                  <a:lnTo>
                    <a:pt x="2005238" y="712476"/>
                  </a:lnTo>
                  <a:lnTo>
                    <a:pt x="1999115" y="707167"/>
                  </a:lnTo>
                  <a:lnTo>
                    <a:pt x="1999115" y="700237"/>
                  </a:lnTo>
                  <a:close/>
                </a:path>
                <a:path w="2026920" h="1265554">
                  <a:moveTo>
                    <a:pt x="1999116" y="978767"/>
                  </a:moveTo>
                  <a:lnTo>
                    <a:pt x="1999115" y="971927"/>
                  </a:lnTo>
                  <a:lnTo>
                    <a:pt x="2005238" y="966528"/>
                  </a:lnTo>
                  <a:lnTo>
                    <a:pt x="2012790" y="966528"/>
                  </a:lnTo>
                  <a:lnTo>
                    <a:pt x="2020647" y="966528"/>
                  </a:lnTo>
                  <a:lnTo>
                    <a:pt x="2026770" y="971927"/>
                  </a:lnTo>
                  <a:lnTo>
                    <a:pt x="2026770" y="978767"/>
                  </a:lnTo>
                  <a:lnTo>
                    <a:pt x="2026770" y="985696"/>
                  </a:lnTo>
                  <a:lnTo>
                    <a:pt x="2020647" y="991006"/>
                  </a:lnTo>
                  <a:lnTo>
                    <a:pt x="2012790" y="991006"/>
                  </a:lnTo>
                  <a:lnTo>
                    <a:pt x="2005238" y="991006"/>
                  </a:lnTo>
                  <a:lnTo>
                    <a:pt x="1999116" y="985696"/>
                  </a:lnTo>
                  <a:lnTo>
                    <a:pt x="1999116" y="978767"/>
                  </a:lnTo>
                  <a:close/>
                </a:path>
              </a:pathLst>
            </a:custGeom>
            <a:ln w="414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793901" y="5678697"/>
              <a:ext cx="2558415" cy="596265"/>
            </a:xfrm>
            <a:custGeom>
              <a:avLst/>
              <a:gdLst/>
              <a:ahLst/>
              <a:cxnLst/>
              <a:rect l="l" t="t" r="r" b="b"/>
              <a:pathLst>
                <a:path w="2558415" h="596264">
                  <a:moveTo>
                    <a:pt x="0" y="595755"/>
                  </a:moveTo>
                  <a:lnTo>
                    <a:pt x="2558280" y="0"/>
                  </a:lnTo>
                </a:path>
              </a:pathLst>
            </a:custGeom>
            <a:ln w="39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91689" y="4907229"/>
              <a:ext cx="2562860" cy="1662430"/>
            </a:xfrm>
            <a:custGeom>
              <a:avLst/>
              <a:gdLst/>
              <a:ahLst/>
              <a:cxnLst/>
              <a:rect l="l" t="t" r="r" b="b"/>
              <a:pathLst>
                <a:path w="2562859" h="1662429">
                  <a:moveTo>
                    <a:pt x="2560485" y="0"/>
                  </a:moveTo>
                  <a:lnTo>
                    <a:pt x="2209" y="0"/>
                  </a:lnTo>
                  <a:lnTo>
                    <a:pt x="2209" y="1943"/>
                  </a:lnTo>
                  <a:lnTo>
                    <a:pt x="0" y="1943"/>
                  </a:lnTo>
                  <a:lnTo>
                    <a:pt x="0" y="14630"/>
                  </a:lnTo>
                  <a:lnTo>
                    <a:pt x="4406" y="14630"/>
                  </a:lnTo>
                  <a:lnTo>
                    <a:pt x="4406" y="3886"/>
                  </a:lnTo>
                  <a:lnTo>
                    <a:pt x="255308" y="3886"/>
                  </a:lnTo>
                  <a:lnTo>
                    <a:pt x="255308" y="14630"/>
                  </a:lnTo>
                  <a:lnTo>
                    <a:pt x="259727" y="14630"/>
                  </a:lnTo>
                  <a:lnTo>
                    <a:pt x="259727" y="3886"/>
                  </a:lnTo>
                  <a:lnTo>
                    <a:pt x="511111" y="3886"/>
                  </a:lnTo>
                  <a:lnTo>
                    <a:pt x="511111" y="14630"/>
                  </a:lnTo>
                  <a:lnTo>
                    <a:pt x="515518" y="14630"/>
                  </a:lnTo>
                  <a:lnTo>
                    <a:pt x="515518" y="3886"/>
                  </a:lnTo>
                  <a:lnTo>
                    <a:pt x="767156" y="3886"/>
                  </a:lnTo>
                  <a:lnTo>
                    <a:pt x="767156" y="14630"/>
                  </a:lnTo>
                  <a:lnTo>
                    <a:pt x="771563" y="14630"/>
                  </a:lnTo>
                  <a:lnTo>
                    <a:pt x="771563" y="3886"/>
                  </a:lnTo>
                  <a:lnTo>
                    <a:pt x="1022985" y="3886"/>
                  </a:lnTo>
                  <a:lnTo>
                    <a:pt x="1022985" y="14630"/>
                  </a:lnTo>
                  <a:lnTo>
                    <a:pt x="1027404" y="14630"/>
                  </a:lnTo>
                  <a:lnTo>
                    <a:pt x="1027404" y="3886"/>
                  </a:lnTo>
                  <a:lnTo>
                    <a:pt x="1278712" y="3886"/>
                  </a:lnTo>
                  <a:lnTo>
                    <a:pt x="1278712" y="14630"/>
                  </a:lnTo>
                  <a:lnTo>
                    <a:pt x="1283131" y="14630"/>
                  </a:lnTo>
                  <a:lnTo>
                    <a:pt x="1283131" y="3886"/>
                  </a:lnTo>
                  <a:lnTo>
                    <a:pt x="1534858" y="3886"/>
                  </a:lnTo>
                  <a:lnTo>
                    <a:pt x="1534858" y="14630"/>
                  </a:lnTo>
                  <a:lnTo>
                    <a:pt x="1539265" y="14630"/>
                  </a:lnTo>
                  <a:lnTo>
                    <a:pt x="1539265" y="3886"/>
                  </a:lnTo>
                  <a:lnTo>
                    <a:pt x="1790585" y="3886"/>
                  </a:lnTo>
                  <a:lnTo>
                    <a:pt x="1790585" y="14630"/>
                  </a:lnTo>
                  <a:lnTo>
                    <a:pt x="1794992" y="14630"/>
                  </a:lnTo>
                  <a:lnTo>
                    <a:pt x="1794992" y="3886"/>
                  </a:lnTo>
                  <a:lnTo>
                    <a:pt x="2560485" y="3886"/>
                  </a:lnTo>
                  <a:lnTo>
                    <a:pt x="2560485" y="0"/>
                  </a:lnTo>
                  <a:close/>
                </a:path>
                <a:path w="2562859" h="1662429">
                  <a:moveTo>
                    <a:pt x="2562695" y="1648104"/>
                  </a:moveTo>
                  <a:lnTo>
                    <a:pt x="2558288" y="1648104"/>
                  </a:lnTo>
                  <a:lnTo>
                    <a:pt x="2558288" y="1656283"/>
                  </a:lnTo>
                  <a:lnTo>
                    <a:pt x="2558288" y="1658429"/>
                  </a:lnTo>
                  <a:lnTo>
                    <a:pt x="2510955" y="1658429"/>
                  </a:lnTo>
                  <a:lnTo>
                    <a:pt x="2510955" y="1656283"/>
                  </a:lnTo>
                  <a:lnTo>
                    <a:pt x="2506548" y="1656283"/>
                  </a:lnTo>
                  <a:lnTo>
                    <a:pt x="2506548" y="1658429"/>
                  </a:lnTo>
                  <a:lnTo>
                    <a:pt x="2460028" y="1658429"/>
                  </a:lnTo>
                  <a:lnTo>
                    <a:pt x="2460028" y="1656283"/>
                  </a:lnTo>
                  <a:lnTo>
                    <a:pt x="2455621" y="1656283"/>
                  </a:lnTo>
                  <a:lnTo>
                    <a:pt x="2455621" y="1658429"/>
                  </a:lnTo>
                  <a:lnTo>
                    <a:pt x="2408809" y="1658429"/>
                  </a:lnTo>
                  <a:lnTo>
                    <a:pt x="2408809" y="1656283"/>
                  </a:lnTo>
                  <a:lnTo>
                    <a:pt x="2404389" y="1656283"/>
                  </a:lnTo>
                  <a:lnTo>
                    <a:pt x="2404389" y="1658429"/>
                  </a:lnTo>
                  <a:lnTo>
                    <a:pt x="2357780" y="1658429"/>
                  </a:lnTo>
                  <a:lnTo>
                    <a:pt x="2357780" y="1656283"/>
                  </a:lnTo>
                  <a:lnTo>
                    <a:pt x="2353373" y="1656283"/>
                  </a:lnTo>
                  <a:lnTo>
                    <a:pt x="2353373" y="1658429"/>
                  </a:lnTo>
                  <a:lnTo>
                    <a:pt x="2306663" y="1658429"/>
                  </a:lnTo>
                  <a:lnTo>
                    <a:pt x="2306663" y="1656283"/>
                  </a:lnTo>
                  <a:lnTo>
                    <a:pt x="2306663" y="1648104"/>
                  </a:lnTo>
                  <a:lnTo>
                    <a:pt x="2302243" y="1648104"/>
                  </a:lnTo>
                  <a:lnTo>
                    <a:pt x="2302243" y="1656283"/>
                  </a:lnTo>
                  <a:lnTo>
                    <a:pt x="2302243" y="1658429"/>
                  </a:lnTo>
                  <a:lnTo>
                    <a:pt x="2255126" y="1658429"/>
                  </a:lnTo>
                  <a:lnTo>
                    <a:pt x="2255126" y="1656283"/>
                  </a:lnTo>
                  <a:lnTo>
                    <a:pt x="2250719" y="1656283"/>
                  </a:lnTo>
                  <a:lnTo>
                    <a:pt x="2250719" y="1658429"/>
                  </a:lnTo>
                  <a:lnTo>
                    <a:pt x="2204199" y="1658429"/>
                  </a:lnTo>
                  <a:lnTo>
                    <a:pt x="2204199" y="1656283"/>
                  </a:lnTo>
                  <a:lnTo>
                    <a:pt x="2199792" y="1656283"/>
                  </a:lnTo>
                  <a:lnTo>
                    <a:pt x="2199792" y="1658429"/>
                  </a:lnTo>
                  <a:lnTo>
                    <a:pt x="2152980" y="1658429"/>
                  </a:lnTo>
                  <a:lnTo>
                    <a:pt x="2152980" y="1656283"/>
                  </a:lnTo>
                  <a:lnTo>
                    <a:pt x="2148560" y="1656283"/>
                  </a:lnTo>
                  <a:lnTo>
                    <a:pt x="2148560" y="1658429"/>
                  </a:lnTo>
                  <a:lnTo>
                    <a:pt x="2102053" y="1658429"/>
                  </a:lnTo>
                  <a:lnTo>
                    <a:pt x="2102053" y="1656283"/>
                  </a:lnTo>
                  <a:lnTo>
                    <a:pt x="2097646" y="1656283"/>
                  </a:lnTo>
                  <a:lnTo>
                    <a:pt x="2097646" y="1658429"/>
                  </a:lnTo>
                  <a:lnTo>
                    <a:pt x="2050821" y="1658429"/>
                  </a:lnTo>
                  <a:lnTo>
                    <a:pt x="2050821" y="1656283"/>
                  </a:lnTo>
                  <a:lnTo>
                    <a:pt x="2050821" y="1648104"/>
                  </a:lnTo>
                  <a:lnTo>
                    <a:pt x="2046414" y="1648104"/>
                  </a:lnTo>
                  <a:lnTo>
                    <a:pt x="2046414" y="1656283"/>
                  </a:lnTo>
                  <a:lnTo>
                    <a:pt x="2046414" y="1658429"/>
                  </a:lnTo>
                  <a:lnTo>
                    <a:pt x="1999805" y="1658429"/>
                  </a:lnTo>
                  <a:lnTo>
                    <a:pt x="1999805" y="1656283"/>
                  </a:lnTo>
                  <a:lnTo>
                    <a:pt x="1995385" y="1656283"/>
                  </a:lnTo>
                  <a:lnTo>
                    <a:pt x="1995385" y="1658429"/>
                  </a:lnTo>
                  <a:lnTo>
                    <a:pt x="1948167" y="1658429"/>
                  </a:lnTo>
                  <a:lnTo>
                    <a:pt x="1948167" y="1656283"/>
                  </a:lnTo>
                  <a:lnTo>
                    <a:pt x="1943760" y="1656283"/>
                  </a:lnTo>
                  <a:lnTo>
                    <a:pt x="1943760" y="1658429"/>
                  </a:lnTo>
                  <a:lnTo>
                    <a:pt x="1897138" y="1658429"/>
                  </a:lnTo>
                  <a:lnTo>
                    <a:pt x="1897138" y="1656283"/>
                  </a:lnTo>
                  <a:lnTo>
                    <a:pt x="1892731" y="1656283"/>
                  </a:lnTo>
                  <a:lnTo>
                    <a:pt x="1892731" y="1658429"/>
                  </a:lnTo>
                  <a:lnTo>
                    <a:pt x="1846021" y="1658429"/>
                  </a:lnTo>
                  <a:lnTo>
                    <a:pt x="1846021" y="1656283"/>
                  </a:lnTo>
                  <a:lnTo>
                    <a:pt x="1841601" y="1656283"/>
                  </a:lnTo>
                  <a:lnTo>
                    <a:pt x="1841601" y="1658429"/>
                  </a:lnTo>
                  <a:lnTo>
                    <a:pt x="1794992" y="1658429"/>
                  </a:lnTo>
                  <a:lnTo>
                    <a:pt x="1794992" y="1656283"/>
                  </a:lnTo>
                  <a:lnTo>
                    <a:pt x="1794992" y="1648104"/>
                  </a:lnTo>
                  <a:lnTo>
                    <a:pt x="1790585" y="1648104"/>
                  </a:lnTo>
                  <a:lnTo>
                    <a:pt x="1790585" y="1656283"/>
                  </a:lnTo>
                  <a:lnTo>
                    <a:pt x="1790585" y="1658429"/>
                  </a:lnTo>
                  <a:lnTo>
                    <a:pt x="1743773" y="1658429"/>
                  </a:lnTo>
                  <a:lnTo>
                    <a:pt x="1743773" y="1656283"/>
                  </a:lnTo>
                  <a:lnTo>
                    <a:pt x="1739353" y="1656283"/>
                  </a:lnTo>
                  <a:lnTo>
                    <a:pt x="1739353" y="1658429"/>
                  </a:lnTo>
                  <a:lnTo>
                    <a:pt x="1692338" y="1658429"/>
                  </a:lnTo>
                  <a:lnTo>
                    <a:pt x="1692338" y="1656283"/>
                  </a:lnTo>
                  <a:lnTo>
                    <a:pt x="1687931" y="1656283"/>
                  </a:lnTo>
                  <a:lnTo>
                    <a:pt x="1687931" y="1658429"/>
                  </a:lnTo>
                  <a:lnTo>
                    <a:pt x="1641411" y="1658429"/>
                  </a:lnTo>
                  <a:lnTo>
                    <a:pt x="1641411" y="1656283"/>
                  </a:lnTo>
                  <a:lnTo>
                    <a:pt x="1637004" y="1656283"/>
                  </a:lnTo>
                  <a:lnTo>
                    <a:pt x="1637004" y="1658429"/>
                  </a:lnTo>
                  <a:lnTo>
                    <a:pt x="1590192" y="1658429"/>
                  </a:lnTo>
                  <a:lnTo>
                    <a:pt x="1590192" y="1656283"/>
                  </a:lnTo>
                  <a:lnTo>
                    <a:pt x="1585772" y="1656283"/>
                  </a:lnTo>
                  <a:lnTo>
                    <a:pt x="1585772" y="1658429"/>
                  </a:lnTo>
                  <a:lnTo>
                    <a:pt x="1539265" y="1658429"/>
                  </a:lnTo>
                  <a:lnTo>
                    <a:pt x="1539265" y="1656283"/>
                  </a:lnTo>
                  <a:lnTo>
                    <a:pt x="1539265" y="1648104"/>
                  </a:lnTo>
                  <a:lnTo>
                    <a:pt x="1534858" y="1648104"/>
                  </a:lnTo>
                  <a:lnTo>
                    <a:pt x="1534858" y="1656283"/>
                  </a:lnTo>
                  <a:lnTo>
                    <a:pt x="1534858" y="1658429"/>
                  </a:lnTo>
                  <a:lnTo>
                    <a:pt x="1488033" y="1658429"/>
                  </a:lnTo>
                  <a:lnTo>
                    <a:pt x="1488033" y="1656283"/>
                  </a:lnTo>
                  <a:lnTo>
                    <a:pt x="1483626" y="1656283"/>
                  </a:lnTo>
                  <a:lnTo>
                    <a:pt x="1483626" y="1658429"/>
                  </a:lnTo>
                  <a:lnTo>
                    <a:pt x="1437017" y="1658429"/>
                  </a:lnTo>
                  <a:lnTo>
                    <a:pt x="1437017" y="1656283"/>
                  </a:lnTo>
                  <a:lnTo>
                    <a:pt x="1432610" y="1656283"/>
                  </a:lnTo>
                  <a:lnTo>
                    <a:pt x="1432610" y="1658429"/>
                  </a:lnTo>
                  <a:lnTo>
                    <a:pt x="1385379" y="1658429"/>
                  </a:lnTo>
                  <a:lnTo>
                    <a:pt x="1385379" y="1656283"/>
                  </a:lnTo>
                  <a:lnTo>
                    <a:pt x="1380972" y="1656283"/>
                  </a:lnTo>
                  <a:lnTo>
                    <a:pt x="1380972" y="1658429"/>
                  </a:lnTo>
                  <a:lnTo>
                    <a:pt x="1334350" y="1658429"/>
                  </a:lnTo>
                  <a:lnTo>
                    <a:pt x="1334350" y="1656283"/>
                  </a:lnTo>
                  <a:lnTo>
                    <a:pt x="1329944" y="1656283"/>
                  </a:lnTo>
                  <a:lnTo>
                    <a:pt x="1329944" y="1658429"/>
                  </a:lnTo>
                  <a:lnTo>
                    <a:pt x="1283131" y="1658429"/>
                  </a:lnTo>
                  <a:lnTo>
                    <a:pt x="1283131" y="1656283"/>
                  </a:lnTo>
                  <a:lnTo>
                    <a:pt x="1283131" y="1648104"/>
                  </a:lnTo>
                  <a:lnTo>
                    <a:pt x="1278712" y="1648104"/>
                  </a:lnTo>
                  <a:lnTo>
                    <a:pt x="1278712" y="1656283"/>
                  </a:lnTo>
                  <a:lnTo>
                    <a:pt x="1278712" y="1658429"/>
                  </a:lnTo>
                  <a:lnTo>
                    <a:pt x="1232204" y="1658429"/>
                  </a:lnTo>
                  <a:lnTo>
                    <a:pt x="1232204" y="1656283"/>
                  </a:lnTo>
                  <a:lnTo>
                    <a:pt x="1227797" y="1656283"/>
                  </a:lnTo>
                  <a:lnTo>
                    <a:pt x="1227797" y="1658429"/>
                  </a:lnTo>
                  <a:lnTo>
                    <a:pt x="1180985" y="1658429"/>
                  </a:lnTo>
                  <a:lnTo>
                    <a:pt x="1180985" y="1656283"/>
                  </a:lnTo>
                  <a:lnTo>
                    <a:pt x="1176566" y="1656283"/>
                  </a:lnTo>
                  <a:lnTo>
                    <a:pt x="1176566" y="1658429"/>
                  </a:lnTo>
                  <a:lnTo>
                    <a:pt x="1129550" y="1658429"/>
                  </a:lnTo>
                  <a:lnTo>
                    <a:pt x="1129550" y="1656283"/>
                  </a:lnTo>
                  <a:lnTo>
                    <a:pt x="1125143" y="1656283"/>
                  </a:lnTo>
                  <a:lnTo>
                    <a:pt x="1125143" y="1658429"/>
                  </a:lnTo>
                  <a:lnTo>
                    <a:pt x="1078623" y="1658429"/>
                  </a:lnTo>
                  <a:lnTo>
                    <a:pt x="1078623" y="1656283"/>
                  </a:lnTo>
                  <a:lnTo>
                    <a:pt x="1074216" y="1656283"/>
                  </a:lnTo>
                  <a:lnTo>
                    <a:pt x="1074216" y="1658429"/>
                  </a:lnTo>
                  <a:lnTo>
                    <a:pt x="1027404" y="1658429"/>
                  </a:lnTo>
                  <a:lnTo>
                    <a:pt x="1027404" y="1656283"/>
                  </a:lnTo>
                  <a:lnTo>
                    <a:pt x="1027404" y="1648104"/>
                  </a:lnTo>
                  <a:lnTo>
                    <a:pt x="1022985" y="1648104"/>
                  </a:lnTo>
                  <a:lnTo>
                    <a:pt x="1022985" y="1656283"/>
                  </a:lnTo>
                  <a:lnTo>
                    <a:pt x="1022985" y="1658429"/>
                  </a:lnTo>
                  <a:lnTo>
                    <a:pt x="976376" y="1658429"/>
                  </a:lnTo>
                  <a:lnTo>
                    <a:pt x="976376" y="1656283"/>
                  </a:lnTo>
                  <a:lnTo>
                    <a:pt x="971969" y="1656283"/>
                  </a:lnTo>
                  <a:lnTo>
                    <a:pt x="971969" y="1658429"/>
                  </a:lnTo>
                  <a:lnTo>
                    <a:pt x="925144" y="1658429"/>
                  </a:lnTo>
                  <a:lnTo>
                    <a:pt x="925144" y="1656283"/>
                  </a:lnTo>
                  <a:lnTo>
                    <a:pt x="920737" y="1656283"/>
                  </a:lnTo>
                  <a:lnTo>
                    <a:pt x="920737" y="1658429"/>
                  </a:lnTo>
                  <a:lnTo>
                    <a:pt x="874026" y="1658429"/>
                  </a:lnTo>
                  <a:lnTo>
                    <a:pt x="874026" y="1656283"/>
                  </a:lnTo>
                  <a:lnTo>
                    <a:pt x="869607" y="1656283"/>
                  </a:lnTo>
                  <a:lnTo>
                    <a:pt x="869607" y="1658429"/>
                  </a:lnTo>
                  <a:lnTo>
                    <a:pt x="822490" y="1658429"/>
                  </a:lnTo>
                  <a:lnTo>
                    <a:pt x="822490" y="1656283"/>
                  </a:lnTo>
                  <a:lnTo>
                    <a:pt x="818083" y="1656283"/>
                  </a:lnTo>
                  <a:lnTo>
                    <a:pt x="818083" y="1658429"/>
                  </a:lnTo>
                  <a:lnTo>
                    <a:pt x="771563" y="1658429"/>
                  </a:lnTo>
                  <a:lnTo>
                    <a:pt x="771563" y="1656283"/>
                  </a:lnTo>
                  <a:lnTo>
                    <a:pt x="771563" y="1648104"/>
                  </a:lnTo>
                  <a:lnTo>
                    <a:pt x="767156" y="1648104"/>
                  </a:lnTo>
                  <a:lnTo>
                    <a:pt x="767156" y="1656283"/>
                  </a:lnTo>
                  <a:lnTo>
                    <a:pt x="767156" y="1658429"/>
                  </a:lnTo>
                  <a:lnTo>
                    <a:pt x="720356" y="1658429"/>
                  </a:lnTo>
                  <a:lnTo>
                    <a:pt x="720356" y="1656283"/>
                  </a:lnTo>
                  <a:lnTo>
                    <a:pt x="715949" y="1656283"/>
                  </a:lnTo>
                  <a:lnTo>
                    <a:pt x="715949" y="1658429"/>
                  </a:lnTo>
                  <a:lnTo>
                    <a:pt x="669404" y="1658429"/>
                  </a:lnTo>
                  <a:lnTo>
                    <a:pt x="669404" y="1656283"/>
                  </a:lnTo>
                  <a:lnTo>
                    <a:pt x="664984" y="1656283"/>
                  </a:lnTo>
                  <a:lnTo>
                    <a:pt x="664984" y="1658429"/>
                  </a:lnTo>
                  <a:lnTo>
                    <a:pt x="618185" y="1658429"/>
                  </a:lnTo>
                  <a:lnTo>
                    <a:pt x="618185" y="1656283"/>
                  </a:lnTo>
                  <a:lnTo>
                    <a:pt x="613765" y="1656283"/>
                  </a:lnTo>
                  <a:lnTo>
                    <a:pt x="613765" y="1658429"/>
                  </a:lnTo>
                  <a:lnTo>
                    <a:pt x="566724" y="1658429"/>
                  </a:lnTo>
                  <a:lnTo>
                    <a:pt x="566724" y="1656283"/>
                  </a:lnTo>
                  <a:lnTo>
                    <a:pt x="562317" y="1656283"/>
                  </a:lnTo>
                  <a:lnTo>
                    <a:pt x="562317" y="1658429"/>
                  </a:lnTo>
                  <a:lnTo>
                    <a:pt x="515518" y="1658429"/>
                  </a:lnTo>
                  <a:lnTo>
                    <a:pt x="515518" y="1656283"/>
                  </a:lnTo>
                  <a:lnTo>
                    <a:pt x="515518" y="1648104"/>
                  </a:lnTo>
                  <a:lnTo>
                    <a:pt x="511111" y="1648104"/>
                  </a:lnTo>
                  <a:lnTo>
                    <a:pt x="511111" y="1656283"/>
                  </a:lnTo>
                  <a:lnTo>
                    <a:pt x="511111" y="1658429"/>
                  </a:lnTo>
                  <a:lnTo>
                    <a:pt x="464566" y="1658429"/>
                  </a:lnTo>
                  <a:lnTo>
                    <a:pt x="464566" y="1656283"/>
                  </a:lnTo>
                  <a:lnTo>
                    <a:pt x="460146" y="1656283"/>
                  </a:lnTo>
                  <a:lnTo>
                    <a:pt x="460146" y="1658429"/>
                  </a:lnTo>
                  <a:lnTo>
                    <a:pt x="413359" y="1658429"/>
                  </a:lnTo>
                  <a:lnTo>
                    <a:pt x="413359" y="1656283"/>
                  </a:lnTo>
                  <a:lnTo>
                    <a:pt x="408940" y="1656283"/>
                  </a:lnTo>
                  <a:lnTo>
                    <a:pt x="408940" y="1658429"/>
                  </a:lnTo>
                  <a:lnTo>
                    <a:pt x="362381" y="1658429"/>
                  </a:lnTo>
                  <a:lnTo>
                    <a:pt x="362381" y="1656283"/>
                  </a:lnTo>
                  <a:lnTo>
                    <a:pt x="357974" y="1656283"/>
                  </a:lnTo>
                  <a:lnTo>
                    <a:pt x="357974" y="1658429"/>
                  </a:lnTo>
                  <a:lnTo>
                    <a:pt x="311175" y="1658429"/>
                  </a:lnTo>
                  <a:lnTo>
                    <a:pt x="311175" y="1656283"/>
                  </a:lnTo>
                  <a:lnTo>
                    <a:pt x="306768" y="1656283"/>
                  </a:lnTo>
                  <a:lnTo>
                    <a:pt x="306768" y="1658429"/>
                  </a:lnTo>
                  <a:lnTo>
                    <a:pt x="259727" y="1658429"/>
                  </a:lnTo>
                  <a:lnTo>
                    <a:pt x="259727" y="1656283"/>
                  </a:lnTo>
                  <a:lnTo>
                    <a:pt x="259727" y="1648104"/>
                  </a:lnTo>
                  <a:lnTo>
                    <a:pt x="255308" y="1648104"/>
                  </a:lnTo>
                  <a:lnTo>
                    <a:pt x="255308" y="1656283"/>
                  </a:lnTo>
                  <a:lnTo>
                    <a:pt x="255308" y="1658429"/>
                  </a:lnTo>
                  <a:lnTo>
                    <a:pt x="208762" y="1658429"/>
                  </a:lnTo>
                  <a:lnTo>
                    <a:pt x="208762" y="1656283"/>
                  </a:lnTo>
                  <a:lnTo>
                    <a:pt x="204355" y="1656283"/>
                  </a:lnTo>
                  <a:lnTo>
                    <a:pt x="204355" y="1658429"/>
                  </a:lnTo>
                  <a:lnTo>
                    <a:pt x="157543" y="1658429"/>
                  </a:lnTo>
                  <a:lnTo>
                    <a:pt x="157543" y="1656283"/>
                  </a:lnTo>
                  <a:lnTo>
                    <a:pt x="153136" y="1656283"/>
                  </a:lnTo>
                  <a:lnTo>
                    <a:pt x="153136" y="1658429"/>
                  </a:lnTo>
                  <a:lnTo>
                    <a:pt x="106578" y="1658429"/>
                  </a:lnTo>
                  <a:lnTo>
                    <a:pt x="106578" y="1656283"/>
                  </a:lnTo>
                  <a:lnTo>
                    <a:pt x="102171" y="1656283"/>
                  </a:lnTo>
                  <a:lnTo>
                    <a:pt x="102171" y="1658429"/>
                  </a:lnTo>
                  <a:lnTo>
                    <a:pt x="55372" y="1658429"/>
                  </a:lnTo>
                  <a:lnTo>
                    <a:pt x="55372" y="1656283"/>
                  </a:lnTo>
                  <a:lnTo>
                    <a:pt x="50965" y="1656283"/>
                  </a:lnTo>
                  <a:lnTo>
                    <a:pt x="50965" y="1658429"/>
                  </a:lnTo>
                  <a:lnTo>
                    <a:pt x="4406" y="1658429"/>
                  </a:lnTo>
                  <a:lnTo>
                    <a:pt x="4406" y="1648104"/>
                  </a:lnTo>
                  <a:lnTo>
                    <a:pt x="0" y="1648104"/>
                  </a:lnTo>
                  <a:lnTo>
                    <a:pt x="0" y="1660372"/>
                  </a:lnTo>
                  <a:lnTo>
                    <a:pt x="2209" y="1660372"/>
                  </a:lnTo>
                  <a:lnTo>
                    <a:pt x="2209" y="1662315"/>
                  </a:lnTo>
                  <a:lnTo>
                    <a:pt x="2560485" y="1662315"/>
                  </a:lnTo>
                  <a:lnTo>
                    <a:pt x="2560485" y="1660372"/>
                  </a:lnTo>
                  <a:lnTo>
                    <a:pt x="2562695" y="1660372"/>
                  </a:lnTo>
                  <a:lnTo>
                    <a:pt x="2562695" y="1656283"/>
                  </a:lnTo>
                  <a:lnTo>
                    <a:pt x="2562695" y="1648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842654" y="4909172"/>
              <a:ext cx="2512060" cy="12700"/>
            </a:xfrm>
            <a:custGeom>
              <a:avLst/>
              <a:gdLst/>
              <a:ahLst/>
              <a:cxnLst/>
              <a:rect l="l" t="t" r="r" b="b"/>
              <a:pathLst>
                <a:path w="2512059" h="12700">
                  <a:moveTo>
                    <a:pt x="4406" y="0"/>
                  </a:moveTo>
                  <a:lnTo>
                    <a:pt x="0" y="0"/>
                  </a:lnTo>
                  <a:lnTo>
                    <a:pt x="0" y="4584"/>
                  </a:lnTo>
                  <a:lnTo>
                    <a:pt x="4406" y="4584"/>
                  </a:lnTo>
                  <a:lnTo>
                    <a:pt x="4406" y="0"/>
                  </a:lnTo>
                  <a:close/>
                </a:path>
                <a:path w="2512059" h="12700">
                  <a:moveTo>
                    <a:pt x="55613" y="0"/>
                  </a:moveTo>
                  <a:lnTo>
                    <a:pt x="51206" y="0"/>
                  </a:lnTo>
                  <a:lnTo>
                    <a:pt x="51206" y="4584"/>
                  </a:lnTo>
                  <a:lnTo>
                    <a:pt x="55613" y="4584"/>
                  </a:lnTo>
                  <a:lnTo>
                    <a:pt x="55613" y="0"/>
                  </a:lnTo>
                  <a:close/>
                </a:path>
                <a:path w="2512059" h="12700">
                  <a:moveTo>
                    <a:pt x="106578" y="0"/>
                  </a:moveTo>
                  <a:lnTo>
                    <a:pt x="102171" y="0"/>
                  </a:lnTo>
                  <a:lnTo>
                    <a:pt x="102171" y="4584"/>
                  </a:lnTo>
                  <a:lnTo>
                    <a:pt x="106578" y="4584"/>
                  </a:lnTo>
                  <a:lnTo>
                    <a:pt x="106578" y="0"/>
                  </a:lnTo>
                  <a:close/>
                </a:path>
                <a:path w="2512059" h="12700">
                  <a:moveTo>
                    <a:pt x="157797" y="0"/>
                  </a:moveTo>
                  <a:lnTo>
                    <a:pt x="153377" y="0"/>
                  </a:lnTo>
                  <a:lnTo>
                    <a:pt x="153377" y="4584"/>
                  </a:lnTo>
                  <a:lnTo>
                    <a:pt x="157797" y="4584"/>
                  </a:lnTo>
                  <a:lnTo>
                    <a:pt x="157797" y="0"/>
                  </a:lnTo>
                  <a:close/>
                </a:path>
                <a:path w="2512059" h="12700">
                  <a:moveTo>
                    <a:pt x="208762" y="0"/>
                  </a:moveTo>
                  <a:lnTo>
                    <a:pt x="204343" y="0"/>
                  </a:lnTo>
                  <a:lnTo>
                    <a:pt x="204343" y="4584"/>
                  </a:lnTo>
                  <a:lnTo>
                    <a:pt x="208762" y="4584"/>
                  </a:lnTo>
                  <a:lnTo>
                    <a:pt x="208762" y="0"/>
                  </a:lnTo>
                  <a:close/>
                </a:path>
                <a:path w="2512059" h="12700">
                  <a:moveTo>
                    <a:pt x="260210" y="0"/>
                  </a:moveTo>
                  <a:lnTo>
                    <a:pt x="255803" y="0"/>
                  </a:lnTo>
                  <a:lnTo>
                    <a:pt x="255803" y="4584"/>
                  </a:lnTo>
                  <a:lnTo>
                    <a:pt x="260210" y="4584"/>
                  </a:lnTo>
                  <a:lnTo>
                    <a:pt x="260210" y="0"/>
                  </a:lnTo>
                  <a:close/>
                </a:path>
                <a:path w="2512059" h="12700">
                  <a:moveTo>
                    <a:pt x="311416" y="0"/>
                  </a:moveTo>
                  <a:lnTo>
                    <a:pt x="307009" y="0"/>
                  </a:lnTo>
                  <a:lnTo>
                    <a:pt x="307009" y="4584"/>
                  </a:lnTo>
                  <a:lnTo>
                    <a:pt x="311416" y="4584"/>
                  </a:lnTo>
                  <a:lnTo>
                    <a:pt x="311416" y="0"/>
                  </a:lnTo>
                  <a:close/>
                </a:path>
                <a:path w="2512059" h="12700">
                  <a:moveTo>
                    <a:pt x="362381" y="0"/>
                  </a:moveTo>
                  <a:lnTo>
                    <a:pt x="357974" y="0"/>
                  </a:lnTo>
                  <a:lnTo>
                    <a:pt x="357974" y="4584"/>
                  </a:lnTo>
                  <a:lnTo>
                    <a:pt x="362381" y="4584"/>
                  </a:lnTo>
                  <a:lnTo>
                    <a:pt x="362381" y="0"/>
                  </a:lnTo>
                  <a:close/>
                </a:path>
                <a:path w="2512059" h="12700">
                  <a:moveTo>
                    <a:pt x="413600" y="0"/>
                  </a:moveTo>
                  <a:lnTo>
                    <a:pt x="409181" y="0"/>
                  </a:lnTo>
                  <a:lnTo>
                    <a:pt x="409181" y="4584"/>
                  </a:lnTo>
                  <a:lnTo>
                    <a:pt x="413600" y="4584"/>
                  </a:lnTo>
                  <a:lnTo>
                    <a:pt x="413600" y="0"/>
                  </a:lnTo>
                  <a:close/>
                </a:path>
                <a:path w="2512059" h="12700">
                  <a:moveTo>
                    <a:pt x="464553" y="0"/>
                  </a:moveTo>
                  <a:lnTo>
                    <a:pt x="460146" y="0"/>
                  </a:lnTo>
                  <a:lnTo>
                    <a:pt x="460146" y="4584"/>
                  </a:lnTo>
                  <a:lnTo>
                    <a:pt x="464553" y="4584"/>
                  </a:lnTo>
                  <a:lnTo>
                    <a:pt x="464553" y="0"/>
                  </a:lnTo>
                  <a:close/>
                </a:path>
                <a:path w="2512059" h="12700">
                  <a:moveTo>
                    <a:pt x="515759" y="0"/>
                  </a:moveTo>
                  <a:lnTo>
                    <a:pt x="511352" y="0"/>
                  </a:lnTo>
                  <a:lnTo>
                    <a:pt x="511352" y="4584"/>
                  </a:lnTo>
                  <a:lnTo>
                    <a:pt x="515759" y="4584"/>
                  </a:lnTo>
                  <a:lnTo>
                    <a:pt x="515759" y="0"/>
                  </a:lnTo>
                  <a:close/>
                </a:path>
                <a:path w="2512059" h="12700">
                  <a:moveTo>
                    <a:pt x="567220" y="0"/>
                  </a:moveTo>
                  <a:lnTo>
                    <a:pt x="562800" y="0"/>
                  </a:lnTo>
                  <a:lnTo>
                    <a:pt x="562800" y="4584"/>
                  </a:lnTo>
                  <a:lnTo>
                    <a:pt x="567220" y="4584"/>
                  </a:lnTo>
                  <a:lnTo>
                    <a:pt x="567220" y="0"/>
                  </a:lnTo>
                  <a:close/>
                </a:path>
                <a:path w="2512059" h="12700">
                  <a:moveTo>
                    <a:pt x="618439" y="0"/>
                  </a:moveTo>
                  <a:lnTo>
                    <a:pt x="614019" y="0"/>
                  </a:lnTo>
                  <a:lnTo>
                    <a:pt x="614019" y="4584"/>
                  </a:lnTo>
                  <a:lnTo>
                    <a:pt x="618439" y="4584"/>
                  </a:lnTo>
                  <a:lnTo>
                    <a:pt x="618439" y="0"/>
                  </a:lnTo>
                  <a:close/>
                </a:path>
                <a:path w="2512059" h="12700">
                  <a:moveTo>
                    <a:pt x="669391" y="0"/>
                  </a:moveTo>
                  <a:lnTo>
                    <a:pt x="664984" y="0"/>
                  </a:lnTo>
                  <a:lnTo>
                    <a:pt x="664984" y="4584"/>
                  </a:lnTo>
                  <a:lnTo>
                    <a:pt x="669391" y="4584"/>
                  </a:lnTo>
                  <a:lnTo>
                    <a:pt x="669391" y="0"/>
                  </a:lnTo>
                  <a:close/>
                </a:path>
                <a:path w="2512059" h="12700">
                  <a:moveTo>
                    <a:pt x="720598" y="0"/>
                  </a:moveTo>
                  <a:lnTo>
                    <a:pt x="716191" y="0"/>
                  </a:lnTo>
                  <a:lnTo>
                    <a:pt x="716191" y="4584"/>
                  </a:lnTo>
                  <a:lnTo>
                    <a:pt x="720598" y="4584"/>
                  </a:lnTo>
                  <a:lnTo>
                    <a:pt x="720598" y="0"/>
                  </a:lnTo>
                  <a:close/>
                </a:path>
                <a:path w="2512059" h="12700">
                  <a:moveTo>
                    <a:pt x="771525" y="0"/>
                  </a:moveTo>
                  <a:lnTo>
                    <a:pt x="767118" y="0"/>
                  </a:lnTo>
                  <a:lnTo>
                    <a:pt x="767118" y="4584"/>
                  </a:lnTo>
                  <a:lnTo>
                    <a:pt x="771525" y="4584"/>
                  </a:lnTo>
                  <a:lnTo>
                    <a:pt x="771525" y="0"/>
                  </a:lnTo>
                  <a:close/>
                </a:path>
                <a:path w="2512059" h="12700">
                  <a:moveTo>
                    <a:pt x="823061" y="0"/>
                  </a:moveTo>
                  <a:lnTo>
                    <a:pt x="818642" y="0"/>
                  </a:lnTo>
                  <a:lnTo>
                    <a:pt x="818642" y="4584"/>
                  </a:lnTo>
                  <a:lnTo>
                    <a:pt x="823061" y="4584"/>
                  </a:lnTo>
                  <a:lnTo>
                    <a:pt x="823061" y="0"/>
                  </a:lnTo>
                  <a:close/>
                </a:path>
                <a:path w="2512059" h="12700">
                  <a:moveTo>
                    <a:pt x="874179" y="0"/>
                  </a:moveTo>
                  <a:lnTo>
                    <a:pt x="869772" y="0"/>
                  </a:lnTo>
                  <a:lnTo>
                    <a:pt x="869772" y="4584"/>
                  </a:lnTo>
                  <a:lnTo>
                    <a:pt x="874179" y="4584"/>
                  </a:lnTo>
                  <a:lnTo>
                    <a:pt x="874179" y="0"/>
                  </a:lnTo>
                  <a:close/>
                </a:path>
                <a:path w="2512059" h="12700">
                  <a:moveTo>
                    <a:pt x="925410" y="0"/>
                  </a:moveTo>
                  <a:lnTo>
                    <a:pt x="921004" y="0"/>
                  </a:lnTo>
                  <a:lnTo>
                    <a:pt x="921004" y="4584"/>
                  </a:lnTo>
                  <a:lnTo>
                    <a:pt x="925410" y="4584"/>
                  </a:lnTo>
                  <a:lnTo>
                    <a:pt x="925410" y="0"/>
                  </a:lnTo>
                  <a:close/>
                </a:path>
                <a:path w="2512059" h="12700">
                  <a:moveTo>
                    <a:pt x="976439" y="0"/>
                  </a:moveTo>
                  <a:lnTo>
                    <a:pt x="972019" y="0"/>
                  </a:lnTo>
                  <a:lnTo>
                    <a:pt x="972019" y="4584"/>
                  </a:lnTo>
                  <a:lnTo>
                    <a:pt x="976439" y="4584"/>
                  </a:lnTo>
                  <a:lnTo>
                    <a:pt x="976439" y="0"/>
                  </a:lnTo>
                  <a:close/>
                </a:path>
                <a:path w="2512059" h="12700">
                  <a:moveTo>
                    <a:pt x="1027658" y="0"/>
                  </a:moveTo>
                  <a:lnTo>
                    <a:pt x="1023251" y="0"/>
                  </a:lnTo>
                  <a:lnTo>
                    <a:pt x="1023251" y="4584"/>
                  </a:lnTo>
                  <a:lnTo>
                    <a:pt x="1027658" y="4584"/>
                  </a:lnTo>
                  <a:lnTo>
                    <a:pt x="1027658" y="0"/>
                  </a:lnTo>
                  <a:close/>
                </a:path>
                <a:path w="2512059" h="12700">
                  <a:moveTo>
                    <a:pt x="1078585" y="0"/>
                  </a:moveTo>
                  <a:lnTo>
                    <a:pt x="1074166" y="0"/>
                  </a:lnTo>
                  <a:lnTo>
                    <a:pt x="1074166" y="4584"/>
                  </a:lnTo>
                  <a:lnTo>
                    <a:pt x="1078585" y="4584"/>
                  </a:lnTo>
                  <a:lnTo>
                    <a:pt x="1078585" y="0"/>
                  </a:lnTo>
                  <a:close/>
                </a:path>
                <a:path w="2512059" h="12700">
                  <a:moveTo>
                    <a:pt x="1130007" y="0"/>
                  </a:moveTo>
                  <a:lnTo>
                    <a:pt x="1125601" y="0"/>
                  </a:lnTo>
                  <a:lnTo>
                    <a:pt x="1125601" y="4584"/>
                  </a:lnTo>
                  <a:lnTo>
                    <a:pt x="1130007" y="4584"/>
                  </a:lnTo>
                  <a:lnTo>
                    <a:pt x="1130007" y="0"/>
                  </a:lnTo>
                  <a:close/>
                </a:path>
                <a:path w="2512059" h="12700">
                  <a:moveTo>
                    <a:pt x="1181239" y="0"/>
                  </a:moveTo>
                  <a:lnTo>
                    <a:pt x="1176832" y="0"/>
                  </a:lnTo>
                  <a:lnTo>
                    <a:pt x="1176832" y="4584"/>
                  </a:lnTo>
                  <a:lnTo>
                    <a:pt x="1181239" y="4584"/>
                  </a:lnTo>
                  <a:lnTo>
                    <a:pt x="1181239" y="0"/>
                  </a:lnTo>
                  <a:close/>
                </a:path>
                <a:path w="2512059" h="12700">
                  <a:moveTo>
                    <a:pt x="1232166" y="0"/>
                  </a:moveTo>
                  <a:lnTo>
                    <a:pt x="1227747" y="0"/>
                  </a:lnTo>
                  <a:lnTo>
                    <a:pt x="1227747" y="4584"/>
                  </a:lnTo>
                  <a:lnTo>
                    <a:pt x="1232166" y="4584"/>
                  </a:lnTo>
                  <a:lnTo>
                    <a:pt x="1232166" y="0"/>
                  </a:lnTo>
                  <a:close/>
                </a:path>
                <a:path w="2512059" h="12700">
                  <a:moveTo>
                    <a:pt x="1283385" y="0"/>
                  </a:moveTo>
                  <a:lnTo>
                    <a:pt x="1278978" y="0"/>
                  </a:lnTo>
                  <a:lnTo>
                    <a:pt x="1278978" y="4584"/>
                  </a:lnTo>
                  <a:lnTo>
                    <a:pt x="1283385" y="4584"/>
                  </a:lnTo>
                  <a:lnTo>
                    <a:pt x="1283385" y="0"/>
                  </a:lnTo>
                  <a:close/>
                </a:path>
                <a:path w="2512059" h="12700">
                  <a:moveTo>
                    <a:pt x="1334414" y="0"/>
                  </a:moveTo>
                  <a:lnTo>
                    <a:pt x="1330007" y="0"/>
                  </a:lnTo>
                  <a:lnTo>
                    <a:pt x="1330007" y="4584"/>
                  </a:lnTo>
                  <a:lnTo>
                    <a:pt x="1334414" y="4584"/>
                  </a:lnTo>
                  <a:lnTo>
                    <a:pt x="1334414" y="0"/>
                  </a:lnTo>
                  <a:close/>
                </a:path>
                <a:path w="2512059" h="12700">
                  <a:moveTo>
                    <a:pt x="1386052" y="0"/>
                  </a:moveTo>
                  <a:lnTo>
                    <a:pt x="1381633" y="0"/>
                  </a:lnTo>
                  <a:lnTo>
                    <a:pt x="1381633" y="4584"/>
                  </a:lnTo>
                  <a:lnTo>
                    <a:pt x="1386052" y="4584"/>
                  </a:lnTo>
                  <a:lnTo>
                    <a:pt x="1386052" y="0"/>
                  </a:lnTo>
                  <a:close/>
                </a:path>
                <a:path w="2512059" h="12700">
                  <a:moveTo>
                    <a:pt x="1437068" y="0"/>
                  </a:moveTo>
                  <a:lnTo>
                    <a:pt x="1432661" y="0"/>
                  </a:lnTo>
                  <a:lnTo>
                    <a:pt x="1432661" y="4584"/>
                  </a:lnTo>
                  <a:lnTo>
                    <a:pt x="1437068" y="4584"/>
                  </a:lnTo>
                  <a:lnTo>
                    <a:pt x="1437068" y="0"/>
                  </a:lnTo>
                  <a:close/>
                </a:path>
                <a:path w="2512059" h="12700">
                  <a:moveTo>
                    <a:pt x="1488300" y="0"/>
                  </a:moveTo>
                  <a:lnTo>
                    <a:pt x="1483893" y="0"/>
                  </a:lnTo>
                  <a:lnTo>
                    <a:pt x="1483893" y="4584"/>
                  </a:lnTo>
                  <a:lnTo>
                    <a:pt x="1488300" y="4584"/>
                  </a:lnTo>
                  <a:lnTo>
                    <a:pt x="1488300" y="0"/>
                  </a:lnTo>
                  <a:close/>
                </a:path>
                <a:path w="2512059" h="12700">
                  <a:moveTo>
                    <a:pt x="1539227" y="0"/>
                  </a:moveTo>
                  <a:lnTo>
                    <a:pt x="1534807" y="0"/>
                  </a:lnTo>
                  <a:lnTo>
                    <a:pt x="1534807" y="4584"/>
                  </a:lnTo>
                  <a:lnTo>
                    <a:pt x="1539227" y="4584"/>
                  </a:lnTo>
                  <a:lnTo>
                    <a:pt x="1539227" y="0"/>
                  </a:lnTo>
                  <a:close/>
                </a:path>
                <a:path w="2512059" h="12700">
                  <a:moveTo>
                    <a:pt x="1590446" y="0"/>
                  </a:moveTo>
                  <a:lnTo>
                    <a:pt x="1586039" y="0"/>
                  </a:lnTo>
                  <a:lnTo>
                    <a:pt x="1586039" y="4584"/>
                  </a:lnTo>
                  <a:lnTo>
                    <a:pt x="1590446" y="4584"/>
                  </a:lnTo>
                  <a:lnTo>
                    <a:pt x="1590446" y="0"/>
                  </a:lnTo>
                  <a:close/>
                </a:path>
                <a:path w="2512059" h="12700">
                  <a:moveTo>
                    <a:pt x="1641373" y="0"/>
                  </a:moveTo>
                  <a:lnTo>
                    <a:pt x="1636953" y="0"/>
                  </a:lnTo>
                  <a:lnTo>
                    <a:pt x="1636953" y="4584"/>
                  </a:lnTo>
                  <a:lnTo>
                    <a:pt x="1641373" y="4584"/>
                  </a:lnTo>
                  <a:lnTo>
                    <a:pt x="1641373" y="0"/>
                  </a:lnTo>
                  <a:close/>
                </a:path>
                <a:path w="2512059" h="12700">
                  <a:moveTo>
                    <a:pt x="1692795" y="0"/>
                  </a:moveTo>
                  <a:lnTo>
                    <a:pt x="1688388" y="0"/>
                  </a:lnTo>
                  <a:lnTo>
                    <a:pt x="1688388" y="4584"/>
                  </a:lnTo>
                  <a:lnTo>
                    <a:pt x="1692795" y="4584"/>
                  </a:lnTo>
                  <a:lnTo>
                    <a:pt x="1692795" y="0"/>
                  </a:lnTo>
                  <a:close/>
                </a:path>
                <a:path w="2512059" h="12700">
                  <a:moveTo>
                    <a:pt x="1744027" y="0"/>
                  </a:moveTo>
                  <a:lnTo>
                    <a:pt x="1739620" y="0"/>
                  </a:lnTo>
                  <a:lnTo>
                    <a:pt x="1739620" y="4584"/>
                  </a:lnTo>
                  <a:lnTo>
                    <a:pt x="1739620" y="12687"/>
                  </a:lnTo>
                  <a:lnTo>
                    <a:pt x="1744027" y="12687"/>
                  </a:lnTo>
                  <a:lnTo>
                    <a:pt x="1744027" y="4584"/>
                  </a:lnTo>
                  <a:lnTo>
                    <a:pt x="1744027" y="0"/>
                  </a:lnTo>
                  <a:close/>
                </a:path>
                <a:path w="2512059" h="12700">
                  <a:moveTo>
                    <a:pt x="1795056" y="0"/>
                  </a:moveTo>
                  <a:lnTo>
                    <a:pt x="1790636" y="0"/>
                  </a:lnTo>
                  <a:lnTo>
                    <a:pt x="1790636" y="4584"/>
                  </a:lnTo>
                  <a:lnTo>
                    <a:pt x="1795056" y="4584"/>
                  </a:lnTo>
                  <a:lnTo>
                    <a:pt x="1795056" y="0"/>
                  </a:lnTo>
                  <a:close/>
                </a:path>
                <a:path w="2512059" h="12700">
                  <a:moveTo>
                    <a:pt x="1846173" y="0"/>
                  </a:moveTo>
                  <a:lnTo>
                    <a:pt x="1841766" y="0"/>
                  </a:lnTo>
                  <a:lnTo>
                    <a:pt x="1841766" y="4584"/>
                  </a:lnTo>
                  <a:lnTo>
                    <a:pt x="1846173" y="4584"/>
                  </a:lnTo>
                  <a:lnTo>
                    <a:pt x="1846173" y="0"/>
                  </a:lnTo>
                  <a:close/>
                </a:path>
                <a:path w="2512059" h="12700">
                  <a:moveTo>
                    <a:pt x="1897202" y="0"/>
                  </a:moveTo>
                  <a:lnTo>
                    <a:pt x="1892795" y="0"/>
                  </a:lnTo>
                  <a:lnTo>
                    <a:pt x="1892795" y="4584"/>
                  </a:lnTo>
                  <a:lnTo>
                    <a:pt x="1897202" y="4584"/>
                  </a:lnTo>
                  <a:lnTo>
                    <a:pt x="1897202" y="0"/>
                  </a:lnTo>
                  <a:close/>
                </a:path>
                <a:path w="2512059" h="12700">
                  <a:moveTo>
                    <a:pt x="1948840" y="0"/>
                  </a:moveTo>
                  <a:lnTo>
                    <a:pt x="1944420" y="0"/>
                  </a:lnTo>
                  <a:lnTo>
                    <a:pt x="1944420" y="4584"/>
                  </a:lnTo>
                  <a:lnTo>
                    <a:pt x="1948840" y="4584"/>
                  </a:lnTo>
                  <a:lnTo>
                    <a:pt x="1948840" y="0"/>
                  </a:lnTo>
                  <a:close/>
                </a:path>
                <a:path w="2512059" h="12700">
                  <a:moveTo>
                    <a:pt x="1999856" y="0"/>
                  </a:moveTo>
                  <a:lnTo>
                    <a:pt x="1995449" y="0"/>
                  </a:lnTo>
                  <a:lnTo>
                    <a:pt x="1995449" y="4584"/>
                  </a:lnTo>
                  <a:lnTo>
                    <a:pt x="1995449" y="12687"/>
                  </a:lnTo>
                  <a:lnTo>
                    <a:pt x="1999856" y="12687"/>
                  </a:lnTo>
                  <a:lnTo>
                    <a:pt x="1999856" y="4584"/>
                  </a:lnTo>
                  <a:lnTo>
                    <a:pt x="1999856" y="0"/>
                  </a:lnTo>
                  <a:close/>
                </a:path>
                <a:path w="2512059" h="12700">
                  <a:moveTo>
                    <a:pt x="2051088" y="0"/>
                  </a:moveTo>
                  <a:lnTo>
                    <a:pt x="2046681" y="0"/>
                  </a:lnTo>
                  <a:lnTo>
                    <a:pt x="2046681" y="4584"/>
                  </a:lnTo>
                  <a:lnTo>
                    <a:pt x="2051088" y="4584"/>
                  </a:lnTo>
                  <a:lnTo>
                    <a:pt x="2051088" y="0"/>
                  </a:lnTo>
                  <a:close/>
                </a:path>
                <a:path w="2512059" h="12700">
                  <a:moveTo>
                    <a:pt x="2102015" y="0"/>
                  </a:moveTo>
                  <a:lnTo>
                    <a:pt x="2097595" y="0"/>
                  </a:lnTo>
                  <a:lnTo>
                    <a:pt x="2097595" y="4584"/>
                  </a:lnTo>
                  <a:lnTo>
                    <a:pt x="2102015" y="4584"/>
                  </a:lnTo>
                  <a:lnTo>
                    <a:pt x="2102015" y="0"/>
                  </a:lnTo>
                  <a:close/>
                </a:path>
                <a:path w="2512059" h="12700">
                  <a:moveTo>
                    <a:pt x="2153234" y="0"/>
                  </a:moveTo>
                  <a:lnTo>
                    <a:pt x="2148827" y="0"/>
                  </a:lnTo>
                  <a:lnTo>
                    <a:pt x="2148827" y="4584"/>
                  </a:lnTo>
                  <a:lnTo>
                    <a:pt x="2153234" y="4584"/>
                  </a:lnTo>
                  <a:lnTo>
                    <a:pt x="2153234" y="0"/>
                  </a:lnTo>
                  <a:close/>
                </a:path>
                <a:path w="2512059" h="12700">
                  <a:moveTo>
                    <a:pt x="2204161" y="0"/>
                  </a:moveTo>
                  <a:lnTo>
                    <a:pt x="2199741" y="0"/>
                  </a:lnTo>
                  <a:lnTo>
                    <a:pt x="2199741" y="4584"/>
                  </a:lnTo>
                  <a:lnTo>
                    <a:pt x="2204161" y="4584"/>
                  </a:lnTo>
                  <a:lnTo>
                    <a:pt x="2204161" y="0"/>
                  </a:lnTo>
                  <a:close/>
                </a:path>
                <a:path w="2512059" h="12700">
                  <a:moveTo>
                    <a:pt x="2255685" y="0"/>
                  </a:moveTo>
                  <a:lnTo>
                    <a:pt x="2251278" y="0"/>
                  </a:lnTo>
                  <a:lnTo>
                    <a:pt x="2251278" y="4584"/>
                  </a:lnTo>
                  <a:lnTo>
                    <a:pt x="2251278" y="12687"/>
                  </a:lnTo>
                  <a:lnTo>
                    <a:pt x="2255685" y="12687"/>
                  </a:lnTo>
                  <a:lnTo>
                    <a:pt x="2255685" y="4584"/>
                  </a:lnTo>
                  <a:lnTo>
                    <a:pt x="2255685" y="0"/>
                  </a:lnTo>
                  <a:close/>
                </a:path>
                <a:path w="2512059" h="12700">
                  <a:moveTo>
                    <a:pt x="2306815" y="0"/>
                  </a:moveTo>
                  <a:lnTo>
                    <a:pt x="2302408" y="0"/>
                  </a:lnTo>
                  <a:lnTo>
                    <a:pt x="2302408" y="4584"/>
                  </a:lnTo>
                  <a:lnTo>
                    <a:pt x="2306815" y="4584"/>
                  </a:lnTo>
                  <a:lnTo>
                    <a:pt x="2306815" y="0"/>
                  </a:lnTo>
                  <a:close/>
                </a:path>
                <a:path w="2512059" h="12700">
                  <a:moveTo>
                    <a:pt x="2357844" y="0"/>
                  </a:moveTo>
                  <a:lnTo>
                    <a:pt x="2353424" y="0"/>
                  </a:lnTo>
                  <a:lnTo>
                    <a:pt x="2353424" y="4584"/>
                  </a:lnTo>
                  <a:lnTo>
                    <a:pt x="2357844" y="4584"/>
                  </a:lnTo>
                  <a:lnTo>
                    <a:pt x="2357844" y="0"/>
                  </a:lnTo>
                  <a:close/>
                </a:path>
                <a:path w="2512059" h="12700">
                  <a:moveTo>
                    <a:pt x="2409063" y="0"/>
                  </a:moveTo>
                  <a:lnTo>
                    <a:pt x="2404656" y="0"/>
                  </a:lnTo>
                  <a:lnTo>
                    <a:pt x="2404656" y="4584"/>
                  </a:lnTo>
                  <a:lnTo>
                    <a:pt x="2409063" y="4584"/>
                  </a:lnTo>
                  <a:lnTo>
                    <a:pt x="2409063" y="0"/>
                  </a:lnTo>
                  <a:close/>
                </a:path>
                <a:path w="2512059" h="12700">
                  <a:moveTo>
                    <a:pt x="2459990" y="0"/>
                  </a:moveTo>
                  <a:lnTo>
                    <a:pt x="2455583" y="0"/>
                  </a:lnTo>
                  <a:lnTo>
                    <a:pt x="2455583" y="4584"/>
                  </a:lnTo>
                  <a:lnTo>
                    <a:pt x="2459990" y="4584"/>
                  </a:lnTo>
                  <a:lnTo>
                    <a:pt x="2459990" y="0"/>
                  </a:lnTo>
                  <a:close/>
                </a:path>
                <a:path w="2512059" h="12700">
                  <a:moveTo>
                    <a:pt x="2511729" y="0"/>
                  </a:moveTo>
                  <a:lnTo>
                    <a:pt x="2507310" y="0"/>
                  </a:lnTo>
                  <a:lnTo>
                    <a:pt x="2507310" y="12687"/>
                  </a:lnTo>
                  <a:lnTo>
                    <a:pt x="2511729" y="12687"/>
                  </a:lnTo>
                  <a:lnTo>
                    <a:pt x="2511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352182" y="490916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2205" y="2294"/>
                  </a:moveTo>
                  <a:lnTo>
                    <a:pt x="2205" y="2294"/>
                  </a:lnTo>
                </a:path>
              </a:pathLst>
            </a:custGeom>
            <a:ln w="45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93901" y="4909164"/>
              <a:ext cx="0" cy="1658620"/>
            </a:xfrm>
            <a:custGeom>
              <a:avLst/>
              <a:gdLst/>
              <a:ahLst/>
              <a:cxnLst/>
              <a:rect l="l" t="t" r="r" b="b"/>
              <a:pathLst>
                <a:path h="1658620">
                  <a:moveTo>
                    <a:pt x="0" y="1658432"/>
                  </a:moveTo>
                  <a:lnTo>
                    <a:pt x="0" y="0"/>
                  </a:lnTo>
                </a:path>
              </a:pathLst>
            </a:custGeom>
            <a:ln w="4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793899" y="4907229"/>
              <a:ext cx="2560955" cy="1662430"/>
            </a:xfrm>
            <a:custGeom>
              <a:avLst/>
              <a:gdLst/>
              <a:ahLst/>
              <a:cxnLst/>
              <a:rect l="l" t="t" r="r" b="b"/>
              <a:pathLst>
                <a:path w="2560954" h="1662429">
                  <a:moveTo>
                    <a:pt x="4406" y="1520520"/>
                  </a:moveTo>
                  <a:lnTo>
                    <a:pt x="0" y="1520520"/>
                  </a:lnTo>
                  <a:lnTo>
                    <a:pt x="0" y="1524419"/>
                  </a:lnTo>
                  <a:lnTo>
                    <a:pt x="4406" y="1524419"/>
                  </a:lnTo>
                  <a:lnTo>
                    <a:pt x="4406" y="1520520"/>
                  </a:lnTo>
                  <a:close/>
                </a:path>
                <a:path w="2560954" h="1662429">
                  <a:moveTo>
                    <a:pt x="4406" y="1243977"/>
                  </a:moveTo>
                  <a:lnTo>
                    <a:pt x="0" y="1243977"/>
                  </a:lnTo>
                  <a:lnTo>
                    <a:pt x="0" y="1247863"/>
                  </a:lnTo>
                  <a:lnTo>
                    <a:pt x="4406" y="1247863"/>
                  </a:lnTo>
                  <a:lnTo>
                    <a:pt x="4406" y="1243977"/>
                  </a:lnTo>
                  <a:close/>
                </a:path>
                <a:path w="2560954" h="1662429">
                  <a:moveTo>
                    <a:pt x="4406" y="967600"/>
                  </a:moveTo>
                  <a:lnTo>
                    <a:pt x="0" y="967600"/>
                  </a:lnTo>
                  <a:lnTo>
                    <a:pt x="0" y="971499"/>
                  </a:lnTo>
                  <a:lnTo>
                    <a:pt x="4406" y="971499"/>
                  </a:lnTo>
                  <a:lnTo>
                    <a:pt x="4406" y="967600"/>
                  </a:lnTo>
                  <a:close/>
                </a:path>
                <a:path w="2560954" h="1662429">
                  <a:moveTo>
                    <a:pt x="4406" y="691235"/>
                  </a:moveTo>
                  <a:lnTo>
                    <a:pt x="0" y="691235"/>
                  </a:lnTo>
                  <a:lnTo>
                    <a:pt x="0" y="695121"/>
                  </a:lnTo>
                  <a:lnTo>
                    <a:pt x="4406" y="695121"/>
                  </a:lnTo>
                  <a:lnTo>
                    <a:pt x="4406" y="691235"/>
                  </a:lnTo>
                  <a:close/>
                </a:path>
                <a:path w="2560954" h="1662429">
                  <a:moveTo>
                    <a:pt x="4406" y="414870"/>
                  </a:moveTo>
                  <a:lnTo>
                    <a:pt x="0" y="414870"/>
                  </a:lnTo>
                  <a:lnTo>
                    <a:pt x="0" y="418757"/>
                  </a:lnTo>
                  <a:lnTo>
                    <a:pt x="4406" y="418757"/>
                  </a:lnTo>
                  <a:lnTo>
                    <a:pt x="4406" y="414870"/>
                  </a:lnTo>
                  <a:close/>
                </a:path>
                <a:path w="2560954" h="1662429">
                  <a:moveTo>
                    <a:pt x="4406" y="138315"/>
                  </a:moveTo>
                  <a:lnTo>
                    <a:pt x="0" y="138315"/>
                  </a:lnTo>
                  <a:lnTo>
                    <a:pt x="0" y="142201"/>
                  </a:lnTo>
                  <a:lnTo>
                    <a:pt x="4406" y="142201"/>
                  </a:lnTo>
                  <a:lnTo>
                    <a:pt x="4406" y="138315"/>
                  </a:lnTo>
                  <a:close/>
                </a:path>
                <a:path w="2560954" h="1662429">
                  <a:moveTo>
                    <a:pt x="13716" y="1658429"/>
                  </a:moveTo>
                  <a:lnTo>
                    <a:pt x="0" y="1658429"/>
                  </a:lnTo>
                  <a:lnTo>
                    <a:pt x="0" y="1662315"/>
                  </a:lnTo>
                  <a:lnTo>
                    <a:pt x="13716" y="1662315"/>
                  </a:lnTo>
                  <a:lnTo>
                    <a:pt x="13716" y="1658429"/>
                  </a:lnTo>
                  <a:close/>
                </a:path>
                <a:path w="2560954" h="1662429">
                  <a:moveTo>
                    <a:pt x="13716" y="1382293"/>
                  </a:moveTo>
                  <a:lnTo>
                    <a:pt x="4406" y="1382293"/>
                  </a:lnTo>
                  <a:lnTo>
                    <a:pt x="0" y="1382293"/>
                  </a:lnTo>
                  <a:lnTo>
                    <a:pt x="0" y="1386179"/>
                  </a:lnTo>
                  <a:lnTo>
                    <a:pt x="4406" y="1386179"/>
                  </a:lnTo>
                  <a:lnTo>
                    <a:pt x="13716" y="1386179"/>
                  </a:lnTo>
                  <a:lnTo>
                    <a:pt x="13716" y="1382293"/>
                  </a:lnTo>
                  <a:close/>
                </a:path>
                <a:path w="2560954" h="1662429">
                  <a:moveTo>
                    <a:pt x="13716" y="1105649"/>
                  </a:moveTo>
                  <a:lnTo>
                    <a:pt x="4406" y="1105649"/>
                  </a:lnTo>
                  <a:lnTo>
                    <a:pt x="0" y="1105649"/>
                  </a:lnTo>
                  <a:lnTo>
                    <a:pt x="0" y="1109548"/>
                  </a:lnTo>
                  <a:lnTo>
                    <a:pt x="4406" y="1109548"/>
                  </a:lnTo>
                  <a:lnTo>
                    <a:pt x="13716" y="1109548"/>
                  </a:lnTo>
                  <a:lnTo>
                    <a:pt x="13716" y="1105649"/>
                  </a:lnTo>
                  <a:close/>
                </a:path>
                <a:path w="2560954" h="1662429">
                  <a:moveTo>
                    <a:pt x="13716" y="829373"/>
                  </a:moveTo>
                  <a:lnTo>
                    <a:pt x="4406" y="829373"/>
                  </a:lnTo>
                  <a:lnTo>
                    <a:pt x="0" y="829373"/>
                  </a:lnTo>
                  <a:lnTo>
                    <a:pt x="0" y="833259"/>
                  </a:lnTo>
                  <a:lnTo>
                    <a:pt x="4406" y="833259"/>
                  </a:lnTo>
                  <a:lnTo>
                    <a:pt x="13716" y="833259"/>
                  </a:lnTo>
                  <a:lnTo>
                    <a:pt x="13716" y="829373"/>
                  </a:lnTo>
                  <a:close/>
                </a:path>
                <a:path w="2560954" h="1662429">
                  <a:moveTo>
                    <a:pt x="13716" y="553008"/>
                  </a:moveTo>
                  <a:lnTo>
                    <a:pt x="4406" y="553008"/>
                  </a:lnTo>
                  <a:lnTo>
                    <a:pt x="0" y="553008"/>
                  </a:lnTo>
                  <a:lnTo>
                    <a:pt x="0" y="556895"/>
                  </a:lnTo>
                  <a:lnTo>
                    <a:pt x="4406" y="556895"/>
                  </a:lnTo>
                  <a:lnTo>
                    <a:pt x="13716" y="556895"/>
                  </a:lnTo>
                  <a:lnTo>
                    <a:pt x="13716" y="553008"/>
                  </a:lnTo>
                  <a:close/>
                </a:path>
                <a:path w="2560954" h="1662429">
                  <a:moveTo>
                    <a:pt x="13716" y="276631"/>
                  </a:moveTo>
                  <a:lnTo>
                    <a:pt x="4406" y="276631"/>
                  </a:lnTo>
                  <a:lnTo>
                    <a:pt x="0" y="276631"/>
                  </a:lnTo>
                  <a:lnTo>
                    <a:pt x="0" y="280530"/>
                  </a:lnTo>
                  <a:lnTo>
                    <a:pt x="4406" y="280530"/>
                  </a:lnTo>
                  <a:lnTo>
                    <a:pt x="13716" y="280530"/>
                  </a:lnTo>
                  <a:lnTo>
                    <a:pt x="13716" y="276631"/>
                  </a:lnTo>
                  <a:close/>
                </a:path>
                <a:path w="2560954" h="1662429">
                  <a:moveTo>
                    <a:pt x="13716" y="0"/>
                  </a:moveTo>
                  <a:lnTo>
                    <a:pt x="4406" y="0"/>
                  </a:lnTo>
                  <a:lnTo>
                    <a:pt x="0" y="0"/>
                  </a:lnTo>
                  <a:lnTo>
                    <a:pt x="0" y="3886"/>
                  </a:lnTo>
                  <a:lnTo>
                    <a:pt x="4406" y="3886"/>
                  </a:lnTo>
                  <a:lnTo>
                    <a:pt x="13716" y="3886"/>
                  </a:lnTo>
                  <a:lnTo>
                    <a:pt x="13716" y="0"/>
                  </a:lnTo>
                  <a:close/>
                </a:path>
                <a:path w="2560954" h="1662429">
                  <a:moveTo>
                    <a:pt x="2560485" y="1943"/>
                  </a:moveTo>
                  <a:lnTo>
                    <a:pt x="2558275" y="1943"/>
                  </a:lnTo>
                  <a:lnTo>
                    <a:pt x="2558275" y="0"/>
                  </a:lnTo>
                  <a:lnTo>
                    <a:pt x="2553373" y="0"/>
                  </a:lnTo>
                  <a:lnTo>
                    <a:pt x="2543784" y="0"/>
                  </a:lnTo>
                  <a:lnTo>
                    <a:pt x="2543784" y="3886"/>
                  </a:lnTo>
                  <a:lnTo>
                    <a:pt x="2553373" y="3886"/>
                  </a:lnTo>
                  <a:lnTo>
                    <a:pt x="2556065" y="3886"/>
                  </a:lnTo>
                  <a:lnTo>
                    <a:pt x="2556065" y="138315"/>
                  </a:lnTo>
                  <a:lnTo>
                    <a:pt x="2553373" y="138315"/>
                  </a:lnTo>
                  <a:lnTo>
                    <a:pt x="2553373" y="142201"/>
                  </a:lnTo>
                  <a:lnTo>
                    <a:pt x="2556065" y="142201"/>
                  </a:lnTo>
                  <a:lnTo>
                    <a:pt x="2556065" y="276631"/>
                  </a:lnTo>
                  <a:lnTo>
                    <a:pt x="2553373" y="276631"/>
                  </a:lnTo>
                  <a:lnTo>
                    <a:pt x="2543784" y="276631"/>
                  </a:lnTo>
                  <a:lnTo>
                    <a:pt x="2543784" y="280530"/>
                  </a:lnTo>
                  <a:lnTo>
                    <a:pt x="2553373" y="280530"/>
                  </a:lnTo>
                  <a:lnTo>
                    <a:pt x="2556065" y="280530"/>
                  </a:lnTo>
                  <a:lnTo>
                    <a:pt x="2556065" y="414870"/>
                  </a:lnTo>
                  <a:lnTo>
                    <a:pt x="2553373" y="414870"/>
                  </a:lnTo>
                  <a:lnTo>
                    <a:pt x="2553373" y="418757"/>
                  </a:lnTo>
                  <a:lnTo>
                    <a:pt x="2556065" y="418757"/>
                  </a:lnTo>
                  <a:lnTo>
                    <a:pt x="2556065" y="553008"/>
                  </a:lnTo>
                  <a:lnTo>
                    <a:pt x="2553373" y="553008"/>
                  </a:lnTo>
                  <a:lnTo>
                    <a:pt x="2543784" y="553008"/>
                  </a:lnTo>
                  <a:lnTo>
                    <a:pt x="2543784" y="556895"/>
                  </a:lnTo>
                  <a:lnTo>
                    <a:pt x="2553373" y="556895"/>
                  </a:lnTo>
                  <a:lnTo>
                    <a:pt x="2556065" y="556895"/>
                  </a:lnTo>
                  <a:lnTo>
                    <a:pt x="2556065" y="691235"/>
                  </a:lnTo>
                  <a:lnTo>
                    <a:pt x="2553373" y="691235"/>
                  </a:lnTo>
                  <a:lnTo>
                    <a:pt x="2553373" y="695121"/>
                  </a:lnTo>
                  <a:lnTo>
                    <a:pt x="2556065" y="695121"/>
                  </a:lnTo>
                  <a:lnTo>
                    <a:pt x="2556065" y="829373"/>
                  </a:lnTo>
                  <a:lnTo>
                    <a:pt x="2553373" y="829373"/>
                  </a:lnTo>
                  <a:lnTo>
                    <a:pt x="2543784" y="829373"/>
                  </a:lnTo>
                  <a:lnTo>
                    <a:pt x="2543784" y="833259"/>
                  </a:lnTo>
                  <a:lnTo>
                    <a:pt x="2553373" y="833259"/>
                  </a:lnTo>
                  <a:lnTo>
                    <a:pt x="2556065" y="833259"/>
                  </a:lnTo>
                  <a:lnTo>
                    <a:pt x="2556065" y="967600"/>
                  </a:lnTo>
                  <a:lnTo>
                    <a:pt x="2553373" y="967600"/>
                  </a:lnTo>
                  <a:lnTo>
                    <a:pt x="2553373" y="971499"/>
                  </a:lnTo>
                  <a:lnTo>
                    <a:pt x="2556065" y="971499"/>
                  </a:lnTo>
                  <a:lnTo>
                    <a:pt x="2556065" y="1105649"/>
                  </a:lnTo>
                  <a:lnTo>
                    <a:pt x="2553373" y="1105649"/>
                  </a:lnTo>
                  <a:lnTo>
                    <a:pt x="2543784" y="1105649"/>
                  </a:lnTo>
                  <a:lnTo>
                    <a:pt x="2543784" y="1109548"/>
                  </a:lnTo>
                  <a:lnTo>
                    <a:pt x="2553373" y="1109548"/>
                  </a:lnTo>
                  <a:lnTo>
                    <a:pt x="2556065" y="1109548"/>
                  </a:lnTo>
                  <a:lnTo>
                    <a:pt x="2556065" y="1243977"/>
                  </a:lnTo>
                  <a:lnTo>
                    <a:pt x="2553373" y="1243977"/>
                  </a:lnTo>
                  <a:lnTo>
                    <a:pt x="2553373" y="1247863"/>
                  </a:lnTo>
                  <a:lnTo>
                    <a:pt x="2556065" y="1247863"/>
                  </a:lnTo>
                  <a:lnTo>
                    <a:pt x="2556065" y="1382293"/>
                  </a:lnTo>
                  <a:lnTo>
                    <a:pt x="2553373" y="1382293"/>
                  </a:lnTo>
                  <a:lnTo>
                    <a:pt x="2543784" y="1382293"/>
                  </a:lnTo>
                  <a:lnTo>
                    <a:pt x="2543784" y="1386179"/>
                  </a:lnTo>
                  <a:lnTo>
                    <a:pt x="2553373" y="1386179"/>
                  </a:lnTo>
                  <a:lnTo>
                    <a:pt x="2556065" y="1386179"/>
                  </a:lnTo>
                  <a:lnTo>
                    <a:pt x="2556065" y="1520520"/>
                  </a:lnTo>
                  <a:lnTo>
                    <a:pt x="2553373" y="1520520"/>
                  </a:lnTo>
                  <a:lnTo>
                    <a:pt x="2553373" y="1524419"/>
                  </a:lnTo>
                  <a:lnTo>
                    <a:pt x="2556065" y="1524419"/>
                  </a:lnTo>
                  <a:lnTo>
                    <a:pt x="2556065" y="1658429"/>
                  </a:lnTo>
                  <a:lnTo>
                    <a:pt x="2543784" y="1658429"/>
                  </a:lnTo>
                  <a:lnTo>
                    <a:pt x="2543784" y="1662315"/>
                  </a:lnTo>
                  <a:lnTo>
                    <a:pt x="2558275" y="1662315"/>
                  </a:lnTo>
                  <a:lnTo>
                    <a:pt x="2558275" y="1660372"/>
                  </a:lnTo>
                  <a:lnTo>
                    <a:pt x="2560485" y="1660372"/>
                  </a:lnTo>
                  <a:lnTo>
                    <a:pt x="2560485" y="19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613606" y="6577640"/>
            <a:ext cx="87185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450" spc="35" dirty="0">
                <a:latin typeface="Arial"/>
                <a:cs typeface="Arial"/>
              </a:rPr>
              <a:t>18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08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35" dirty="0">
                <a:latin typeface="Arial"/>
                <a:cs typeface="Arial"/>
              </a:rPr>
              <a:t>27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09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868921" y="6643020"/>
            <a:ext cx="87249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450" spc="35" dirty="0">
                <a:latin typeface="Arial"/>
                <a:cs typeface="Arial"/>
              </a:rPr>
              <a:t>07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09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35" dirty="0">
                <a:latin typeface="Arial"/>
                <a:cs typeface="Arial"/>
              </a:rPr>
              <a:t>17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10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636527" y="6577640"/>
            <a:ext cx="36004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5" dirty="0">
                <a:latin typeface="Arial"/>
                <a:cs typeface="Arial"/>
              </a:rPr>
              <a:t>06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11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148393" y="6577640"/>
            <a:ext cx="36004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5" dirty="0">
                <a:latin typeface="Arial"/>
                <a:cs typeface="Arial"/>
              </a:rPr>
              <a:t>16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12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404224" y="6643020"/>
            <a:ext cx="87185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450" spc="35" dirty="0">
                <a:latin typeface="Arial"/>
                <a:cs typeface="Arial"/>
              </a:rPr>
              <a:t>05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01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7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35" dirty="0">
                <a:latin typeface="Arial"/>
                <a:cs typeface="Arial"/>
              </a:rPr>
              <a:t>14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02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660055" y="6577640"/>
            <a:ext cx="871855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450" spc="35" dirty="0">
                <a:latin typeface="Arial"/>
                <a:cs typeface="Arial"/>
              </a:rPr>
              <a:t>25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01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7</a:t>
            </a:r>
            <a:r>
              <a:rPr sz="450" dirty="0">
                <a:latin typeface="Arial"/>
                <a:cs typeface="Arial"/>
              </a:rPr>
              <a:t>	</a:t>
            </a:r>
            <a:r>
              <a:rPr sz="450" spc="35" dirty="0">
                <a:latin typeface="Arial"/>
                <a:cs typeface="Arial"/>
              </a:rPr>
              <a:t>06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03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7</a:t>
            </a:r>
            <a:endParaRPr sz="4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892358" y="6609875"/>
            <a:ext cx="360045" cy="2279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450" spc="35" dirty="0">
                <a:latin typeface="Arial"/>
                <a:cs typeface="Arial"/>
              </a:rPr>
              <a:t>26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11</a:t>
            </a:r>
            <a:r>
              <a:rPr sz="450" spc="20" dirty="0">
                <a:latin typeface="Arial"/>
                <a:cs typeface="Arial"/>
              </a:rPr>
              <a:t>.</a:t>
            </a:r>
            <a:r>
              <a:rPr sz="450" spc="35" dirty="0">
                <a:latin typeface="Arial"/>
                <a:cs typeface="Arial"/>
              </a:rPr>
              <a:t>20</a:t>
            </a:r>
            <a:r>
              <a:rPr sz="450" spc="40" dirty="0">
                <a:latin typeface="Arial"/>
                <a:cs typeface="Arial"/>
              </a:rPr>
              <a:t>1</a:t>
            </a:r>
            <a:r>
              <a:rPr sz="450" spc="3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450" spc="35" dirty="0">
                <a:latin typeface="Arial"/>
                <a:cs typeface="Arial"/>
              </a:rPr>
              <a:t>Дата</a:t>
            </a:r>
            <a:endParaRPr sz="4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711126" y="6516345"/>
            <a:ext cx="622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0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711126" y="6240237"/>
            <a:ext cx="622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0" dirty="0"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711126" y="5963597"/>
            <a:ext cx="622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0" dirty="0"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711126" y="5687228"/>
            <a:ext cx="622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0" dirty="0"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711125" y="5410858"/>
            <a:ext cx="622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0" dirty="0">
                <a:latin typeface="Arial"/>
                <a:cs typeface="Arial"/>
              </a:rPr>
              <a:t>8</a:t>
            </a:r>
            <a:endParaRPr sz="4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74124" y="5134489"/>
            <a:ext cx="1003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5" dirty="0">
                <a:latin typeface="Arial"/>
                <a:cs typeface="Arial"/>
              </a:rPr>
              <a:t>10</a:t>
            </a:r>
            <a:endParaRPr sz="4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674123" y="4857940"/>
            <a:ext cx="100330" cy="9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0" spc="35" dirty="0">
                <a:latin typeface="Arial"/>
                <a:cs typeface="Arial"/>
              </a:rPr>
              <a:t>12</a:t>
            </a:r>
            <a:endParaRPr sz="4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559412" y="4951895"/>
            <a:ext cx="97155" cy="157988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500" spc="-35" dirty="0">
                <a:latin typeface="Arial"/>
                <a:cs typeface="Arial"/>
              </a:rPr>
              <a:t>Количество </a:t>
            </a:r>
            <a:r>
              <a:rPr sz="500" spc="-30" dirty="0">
                <a:latin typeface="Arial"/>
                <a:cs typeface="Arial"/>
              </a:rPr>
              <a:t>доменов </a:t>
            </a:r>
            <a:r>
              <a:rPr sz="500" spc="-35" dirty="0">
                <a:latin typeface="Arial"/>
                <a:cs typeface="Arial"/>
              </a:rPr>
              <a:t>деятелености </a:t>
            </a:r>
            <a:r>
              <a:rPr sz="500" spc="-30" dirty="0">
                <a:latin typeface="Arial"/>
                <a:cs typeface="Arial"/>
              </a:rPr>
              <a:t>(активности </a:t>
            </a:r>
            <a:r>
              <a:rPr sz="500" spc="-35" dirty="0">
                <a:latin typeface="Arial"/>
                <a:cs typeface="Arial"/>
              </a:rPr>
              <a:t>и</a:t>
            </a:r>
            <a:r>
              <a:rPr sz="500" spc="-9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участия)</a:t>
            </a:r>
            <a:endParaRPr sz="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84718" y="719073"/>
            <a:ext cx="41802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Общее количество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проблем, выявленных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больных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инсультом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зависимости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575675" y="1267714"/>
            <a:ext cx="2599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времени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бригады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247633" y="3773170"/>
            <a:ext cx="3772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Количество проблем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деятельности,  выявленных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больных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инсультом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43418" y="4321505"/>
            <a:ext cx="41827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зависимости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от времени работы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бригады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208267" y="6508191"/>
            <a:ext cx="1861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Шмонин А.А.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786" y="0"/>
            <a:ext cx="1010348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972185" marR="5080" indent="-960119">
              <a:lnSpc>
                <a:spcPts val="4750"/>
              </a:lnSpc>
              <a:spcBef>
                <a:spcPts val="700"/>
              </a:spcBef>
            </a:pPr>
            <a:r>
              <a:rPr sz="4400" spc="-10" dirty="0"/>
              <a:t>Работа </a:t>
            </a:r>
            <a:r>
              <a:rPr sz="4400" spc="-5" dirty="0"/>
              <a:t>МДБ </a:t>
            </a:r>
            <a:r>
              <a:rPr sz="4400" dirty="0"/>
              <a:t>и </a:t>
            </a:r>
            <a:r>
              <a:rPr sz="4400" spc="-10" dirty="0"/>
              <a:t>профилактика </a:t>
            </a:r>
            <a:r>
              <a:rPr sz="4400" spc="-20" dirty="0"/>
              <a:t>конфликтов  </a:t>
            </a:r>
            <a:r>
              <a:rPr sz="4400" dirty="0"/>
              <a:t>с пациентами и</a:t>
            </a:r>
            <a:r>
              <a:rPr sz="4400" spc="-45" dirty="0"/>
              <a:t> </a:t>
            </a:r>
            <a:r>
              <a:rPr sz="4400" spc="-15" dirty="0"/>
              <a:t>родственниками.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86918" y="1454657"/>
            <a:ext cx="11548745" cy="5091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Конфликты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персоналом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часто связаны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6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неоправданными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ожиданиями, из-за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недостаточной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информированности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пациентов,</a:t>
            </a:r>
            <a:r>
              <a:rPr sz="2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из-за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наличия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чувства вины, связаны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со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стрессом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другими</a:t>
            </a:r>
            <a:r>
              <a:rPr sz="2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тяжелыми</a:t>
            </a:r>
            <a:endParaRPr sz="2600">
              <a:latin typeface="Calibri"/>
              <a:cs typeface="Calibri"/>
            </a:endParaRPr>
          </a:p>
          <a:p>
            <a:pPr marL="241300" marR="22225">
              <a:lnSpc>
                <a:spcPct val="70000"/>
              </a:lnSpc>
              <a:spcBef>
                <a:spcPts val="465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психологическими переживаниями,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выгоды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пациентов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от  болезни,</a:t>
            </a:r>
            <a:endParaRPr sz="2600">
              <a:latin typeface="Calibri"/>
              <a:cs typeface="Calibri"/>
            </a:endParaRPr>
          </a:p>
          <a:p>
            <a:pPr marL="241300" marR="1062355" indent="-229235">
              <a:lnSpc>
                <a:spcPct val="70000"/>
              </a:lnSpc>
              <a:spcBef>
                <a:spcPts val="100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20" dirty="0">
                <a:solidFill>
                  <a:srgbClr val="001F5F"/>
                </a:solidFill>
                <a:latin typeface="Calibri"/>
                <a:cs typeface="Calibri"/>
              </a:rPr>
              <a:t>Усугублять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сложные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отношения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скоординированной 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работе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происходит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более полное</a:t>
            </a:r>
            <a:r>
              <a:rPr sz="2600" b="1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информирование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участников МДБ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ситуации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семье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формируется</a:t>
            </a:r>
            <a:r>
              <a:rPr sz="2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согласованная</a:t>
            </a:r>
            <a:endParaRPr sz="2600">
              <a:latin typeface="Calibri"/>
              <a:cs typeface="Calibri"/>
            </a:endParaRPr>
          </a:p>
          <a:p>
            <a:pPr marL="241300" marR="2089150">
              <a:lnSpc>
                <a:spcPct val="70000"/>
              </a:lnSpc>
              <a:spcBef>
                <a:spcPts val="470"/>
              </a:spcBef>
            </a:pP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едина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стратегия отношения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пациентом. Противостоять группе  профессионалов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одной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достаточно</a:t>
            </a:r>
            <a:r>
              <a:rPr sz="2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сложно.</a:t>
            </a:r>
            <a:endParaRPr sz="2600">
              <a:latin typeface="Calibri"/>
              <a:cs typeface="Calibri"/>
            </a:endParaRPr>
          </a:p>
          <a:p>
            <a:pPr marL="241300" marR="984885" indent="-229235">
              <a:lnSpc>
                <a:spcPct val="70000"/>
              </a:lnSpc>
              <a:spcBef>
                <a:spcPts val="101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Конфликтные родственники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клиенты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нуждающиеся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психологической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поддержке.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655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Сформулированные проблемы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отношения с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родственниками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70"/>
              </a:spcBef>
            </a:pP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становятся основанием для работы бригады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требуют разрешения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также </a:t>
            </a:r>
            <a:r>
              <a:rPr sz="2600" b="1" spc="-15" dirty="0">
                <a:solidFill>
                  <a:srgbClr val="001F5F"/>
                </a:solidFill>
                <a:latin typeface="Calibri"/>
                <a:cs typeface="Calibri"/>
              </a:rPr>
              <a:t>как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другие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проблемы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208" y="12902"/>
            <a:ext cx="116166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«Анализ временных </a:t>
            </a:r>
            <a:r>
              <a:rPr sz="2400" spc="-10" dirty="0"/>
              <a:t>характеристик </a:t>
            </a:r>
            <a:r>
              <a:rPr sz="2400" spc="-5" dirty="0"/>
              <a:t>работы реабилитационной </a:t>
            </a:r>
            <a:r>
              <a:rPr sz="2400" spc="-10" dirty="0"/>
              <a:t>команды </a:t>
            </a:r>
            <a:r>
              <a:rPr sz="2400" spc="-5" dirty="0"/>
              <a:t>на</a:t>
            </a:r>
            <a:r>
              <a:rPr sz="2400" spc="135" dirty="0"/>
              <a:t> </a:t>
            </a:r>
            <a:r>
              <a:rPr sz="2400" dirty="0"/>
              <a:t>основании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реабилитационных</a:t>
            </a:r>
            <a:r>
              <a:rPr sz="2400" spc="30" dirty="0"/>
              <a:t> </a:t>
            </a:r>
            <a:r>
              <a:rPr sz="2400" spc="-5" dirty="0"/>
              <a:t>диагнозов»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98119" y="830585"/>
            <a:ext cx="4849495" cy="3637915"/>
            <a:chOff x="198119" y="830585"/>
            <a:chExt cx="4849495" cy="3637915"/>
          </a:xfrm>
        </p:grpSpPr>
        <p:sp>
          <p:nvSpPr>
            <p:cNvPr id="4" name="object 4"/>
            <p:cNvSpPr/>
            <p:nvPr/>
          </p:nvSpPr>
          <p:spPr>
            <a:xfrm>
              <a:off x="198119" y="830585"/>
              <a:ext cx="4849495" cy="3637915"/>
            </a:xfrm>
            <a:custGeom>
              <a:avLst/>
              <a:gdLst/>
              <a:ahLst/>
              <a:cxnLst/>
              <a:rect l="l" t="t" r="r" b="b"/>
              <a:pathLst>
                <a:path w="4849495" h="3637915">
                  <a:moveTo>
                    <a:pt x="4849421" y="0"/>
                  </a:moveTo>
                  <a:lnTo>
                    <a:pt x="0" y="0"/>
                  </a:lnTo>
                  <a:lnTo>
                    <a:pt x="0" y="3637782"/>
                  </a:lnTo>
                  <a:lnTo>
                    <a:pt x="4849421" y="3637782"/>
                  </a:lnTo>
                  <a:lnTo>
                    <a:pt x="4849421" y="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785" y="936316"/>
              <a:ext cx="4590415" cy="3138170"/>
            </a:xfrm>
            <a:custGeom>
              <a:avLst/>
              <a:gdLst/>
              <a:ahLst/>
              <a:cxnLst/>
              <a:rect l="l" t="t" r="r" b="b"/>
              <a:pathLst>
                <a:path w="4590415" h="3138170">
                  <a:moveTo>
                    <a:pt x="0" y="0"/>
                  </a:moveTo>
                  <a:lnTo>
                    <a:pt x="0" y="3138162"/>
                  </a:lnTo>
                  <a:lnTo>
                    <a:pt x="4589837" y="3138162"/>
                  </a:lnTo>
                  <a:lnTo>
                    <a:pt x="45898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785" y="3782799"/>
              <a:ext cx="4584700" cy="3175"/>
            </a:xfrm>
            <a:custGeom>
              <a:avLst/>
              <a:gdLst/>
              <a:ahLst/>
              <a:cxnLst/>
              <a:rect l="l" t="t" r="r" b="b"/>
              <a:pathLst>
                <a:path w="4584700" h="3175">
                  <a:moveTo>
                    <a:pt x="0" y="2863"/>
                  </a:moveTo>
                  <a:lnTo>
                    <a:pt x="545618" y="2863"/>
                  </a:lnTo>
                </a:path>
                <a:path w="4584700" h="3175">
                  <a:moveTo>
                    <a:pt x="2728626" y="2863"/>
                  </a:moveTo>
                  <a:lnTo>
                    <a:pt x="3164923" y="2863"/>
                  </a:lnTo>
                </a:path>
                <a:path w="4584700" h="3175">
                  <a:moveTo>
                    <a:pt x="3383066" y="2863"/>
                  </a:moveTo>
                  <a:lnTo>
                    <a:pt x="3601709" y="2863"/>
                  </a:lnTo>
                </a:path>
                <a:path w="4584700" h="3175">
                  <a:moveTo>
                    <a:pt x="3819852" y="2863"/>
                  </a:moveTo>
                  <a:lnTo>
                    <a:pt x="4584136" y="2863"/>
                  </a:lnTo>
                </a:path>
                <a:path w="4584700" h="3175">
                  <a:moveTo>
                    <a:pt x="0" y="0"/>
                  </a:moveTo>
                  <a:lnTo>
                    <a:pt x="545618" y="0"/>
                  </a:lnTo>
                </a:path>
                <a:path w="4584700" h="3175">
                  <a:moveTo>
                    <a:pt x="2509949" y="0"/>
                  </a:moveTo>
                  <a:lnTo>
                    <a:pt x="458413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785" y="3499713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618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3629" y="3498281"/>
              <a:ext cx="2947670" cy="3175"/>
            </a:xfrm>
            <a:custGeom>
              <a:avLst/>
              <a:gdLst/>
              <a:ahLst/>
              <a:cxnLst/>
              <a:rect l="l" t="t" r="r" b="b"/>
              <a:pathLst>
                <a:path w="2947670" h="3175">
                  <a:moveTo>
                    <a:pt x="0" y="2863"/>
                  </a:moveTo>
                  <a:lnTo>
                    <a:pt x="218154" y="2863"/>
                  </a:lnTo>
                </a:path>
                <a:path w="2947670" h="3175">
                  <a:moveTo>
                    <a:pt x="873105" y="2863"/>
                  </a:moveTo>
                  <a:lnTo>
                    <a:pt x="2947291" y="2863"/>
                  </a:lnTo>
                </a:path>
                <a:path w="2947670" h="3175">
                  <a:moveTo>
                    <a:pt x="0" y="0"/>
                  </a:moveTo>
                  <a:lnTo>
                    <a:pt x="218154" y="0"/>
                  </a:lnTo>
                </a:path>
                <a:path w="2947670" h="3175">
                  <a:moveTo>
                    <a:pt x="873105" y="0"/>
                  </a:moveTo>
                  <a:lnTo>
                    <a:pt x="2947291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785" y="3214641"/>
              <a:ext cx="546100" cy="0"/>
            </a:xfrm>
            <a:custGeom>
              <a:avLst/>
              <a:gdLst/>
              <a:ahLst/>
              <a:cxnLst/>
              <a:rect l="l" t="t" r="r" b="b"/>
              <a:pathLst>
                <a:path w="546100">
                  <a:moveTo>
                    <a:pt x="0" y="0"/>
                  </a:moveTo>
                  <a:lnTo>
                    <a:pt x="545618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80546" y="3214641"/>
              <a:ext cx="3820795" cy="0"/>
            </a:xfrm>
            <a:custGeom>
              <a:avLst/>
              <a:gdLst/>
              <a:ahLst/>
              <a:cxnLst/>
              <a:rect l="l" t="t" r="r" b="b"/>
              <a:pathLst>
                <a:path w="3820795">
                  <a:moveTo>
                    <a:pt x="0" y="0"/>
                  </a:moveTo>
                  <a:lnTo>
                    <a:pt x="218154" y="0"/>
                  </a:lnTo>
                </a:path>
                <a:path w="3820795">
                  <a:moveTo>
                    <a:pt x="873082" y="0"/>
                  </a:moveTo>
                  <a:lnTo>
                    <a:pt x="1091237" y="0"/>
                  </a:lnTo>
                </a:path>
                <a:path w="3820795">
                  <a:moveTo>
                    <a:pt x="1528045" y="0"/>
                  </a:moveTo>
                  <a:lnTo>
                    <a:pt x="3820374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785" y="2928691"/>
              <a:ext cx="4584700" cy="3175"/>
            </a:xfrm>
            <a:custGeom>
              <a:avLst/>
              <a:gdLst/>
              <a:ahLst/>
              <a:cxnLst/>
              <a:rect l="l" t="t" r="r" b="b"/>
              <a:pathLst>
                <a:path w="4584700" h="3175">
                  <a:moveTo>
                    <a:pt x="0" y="2863"/>
                  </a:moveTo>
                  <a:lnTo>
                    <a:pt x="981915" y="2863"/>
                  </a:lnTo>
                </a:path>
                <a:path w="4584700" h="3175">
                  <a:moveTo>
                    <a:pt x="1636844" y="2863"/>
                  </a:moveTo>
                  <a:lnTo>
                    <a:pt x="2073663" y="2863"/>
                  </a:lnTo>
                </a:path>
                <a:path w="4584700" h="3175">
                  <a:moveTo>
                    <a:pt x="2291806" y="2863"/>
                  </a:moveTo>
                  <a:lnTo>
                    <a:pt x="4584136" y="2863"/>
                  </a:lnTo>
                </a:path>
                <a:path w="4584700" h="3175">
                  <a:moveTo>
                    <a:pt x="0" y="0"/>
                  </a:moveTo>
                  <a:lnTo>
                    <a:pt x="981915" y="0"/>
                  </a:lnTo>
                </a:path>
                <a:path w="4584700" h="3175">
                  <a:moveTo>
                    <a:pt x="1200581" y="0"/>
                  </a:moveTo>
                  <a:lnTo>
                    <a:pt x="1418724" y="0"/>
                  </a:lnTo>
                </a:path>
                <a:path w="4584700" h="3175">
                  <a:moveTo>
                    <a:pt x="1636844" y="0"/>
                  </a:moveTo>
                  <a:lnTo>
                    <a:pt x="2073663" y="0"/>
                  </a:lnTo>
                </a:path>
                <a:path w="4584700" h="3175">
                  <a:moveTo>
                    <a:pt x="2291806" y="0"/>
                  </a:moveTo>
                  <a:lnTo>
                    <a:pt x="458413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785" y="2645080"/>
              <a:ext cx="982344" cy="0"/>
            </a:xfrm>
            <a:custGeom>
              <a:avLst/>
              <a:gdLst/>
              <a:ahLst/>
              <a:cxnLst/>
              <a:rect l="l" t="t" r="r" b="b"/>
              <a:pathLst>
                <a:path w="982344">
                  <a:moveTo>
                    <a:pt x="0" y="0"/>
                  </a:moveTo>
                  <a:lnTo>
                    <a:pt x="981915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7366" y="2643654"/>
              <a:ext cx="3383915" cy="3175"/>
            </a:xfrm>
            <a:custGeom>
              <a:avLst/>
              <a:gdLst/>
              <a:ahLst/>
              <a:cxnLst/>
              <a:rect l="l" t="t" r="r" b="b"/>
              <a:pathLst>
                <a:path w="3383915" h="3175">
                  <a:moveTo>
                    <a:pt x="0" y="2863"/>
                  </a:moveTo>
                  <a:lnTo>
                    <a:pt x="873082" y="2863"/>
                  </a:lnTo>
                </a:path>
                <a:path w="3383915" h="3175">
                  <a:moveTo>
                    <a:pt x="1091225" y="2863"/>
                  </a:moveTo>
                  <a:lnTo>
                    <a:pt x="3383554" y="2863"/>
                  </a:lnTo>
                </a:path>
                <a:path w="3383915" h="3175">
                  <a:moveTo>
                    <a:pt x="0" y="0"/>
                  </a:moveTo>
                  <a:lnTo>
                    <a:pt x="873082" y="0"/>
                  </a:lnTo>
                </a:path>
                <a:path w="3383915" h="3175">
                  <a:moveTo>
                    <a:pt x="1091225" y="0"/>
                  </a:moveTo>
                  <a:lnTo>
                    <a:pt x="338355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6785" y="2360533"/>
              <a:ext cx="982344" cy="0"/>
            </a:xfrm>
            <a:custGeom>
              <a:avLst/>
              <a:gdLst/>
              <a:ahLst/>
              <a:cxnLst/>
              <a:rect l="l" t="t" r="r" b="b"/>
              <a:pathLst>
                <a:path w="982344">
                  <a:moveTo>
                    <a:pt x="0" y="0"/>
                  </a:moveTo>
                  <a:lnTo>
                    <a:pt x="981915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17366" y="2360533"/>
              <a:ext cx="3383915" cy="0"/>
            </a:xfrm>
            <a:custGeom>
              <a:avLst/>
              <a:gdLst/>
              <a:ahLst/>
              <a:cxnLst/>
              <a:rect l="l" t="t" r="r" b="b"/>
              <a:pathLst>
                <a:path w="3383915">
                  <a:moveTo>
                    <a:pt x="0" y="0"/>
                  </a:moveTo>
                  <a:lnTo>
                    <a:pt x="873082" y="0"/>
                  </a:lnTo>
                </a:path>
                <a:path w="3383915">
                  <a:moveTo>
                    <a:pt x="1091225" y="0"/>
                  </a:moveTo>
                  <a:lnTo>
                    <a:pt x="3383554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6785" y="1505912"/>
              <a:ext cx="4584700" cy="569595"/>
            </a:xfrm>
            <a:custGeom>
              <a:avLst/>
              <a:gdLst/>
              <a:ahLst/>
              <a:cxnLst/>
              <a:rect l="l" t="t" r="r" b="b"/>
              <a:pathLst>
                <a:path w="4584700" h="569594">
                  <a:moveTo>
                    <a:pt x="0" y="569584"/>
                  </a:moveTo>
                  <a:lnTo>
                    <a:pt x="981915" y="569584"/>
                  </a:lnTo>
                </a:path>
                <a:path w="4584700" h="569594">
                  <a:moveTo>
                    <a:pt x="1200581" y="569584"/>
                  </a:moveTo>
                  <a:lnTo>
                    <a:pt x="4584136" y="569584"/>
                  </a:lnTo>
                </a:path>
                <a:path w="4584700" h="569594">
                  <a:moveTo>
                    <a:pt x="0" y="285037"/>
                  </a:moveTo>
                  <a:lnTo>
                    <a:pt x="981915" y="285037"/>
                  </a:lnTo>
                </a:path>
                <a:path w="4584700" h="569594">
                  <a:moveTo>
                    <a:pt x="1200581" y="285037"/>
                  </a:moveTo>
                  <a:lnTo>
                    <a:pt x="4584136" y="285037"/>
                  </a:lnTo>
                </a:path>
                <a:path w="4584700" h="569594">
                  <a:moveTo>
                    <a:pt x="0" y="0"/>
                  </a:moveTo>
                  <a:lnTo>
                    <a:pt x="981915" y="0"/>
                  </a:lnTo>
                </a:path>
                <a:path w="4584700" h="569594">
                  <a:moveTo>
                    <a:pt x="1200581" y="0"/>
                  </a:moveTo>
                  <a:lnTo>
                    <a:pt x="4584136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785" y="1221365"/>
              <a:ext cx="4584700" cy="0"/>
            </a:xfrm>
            <a:custGeom>
              <a:avLst/>
              <a:gdLst/>
              <a:ahLst/>
              <a:cxnLst/>
              <a:rect l="l" t="t" r="r" b="b"/>
              <a:pathLst>
                <a:path w="4584700">
                  <a:moveTo>
                    <a:pt x="0" y="0"/>
                  </a:moveTo>
                  <a:lnTo>
                    <a:pt x="981915" y="0"/>
                  </a:lnTo>
                </a:path>
                <a:path w="4584700">
                  <a:moveTo>
                    <a:pt x="1200581" y="0"/>
                  </a:moveTo>
                  <a:lnTo>
                    <a:pt x="4584136" y="0"/>
                  </a:lnTo>
                </a:path>
              </a:pathLst>
            </a:custGeom>
            <a:ln w="572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5584" y="3926767"/>
              <a:ext cx="218440" cy="142240"/>
            </a:xfrm>
            <a:custGeom>
              <a:avLst/>
              <a:gdLst/>
              <a:ahLst/>
              <a:cxnLst/>
              <a:rect l="l" t="t" r="r" b="b"/>
              <a:pathLst>
                <a:path w="218440" h="142239">
                  <a:moveTo>
                    <a:pt x="218142" y="0"/>
                  </a:moveTo>
                  <a:lnTo>
                    <a:pt x="0" y="0"/>
                  </a:lnTo>
                  <a:lnTo>
                    <a:pt x="0" y="142016"/>
                  </a:lnTo>
                  <a:lnTo>
                    <a:pt x="218142" y="142016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5584" y="3926767"/>
              <a:ext cx="218440" cy="142240"/>
            </a:xfrm>
            <a:custGeom>
              <a:avLst/>
              <a:gdLst/>
              <a:ahLst/>
              <a:cxnLst/>
              <a:rect l="l" t="t" r="r" b="b"/>
              <a:pathLst>
                <a:path w="218440" h="142239">
                  <a:moveTo>
                    <a:pt x="0" y="142016"/>
                  </a:moveTo>
                  <a:lnTo>
                    <a:pt x="218142" y="142016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142016"/>
                  </a:lnTo>
                  <a:close/>
                </a:path>
              </a:pathLst>
            </a:custGeom>
            <a:ln w="11436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738" y="3784237"/>
              <a:ext cx="219075" cy="285115"/>
            </a:xfrm>
            <a:custGeom>
              <a:avLst/>
              <a:gdLst/>
              <a:ahLst/>
              <a:cxnLst/>
              <a:rect l="l" t="t" r="r" b="b"/>
              <a:pathLst>
                <a:path w="219075" h="285114">
                  <a:moveTo>
                    <a:pt x="218665" y="0"/>
                  </a:moveTo>
                  <a:lnTo>
                    <a:pt x="0" y="0"/>
                  </a:lnTo>
                  <a:lnTo>
                    <a:pt x="0" y="284546"/>
                  </a:lnTo>
                  <a:lnTo>
                    <a:pt x="218665" y="284546"/>
                  </a:lnTo>
                  <a:lnTo>
                    <a:pt x="21866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3738" y="3784237"/>
              <a:ext cx="219075" cy="285115"/>
            </a:xfrm>
            <a:custGeom>
              <a:avLst/>
              <a:gdLst/>
              <a:ahLst/>
              <a:cxnLst/>
              <a:rect l="l" t="t" r="r" b="b"/>
              <a:pathLst>
                <a:path w="219075" h="285114">
                  <a:moveTo>
                    <a:pt x="0" y="284546"/>
                  </a:moveTo>
                  <a:lnTo>
                    <a:pt x="218665" y="284546"/>
                  </a:lnTo>
                  <a:lnTo>
                    <a:pt x="218665" y="0"/>
                  </a:lnTo>
                  <a:lnTo>
                    <a:pt x="0" y="0"/>
                  </a:lnTo>
                  <a:lnTo>
                    <a:pt x="0" y="284546"/>
                  </a:lnTo>
                  <a:close/>
                </a:path>
              </a:pathLst>
            </a:custGeom>
            <a:ln w="11418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2403" y="2930128"/>
              <a:ext cx="218440" cy="1139190"/>
            </a:xfrm>
            <a:custGeom>
              <a:avLst/>
              <a:gdLst/>
              <a:ahLst/>
              <a:cxnLst/>
              <a:rect l="l" t="t" r="r" b="b"/>
              <a:pathLst>
                <a:path w="218440" h="1139189">
                  <a:moveTo>
                    <a:pt x="218142" y="0"/>
                  </a:moveTo>
                  <a:lnTo>
                    <a:pt x="0" y="0"/>
                  </a:lnTo>
                  <a:lnTo>
                    <a:pt x="0" y="1138654"/>
                  </a:lnTo>
                  <a:lnTo>
                    <a:pt x="218142" y="1138654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2403" y="2930128"/>
              <a:ext cx="218440" cy="1139190"/>
            </a:xfrm>
            <a:custGeom>
              <a:avLst/>
              <a:gdLst/>
              <a:ahLst/>
              <a:cxnLst/>
              <a:rect l="l" t="t" r="r" b="b"/>
              <a:pathLst>
                <a:path w="218440" h="1139189">
                  <a:moveTo>
                    <a:pt x="0" y="1138654"/>
                  </a:moveTo>
                  <a:lnTo>
                    <a:pt x="218142" y="1138654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1138654"/>
                  </a:lnTo>
                  <a:close/>
                </a:path>
              </a:pathLst>
            </a:custGeom>
            <a:ln w="11399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80546" y="3357183"/>
              <a:ext cx="218440" cy="711835"/>
            </a:xfrm>
            <a:custGeom>
              <a:avLst/>
              <a:gdLst/>
              <a:ahLst/>
              <a:cxnLst/>
              <a:rect l="l" t="t" r="r" b="b"/>
              <a:pathLst>
                <a:path w="218440" h="711835">
                  <a:moveTo>
                    <a:pt x="218142" y="0"/>
                  </a:moveTo>
                  <a:lnTo>
                    <a:pt x="0" y="0"/>
                  </a:lnTo>
                  <a:lnTo>
                    <a:pt x="0" y="711600"/>
                  </a:lnTo>
                  <a:lnTo>
                    <a:pt x="218142" y="711600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80546" y="3357183"/>
              <a:ext cx="218440" cy="711835"/>
            </a:xfrm>
            <a:custGeom>
              <a:avLst/>
              <a:gdLst/>
              <a:ahLst/>
              <a:cxnLst/>
              <a:rect l="l" t="t" r="r" b="b"/>
              <a:pathLst>
                <a:path w="218440" h="711835">
                  <a:moveTo>
                    <a:pt x="0" y="711600"/>
                  </a:moveTo>
                  <a:lnTo>
                    <a:pt x="218142" y="711600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711600"/>
                  </a:lnTo>
                  <a:close/>
                </a:path>
              </a:pathLst>
            </a:custGeom>
            <a:ln w="11402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98701" y="1078835"/>
              <a:ext cx="219075" cy="2990215"/>
            </a:xfrm>
            <a:custGeom>
              <a:avLst/>
              <a:gdLst/>
              <a:ahLst/>
              <a:cxnLst/>
              <a:rect l="l" t="t" r="r" b="b"/>
              <a:pathLst>
                <a:path w="219075" h="2990215">
                  <a:moveTo>
                    <a:pt x="218665" y="0"/>
                  </a:moveTo>
                  <a:lnTo>
                    <a:pt x="0" y="0"/>
                  </a:lnTo>
                  <a:lnTo>
                    <a:pt x="0" y="2989948"/>
                  </a:lnTo>
                  <a:lnTo>
                    <a:pt x="218665" y="2989948"/>
                  </a:lnTo>
                  <a:lnTo>
                    <a:pt x="21866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98701" y="1078835"/>
              <a:ext cx="219075" cy="2990215"/>
            </a:xfrm>
            <a:custGeom>
              <a:avLst/>
              <a:gdLst/>
              <a:ahLst/>
              <a:cxnLst/>
              <a:rect l="l" t="t" r="r" b="b"/>
              <a:pathLst>
                <a:path w="219075" h="2990215">
                  <a:moveTo>
                    <a:pt x="0" y="2989948"/>
                  </a:moveTo>
                  <a:lnTo>
                    <a:pt x="218665" y="2989948"/>
                  </a:lnTo>
                  <a:lnTo>
                    <a:pt x="218665" y="0"/>
                  </a:lnTo>
                  <a:lnTo>
                    <a:pt x="0" y="0"/>
                  </a:lnTo>
                  <a:lnTo>
                    <a:pt x="0" y="2989948"/>
                  </a:lnTo>
                  <a:close/>
                </a:path>
              </a:pathLst>
            </a:custGeom>
            <a:ln w="11398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17366" y="2930129"/>
              <a:ext cx="218440" cy="1139190"/>
            </a:xfrm>
            <a:custGeom>
              <a:avLst/>
              <a:gdLst/>
              <a:ahLst/>
              <a:cxnLst/>
              <a:rect l="l" t="t" r="r" b="b"/>
              <a:pathLst>
                <a:path w="218439" h="1139189">
                  <a:moveTo>
                    <a:pt x="218142" y="0"/>
                  </a:moveTo>
                  <a:lnTo>
                    <a:pt x="0" y="0"/>
                  </a:lnTo>
                  <a:lnTo>
                    <a:pt x="0" y="1138654"/>
                  </a:lnTo>
                  <a:lnTo>
                    <a:pt x="218142" y="1138654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17366" y="2930129"/>
              <a:ext cx="218440" cy="1139190"/>
            </a:xfrm>
            <a:custGeom>
              <a:avLst/>
              <a:gdLst/>
              <a:ahLst/>
              <a:cxnLst/>
              <a:rect l="l" t="t" r="r" b="b"/>
              <a:pathLst>
                <a:path w="218439" h="1139189">
                  <a:moveTo>
                    <a:pt x="0" y="1138654"/>
                  </a:moveTo>
                  <a:lnTo>
                    <a:pt x="218142" y="1138654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1138654"/>
                  </a:lnTo>
                  <a:close/>
                </a:path>
              </a:pathLst>
            </a:custGeom>
            <a:ln w="11399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35509" y="2645091"/>
              <a:ext cx="218440" cy="1424305"/>
            </a:xfrm>
            <a:custGeom>
              <a:avLst/>
              <a:gdLst/>
              <a:ahLst/>
              <a:cxnLst/>
              <a:rect l="l" t="t" r="r" b="b"/>
              <a:pathLst>
                <a:path w="218439" h="1424304">
                  <a:moveTo>
                    <a:pt x="218120" y="0"/>
                  </a:moveTo>
                  <a:lnTo>
                    <a:pt x="0" y="0"/>
                  </a:lnTo>
                  <a:lnTo>
                    <a:pt x="0" y="1423692"/>
                  </a:lnTo>
                  <a:lnTo>
                    <a:pt x="218120" y="1423692"/>
                  </a:lnTo>
                  <a:lnTo>
                    <a:pt x="21812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35509" y="2645091"/>
              <a:ext cx="218440" cy="1424305"/>
            </a:xfrm>
            <a:custGeom>
              <a:avLst/>
              <a:gdLst/>
              <a:ahLst/>
              <a:cxnLst/>
              <a:rect l="l" t="t" r="r" b="b"/>
              <a:pathLst>
                <a:path w="218439" h="1424304">
                  <a:moveTo>
                    <a:pt x="0" y="1423692"/>
                  </a:moveTo>
                  <a:lnTo>
                    <a:pt x="218120" y="1423692"/>
                  </a:lnTo>
                  <a:lnTo>
                    <a:pt x="218120" y="0"/>
                  </a:lnTo>
                  <a:lnTo>
                    <a:pt x="0" y="0"/>
                  </a:lnTo>
                  <a:lnTo>
                    <a:pt x="0" y="1423692"/>
                  </a:lnTo>
                  <a:close/>
                </a:path>
              </a:pathLst>
            </a:custGeom>
            <a:ln w="11399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53629" y="3499713"/>
              <a:ext cx="218440" cy="569595"/>
            </a:xfrm>
            <a:custGeom>
              <a:avLst/>
              <a:gdLst/>
              <a:ahLst/>
              <a:cxnLst/>
              <a:rect l="l" t="t" r="r" b="b"/>
              <a:pathLst>
                <a:path w="218439" h="569595">
                  <a:moveTo>
                    <a:pt x="218142" y="0"/>
                  </a:moveTo>
                  <a:lnTo>
                    <a:pt x="0" y="0"/>
                  </a:lnTo>
                  <a:lnTo>
                    <a:pt x="0" y="569070"/>
                  </a:lnTo>
                  <a:lnTo>
                    <a:pt x="218142" y="569070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53629" y="3499713"/>
              <a:ext cx="218440" cy="569595"/>
            </a:xfrm>
            <a:custGeom>
              <a:avLst/>
              <a:gdLst/>
              <a:ahLst/>
              <a:cxnLst/>
              <a:rect l="l" t="t" r="r" b="b"/>
              <a:pathLst>
                <a:path w="218439" h="569595">
                  <a:moveTo>
                    <a:pt x="0" y="569070"/>
                  </a:moveTo>
                  <a:lnTo>
                    <a:pt x="218142" y="569070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569070"/>
                  </a:lnTo>
                  <a:close/>
                </a:path>
              </a:pathLst>
            </a:custGeom>
            <a:ln w="11404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71783" y="3072145"/>
              <a:ext cx="219075" cy="996950"/>
            </a:xfrm>
            <a:custGeom>
              <a:avLst/>
              <a:gdLst/>
              <a:ahLst/>
              <a:cxnLst/>
              <a:rect l="l" t="t" r="r" b="b"/>
              <a:pathLst>
                <a:path w="219075" h="996950">
                  <a:moveTo>
                    <a:pt x="218665" y="0"/>
                  </a:moveTo>
                  <a:lnTo>
                    <a:pt x="0" y="0"/>
                  </a:lnTo>
                  <a:lnTo>
                    <a:pt x="0" y="996638"/>
                  </a:lnTo>
                  <a:lnTo>
                    <a:pt x="218665" y="996638"/>
                  </a:lnTo>
                  <a:lnTo>
                    <a:pt x="21866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71783" y="3072145"/>
              <a:ext cx="219075" cy="996950"/>
            </a:xfrm>
            <a:custGeom>
              <a:avLst/>
              <a:gdLst/>
              <a:ahLst/>
              <a:cxnLst/>
              <a:rect l="l" t="t" r="r" b="b"/>
              <a:pathLst>
                <a:path w="219075" h="996950">
                  <a:moveTo>
                    <a:pt x="0" y="996638"/>
                  </a:moveTo>
                  <a:lnTo>
                    <a:pt x="218665" y="996638"/>
                  </a:lnTo>
                  <a:lnTo>
                    <a:pt x="218665" y="0"/>
                  </a:lnTo>
                  <a:lnTo>
                    <a:pt x="0" y="0"/>
                  </a:lnTo>
                  <a:lnTo>
                    <a:pt x="0" y="996638"/>
                  </a:lnTo>
                  <a:close/>
                </a:path>
              </a:pathLst>
            </a:custGeom>
            <a:ln w="11400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90449" y="2218003"/>
              <a:ext cx="218440" cy="1851025"/>
            </a:xfrm>
            <a:custGeom>
              <a:avLst/>
              <a:gdLst/>
              <a:ahLst/>
              <a:cxnLst/>
              <a:rect l="l" t="t" r="r" b="b"/>
              <a:pathLst>
                <a:path w="218439" h="1851025">
                  <a:moveTo>
                    <a:pt x="218142" y="0"/>
                  </a:moveTo>
                  <a:lnTo>
                    <a:pt x="0" y="0"/>
                  </a:lnTo>
                  <a:lnTo>
                    <a:pt x="0" y="1850780"/>
                  </a:lnTo>
                  <a:lnTo>
                    <a:pt x="218142" y="1850780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90449" y="2218003"/>
              <a:ext cx="218440" cy="1851025"/>
            </a:xfrm>
            <a:custGeom>
              <a:avLst/>
              <a:gdLst/>
              <a:ahLst/>
              <a:cxnLst/>
              <a:rect l="l" t="t" r="r" b="b"/>
              <a:pathLst>
                <a:path w="218439" h="1851025">
                  <a:moveTo>
                    <a:pt x="0" y="1850780"/>
                  </a:moveTo>
                  <a:lnTo>
                    <a:pt x="218142" y="1850780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1850780"/>
                  </a:lnTo>
                  <a:close/>
                </a:path>
              </a:pathLst>
            </a:custGeom>
            <a:ln w="11398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08592" y="3357183"/>
              <a:ext cx="218440" cy="711835"/>
            </a:xfrm>
            <a:custGeom>
              <a:avLst/>
              <a:gdLst/>
              <a:ahLst/>
              <a:cxnLst/>
              <a:rect l="l" t="t" r="r" b="b"/>
              <a:pathLst>
                <a:path w="218439" h="711835">
                  <a:moveTo>
                    <a:pt x="218142" y="0"/>
                  </a:moveTo>
                  <a:lnTo>
                    <a:pt x="0" y="0"/>
                  </a:lnTo>
                  <a:lnTo>
                    <a:pt x="0" y="711600"/>
                  </a:lnTo>
                  <a:lnTo>
                    <a:pt x="218142" y="711600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08592" y="3357183"/>
              <a:ext cx="218440" cy="711835"/>
            </a:xfrm>
            <a:custGeom>
              <a:avLst/>
              <a:gdLst/>
              <a:ahLst/>
              <a:cxnLst/>
              <a:rect l="l" t="t" r="r" b="b"/>
              <a:pathLst>
                <a:path w="218439" h="711835">
                  <a:moveTo>
                    <a:pt x="0" y="711600"/>
                  </a:moveTo>
                  <a:lnTo>
                    <a:pt x="218142" y="711600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711600"/>
                  </a:lnTo>
                  <a:close/>
                </a:path>
              </a:pathLst>
            </a:custGeom>
            <a:ln w="11402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26746" y="3784237"/>
              <a:ext cx="219075" cy="285115"/>
            </a:xfrm>
            <a:custGeom>
              <a:avLst/>
              <a:gdLst/>
              <a:ahLst/>
              <a:cxnLst/>
              <a:rect l="l" t="t" r="r" b="b"/>
              <a:pathLst>
                <a:path w="219075" h="285114">
                  <a:moveTo>
                    <a:pt x="218665" y="0"/>
                  </a:moveTo>
                  <a:lnTo>
                    <a:pt x="0" y="0"/>
                  </a:lnTo>
                  <a:lnTo>
                    <a:pt x="0" y="284546"/>
                  </a:lnTo>
                  <a:lnTo>
                    <a:pt x="218665" y="284546"/>
                  </a:lnTo>
                  <a:lnTo>
                    <a:pt x="21866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26746" y="3784237"/>
              <a:ext cx="219075" cy="285115"/>
            </a:xfrm>
            <a:custGeom>
              <a:avLst/>
              <a:gdLst/>
              <a:ahLst/>
              <a:cxnLst/>
              <a:rect l="l" t="t" r="r" b="b"/>
              <a:pathLst>
                <a:path w="219075" h="285114">
                  <a:moveTo>
                    <a:pt x="0" y="284546"/>
                  </a:moveTo>
                  <a:lnTo>
                    <a:pt x="218665" y="284546"/>
                  </a:lnTo>
                  <a:lnTo>
                    <a:pt x="218665" y="0"/>
                  </a:lnTo>
                  <a:lnTo>
                    <a:pt x="0" y="0"/>
                  </a:lnTo>
                  <a:lnTo>
                    <a:pt x="0" y="284546"/>
                  </a:lnTo>
                  <a:close/>
                </a:path>
              </a:pathLst>
            </a:custGeom>
            <a:ln w="11418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5411" y="3926767"/>
              <a:ext cx="218440" cy="142240"/>
            </a:xfrm>
            <a:custGeom>
              <a:avLst/>
              <a:gdLst/>
              <a:ahLst/>
              <a:cxnLst/>
              <a:rect l="l" t="t" r="r" b="b"/>
              <a:pathLst>
                <a:path w="218439" h="142239">
                  <a:moveTo>
                    <a:pt x="218142" y="0"/>
                  </a:moveTo>
                  <a:lnTo>
                    <a:pt x="0" y="0"/>
                  </a:lnTo>
                  <a:lnTo>
                    <a:pt x="0" y="142016"/>
                  </a:lnTo>
                  <a:lnTo>
                    <a:pt x="218142" y="142016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45411" y="3926767"/>
              <a:ext cx="218440" cy="142240"/>
            </a:xfrm>
            <a:custGeom>
              <a:avLst/>
              <a:gdLst/>
              <a:ahLst/>
              <a:cxnLst/>
              <a:rect l="l" t="t" r="r" b="b"/>
              <a:pathLst>
                <a:path w="218439" h="142239">
                  <a:moveTo>
                    <a:pt x="0" y="142016"/>
                  </a:moveTo>
                  <a:lnTo>
                    <a:pt x="218142" y="142016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142016"/>
                  </a:lnTo>
                  <a:close/>
                </a:path>
              </a:pathLst>
            </a:custGeom>
            <a:ln w="11436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81709" y="3784237"/>
              <a:ext cx="218440" cy="285115"/>
            </a:xfrm>
            <a:custGeom>
              <a:avLst/>
              <a:gdLst/>
              <a:ahLst/>
              <a:cxnLst/>
              <a:rect l="l" t="t" r="r" b="b"/>
              <a:pathLst>
                <a:path w="218439" h="285114">
                  <a:moveTo>
                    <a:pt x="218142" y="0"/>
                  </a:moveTo>
                  <a:lnTo>
                    <a:pt x="0" y="0"/>
                  </a:lnTo>
                  <a:lnTo>
                    <a:pt x="0" y="284546"/>
                  </a:lnTo>
                  <a:lnTo>
                    <a:pt x="218142" y="284546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81709" y="3784237"/>
              <a:ext cx="218440" cy="285115"/>
            </a:xfrm>
            <a:custGeom>
              <a:avLst/>
              <a:gdLst/>
              <a:ahLst/>
              <a:cxnLst/>
              <a:rect l="l" t="t" r="r" b="b"/>
              <a:pathLst>
                <a:path w="218439" h="285114">
                  <a:moveTo>
                    <a:pt x="0" y="284546"/>
                  </a:moveTo>
                  <a:lnTo>
                    <a:pt x="218142" y="284546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284546"/>
                  </a:lnTo>
                  <a:close/>
                </a:path>
              </a:pathLst>
            </a:custGeom>
            <a:ln w="11418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9852" y="3926767"/>
              <a:ext cx="219075" cy="142240"/>
            </a:xfrm>
            <a:custGeom>
              <a:avLst/>
              <a:gdLst/>
              <a:ahLst/>
              <a:cxnLst/>
              <a:rect l="l" t="t" r="r" b="b"/>
              <a:pathLst>
                <a:path w="219075" h="142239">
                  <a:moveTo>
                    <a:pt x="218642" y="0"/>
                  </a:moveTo>
                  <a:lnTo>
                    <a:pt x="0" y="0"/>
                  </a:lnTo>
                  <a:lnTo>
                    <a:pt x="0" y="142016"/>
                  </a:lnTo>
                  <a:lnTo>
                    <a:pt x="218642" y="142016"/>
                  </a:lnTo>
                  <a:lnTo>
                    <a:pt x="2186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799852" y="3926767"/>
              <a:ext cx="219075" cy="142240"/>
            </a:xfrm>
            <a:custGeom>
              <a:avLst/>
              <a:gdLst/>
              <a:ahLst/>
              <a:cxnLst/>
              <a:rect l="l" t="t" r="r" b="b"/>
              <a:pathLst>
                <a:path w="219075" h="142239">
                  <a:moveTo>
                    <a:pt x="0" y="142016"/>
                  </a:moveTo>
                  <a:lnTo>
                    <a:pt x="218642" y="142016"/>
                  </a:lnTo>
                  <a:lnTo>
                    <a:pt x="218642" y="0"/>
                  </a:lnTo>
                  <a:lnTo>
                    <a:pt x="0" y="0"/>
                  </a:lnTo>
                  <a:lnTo>
                    <a:pt x="0" y="142016"/>
                  </a:lnTo>
                  <a:close/>
                </a:path>
              </a:pathLst>
            </a:custGeom>
            <a:ln w="11436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18494" y="3784237"/>
              <a:ext cx="218440" cy="285115"/>
            </a:xfrm>
            <a:custGeom>
              <a:avLst/>
              <a:gdLst/>
              <a:ahLst/>
              <a:cxnLst/>
              <a:rect l="l" t="t" r="r" b="b"/>
              <a:pathLst>
                <a:path w="218439" h="285114">
                  <a:moveTo>
                    <a:pt x="218142" y="0"/>
                  </a:moveTo>
                  <a:lnTo>
                    <a:pt x="0" y="0"/>
                  </a:lnTo>
                  <a:lnTo>
                    <a:pt x="0" y="284546"/>
                  </a:lnTo>
                  <a:lnTo>
                    <a:pt x="218142" y="284546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18494" y="3784237"/>
              <a:ext cx="218440" cy="285115"/>
            </a:xfrm>
            <a:custGeom>
              <a:avLst/>
              <a:gdLst/>
              <a:ahLst/>
              <a:cxnLst/>
              <a:rect l="l" t="t" r="r" b="b"/>
              <a:pathLst>
                <a:path w="218439" h="285114">
                  <a:moveTo>
                    <a:pt x="0" y="284546"/>
                  </a:moveTo>
                  <a:lnTo>
                    <a:pt x="218142" y="284546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284546"/>
                  </a:lnTo>
                  <a:close/>
                </a:path>
              </a:pathLst>
            </a:custGeom>
            <a:ln w="11418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73457" y="3926767"/>
              <a:ext cx="218440" cy="142240"/>
            </a:xfrm>
            <a:custGeom>
              <a:avLst/>
              <a:gdLst/>
              <a:ahLst/>
              <a:cxnLst/>
              <a:rect l="l" t="t" r="r" b="b"/>
              <a:pathLst>
                <a:path w="218439" h="142239">
                  <a:moveTo>
                    <a:pt x="218142" y="0"/>
                  </a:moveTo>
                  <a:lnTo>
                    <a:pt x="0" y="0"/>
                  </a:lnTo>
                  <a:lnTo>
                    <a:pt x="0" y="142016"/>
                  </a:lnTo>
                  <a:lnTo>
                    <a:pt x="218142" y="142016"/>
                  </a:lnTo>
                  <a:lnTo>
                    <a:pt x="21814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73457" y="3926767"/>
              <a:ext cx="218440" cy="142240"/>
            </a:xfrm>
            <a:custGeom>
              <a:avLst/>
              <a:gdLst/>
              <a:ahLst/>
              <a:cxnLst/>
              <a:rect l="l" t="t" r="r" b="b"/>
              <a:pathLst>
                <a:path w="218439" h="142239">
                  <a:moveTo>
                    <a:pt x="0" y="142016"/>
                  </a:moveTo>
                  <a:lnTo>
                    <a:pt x="218142" y="142016"/>
                  </a:lnTo>
                  <a:lnTo>
                    <a:pt x="218142" y="0"/>
                  </a:lnTo>
                  <a:lnTo>
                    <a:pt x="0" y="0"/>
                  </a:lnTo>
                  <a:lnTo>
                    <a:pt x="0" y="142016"/>
                  </a:lnTo>
                  <a:close/>
                </a:path>
              </a:pathLst>
            </a:custGeom>
            <a:ln w="11436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6785" y="2623293"/>
              <a:ext cx="4584700" cy="1443990"/>
            </a:xfrm>
            <a:custGeom>
              <a:avLst/>
              <a:gdLst/>
              <a:ahLst/>
              <a:cxnLst/>
              <a:rect l="l" t="t" r="r" b="b"/>
              <a:pathLst>
                <a:path w="4584700" h="1443989">
                  <a:moveTo>
                    <a:pt x="0" y="1260459"/>
                  </a:moveTo>
                  <a:lnTo>
                    <a:pt x="45597" y="1238171"/>
                  </a:lnTo>
                  <a:lnTo>
                    <a:pt x="91706" y="1213817"/>
                  </a:lnTo>
                  <a:lnTo>
                    <a:pt x="137815" y="1186872"/>
                  </a:lnTo>
                  <a:lnTo>
                    <a:pt x="183958" y="1158341"/>
                  </a:lnTo>
                  <a:lnTo>
                    <a:pt x="230067" y="1127767"/>
                  </a:lnTo>
                  <a:lnTo>
                    <a:pt x="276176" y="1094602"/>
                  </a:lnTo>
                  <a:lnTo>
                    <a:pt x="298969" y="1077506"/>
                  </a:lnTo>
                  <a:lnTo>
                    <a:pt x="345078" y="1041751"/>
                  </a:lnTo>
                  <a:lnTo>
                    <a:pt x="391199" y="1003405"/>
                  </a:lnTo>
                  <a:lnTo>
                    <a:pt x="437330" y="963473"/>
                  </a:lnTo>
                  <a:lnTo>
                    <a:pt x="460646" y="942223"/>
                  </a:lnTo>
                  <a:lnTo>
                    <a:pt x="483439" y="921498"/>
                  </a:lnTo>
                  <a:lnTo>
                    <a:pt x="529559" y="877457"/>
                  </a:lnTo>
                  <a:lnTo>
                    <a:pt x="575668" y="831853"/>
                  </a:lnTo>
                  <a:lnTo>
                    <a:pt x="621777" y="785188"/>
                  </a:lnTo>
                  <a:lnTo>
                    <a:pt x="644571" y="761347"/>
                  </a:lnTo>
                  <a:lnTo>
                    <a:pt x="667920" y="736993"/>
                  </a:lnTo>
                  <a:lnTo>
                    <a:pt x="690714" y="712639"/>
                  </a:lnTo>
                  <a:lnTo>
                    <a:pt x="714029" y="688285"/>
                  </a:lnTo>
                  <a:lnTo>
                    <a:pt x="736822" y="663405"/>
                  </a:lnTo>
                  <a:lnTo>
                    <a:pt x="760138" y="638013"/>
                  </a:lnTo>
                  <a:lnTo>
                    <a:pt x="782931" y="613145"/>
                  </a:lnTo>
                  <a:lnTo>
                    <a:pt x="806247" y="587718"/>
                  </a:lnTo>
                  <a:lnTo>
                    <a:pt x="829040" y="562850"/>
                  </a:lnTo>
                  <a:lnTo>
                    <a:pt x="851845" y="537458"/>
                  </a:lnTo>
                  <a:lnTo>
                    <a:pt x="875161" y="512578"/>
                  </a:lnTo>
                  <a:lnTo>
                    <a:pt x="897977" y="487186"/>
                  </a:lnTo>
                  <a:lnTo>
                    <a:pt x="921292" y="462318"/>
                  </a:lnTo>
                  <a:lnTo>
                    <a:pt x="944085" y="437964"/>
                  </a:lnTo>
                  <a:lnTo>
                    <a:pt x="967401" y="413610"/>
                  </a:lnTo>
                  <a:lnTo>
                    <a:pt x="990206" y="389221"/>
                  </a:lnTo>
                  <a:lnTo>
                    <a:pt x="1013521" y="365381"/>
                  </a:lnTo>
                  <a:lnTo>
                    <a:pt x="1036315" y="341551"/>
                  </a:lnTo>
                  <a:lnTo>
                    <a:pt x="1059630" y="318749"/>
                  </a:lnTo>
                  <a:lnTo>
                    <a:pt x="1082424" y="295947"/>
                  </a:lnTo>
                  <a:lnTo>
                    <a:pt x="1128533" y="252420"/>
                  </a:lnTo>
                  <a:lnTo>
                    <a:pt x="1174676" y="211484"/>
                  </a:lnTo>
                  <a:lnTo>
                    <a:pt x="1220785" y="172590"/>
                  </a:lnTo>
                  <a:lnTo>
                    <a:pt x="1266893" y="137348"/>
                  </a:lnTo>
                  <a:lnTo>
                    <a:pt x="1313002" y="105736"/>
                  </a:lnTo>
                  <a:lnTo>
                    <a:pt x="1358600" y="77753"/>
                  </a:lnTo>
                  <a:lnTo>
                    <a:pt x="1404743" y="53398"/>
                  </a:lnTo>
                  <a:lnTo>
                    <a:pt x="1450852" y="33712"/>
                  </a:lnTo>
                  <a:lnTo>
                    <a:pt x="1496961" y="18134"/>
                  </a:lnTo>
                  <a:lnTo>
                    <a:pt x="1543070" y="7771"/>
                  </a:lnTo>
                  <a:lnTo>
                    <a:pt x="1589179" y="1552"/>
                  </a:lnTo>
                  <a:lnTo>
                    <a:pt x="1612495" y="0"/>
                  </a:lnTo>
                  <a:lnTo>
                    <a:pt x="1635288" y="0"/>
                  </a:lnTo>
                  <a:lnTo>
                    <a:pt x="1681431" y="3629"/>
                  </a:lnTo>
                  <a:lnTo>
                    <a:pt x="1727540" y="11914"/>
                  </a:lnTo>
                  <a:lnTo>
                    <a:pt x="1773649" y="24901"/>
                  </a:lnTo>
                  <a:lnTo>
                    <a:pt x="1819769" y="41997"/>
                  </a:lnTo>
                  <a:lnTo>
                    <a:pt x="1865878" y="63761"/>
                  </a:lnTo>
                  <a:lnTo>
                    <a:pt x="1911499" y="89679"/>
                  </a:lnTo>
                  <a:lnTo>
                    <a:pt x="1957607" y="119214"/>
                  </a:lnTo>
                  <a:lnTo>
                    <a:pt x="2003716" y="152892"/>
                  </a:lnTo>
                  <a:lnTo>
                    <a:pt x="2049825" y="189686"/>
                  </a:lnTo>
                  <a:lnTo>
                    <a:pt x="2073141" y="208859"/>
                  </a:lnTo>
                  <a:lnTo>
                    <a:pt x="2119250" y="249830"/>
                  </a:lnTo>
                  <a:lnTo>
                    <a:pt x="2164871" y="293357"/>
                  </a:lnTo>
                  <a:lnTo>
                    <a:pt x="2210991" y="338961"/>
                  </a:lnTo>
                  <a:lnTo>
                    <a:pt x="2257100" y="386117"/>
                  </a:lnTo>
                  <a:lnTo>
                    <a:pt x="2303209" y="434848"/>
                  </a:lnTo>
                  <a:lnTo>
                    <a:pt x="2326524" y="459727"/>
                  </a:lnTo>
                  <a:lnTo>
                    <a:pt x="2349318" y="484595"/>
                  </a:lnTo>
                  <a:lnTo>
                    <a:pt x="2372633" y="509474"/>
                  </a:lnTo>
                  <a:lnTo>
                    <a:pt x="2395461" y="534867"/>
                  </a:lnTo>
                  <a:lnTo>
                    <a:pt x="2418776" y="559735"/>
                  </a:lnTo>
                  <a:lnTo>
                    <a:pt x="2441570" y="585127"/>
                  </a:lnTo>
                  <a:lnTo>
                    <a:pt x="2464363" y="610029"/>
                  </a:lnTo>
                  <a:lnTo>
                    <a:pt x="2487678" y="635422"/>
                  </a:lnTo>
                  <a:lnTo>
                    <a:pt x="2510472" y="660301"/>
                  </a:lnTo>
                  <a:lnTo>
                    <a:pt x="2533787" y="685169"/>
                  </a:lnTo>
                  <a:lnTo>
                    <a:pt x="2556592" y="710048"/>
                  </a:lnTo>
                  <a:lnTo>
                    <a:pt x="2579896" y="734402"/>
                  </a:lnTo>
                  <a:lnTo>
                    <a:pt x="2602701" y="758243"/>
                  </a:lnTo>
                  <a:lnTo>
                    <a:pt x="2626017" y="782597"/>
                  </a:lnTo>
                  <a:lnTo>
                    <a:pt x="2648833" y="805936"/>
                  </a:lnTo>
                  <a:lnTo>
                    <a:pt x="2672148" y="829263"/>
                  </a:lnTo>
                  <a:lnTo>
                    <a:pt x="2694953" y="852578"/>
                  </a:lnTo>
                  <a:lnTo>
                    <a:pt x="2741062" y="897144"/>
                  </a:lnTo>
                  <a:lnTo>
                    <a:pt x="2787171" y="940157"/>
                  </a:lnTo>
                  <a:lnTo>
                    <a:pt x="2833280" y="981117"/>
                  </a:lnTo>
                  <a:lnTo>
                    <a:pt x="2856073" y="1001328"/>
                  </a:lnTo>
                  <a:lnTo>
                    <a:pt x="2902216" y="1039161"/>
                  </a:lnTo>
                  <a:lnTo>
                    <a:pt x="2948325" y="1075429"/>
                  </a:lnTo>
                  <a:lnTo>
                    <a:pt x="2994434" y="1109632"/>
                  </a:lnTo>
                  <a:lnTo>
                    <a:pt x="3040554" y="1141245"/>
                  </a:lnTo>
                  <a:lnTo>
                    <a:pt x="3063347" y="1156789"/>
                  </a:lnTo>
                  <a:lnTo>
                    <a:pt x="3086663" y="1171328"/>
                  </a:lnTo>
                  <a:lnTo>
                    <a:pt x="3109456" y="1185320"/>
                  </a:lnTo>
                  <a:lnTo>
                    <a:pt x="3132772" y="1198798"/>
                  </a:lnTo>
                  <a:lnTo>
                    <a:pt x="3155599" y="1212265"/>
                  </a:lnTo>
                  <a:lnTo>
                    <a:pt x="3178904" y="1224704"/>
                  </a:lnTo>
                  <a:lnTo>
                    <a:pt x="3201708" y="1236619"/>
                  </a:lnTo>
                  <a:lnTo>
                    <a:pt x="3225024" y="1248020"/>
                  </a:lnTo>
                  <a:lnTo>
                    <a:pt x="3247817" y="1259421"/>
                  </a:lnTo>
                  <a:lnTo>
                    <a:pt x="3270610" y="1269783"/>
                  </a:lnTo>
                  <a:lnTo>
                    <a:pt x="3293926" y="1280146"/>
                  </a:lnTo>
                  <a:lnTo>
                    <a:pt x="3316719" y="1289995"/>
                  </a:lnTo>
                  <a:lnTo>
                    <a:pt x="3340035" y="1298805"/>
                  </a:lnTo>
                  <a:lnTo>
                    <a:pt x="3362840" y="1307616"/>
                  </a:lnTo>
                  <a:lnTo>
                    <a:pt x="3386178" y="1316426"/>
                  </a:lnTo>
                  <a:lnTo>
                    <a:pt x="3408971" y="1324198"/>
                  </a:lnTo>
                  <a:lnTo>
                    <a:pt x="3432287" y="1331970"/>
                  </a:lnTo>
                  <a:lnTo>
                    <a:pt x="3455080" y="1338703"/>
                  </a:lnTo>
                  <a:lnTo>
                    <a:pt x="3478396" y="1345962"/>
                  </a:lnTo>
                  <a:lnTo>
                    <a:pt x="3501200" y="1352181"/>
                  </a:lnTo>
                  <a:lnTo>
                    <a:pt x="3523994" y="1358401"/>
                  </a:lnTo>
                  <a:lnTo>
                    <a:pt x="3547309" y="1364130"/>
                  </a:lnTo>
                  <a:lnTo>
                    <a:pt x="3593418" y="1375006"/>
                  </a:lnTo>
                  <a:lnTo>
                    <a:pt x="3639561" y="1384342"/>
                  </a:lnTo>
                  <a:lnTo>
                    <a:pt x="3685670" y="1392627"/>
                  </a:lnTo>
                  <a:lnTo>
                    <a:pt x="3731779" y="1399885"/>
                  </a:lnTo>
                  <a:lnTo>
                    <a:pt x="3754572" y="1403515"/>
                  </a:lnTo>
                  <a:lnTo>
                    <a:pt x="3777366" y="1406619"/>
                  </a:lnTo>
                  <a:lnTo>
                    <a:pt x="3800681" y="1409209"/>
                  </a:lnTo>
                  <a:lnTo>
                    <a:pt x="3823486" y="1412325"/>
                  </a:lnTo>
                  <a:lnTo>
                    <a:pt x="3846802" y="1414916"/>
                  </a:lnTo>
                  <a:lnTo>
                    <a:pt x="3869595" y="1416981"/>
                  </a:lnTo>
                  <a:lnTo>
                    <a:pt x="3892933" y="1419058"/>
                  </a:lnTo>
                  <a:lnTo>
                    <a:pt x="3915726" y="1421124"/>
                  </a:lnTo>
                  <a:lnTo>
                    <a:pt x="3939042" y="1423201"/>
                  </a:lnTo>
                  <a:lnTo>
                    <a:pt x="3961847" y="1425278"/>
                  </a:lnTo>
                  <a:lnTo>
                    <a:pt x="3985162" y="1426830"/>
                  </a:lnTo>
                  <a:lnTo>
                    <a:pt x="4007956" y="1428382"/>
                  </a:lnTo>
                  <a:lnTo>
                    <a:pt x="4031271" y="1429934"/>
                  </a:lnTo>
                  <a:lnTo>
                    <a:pt x="4054065" y="1430973"/>
                  </a:lnTo>
                  <a:lnTo>
                    <a:pt x="4076858" y="1432525"/>
                  </a:lnTo>
                  <a:lnTo>
                    <a:pt x="4100174" y="1433564"/>
                  </a:lnTo>
                  <a:lnTo>
                    <a:pt x="4122967" y="1434602"/>
                  </a:lnTo>
                  <a:lnTo>
                    <a:pt x="4146317" y="1435641"/>
                  </a:lnTo>
                  <a:lnTo>
                    <a:pt x="4169110" y="1436154"/>
                  </a:lnTo>
                  <a:lnTo>
                    <a:pt x="4192425" y="1437193"/>
                  </a:lnTo>
                  <a:lnTo>
                    <a:pt x="4215219" y="1437706"/>
                  </a:lnTo>
                  <a:lnTo>
                    <a:pt x="4238534" y="1438745"/>
                  </a:lnTo>
                  <a:lnTo>
                    <a:pt x="4261328" y="1439270"/>
                  </a:lnTo>
                  <a:lnTo>
                    <a:pt x="4284643" y="1439783"/>
                  </a:lnTo>
                  <a:lnTo>
                    <a:pt x="4307448" y="1440297"/>
                  </a:lnTo>
                  <a:lnTo>
                    <a:pt x="4330241" y="1440822"/>
                  </a:lnTo>
                  <a:lnTo>
                    <a:pt x="4353557" y="1441335"/>
                  </a:lnTo>
                  <a:lnTo>
                    <a:pt x="4376350" y="1441860"/>
                  </a:lnTo>
                  <a:lnTo>
                    <a:pt x="4399689" y="1442374"/>
                  </a:lnTo>
                  <a:lnTo>
                    <a:pt x="4422493" y="1442374"/>
                  </a:lnTo>
                  <a:lnTo>
                    <a:pt x="4445809" y="1442899"/>
                  </a:lnTo>
                  <a:lnTo>
                    <a:pt x="4468602" y="1442899"/>
                  </a:lnTo>
                  <a:lnTo>
                    <a:pt x="4491918" y="1443413"/>
                  </a:lnTo>
                  <a:lnTo>
                    <a:pt x="4514711" y="1443413"/>
                  </a:lnTo>
                  <a:lnTo>
                    <a:pt x="4538027" y="1443926"/>
                  </a:lnTo>
                  <a:lnTo>
                    <a:pt x="4560820" y="1443926"/>
                  </a:lnTo>
                  <a:lnTo>
                    <a:pt x="4584136" y="1443926"/>
                  </a:lnTo>
                </a:path>
              </a:pathLst>
            </a:custGeom>
            <a:ln w="57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6785" y="4045456"/>
              <a:ext cx="4584700" cy="23495"/>
            </a:xfrm>
            <a:custGeom>
              <a:avLst/>
              <a:gdLst/>
              <a:ahLst/>
              <a:cxnLst/>
              <a:rect l="l" t="t" r="r" b="b"/>
              <a:pathLst>
                <a:path w="4584700" h="23495">
                  <a:moveTo>
                    <a:pt x="0" y="23327"/>
                  </a:moveTo>
                  <a:lnTo>
                    <a:pt x="4584136" y="23327"/>
                  </a:lnTo>
                </a:path>
                <a:path w="4584700" h="23495">
                  <a:moveTo>
                    <a:pt x="0" y="0"/>
                  </a:moveTo>
                  <a:lnTo>
                    <a:pt x="0" y="23327"/>
                  </a:lnTo>
                </a:path>
                <a:path w="4584700" h="23495">
                  <a:moveTo>
                    <a:pt x="218154" y="0"/>
                  </a:moveTo>
                  <a:lnTo>
                    <a:pt x="218154" y="23327"/>
                  </a:lnTo>
                </a:path>
                <a:path w="4584700" h="23495">
                  <a:moveTo>
                    <a:pt x="436297" y="0"/>
                  </a:moveTo>
                  <a:lnTo>
                    <a:pt x="436297" y="23327"/>
                  </a:lnTo>
                </a:path>
                <a:path w="4584700" h="23495">
                  <a:moveTo>
                    <a:pt x="654440" y="0"/>
                  </a:moveTo>
                  <a:lnTo>
                    <a:pt x="654440" y="23327"/>
                  </a:lnTo>
                </a:path>
                <a:path w="4584700" h="23495">
                  <a:moveTo>
                    <a:pt x="873082" y="0"/>
                  </a:moveTo>
                  <a:lnTo>
                    <a:pt x="873082" y="23327"/>
                  </a:lnTo>
                </a:path>
                <a:path w="4584700" h="23495">
                  <a:moveTo>
                    <a:pt x="1091237" y="0"/>
                  </a:moveTo>
                  <a:lnTo>
                    <a:pt x="1091237" y="23327"/>
                  </a:lnTo>
                </a:path>
                <a:path w="4584700" h="23495">
                  <a:moveTo>
                    <a:pt x="1309380" y="0"/>
                  </a:moveTo>
                  <a:lnTo>
                    <a:pt x="1309380" y="23327"/>
                  </a:lnTo>
                </a:path>
                <a:path w="4584700" h="23495">
                  <a:moveTo>
                    <a:pt x="1528045" y="0"/>
                  </a:moveTo>
                  <a:lnTo>
                    <a:pt x="1528045" y="23327"/>
                  </a:lnTo>
                </a:path>
                <a:path w="4584700" h="23495">
                  <a:moveTo>
                    <a:pt x="1746199" y="0"/>
                  </a:moveTo>
                  <a:lnTo>
                    <a:pt x="1746199" y="23327"/>
                  </a:lnTo>
                </a:path>
                <a:path w="4584700" h="23495">
                  <a:moveTo>
                    <a:pt x="1964342" y="0"/>
                  </a:moveTo>
                  <a:lnTo>
                    <a:pt x="1964342" y="23327"/>
                  </a:lnTo>
                </a:path>
                <a:path w="4584700" h="23495">
                  <a:moveTo>
                    <a:pt x="2182485" y="0"/>
                  </a:moveTo>
                  <a:lnTo>
                    <a:pt x="2182485" y="23327"/>
                  </a:lnTo>
                </a:path>
                <a:path w="4584700" h="23495">
                  <a:moveTo>
                    <a:pt x="2401162" y="0"/>
                  </a:moveTo>
                  <a:lnTo>
                    <a:pt x="2401162" y="23327"/>
                  </a:lnTo>
                </a:path>
                <a:path w="4584700" h="23495">
                  <a:moveTo>
                    <a:pt x="2619282" y="0"/>
                  </a:moveTo>
                  <a:lnTo>
                    <a:pt x="2619282" y="23327"/>
                  </a:lnTo>
                </a:path>
                <a:path w="4584700" h="23495">
                  <a:moveTo>
                    <a:pt x="2837425" y="0"/>
                  </a:moveTo>
                  <a:lnTo>
                    <a:pt x="2837425" y="23327"/>
                  </a:lnTo>
                </a:path>
                <a:path w="4584700" h="23495">
                  <a:moveTo>
                    <a:pt x="3056090" y="0"/>
                  </a:moveTo>
                  <a:lnTo>
                    <a:pt x="3056090" y="23327"/>
                  </a:lnTo>
                </a:path>
                <a:path w="4584700" h="23495">
                  <a:moveTo>
                    <a:pt x="3274245" y="0"/>
                  </a:moveTo>
                  <a:lnTo>
                    <a:pt x="3274245" y="23327"/>
                  </a:lnTo>
                </a:path>
                <a:path w="4584700" h="23495">
                  <a:moveTo>
                    <a:pt x="3492387" y="0"/>
                  </a:moveTo>
                  <a:lnTo>
                    <a:pt x="3492387" y="23327"/>
                  </a:lnTo>
                </a:path>
                <a:path w="4584700" h="23495">
                  <a:moveTo>
                    <a:pt x="3710542" y="0"/>
                  </a:moveTo>
                  <a:lnTo>
                    <a:pt x="3710542" y="23327"/>
                  </a:lnTo>
                </a:path>
                <a:path w="4584700" h="23495">
                  <a:moveTo>
                    <a:pt x="3929207" y="0"/>
                  </a:moveTo>
                  <a:lnTo>
                    <a:pt x="3929207" y="23327"/>
                  </a:lnTo>
                </a:path>
                <a:path w="4584700" h="23495">
                  <a:moveTo>
                    <a:pt x="4147350" y="0"/>
                  </a:moveTo>
                  <a:lnTo>
                    <a:pt x="4147350" y="23327"/>
                  </a:lnTo>
                </a:path>
                <a:path w="4584700" h="23495">
                  <a:moveTo>
                    <a:pt x="4365470" y="0"/>
                  </a:moveTo>
                  <a:lnTo>
                    <a:pt x="4365470" y="23327"/>
                  </a:lnTo>
                </a:path>
                <a:path w="4584700" h="23495">
                  <a:moveTo>
                    <a:pt x="4584136" y="0"/>
                  </a:moveTo>
                  <a:lnTo>
                    <a:pt x="4584136" y="23327"/>
                  </a:lnTo>
                </a:path>
              </a:pathLst>
            </a:custGeom>
            <a:ln w="5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05400" y="4032233"/>
            <a:ext cx="4250055" cy="4064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635"/>
              </a:spcBef>
              <a:tabLst>
                <a:tab pos="217804" algn="l"/>
                <a:tab pos="435609" algn="l"/>
                <a:tab pos="654685" algn="l"/>
                <a:tab pos="843280" algn="l"/>
              </a:tabLst>
            </a:pPr>
            <a:r>
              <a:rPr sz="800" spc="20" dirty="0">
                <a:latin typeface="Arial"/>
                <a:cs typeface="Arial"/>
              </a:rPr>
              <a:t>6	7	8	9	10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11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12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13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14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15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16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17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18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19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20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21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22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23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24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20" dirty="0"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  <a:p>
            <a:pPr marR="22860" algn="ctr">
              <a:lnSpc>
                <a:spcPct val="100000"/>
              </a:lnSpc>
              <a:spcBef>
                <a:spcPts val="535"/>
              </a:spcBef>
            </a:pPr>
            <a:r>
              <a:rPr sz="800" spc="20" dirty="0">
                <a:latin typeface="Arial"/>
                <a:cs typeface="Arial"/>
              </a:rPr>
              <a:t>Время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15" dirty="0">
                <a:latin typeface="Arial"/>
                <a:cs typeface="Arial"/>
              </a:rPr>
              <a:t>обхода(мин)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6785" y="936316"/>
            <a:ext cx="4584700" cy="3133090"/>
          </a:xfrm>
          <a:custGeom>
            <a:avLst/>
            <a:gdLst/>
            <a:ahLst/>
            <a:cxnLst/>
            <a:rect l="l" t="t" r="r" b="b"/>
            <a:pathLst>
              <a:path w="4584700" h="3133090">
                <a:moveTo>
                  <a:pt x="0" y="524"/>
                </a:moveTo>
                <a:lnTo>
                  <a:pt x="4584136" y="525"/>
                </a:lnTo>
              </a:path>
              <a:path w="4584700" h="3133090">
                <a:moveTo>
                  <a:pt x="0" y="23840"/>
                </a:moveTo>
                <a:lnTo>
                  <a:pt x="0" y="524"/>
                </a:lnTo>
              </a:path>
              <a:path w="4584700" h="3133090">
                <a:moveTo>
                  <a:pt x="218154" y="23840"/>
                </a:moveTo>
                <a:lnTo>
                  <a:pt x="218154" y="524"/>
                </a:lnTo>
              </a:path>
              <a:path w="4584700" h="3133090">
                <a:moveTo>
                  <a:pt x="436297" y="23840"/>
                </a:moveTo>
                <a:lnTo>
                  <a:pt x="436297" y="524"/>
                </a:lnTo>
              </a:path>
              <a:path w="4584700" h="3133090">
                <a:moveTo>
                  <a:pt x="654440" y="23840"/>
                </a:moveTo>
                <a:lnTo>
                  <a:pt x="654440" y="524"/>
                </a:lnTo>
              </a:path>
              <a:path w="4584700" h="3133090">
                <a:moveTo>
                  <a:pt x="873082" y="23840"/>
                </a:moveTo>
                <a:lnTo>
                  <a:pt x="873082" y="525"/>
                </a:lnTo>
              </a:path>
              <a:path w="4584700" h="3133090">
                <a:moveTo>
                  <a:pt x="1091237" y="23840"/>
                </a:moveTo>
                <a:lnTo>
                  <a:pt x="1091237" y="525"/>
                </a:lnTo>
              </a:path>
              <a:path w="4584700" h="3133090">
                <a:moveTo>
                  <a:pt x="1309380" y="23840"/>
                </a:moveTo>
                <a:lnTo>
                  <a:pt x="1309380" y="525"/>
                </a:lnTo>
              </a:path>
              <a:path w="4584700" h="3133090">
                <a:moveTo>
                  <a:pt x="1528045" y="23840"/>
                </a:moveTo>
                <a:lnTo>
                  <a:pt x="1528045" y="525"/>
                </a:lnTo>
              </a:path>
              <a:path w="4584700" h="3133090">
                <a:moveTo>
                  <a:pt x="1746199" y="23840"/>
                </a:moveTo>
                <a:lnTo>
                  <a:pt x="1746199" y="525"/>
                </a:lnTo>
              </a:path>
              <a:path w="4584700" h="3133090">
                <a:moveTo>
                  <a:pt x="1964342" y="23840"/>
                </a:moveTo>
                <a:lnTo>
                  <a:pt x="1964342" y="525"/>
                </a:lnTo>
              </a:path>
              <a:path w="4584700" h="3133090">
                <a:moveTo>
                  <a:pt x="2182485" y="23840"/>
                </a:moveTo>
                <a:lnTo>
                  <a:pt x="2182485" y="525"/>
                </a:lnTo>
              </a:path>
              <a:path w="4584700" h="3133090">
                <a:moveTo>
                  <a:pt x="2401162" y="23840"/>
                </a:moveTo>
                <a:lnTo>
                  <a:pt x="2401162" y="525"/>
                </a:lnTo>
              </a:path>
              <a:path w="4584700" h="3133090">
                <a:moveTo>
                  <a:pt x="2619282" y="23840"/>
                </a:moveTo>
                <a:lnTo>
                  <a:pt x="2619282" y="525"/>
                </a:lnTo>
              </a:path>
              <a:path w="4584700" h="3133090">
                <a:moveTo>
                  <a:pt x="2837425" y="23840"/>
                </a:moveTo>
                <a:lnTo>
                  <a:pt x="2837425" y="525"/>
                </a:lnTo>
              </a:path>
              <a:path w="4584700" h="3133090">
                <a:moveTo>
                  <a:pt x="3056090" y="23840"/>
                </a:moveTo>
                <a:lnTo>
                  <a:pt x="3056090" y="525"/>
                </a:lnTo>
              </a:path>
              <a:path w="4584700" h="3133090">
                <a:moveTo>
                  <a:pt x="3274245" y="23840"/>
                </a:moveTo>
                <a:lnTo>
                  <a:pt x="3274245" y="525"/>
                </a:lnTo>
              </a:path>
              <a:path w="4584700" h="3133090">
                <a:moveTo>
                  <a:pt x="3492387" y="23840"/>
                </a:moveTo>
                <a:lnTo>
                  <a:pt x="3492387" y="525"/>
                </a:lnTo>
              </a:path>
              <a:path w="4584700" h="3133090">
                <a:moveTo>
                  <a:pt x="3710542" y="23840"/>
                </a:moveTo>
                <a:lnTo>
                  <a:pt x="3710542" y="525"/>
                </a:lnTo>
              </a:path>
              <a:path w="4584700" h="3133090">
                <a:moveTo>
                  <a:pt x="3929207" y="23840"/>
                </a:moveTo>
                <a:lnTo>
                  <a:pt x="3929207" y="525"/>
                </a:lnTo>
              </a:path>
              <a:path w="4584700" h="3133090">
                <a:moveTo>
                  <a:pt x="4147350" y="23840"/>
                </a:moveTo>
                <a:lnTo>
                  <a:pt x="4147350" y="525"/>
                </a:lnTo>
              </a:path>
              <a:path w="4584700" h="3133090">
                <a:moveTo>
                  <a:pt x="4365470" y="23840"/>
                </a:moveTo>
                <a:lnTo>
                  <a:pt x="4365470" y="525"/>
                </a:lnTo>
              </a:path>
              <a:path w="4584700" h="3133090">
                <a:moveTo>
                  <a:pt x="4584136" y="23840"/>
                </a:moveTo>
                <a:lnTo>
                  <a:pt x="4584136" y="525"/>
                </a:lnTo>
              </a:path>
              <a:path w="4584700" h="3133090">
                <a:moveTo>
                  <a:pt x="0" y="3132467"/>
                </a:moveTo>
                <a:lnTo>
                  <a:pt x="0" y="0"/>
                </a:lnTo>
              </a:path>
              <a:path w="4584700" h="3133090">
                <a:moveTo>
                  <a:pt x="17614" y="3132467"/>
                </a:moveTo>
                <a:lnTo>
                  <a:pt x="0" y="3132467"/>
                </a:lnTo>
              </a:path>
              <a:path w="4584700" h="3133090">
                <a:moveTo>
                  <a:pt x="17614" y="2847909"/>
                </a:moveTo>
                <a:lnTo>
                  <a:pt x="0" y="2847909"/>
                </a:lnTo>
              </a:path>
              <a:path w="4584700" h="3133090">
                <a:moveTo>
                  <a:pt x="17614" y="2563396"/>
                </a:moveTo>
                <a:lnTo>
                  <a:pt x="0" y="2563396"/>
                </a:lnTo>
              </a:path>
              <a:path w="4584700" h="3133090">
                <a:moveTo>
                  <a:pt x="17614" y="2278325"/>
                </a:moveTo>
                <a:lnTo>
                  <a:pt x="0" y="2278325"/>
                </a:lnTo>
              </a:path>
              <a:path w="4584700" h="3133090">
                <a:moveTo>
                  <a:pt x="17614" y="1993801"/>
                </a:moveTo>
                <a:lnTo>
                  <a:pt x="0" y="1993801"/>
                </a:lnTo>
              </a:path>
              <a:path w="4584700" h="3133090">
                <a:moveTo>
                  <a:pt x="17614" y="1708763"/>
                </a:moveTo>
                <a:lnTo>
                  <a:pt x="0" y="1708763"/>
                </a:lnTo>
              </a:path>
              <a:path w="4584700" h="3133090">
                <a:moveTo>
                  <a:pt x="17614" y="1424217"/>
                </a:moveTo>
                <a:lnTo>
                  <a:pt x="0" y="1424217"/>
                </a:lnTo>
              </a:path>
              <a:path w="4584700" h="3133090">
                <a:moveTo>
                  <a:pt x="17614" y="1139179"/>
                </a:moveTo>
                <a:lnTo>
                  <a:pt x="0" y="1139179"/>
                </a:lnTo>
              </a:path>
              <a:path w="4584700" h="3133090">
                <a:moveTo>
                  <a:pt x="17614" y="854633"/>
                </a:moveTo>
                <a:lnTo>
                  <a:pt x="0" y="854633"/>
                </a:lnTo>
              </a:path>
              <a:path w="4584700" h="3133090">
                <a:moveTo>
                  <a:pt x="17614" y="569595"/>
                </a:moveTo>
                <a:lnTo>
                  <a:pt x="0" y="569595"/>
                </a:lnTo>
              </a:path>
              <a:path w="4584700" h="3133090">
                <a:moveTo>
                  <a:pt x="17614" y="285048"/>
                </a:moveTo>
                <a:lnTo>
                  <a:pt x="0" y="285048"/>
                </a:lnTo>
              </a:path>
              <a:path w="4584700" h="3133090">
                <a:moveTo>
                  <a:pt x="17614" y="0"/>
                </a:moveTo>
                <a:lnTo>
                  <a:pt x="0" y="0"/>
                </a:lnTo>
              </a:path>
            </a:pathLst>
          </a:custGeom>
          <a:ln w="57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45266" y="1705189"/>
            <a:ext cx="132080" cy="24276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00" spc="20" dirty="0"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5266" y="1420151"/>
            <a:ext cx="13208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00" spc="20" dirty="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5266" y="850556"/>
            <a:ext cx="132080" cy="434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800" spc="20" dirty="0"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800" spc="20" dirty="0"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982784" y="936316"/>
            <a:ext cx="18415" cy="3133090"/>
          </a:xfrm>
          <a:custGeom>
            <a:avLst/>
            <a:gdLst/>
            <a:ahLst/>
            <a:cxnLst/>
            <a:rect l="l" t="t" r="r" b="b"/>
            <a:pathLst>
              <a:path w="18414" h="3133090">
                <a:moveTo>
                  <a:pt x="18136" y="3132467"/>
                </a:moveTo>
                <a:lnTo>
                  <a:pt x="18136" y="0"/>
                </a:lnTo>
              </a:path>
              <a:path w="18414" h="3133090">
                <a:moveTo>
                  <a:pt x="0" y="3132467"/>
                </a:moveTo>
                <a:lnTo>
                  <a:pt x="18136" y="3132467"/>
                </a:lnTo>
              </a:path>
              <a:path w="18414" h="3133090">
                <a:moveTo>
                  <a:pt x="0" y="2847909"/>
                </a:moveTo>
                <a:lnTo>
                  <a:pt x="18136" y="2847909"/>
                </a:lnTo>
              </a:path>
              <a:path w="18414" h="3133090">
                <a:moveTo>
                  <a:pt x="0" y="2563396"/>
                </a:moveTo>
                <a:lnTo>
                  <a:pt x="18136" y="2563396"/>
                </a:lnTo>
              </a:path>
              <a:path w="18414" h="3133090">
                <a:moveTo>
                  <a:pt x="0" y="2278325"/>
                </a:moveTo>
                <a:lnTo>
                  <a:pt x="18136" y="2278325"/>
                </a:lnTo>
              </a:path>
              <a:path w="18414" h="3133090">
                <a:moveTo>
                  <a:pt x="0" y="1993801"/>
                </a:moveTo>
                <a:lnTo>
                  <a:pt x="18136" y="1993801"/>
                </a:lnTo>
              </a:path>
              <a:path w="18414" h="3133090">
                <a:moveTo>
                  <a:pt x="0" y="1708763"/>
                </a:moveTo>
                <a:lnTo>
                  <a:pt x="18136" y="1708763"/>
                </a:lnTo>
              </a:path>
              <a:path w="18414" h="3133090">
                <a:moveTo>
                  <a:pt x="0" y="1424217"/>
                </a:moveTo>
                <a:lnTo>
                  <a:pt x="18136" y="1424217"/>
                </a:lnTo>
              </a:path>
              <a:path w="18414" h="3133090">
                <a:moveTo>
                  <a:pt x="0" y="1139179"/>
                </a:moveTo>
                <a:lnTo>
                  <a:pt x="18136" y="1139179"/>
                </a:lnTo>
              </a:path>
              <a:path w="18414" h="3133090">
                <a:moveTo>
                  <a:pt x="0" y="854633"/>
                </a:moveTo>
                <a:lnTo>
                  <a:pt x="18136" y="854633"/>
                </a:lnTo>
              </a:path>
              <a:path w="18414" h="3133090">
                <a:moveTo>
                  <a:pt x="0" y="569595"/>
                </a:moveTo>
                <a:lnTo>
                  <a:pt x="18136" y="569595"/>
                </a:lnTo>
              </a:path>
              <a:path w="18414" h="3133090">
                <a:moveTo>
                  <a:pt x="0" y="285048"/>
                </a:moveTo>
                <a:lnTo>
                  <a:pt x="18136" y="285048"/>
                </a:lnTo>
              </a:path>
              <a:path w="18414" h="3133090">
                <a:moveTo>
                  <a:pt x="0" y="0"/>
                </a:moveTo>
                <a:lnTo>
                  <a:pt x="18136" y="0"/>
                </a:lnTo>
              </a:path>
            </a:pathLst>
          </a:custGeom>
          <a:ln w="57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420111" y="942594"/>
            <a:ext cx="2223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Время </a:t>
            </a:r>
            <a:r>
              <a:rPr sz="1800" spc="-20" dirty="0">
                <a:latin typeface="Calibri"/>
                <a:cs typeface="Calibri"/>
              </a:rPr>
              <a:t>обхода,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минуты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1269" y="4489526"/>
            <a:ext cx="1202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7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З</a:t>
            </a:r>
            <a:r>
              <a:rPr sz="1600" b="1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 </a:t>
            </a:r>
            <a:r>
              <a:rPr sz="16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это </a:t>
            </a:r>
            <a:r>
              <a:rPr sz="1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время: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1269" y="4733925"/>
            <a:ext cx="55753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Каждый участник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рассказывает свое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представлении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пациенте,</a:t>
            </a:r>
            <a:endParaRPr sz="1600">
              <a:latin typeface="Calibri"/>
              <a:cs typeface="Calibri"/>
            </a:endParaRPr>
          </a:p>
          <a:p>
            <a:pPr marL="299085" marR="170815" indent="-28702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Составляется список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доменов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МКФ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(проблем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пациента) –  реабилитационный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диагноз,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Составляется на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основании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этого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реабилитационный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план,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44805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Устанавливается цель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Распределяются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задачи для всех участников</a:t>
            </a:r>
            <a:r>
              <a:rPr sz="16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МДБ.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887211" y="2205229"/>
            <a:ext cx="5641975" cy="4232275"/>
            <a:chOff x="5887211" y="2205229"/>
            <a:chExt cx="5641975" cy="4232275"/>
          </a:xfrm>
        </p:grpSpPr>
        <p:sp>
          <p:nvSpPr>
            <p:cNvPr id="64" name="object 64"/>
            <p:cNvSpPr/>
            <p:nvPr/>
          </p:nvSpPr>
          <p:spPr>
            <a:xfrm>
              <a:off x="5887211" y="2205229"/>
              <a:ext cx="5641975" cy="4232275"/>
            </a:xfrm>
            <a:custGeom>
              <a:avLst/>
              <a:gdLst/>
              <a:ahLst/>
              <a:cxnLst/>
              <a:rect l="l" t="t" r="r" b="b"/>
              <a:pathLst>
                <a:path w="5641975" h="4232275">
                  <a:moveTo>
                    <a:pt x="5641945" y="0"/>
                  </a:moveTo>
                  <a:lnTo>
                    <a:pt x="0" y="0"/>
                  </a:lnTo>
                  <a:lnTo>
                    <a:pt x="0" y="4232146"/>
                  </a:lnTo>
                  <a:lnTo>
                    <a:pt x="5641946" y="4232146"/>
                  </a:lnTo>
                  <a:lnTo>
                    <a:pt x="5641945" y="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41612" y="2328235"/>
              <a:ext cx="5340350" cy="3651250"/>
            </a:xfrm>
            <a:custGeom>
              <a:avLst/>
              <a:gdLst/>
              <a:ahLst/>
              <a:cxnLst/>
              <a:rect l="l" t="t" r="r" b="b"/>
              <a:pathLst>
                <a:path w="5340350" h="3651250">
                  <a:moveTo>
                    <a:pt x="5339938" y="0"/>
                  </a:moveTo>
                  <a:lnTo>
                    <a:pt x="0" y="0"/>
                  </a:lnTo>
                  <a:lnTo>
                    <a:pt x="0" y="3650894"/>
                  </a:lnTo>
                  <a:lnTo>
                    <a:pt x="5339938" y="3650894"/>
                  </a:lnTo>
                  <a:lnTo>
                    <a:pt x="533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41612" y="5730118"/>
              <a:ext cx="784860" cy="0"/>
            </a:xfrm>
            <a:custGeom>
              <a:avLst/>
              <a:gdLst/>
              <a:ahLst/>
              <a:cxnLst/>
              <a:rect l="l" t="t" r="r" b="b"/>
              <a:pathLst>
                <a:path w="784859">
                  <a:moveTo>
                    <a:pt x="0" y="0"/>
                  </a:moveTo>
                  <a:lnTo>
                    <a:pt x="784304" y="0"/>
                  </a:lnTo>
                </a:path>
              </a:pathLst>
            </a:custGeom>
            <a:ln w="66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48997" y="5728452"/>
              <a:ext cx="1725930" cy="3810"/>
            </a:xfrm>
            <a:custGeom>
              <a:avLst/>
              <a:gdLst/>
              <a:ahLst/>
              <a:cxnLst/>
              <a:rect l="l" t="t" r="r" b="b"/>
              <a:pathLst>
                <a:path w="1725929" h="3810">
                  <a:moveTo>
                    <a:pt x="0" y="3331"/>
                  </a:moveTo>
                  <a:lnTo>
                    <a:pt x="314070" y="3331"/>
                  </a:lnTo>
                </a:path>
                <a:path w="1725929" h="3810">
                  <a:moveTo>
                    <a:pt x="627572" y="3331"/>
                  </a:moveTo>
                  <a:lnTo>
                    <a:pt x="1725921" y="3331"/>
                  </a:lnTo>
                </a:path>
                <a:path w="1725929" h="3810">
                  <a:moveTo>
                    <a:pt x="0" y="0"/>
                  </a:moveTo>
                  <a:lnTo>
                    <a:pt x="314070" y="0"/>
                  </a:lnTo>
                </a:path>
                <a:path w="1725929" h="3810">
                  <a:moveTo>
                    <a:pt x="627572" y="0"/>
                  </a:moveTo>
                  <a:lnTo>
                    <a:pt x="1725921" y="0"/>
                  </a:lnTo>
                </a:path>
              </a:pathLst>
            </a:custGeom>
            <a:ln w="333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41612" y="5485462"/>
              <a:ext cx="5333365" cy="3810"/>
            </a:xfrm>
            <a:custGeom>
              <a:avLst/>
              <a:gdLst/>
              <a:ahLst/>
              <a:cxnLst/>
              <a:rect l="l" t="t" r="r" b="b"/>
              <a:pathLst>
                <a:path w="5333365" h="3810">
                  <a:moveTo>
                    <a:pt x="0" y="3331"/>
                  </a:moveTo>
                  <a:lnTo>
                    <a:pt x="1097780" y="3331"/>
                  </a:lnTo>
                </a:path>
                <a:path w="5333365" h="3810">
                  <a:moveTo>
                    <a:pt x="3607384" y="3331"/>
                  </a:moveTo>
                  <a:lnTo>
                    <a:pt x="3921454" y="3331"/>
                  </a:lnTo>
                </a:path>
                <a:path w="5333365" h="3810">
                  <a:moveTo>
                    <a:pt x="4234957" y="3331"/>
                  </a:moveTo>
                  <a:lnTo>
                    <a:pt x="5333305" y="3331"/>
                  </a:lnTo>
                </a:path>
                <a:path w="5333365" h="3810">
                  <a:moveTo>
                    <a:pt x="0" y="0"/>
                  </a:moveTo>
                  <a:lnTo>
                    <a:pt x="1097780" y="0"/>
                  </a:lnTo>
                </a:path>
                <a:path w="5333365" h="3810">
                  <a:moveTo>
                    <a:pt x="3607384" y="0"/>
                  </a:moveTo>
                  <a:lnTo>
                    <a:pt x="3921454" y="0"/>
                  </a:lnTo>
                </a:path>
                <a:path w="5333365" h="3810">
                  <a:moveTo>
                    <a:pt x="4234957" y="0"/>
                  </a:moveTo>
                  <a:lnTo>
                    <a:pt x="5333305" y="0"/>
                  </a:lnTo>
                </a:path>
              </a:pathLst>
            </a:custGeom>
            <a:ln w="331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41612" y="2814216"/>
              <a:ext cx="5333365" cy="2430145"/>
            </a:xfrm>
            <a:custGeom>
              <a:avLst/>
              <a:gdLst/>
              <a:ahLst/>
              <a:cxnLst/>
              <a:rect l="l" t="t" r="r" b="b"/>
              <a:pathLst>
                <a:path w="5333365" h="2430145">
                  <a:moveTo>
                    <a:pt x="0" y="2429920"/>
                  </a:moveTo>
                  <a:lnTo>
                    <a:pt x="1411256" y="2429920"/>
                  </a:lnTo>
                </a:path>
                <a:path w="5333365" h="2430145">
                  <a:moveTo>
                    <a:pt x="3293895" y="2429920"/>
                  </a:moveTo>
                  <a:lnTo>
                    <a:pt x="5333305" y="2429920"/>
                  </a:lnTo>
                </a:path>
                <a:path w="5333365" h="2430145">
                  <a:moveTo>
                    <a:pt x="0" y="2186936"/>
                  </a:moveTo>
                  <a:lnTo>
                    <a:pt x="1411256" y="2186936"/>
                  </a:lnTo>
                </a:path>
                <a:path w="5333365" h="2430145">
                  <a:moveTo>
                    <a:pt x="3293895" y="2186936"/>
                  </a:moveTo>
                  <a:lnTo>
                    <a:pt x="5333305" y="2186936"/>
                  </a:lnTo>
                </a:path>
                <a:path w="5333365" h="2430145">
                  <a:moveTo>
                    <a:pt x="0" y="1943912"/>
                  </a:moveTo>
                  <a:lnTo>
                    <a:pt x="1411256" y="1943912"/>
                  </a:lnTo>
                </a:path>
                <a:path w="5333365" h="2430145">
                  <a:moveTo>
                    <a:pt x="3293895" y="1943912"/>
                  </a:moveTo>
                  <a:lnTo>
                    <a:pt x="5333305" y="1943912"/>
                  </a:lnTo>
                </a:path>
                <a:path w="5333365" h="2430145">
                  <a:moveTo>
                    <a:pt x="0" y="1700928"/>
                  </a:moveTo>
                  <a:lnTo>
                    <a:pt x="1725326" y="1700928"/>
                  </a:lnTo>
                </a:path>
                <a:path w="5333365" h="2430145">
                  <a:moveTo>
                    <a:pt x="2666349" y="1700928"/>
                  </a:moveTo>
                  <a:lnTo>
                    <a:pt x="2979824" y="1700928"/>
                  </a:lnTo>
                </a:path>
                <a:path w="5333365" h="2430145">
                  <a:moveTo>
                    <a:pt x="3293895" y="1700928"/>
                  </a:moveTo>
                  <a:lnTo>
                    <a:pt x="5333305" y="1700928"/>
                  </a:lnTo>
                </a:path>
                <a:path w="5333365" h="2430145">
                  <a:moveTo>
                    <a:pt x="0" y="1457930"/>
                  </a:moveTo>
                  <a:lnTo>
                    <a:pt x="1725326" y="1457930"/>
                  </a:lnTo>
                </a:path>
                <a:path w="5333365" h="2430145">
                  <a:moveTo>
                    <a:pt x="2666349" y="1457930"/>
                  </a:moveTo>
                  <a:lnTo>
                    <a:pt x="5333305" y="1457930"/>
                  </a:lnTo>
                </a:path>
                <a:path w="5333365" h="2430145">
                  <a:moveTo>
                    <a:pt x="0" y="1214946"/>
                  </a:moveTo>
                  <a:lnTo>
                    <a:pt x="1725326" y="1214946"/>
                  </a:lnTo>
                </a:path>
                <a:path w="5333365" h="2430145">
                  <a:moveTo>
                    <a:pt x="2666349" y="1214946"/>
                  </a:moveTo>
                  <a:lnTo>
                    <a:pt x="5333305" y="1214946"/>
                  </a:lnTo>
                </a:path>
                <a:path w="5333365" h="2430145">
                  <a:moveTo>
                    <a:pt x="0" y="971962"/>
                  </a:moveTo>
                  <a:lnTo>
                    <a:pt x="1725326" y="971962"/>
                  </a:lnTo>
                </a:path>
                <a:path w="5333365" h="2430145">
                  <a:moveTo>
                    <a:pt x="2038802" y="971962"/>
                  </a:moveTo>
                  <a:lnTo>
                    <a:pt x="2352872" y="971962"/>
                  </a:lnTo>
                </a:path>
                <a:path w="5333365" h="2430145">
                  <a:moveTo>
                    <a:pt x="2666349" y="971962"/>
                  </a:moveTo>
                  <a:lnTo>
                    <a:pt x="5333305" y="971962"/>
                  </a:lnTo>
                </a:path>
                <a:path w="5333365" h="2430145">
                  <a:moveTo>
                    <a:pt x="0" y="728965"/>
                  </a:moveTo>
                  <a:lnTo>
                    <a:pt x="1725326" y="728965"/>
                  </a:lnTo>
                </a:path>
                <a:path w="5333365" h="2430145">
                  <a:moveTo>
                    <a:pt x="2038802" y="728965"/>
                  </a:moveTo>
                  <a:lnTo>
                    <a:pt x="2352872" y="728965"/>
                  </a:lnTo>
                </a:path>
                <a:path w="5333365" h="2430145">
                  <a:moveTo>
                    <a:pt x="2666349" y="728965"/>
                  </a:moveTo>
                  <a:lnTo>
                    <a:pt x="5333305" y="728965"/>
                  </a:lnTo>
                </a:path>
                <a:path w="5333365" h="2430145">
                  <a:moveTo>
                    <a:pt x="0" y="485981"/>
                  </a:moveTo>
                  <a:lnTo>
                    <a:pt x="1725326" y="485981"/>
                  </a:lnTo>
                </a:path>
                <a:path w="5333365" h="2430145">
                  <a:moveTo>
                    <a:pt x="2038802" y="485981"/>
                  </a:moveTo>
                  <a:lnTo>
                    <a:pt x="2352872" y="485981"/>
                  </a:lnTo>
                </a:path>
                <a:path w="5333365" h="2430145">
                  <a:moveTo>
                    <a:pt x="2666349" y="485981"/>
                  </a:moveTo>
                  <a:lnTo>
                    <a:pt x="5333305" y="485981"/>
                  </a:lnTo>
                </a:path>
                <a:path w="5333365" h="2430145">
                  <a:moveTo>
                    <a:pt x="0" y="242997"/>
                  </a:moveTo>
                  <a:lnTo>
                    <a:pt x="1725326" y="242997"/>
                  </a:lnTo>
                </a:path>
                <a:path w="5333365" h="2430145">
                  <a:moveTo>
                    <a:pt x="2038802" y="242997"/>
                  </a:moveTo>
                  <a:lnTo>
                    <a:pt x="2352872" y="242997"/>
                  </a:lnTo>
                </a:path>
                <a:path w="5333365" h="2430145">
                  <a:moveTo>
                    <a:pt x="2666349" y="242997"/>
                  </a:moveTo>
                  <a:lnTo>
                    <a:pt x="5333305" y="242997"/>
                  </a:lnTo>
                </a:path>
                <a:path w="5333365" h="2430145">
                  <a:moveTo>
                    <a:pt x="0" y="0"/>
                  </a:moveTo>
                  <a:lnTo>
                    <a:pt x="1725326" y="0"/>
                  </a:lnTo>
                </a:path>
                <a:path w="5333365" h="2430145">
                  <a:moveTo>
                    <a:pt x="2038802" y="0"/>
                  </a:moveTo>
                  <a:lnTo>
                    <a:pt x="2352872" y="0"/>
                  </a:lnTo>
                </a:path>
                <a:path w="5333365" h="2430145">
                  <a:moveTo>
                    <a:pt x="2666349" y="0"/>
                  </a:moveTo>
                  <a:lnTo>
                    <a:pt x="5333305" y="0"/>
                  </a:lnTo>
                </a:path>
              </a:pathLst>
            </a:custGeom>
            <a:ln w="66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41612" y="2571232"/>
              <a:ext cx="5333365" cy="0"/>
            </a:xfrm>
            <a:custGeom>
              <a:avLst/>
              <a:gdLst/>
              <a:ahLst/>
              <a:cxnLst/>
              <a:rect l="l" t="t" r="r" b="b"/>
              <a:pathLst>
                <a:path w="5333365">
                  <a:moveTo>
                    <a:pt x="0" y="0"/>
                  </a:moveTo>
                  <a:lnTo>
                    <a:pt x="5333305" y="0"/>
                  </a:lnTo>
                </a:path>
              </a:pathLst>
            </a:custGeom>
            <a:ln w="666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11846" y="5851295"/>
              <a:ext cx="314325" cy="121285"/>
            </a:xfrm>
            <a:custGeom>
              <a:avLst/>
              <a:gdLst/>
              <a:ahLst/>
              <a:cxnLst/>
              <a:rect l="l" t="t" r="r" b="b"/>
              <a:pathLst>
                <a:path w="314325" h="121285">
                  <a:moveTo>
                    <a:pt x="314070" y="0"/>
                  </a:moveTo>
                  <a:lnTo>
                    <a:pt x="0" y="0"/>
                  </a:lnTo>
                  <a:lnTo>
                    <a:pt x="0" y="121209"/>
                  </a:lnTo>
                  <a:lnTo>
                    <a:pt x="314070" y="121209"/>
                  </a:lnTo>
                  <a:lnTo>
                    <a:pt x="31407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11846" y="5851295"/>
              <a:ext cx="314325" cy="121285"/>
            </a:xfrm>
            <a:custGeom>
              <a:avLst/>
              <a:gdLst/>
              <a:ahLst/>
              <a:cxnLst/>
              <a:rect l="l" t="t" r="r" b="b"/>
              <a:pathLst>
                <a:path w="314325" h="121285">
                  <a:moveTo>
                    <a:pt x="0" y="121209"/>
                  </a:moveTo>
                  <a:lnTo>
                    <a:pt x="314070" y="121209"/>
                  </a:lnTo>
                  <a:lnTo>
                    <a:pt x="314070" y="0"/>
                  </a:lnTo>
                  <a:lnTo>
                    <a:pt x="0" y="0"/>
                  </a:lnTo>
                  <a:lnTo>
                    <a:pt x="0" y="121209"/>
                  </a:lnTo>
                  <a:close/>
                </a:path>
              </a:pathLst>
            </a:custGeom>
            <a:ln w="13316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925916" y="5487134"/>
              <a:ext cx="313690" cy="485775"/>
            </a:xfrm>
            <a:custGeom>
              <a:avLst/>
              <a:gdLst/>
              <a:ahLst/>
              <a:cxnLst/>
              <a:rect l="l" t="t" r="r" b="b"/>
              <a:pathLst>
                <a:path w="313690" h="485775">
                  <a:moveTo>
                    <a:pt x="313475" y="0"/>
                  </a:moveTo>
                  <a:lnTo>
                    <a:pt x="0" y="0"/>
                  </a:lnTo>
                  <a:lnTo>
                    <a:pt x="0" y="485370"/>
                  </a:lnTo>
                  <a:lnTo>
                    <a:pt x="313475" y="485370"/>
                  </a:lnTo>
                  <a:lnTo>
                    <a:pt x="31347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25916" y="5487134"/>
              <a:ext cx="313690" cy="485775"/>
            </a:xfrm>
            <a:custGeom>
              <a:avLst/>
              <a:gdLst/>
              <a:ahLst/>
              <a:cxnLst/>
              <a:rect l="l" t="t" r="r" b="b"/>
              <a:pathLst>
                <a:path w="313690" h="485775">
                  <a:moveTo>
                    <a:pt x="0" y="485370"/>
                  </a:moveTo>
                  <a:lnTo>
                    <a:pt x="313475" y="485370"/>
                  </a:lnTo>
                  <a:lnTo>
                    <a:pt x="313475" y="0"/>
                  </a:lnTo>
                  <a:lnTo>
                    <a:pt x="0" y="0"/>
                  </a:lnTo>
                  <a:lnTo>
                    <a:pt x="0" y="485370"/>
                  </a:lnTo>
                  <a:close/>
                </a:path>
              </a:pathLst>
            </a:custGeom>
            <a:ln w="13279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239392" y="5365317"/>
              <a:ext cx="313690" cy="607695"/>
            </a:xfrm>
            <a:custGeom>
              <a:avLst/>
              <a:gdLst/>
              <a:ahLst/>
              <a:cxnLst/>
              <a:rect l="l" t="t" r="r" b="b"/>
              <a:pathLst>
                <a:path w="313690" h="607695">
                  <a:moveTo>
                    <a:pt x="313475" y="0"/>
                  </a:moveTo>
                  <a:lnTo>
                    <a:pt x="0" y="0"/>
                  </a:lnTo>
                  <a:lnTo>
                    <a:pt x="0" y="607187"/>
                  </a:lnTo>
                  <a:lnTo>
                    <a:pt x="313476" y="607187"/>
                  </a:lnTo>
                  <a:lnTo>
                    <a:pt x="31347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39392" y="5365317"/>
              <a:ext cx="313690" cy="607695"/>
            </a:xfrm>
            <a:custGeom>
              <a:avLst/>
              <a:gdLst/>
              <a:ahLst/>
              <a:cxnLst/>
              <a:rect l="l" t="t" r="r" b="b"/>
              <a:pathLst>
                <a:path w="313690" h="607695">
                  <a:moveTo>
                    <a:pt x="0" y="607187"/>
                  </a:moveTo>
                  <a:lnTo>
                    <a:pt x="313476" y="607187"/>
                  </a:lnTo>
                  <a:lnTo>
                    <a:pt x="313475" y="0"/>
                  </a:lnTo>
                  <a:lnTo>
                    <a:pt x="0" y="0"/>
                  </a:lnTo>
                  <a:lnTo>
                    <a:pt x="0" y="607187"/>
                  </a:lnTo>
                  <a:close/>
                </a:path>
              </a:pathLst>
            </a:custGeom>
            <a:ln w="13274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52868" y="4636351"/>
              <a:ext cx="314325" cy="1336675"/>
            </a:xfrm>
            <a:custGeom>
              <a:avLst/>
              <a:gdLst/>
              <a:ahLst/>
              <a:cxnLst/>
              <a:rect l="l" t="t" r="r" b="b"/>
              <a:pathLst>
                <a:path w="314325" h="1336675">
                  <a:moveTo>
                    <a:pt x="314070" y="0"/>
                  </a:moveTo>
                  <a:lnTo>
                    <a:pt x="0" y="0"/>
                  </a:lnTo>
                  <a:lnTo>
                    <a:pt x="0" y="1336153"/>
                  </a:lnTo>
                  <a:lnTo>
                    <a:pt x="314070" y="1336153"/>
                  </a:lnTo>
                  <a:lnTo>
                    <a:pt x="31407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52868" y="4636351"/>
              <a:ext cx="314325" cy="1336675"/>
            </a:xfrm>
            <a:custGeom>
              <a:avLst/>
              <a:gdLst/>
              <a:ahLst/>
              <a:cxnLst/>
              <a:rect l="l" t="t" r="r" b="b"/>
              <a:pathLst>
                <a:path w="314325" h="1336675">
                  <a:moveTo>
                    <a:pt x="0" y="1336153"/>
                  </a:moveTo>
                  <a:lnTo>
                    <a:pt x="314070" y="1336153"/>
                  </a:lnTo>
                  <a:lnTo>
                    <a:pt x="314070" y="0"/>
                  </a:lnTo>
                  <a:lnTo>
                    <a:pt x="0" y="0"/>
                  </a:lnTo>
                  <a:lnTo>
                    <a:pt x="0" y="1336153"/>
                  </a:lnTo>
                  <a:close/>
                </a:path>
              </a:pathLst>
            </a:custGeom>
            <a:ln w="13263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66938" y="2693010"/>
              <a:ext cx="313690" cy="3279775"/>
            </a:xfrm>
            <a:custGeom>
              <a:avLst/>
              <a:gdLst/>
              <a:ahLst/>
              <a:cxnLst/>
              <a:rect l="l" t="t" r="r" b="b"/>
              <a:pathLst>
                <a:path w="313690" h="3279775">
                  <a:moveTo>
                    <a:pt x="313475" y="0"/>
                  </a:moveTo>
                  <a:lnTo>
                    <a:pt x="0" y="0"/>
                  </a:lnTo>
                  <a:lnTo>
                    <a:pt x="0" y="3279494"/>
                  </a:lnTo>
                  <a:lnTo>
                    <a:pt x="313476" y="3279494"/>
                  </a:lnTo>
                  <a:lnTo>
                    <a:pt x="31347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66938" y="2693010"/>
              <a:ext cx="313690" cy="3279775"/>
            </a:xfrm>
            <a:custGeom>
              <a:avLst/>
              <a:gdLst/>
              <a:ahLst/>
              <a:cxnLst/>
              <a:rect l="l" t="t" r="r" b="b"/>
              <a:pathLst>
                <a:path w="313690" h="3279775">
                  <a:moveTo>
                    <a:pt x="0" y="3279494"/>
                  </a:moveTo>
                  <a:lnTo>
                    <a:pt x="313476" y="3279494"/>
                  </a:lnTo>
                  <a:lnTo>
                    <a:pt x="313475" y="0"/>
                  </a:lnTo>
                  <a:lnTo>
                    <a:pt x="0" y="0"/>
                  </a:lnTo>
                  <a:lnTo>
                    <a:pt x="0" y="3279494"/>
                  </a:lnTo>
                  <a:close/>
                </a:path>
              </a:pathLst>
            </a:custGeom>
            <a:ln w="13261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180415" y="3907996"/>
              <a:ext cx="314325" cy="2065020"/>
            </a:xfrm>
            <a:custGeom>
              <a:avLst/>
              <a:gdLst/>
              <a:ahLst/>
              <a:cxnLst/>
              <a:rect l="l" t="t" r="r" b="b"/>
              <a:pathLst>
                <a:path w="314325" h="2065020">
                  <a:moveTo>
                    <a:pt x="314070" y="0"/>
                  </a:moveTo>
                  <a:lnTo>
                    <a:pt x="0" y="0"/>
                  </a:lnTo>
                  <a:lnTo>
                    <a:pt x="0" y="2064508"/>
                  </a:lnTo>
                  <a:lnTo>
                    <a:pt x="314070" y="2064508"/>
                  </a:lnTo>
                  <a:lnTo>
                    <a:pt x="31407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180415" y="3907996"/>
              <a:ext cx="314325" cy="2065020"/>
            </a:xfrm>
            <a:custGeom>
              <a:avLst/>
              <a:gdLst/>
              <a:ahLst/>
              <a:cxnLst/>
              <a:rect l="l" t="t" r="r" b="b"/>
              <a:pathLst>
                <a:path w="314325" h="2065020">
                  <a:moveTo>
                    <a:pt x="0" y="2064508"/>
                  </a:moveTo>
                  <a:lnTo>
                    <a:pt x="314070" y="2064508"/>
                  </a:lnTo>
                  <a:lnTo>
                    <a:pt x="314070" y="0"/>
                  </a:lnTo>
                  <a:lnTo>
                    <a:pt x="0" y="0"/>
                  </a:lnTo>
                  <a:lnTo>
                    <a:pt x="0" y="2064508"/>
                  </a:lnTo>
                  <a:close/>
                </a:path>
              </a:pathLst>
            </a:custGeom>
            <a:ln w="13261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94485" y="2693010"/>
              <a:ext cx="313690" cy="3279775"/>
            </a:xfrm>
            <a:custGeom>
              <a:avLst/>
              <a:gdLst/>
              <a:ahLst/>
              <a:cxnLst/>
              <a:rect l="l" t="t" r="r" b="b"/>
              <a:pathLst>
                <a:path w="313690" h="3279775">
                  <a:moveTo>
                    <a:pt x="313475" y="0"/>
                  </a:moveTo>
                  <a:lnTo>
                    <a:pt x="0" y="0"/>
                  </a:lnTo>
                  <a:lnTo>
                    <a:pt x="0" y="3279494"/>
                  </a:lnTo>
                  <a:lnTo>
                    <a:pt x="313476" y="3279494"/>
                  </a:lnTo>
                  <a:lnTo>
                    <a:pt x="31347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94485" y="2693010"/>
              <a:ext cx="313690" cy="3279775"/>
            </a:xfrm>
            <a:custGeom>
              <a:avLst/>
              <a:gdLst/>
              <a:ahLst/>
              <a:cxnLst/>
              <a:rect l="l" t="t" r="r" b="b"/>
              <a:pathLst>
                <a:path w="313690" h="3279775">
                  <a:moveTo>
                    <a:pt x="0" y="3279494"/>
                  </a:moveTo>
                  <a:lnTo>
                    <a:pt x="313476" y="3279494"/>
                  </a:lnTo>
                  <a:lnTo>
                    <a:pt x="313475" y="0"/>
                  </a:lnTo>
                  <a:lnTo>
                    <a:pt x="0" y="0"/>
                  </a:lnTo>
                  <a:lnTo>
                    <a:pt x="0" y="3279494"/>
                  </a:lnTo>
                  <a:close/>
                </a:path>
              </a:pathLst>
            </a:custGeom>
            <a:ln w="13261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807961" y="4636351"/>
              <a:ext cx="313690" cy="1336675"/>
            </a:xfrm>
            <a:custGeom>
              <a:avLst/>
              <a:gdLst/>
              <a:ahLst/>
              <a:cxnLst/>
              <a:rect l="l" t="t" r="r" b="b"/>
              <a:pathLst>
                <a:path w="313690" h="1336675">
                  <a:moveTo>
                    <a:pt x="313475" y="0"/>
                  </a:moveTo>
                  <a:lnTo>
                    <a:pt x="0" y="0"/>
                  </a:lnTo>
                  <a:lnTo>
                    <a:pt x="0" y="1336153"/>
                  </a:lnTo>
                  <a:lnTo>
                    <a:pt x="313476" y="1336153"/>
                  </a:lnTo>
                  <a:lnTo>
                    <a:pt x="31347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807961" y="4636351"/>
              <a:ext cx="313690" cy="1336675"/>
            </a:xfrm>
            <a:custGeom>
              <a:avLst/>
              <a:gdLst/>
              <a:ahLst/>
              <a:cxnLst/>
              <a:rect l="l" t="t" r="r" b="b"/>
              <a:pathLst>
                <a:path w="313690" h="1336675">
                  <a:moveTo>
                    <a:pt x="0" y="1336153"/>
                  </a:moveTo>
                  <a:lnTo>
                    <a:pt x="313476" y="1336153"/>
                  </a:lnTo>
                  <a:lnTo>
                    <a:pt x="313475" y="0"/>
                  </a:lnTo>
                  <a:lnTo>
                    <a:pt x="0" y="0"/>
                  </a:lnTo>
                  <a:lnTo>
                    <a:pt x="0" y="1336153"/>
                  </a:lnTo>
                  <a:close/>
                </a:path>
              </a:pathLst>
            </a:custGeom>
            <a:ln w="13263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121437" y="4393367"/>
              <a:ext cx="314325" cy="1579245"/>
            </a:xfrm>
            <a:custGeom>
              <a:avLst/>
              <a:gdLst/>
              <a:ahLst/>
              <a:cxnLst/>
              <a:rect l="l" t="t" r="r" b="b"/>
              <a:pathLst>
                <a:path w="314325" h="1579245">
                  <a:moveTo>
                    <a:pt x="314070" y="0"/>
                  </a:moveTo>
                  <a:lnTo>
                    <a:pt x="0" y="0"/>
                  </a:lnTo>
                  <a:lnTo>
                    <a:pt x="0" y="1579137"/>
                  </a:lnTo>
                  <a:lnTo>
                    <a:pt x="314070" y="1579137"/>
                  </a:lnTo>
                  <a:lnTo>
                    <a:pt x="31407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121437" y="4393367"/>
              <a:ext cx="314325" cy="1579245"/>
            </a:xfrm>
            <a:custGeom>
              <a:avLst/>
              <a:gdLst/>
              <a:ahLst/>
              <a:cxnLst/>
              <a:rect l="l" t="t" r="r" b="b"/>
              <a:pathLst>
                <a:path w="314325" h="1579245">
                  <a:moveTo>
                    <a:pt x="0" y="1579137"/>
                  </a:moveTo>
                  <a:lnTo>
                    <a:pt x="314070" y="1579137"/>
                  </a:lnTo>
                  <a:lnTo>
                    <a:pt x="314070" y="0"/>
                  </a:lnTo>
                  <a:lnTo>
                    <a:pt x="0" y="0"/>
                  </a:lnTo>
                  <a:lnTo>
                    <a:pt x="0" y="1579137"/>
                  </a:lnTo>
                  <a:close/>
                </a:path>
              </a:pathLst>
            </a:custGeom>
            <a:ln w="13262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35521" y="5365317"/>
              <a:ext cx="313690" cy="607695"/>
            </a:xfrm>
            <a:custGeom>
              <a:avLst/>
              <a:gdLst/>
              <a:ahLst/>
              <a:cxnLst/>
              <a:rect l="l" t="t" r="r" b="b"/>
              <a:pathLst>
                <a:path w="313690" h="607695">
                  <a:moveTo>
                    <a:pt x="313475" y="0"/>
                  </a:moveTo>
                  <a:lnTo>
                    <a:pt x="0" y="0"/>
                  </a:lnTo>
                  <a:lnTo>
                    <a:pt x="0" y="607187"/>
                  </a:lnTo>
                  <a:lnTo>
                    <a:pt x="313476" y="607187"/>
                  </a:lnTo>
                  <a:lnTo>
                    <a:pt x="313475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435521" y="5365317"/>
              <a:ext cx="313690" cy="607695"/>
            </a:xfrm>
            <a:custGeom>
              <a:avLst/>
              <a:gdLst/>
              <a:ahLst/>
              <a:cxnLst/>
              <a:rect l="l" t="t" r="r" b="b"/>
              <a:pathLst>
                <a:path w="313690" h="607695">
                  <a:moveTo>
                    <a:pt x="0" y="607187"/>
                  </a:moveTo>
                  <a:lnTo>
                    <a:pt x="313476" y="607187"/>
                  </a:lnTo>
                  <a:lnTo>
                    <a:pt x="313475" y="0"/>
                  </a:lnTo>
                  <a:lnTo>
                    <a:pt x="0" y="0"/>
                  </a:lnTo>
                  <a:lnTo>
                    <a:pt x="0" y="607187"/>
                  </a:lnTo>
                  <a:close/>
                </a:path>
              </a:pathLst>
            </a:custGeom>
            <a:ln w="13274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48984" y="5730118"/>
              <a:ext cx="314325" cy="242570"/>
            </a:xfrm>
            <a:custGeom>
              <a:avLst/>
              <a:gdLst/>
              <a:ahLst/>
              <a:cxnLst/>
              <a:rect l="l" t="t" r="r" b="b"/>
              <a:pathLst>
                <a:path w="314325" h="242570">
                  <a:moveTo>
                    <a:pt x="314070" y="0"/>
                  </a:moveTo>
                  <a:lnTo>
                    <a:pt x="0" y="0"/>
                  </a:lnTo>
                  <a:lnTo>
                    <a:pt x="0" y="242386"/>
                  </a:lnTo>
                  <a:lnTo>
                    <a:pt x="314070" y="242386"/>
                  </a:lnTo>
                  <a:lnTo>
                    <a:pt x="31407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748984" y="5730118"/>
              <a:ext cx="314325" cy="242570"/>
            </a:xfrm>
            <a:custGeom>
              <a:avLst/>
              <a:gdLst/>
              <a:ahLst/>
              <a:cxnLst/>
              <a:rect l="l" t="t" r="r" b="b"/>
              <a:pathLst>
                <a:path w="314325" h="242570">
                  <a:moveTo>
                    <a:pt x="0" y="242386"/>
                  </a:moveTo>
                  <a:lnTo>
                    <a:pt x="314070" y="242386"/>
                  </a:lnTo>
                  <a:lnTo>
                    <a:pt x="314070" y="0"/>
                  </a:lnTo>
                  <a:lnTo>
                    <a:pt x="0" y="0"/>
                  </a:lnTo>
                  <a:lnTo>
                    <a:pt x="0" y="242386"/>
                  </a:lnTo>
                  <a:close/>
                </a:path>
              </a:pathLst>
            </a:custGeom>
            <a:ln w="13300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063067" y="5365317"/>
              <a:ext cx="313690" cy="607695"/>
            </a:xfrm>
            <a:custGeom>
              <a:avLst/>
              <a:gdLst/>
              <a:ahLst/>
              <a:cxnLst/>
              <a:rect l="l" t="t" r="r" b="b"/>
              <a:pathLst>
                <a:path w="313690" h="607695">
                  <a:moveTo>
                    <a:pt x="313502" y="0"/>
                  </a:moveTo>
                  <a:lnTo>
                    <a:pt x="0" y="0"/>
                  </a:lnTo>
                  <a:lnTo>
                    <a:pt x="0" y="607187"/>
                  </a:lnTo>
                  <a:lnTo>
                    <a:pt x="313502" y="607187"/>
                  </a:lnTo>
                  <a:lnTo>
                    <a:pt x="313502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063067" y="5365317"/>
              <a:ext cx="313690" cy="607695"/>
            </a:xfrm>
            <a:custGeom>
              <a:avLst/>
              <a:gdLst/>
              <a:ahLst/>
              <a:cxnLst/>
              <a:rect l="l" t="t" r="r" b="b"/>
              <a:pathLst>
                <a:path w="313690" h="607695">
                  <a:moveTo>
                    <a:pt x="0" y="607187"/>
                  </a:moveTo>
                  <a:lnTo>
                    <a:pt x="313502" y="607187"/>
                  </a:lnTo>
                  <a:lnTo>
                    <a:pt x="313502" y="0"/>
                  </a:lnTo>
                  <a:lnTo>
                    <a:pt x="0" y="0"/>
                  </a:lnTo>
                  <a:lnTo>
                    <a:pt x="0" y="607187"/>
                  </a:lnTo>
                  <a:close/>
                </a:path>
              </a:pathLst>
            </a:custGeom>
            <a:ln w="13274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690045" y="5851295"/>
              <a:ext cx="314325" cy="121285"/>
            </a:xfrm>
            <a:custGeom>
              <a:avLst/>
              <a:gdLst/>
              <a:ahLst/>
              <a:cxnLst/>
              <a:rect l="l" t="t" r="r" b="b"/>
              <a:pathLst>
                <a:path w="314325" h="121285">
                  <a:moveTo>
                    <a:pt x="314070" y="0"/>
                  </a:moveTo>
                  <a:lnTo>
                    <a:pt x="0" y="0"/>
                  </a:lnTo>
                  <a:lnTo>
                    <a:pt x="0" y="121209"/>
                  </a:lnTo>
                  <a:lnTo>
                    <a:pt x="314070" y="121209"/>
                  </a:lnTo>
                  <a:lnTo>
                    <a:pt x="314070" y="0"/>
                  </a:lnTo>
                  <a:close/>
                </a:path>
              </a:pathLst>
            </a:custGeom>
            <a:solidFill>
              <a:srgbClr val="008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690045" y="5851295"/>
              <a:ext cx="314325" cy="121285"/>
            </a:xfrm>
            <a:custGeom>
              <a:avLst/>
              <a:gdLst/>
              <a:ahLst/>
              <a:cxnLst/>
              <a:rect l="l" t="t" r="r" b="b"/>
              <a:pathLst>
                <a:path w="314325" h="121285">
                  <a:moveTo>
                    <a:pt x="0" y="121209"/>
                  </a:moveTo>
                  <a:lnTo>
                    <a:pt x="314070" y="121209"/>
                  </a:lnTo>
                  <a:lnTo>
                    <a:pt x="314070" y="0"/>
                  </a:lnTo>
                  <a:lnTo>
                    <a:pt x="0" y="0"/>
                  </a:lnTo>
                  <a:lnTo>
                    <a:pt x="0" y="121209"/>
                  </a:lnTo>
                  <a:close/>
                </a:path>
              </a:pathLst>
            </a:custGeom>
            <a:ln w="13316">
              <a:solidFill>
                <a:srgbClr val="004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141612" y="3308642"/>
              <a:ext cx="5333365" cy="2663190"/>
            </a:xfrm>
            <a:custGeom>
              <a:avLst/>
              <a:gdLst/>
              <a:ahLst/>
              <a:cxnLst/>
              <a:rect l="l" t="t" r="r" b="b"/>
              <a:pathLst>
                <a:path w="5333365" h="2663190">
                  <a:moveTo>
                    <a:pt x="0" y="2653612"/>
                  </a:moveTo>
                  <a:lnTo>
                    <a:pt x="26518" y="2652404"/>
                  </a:lnTo>
                  <a:lnTo>
                    <a:pt x="53049" y="2650598"/>
                  </a:lnTo>
                  <a:lnTo>
                    <a:pt x="80175" y="2648779"/>
                  </a:lnTo>
                  <a:lnTo>
                    <a:pt x="106694" y="2646974"/>
                  </a:lnTo>
                  <a:lnTo>
                    <a:pt x="133820" y="2645168"/>
                  </a:lnTo>
                  <a:lnTo>
                    <a:pt x="160338" y="2642752"/>
                  </a:lnTo>
                  <a:lnTo>
                    <a:pt x="187490" y="2640349"/>
                  </a:lnTo>
                  <a:lnTo>
                    <a:pt x="214022" y="2637335"/>
                  </a:lnTo>
                  <a:lnTo>
                    <a:pt x="241148" y="2634321"/>
                  </a:lnTo>
                  <a:lnTo>
                    <a:pt x="267666" y="2630696"/>
                  </a:lnTo>
                  <a:lnTo>
                    <a:pt x="294792" y="2627085"/>
                  </a:lnTo>
                  <a:lnTo>
                    <a:pt x="321311" y="2622863"/>
                  </a:lnTo>
                  <a:lnTo>
                    <a:pt x="374955" y="2613821"/>
                  </a:lnTo>
                  <a:lnTo>
                    <a:pt x="428599" y="2602363"/>
                  </a:lnTo>
                  <a:lnTo>
                    <a:pt x="455131" y="2595737"/>
                  </a:lnTo>
                  <a:lnTo>
                    <a:pt x="482283" y="2589099"/>
                  </a:lnTo>
                  <a:lnTo>
                    <a:pt x="508802" y="2581265"/>
                  </a:lnTo>
                  <a:lnTo>
                    <a:pt x="535928" y="2573432"/>
                  </a:lnTo>
                  <a:lnTo>
                    <a:pt x="562446" y="2564350"/>
                  </a:lnTo>
                  <a:lnTo>
                    <a:pt x="616104" y="2544461"/>
                  </a:lnTo>
                  <a:lnTo>
                    <a:pt x="669748" y="2520948"/>
                  </a:lnTo>
                  <a:lnTo>
                    <a:pt x="723392" y="2493809"/>
                  </a:lnTo>
                  <a:lnTo>
                    <a:pt x="777076" y="2463073"/>
                  </a:lnTo>
                  <a:lnTo>
                    <a:pt x="830721" y="2427503"/>
                  </a:lnTo>
                  <a:lnTo>
                    <a:pt x="884365" y="2387101"/>
                  </a:lnTo>
                  <a:lnTo>
                    <a:pt x="938009" y="2341866"/>
                  </a:lnTo>
                  <a:lnTo>
                    <a:pt x="991059" y="2291214"/>
                  </a:lnTo>
                  <a:lnTo>
                    <a:pt x="1018185" y="2263492"/>
                  </a:lnTo>
                  <a:lnTo>
                    <a:pt x="1044730" y="2234547"/>
                  </a:lnTo>
                  <a:lnTo>
                    <a:pt x="1071856" y="2204408"/>
                  </a:lnTo>
                  <a:lnTo>
                    <a:pt x="1098374" y="2172450"/>
                  </a:lnTo>
                  <a:lnTo>
                    <a:pt x="1125500" y="2138687"/>
                  </a:lnTo>
                  <a:lnTo>
                    <a:pt x="1152032" y="2103688"/>
                  </a:lnTo>
                  <a:lnTo>
                    <a:pt x="1179158" y="2066924"/>
                  </a:lnTo>
                  <a:lnTo>
                    <a:pt x="1205676" y="2028938"/>
                  </a:lnTo>
                  <a:lnTo>
                    <a:pt x="1232802" y="1989147"/>
                  </a:lnTo>
                  <a:lnTo>
                    <a:pt x="1259320" y="1948147"/>
                  </a:lnTo>
                  <a:lnTo>
                    <a:pt x="1285839" y="1905355"/>
                  </a:lnTo>
                  <a:lnTo>
                    <a:pt x="1312965" y="1860704"/>
                  </a:lnTo>
                  <a:lnTo>
                    <a:pt x="1339523" y="1814885"/>
                  </a:lnTo>
                  <a:lnTo>
                    <a:pt x="1366649" y="1767858"/>
                  </a:lnTo>
                  <a:lnTo>
                    <a:pt x="1393167" y="1719038"/>
                  </a:lnTo>
                  <a:lnTo>
                    <a:pt x="1420293" y="1668957"/>
                  </a:lnTo>
                  <a:lnTo>
                    <a:pt x="1446811" y="1618318"/>
                  </a:lnTo>
                  <a:lnTo>
                    <a:pt x="1473937" y="1565873"/>
                  </a:lnTo>
                  <a:lnTo>
                    <a:pt x="1500456" y="1512221"/>
                  </a:lnTo>
                  <a:lnTo>
                    <a:pt x="1527582" y="1457360"/>
                  </a:lnTo>
                  <a:lnTo>
                    <a:pt x="1554113" y="1401861"/>
                  </a:lnTo>
                  <a:lnTo>
                    <a:pt x="1580631" y="1345792"/>
                  </a:lnTo>
                  <a:lnTo>
                    <a:pt x="1607757" y="1289126"/>
                  </a:lnTo>
                  <a:lnTo>
                    <a:pt x="1634315" y="1231251"/>
                  </a:lnTo>
                  <a:lnTo>
                    <a:pt x="1661428" y="1173336"/>
                  </a:lnTo>
                  <a:lnTo>
                    <a:pt x="1687960" y="1114864"/>
                  </a:lnTo>
                  <a:lnTo>
                    <a:pt x="1715086" y="1056378"/>
                  </a:lnTo>
                  <a:lnTo>
                    <a:pt x="1741604" y="997866"/>
                  </a:lnTo>
                  <a:lnTo>
                    <a:pt x="1768730" y="939394"/>
                  </a:lnTo>
                  <a:lnTo>
                    <a:pt x="1795248" y="881519"/>
                  </a:lnTo>
                  <a:lnTo>
                    <a:pt x="1822374" y="823644"/>
                  </a:lnTo>
                  <a:lnTo>
                    <a:pt x="1848893" y="766937"/>
                  </a:lnTo>
                  <a:lnTo>
                    <a:pt x="1876019" y="710868"/>
                  </a:lnTo>
                  <a:lnTo>
                    <a:pt x="1902537" y="655410"/>
                  </a:lnTo>
                  <a:lnTo>
                    <a:pt x="1929095" y="601146"/>
                  </a:lnTo>
                  <a:lnTo>
                    <a:pt x="1956221" y="548675"/>
                  </a:lnTo>
                  <a:lnTo>
                    <a:pt x="1982739" y="497426"/>
                  </a:lnTo>
                  <a:lnTo>
                    <a:pt x="2009865" y="447384"/>
                  </a:lnTo>
                  <a:lnTo>
                    <a:pt x="2036397" y="399759"/>
                  </a:lnTo>
                  <a:lnTo>
                    <a:pt x="2063510" y="353940"/>
                  </a:lnTo>
                  <a:lnTo>
                    <a:pt x="2090041" y="310498"/>
                  </a:lnTo>
                  <a:lnTo>
                    <a:pt x="2117167" y="269511"/>
                  </a:lnTo>
                  <a:lnTo>
                    <a:pt x="2143685" y="230317"/>
                  </a:lnTo>
                  <a:lnTo>
                    <a:pt x="2170812" y="194150"/>
                  </a:lnTo>
                  <a:lnTo>
                    <a:pt x="2197330" y="160998"/>
                  </a:lnTo>
                  <a:lnTo>
                    <a:pt x="2223888" y="130248"/>
                  </a:lnTo>
                  <a:lnTo>
                    <a:pt x="2251014" y="102485"/>
                  </a:lnTo>
                  <a:lnTo>
                    <a:pt x="2304658" y="57264"/>
                  </a:lnTo>
                  <a:lnTo>
                    <a:pt x="2358302" y="24111"/>
                  </a:lnTo>
                  <a:lnTo>
                    <a:pt x="2411947" y="5417"/>
                  </a:lnTo>
                  <a:lnTo>
                    <a:pt x="2465591" y="0"/>
                  </a:lnTo>
                  <a:lnTo>
                    <a:pt x="2492149" y="2403"/>
                  </a:lnTo>
                  <a:lnTo>
                    <a:pt x="2545793" y="18083"/>
                  </a:lnTo>
                  <a:lnTo>
                    <a:pt x="2599438" y="47624"/>
                  </a:lnTo>
                  <a:lnTo>
                    <a:pt x="2653095" y="90430"/>
                  </a:lnTo>
                  <a:lnTo>
                    <a:pt x="2706740" y="145317"/>
                  </a:lnTo>
                  <a:lnTo>
                    <a:pt x="2733258" y="177275"/>
                  </a:lnTo>
                  <a:lnTo>
                    <a:pt x="2760384" y="212234"/>
                  </a:lnTo>
                  <a:lnTo>
                    <a:pt x="2786942" y="249609"/>
                  </a:lnTo>
                  <a:lnTo>
                    <a:pt x="2814068" y="290011"/>
                  </a:lnTo>
                  <a:lnTo>
                    <a:pt x="2840586" y="332206"/>
                  </a:lnTo>
                  <a:lnTo>
                    <a:pt x="2867105" y="376856"/>
                  </a:lnTo>
                  <a:lnTo>
                    <a:pt x="2894231" y="423871"/>
                  </a:lnTo>
                  <a:lnTo>
                    <a:pt x="2920749" y="472704"/>
                  </a:lnTo>
                  <a:lnTo>
                    <a:pt x="2947875" y="523343"/>
                  </a:lnTo>
                  <a:lnTo>
                    <a:pt x="2974407" y="575230"/>
                  </a:lnTo>
                  <a:lnTo>
                    <a:pt x="3001519" y="628882"/>
                  </a:lnTo>
                  <a:lnTo>
                    <a:pt x="3028051" y="683146"/>
                  </a:lnTo>
                  <a:lnTo>
                    <a:pt x="3055177" y="739202"/>
                  </a:lnTo>
                  <a:lnTo>
                    <a:pt x="3081722" y="795908"/>
                  </a:lnTo>
                  <a:lnTo>
                    <a:pt x="3108848" y="853185"/>
                  </a:lnTo>
                  <a:lnTo>
                    <a:pt x="3135379" y="911060"/>
                  </a:lnTo>
                  <a:lnTo>
                    <a:pt x="3161898" y="968935"/>
                  </a:lnTo>
                  <a:lnTo>
                    <a:pt x="3189024" y="1027447"/>
                  </a:lnTo>
                  <a:lnTo>
                    <a:pt x="3215542" y="1085920"/>
                  </a:lnTo>
                  <a:lnTo>
                    <a:pt x="3242668" y="1144405"/>
                  </a:lnTo>
                  <a:lnTo>
                    <a:pt x="3269186" y="1202878"/>
                  </a:lnTo>
                  <a:lnTo>
                    <a:pt x="3296312" y="1260792"/>
                  </a:lnTo>
                  <a:lnTo>
                    <a:pt x="3322831" y="1318056"/>
                  </a:lnTo>
                  <a:lnTo>
                    <a:pt x="3349957" y="1374723"/>
                  </a:lnTo>
                  <a:lnTo>
                    <a:pt x="3376515" y="1430195"/>
                  </a:lnTo>
                  <a:lnTo>
                    <a:pt x="3403641" y="1485082"/>
                  </a:lnTo>
                  <a:lnTo>
                    <a:pt x="3430159" y="1539346"/>
                  </a:lnTo>
                  <a:lnTo>
                    <a:pt x="3456677" y="1592401"/>
                  </a:lnTo>
                  <a:lnTo>
                    <a:pt x="3483803" y="1644248"/>
                  </a:lnTo>
                  <a:lnTo>
                    <a:pt x="3510335" y="1694913"/>
                  </a:lnTo>
                  <a:lnTo>
                    <a:pt x="3537461" y="1743746"/>
                  </a:lnTo>
                  <a:lnTo>
                    <a:pt x="3563979" y="1791982"/>
                  </a:lnTo>
                  <a:lnTo>
                    <a:pt x="3591105" y="1838399"/>
                  </a:lnTo>
                  <a:lnTo>
                    <a:pt x="3617624" y="1883621"/>
                  </a:lnTo>
                  <a:lnTo>
                    <a:pt x="3644750" y="1927050"/>
                  </a:lnTo>
                  <a:lnTo>
                    <a:pt x="3671308" y="1969258"/>
                  </a:lnTo>
                  <a:lnTo>
                    <a:pt x="3698421" y="2009647"/>
                  </a:lnTo>
                  <a:lnTo>
                    <a:pt x="3724952" y="2048230"/>
                  </a:lnTo>
                  <a:lnTo>
                    <a:pt x="3752078" y="2085605"/>
                  </a:lnTo>
                  <a:lnTo>
                    <a:pt x="3778596" y="2121812"/>
                  </a:lnTo>
                  <a:lnTo>
                    <a:pt x="3805115" y="2156173"/>
                  </a:lnTo>
                  <a:lnTo>
                    <a:pt x="3832241" y="2188728"/>
                  </a:lnTo>
                  <a:lnTo>
                    <a:pt x="3858759" y="2220075"/>
                  </a:lnTo>
                  <a:lnTo>
                    <a:pt x="3885885" y="2249617"/>
                  </a:lnTo>
                  <a:lnTo>
                    <a:pt x="3912417" y="2277950"/>
                  </a:lnTo>
                  <a:lnTo>
                    <a:pt x="3966087" y="2329797"/>
                  </a:lnTo>
                  <a:lnTo>
                    <a:pt x="4019732" y="2376865"/>
                  </a:lnTo>
                  <a:lnTo>
                    <a:pt x="4073389" y="2417851"/>
                  </a:lnTo>
                  <a:lnTo>
                    <a:pt x="4127034" y="2454629"/>
                  </a:lnTo>
                  <a:lnTo>
                    <a:pt x="4180678" y="2486587"/>
                  </a:lnTo>
                  <a:lnTo>
                    <a:pt x="4234362" y="2514309"/>
                  </a:lnTo>
                  <a:lnTo>
                    <a:pt x="4288006" y="2539031"/>
                  </a:lnTo>
                  <a:lnTo>
                    <a:pt x="4341651" y="2559531"/>
                  </a:lnTo>
                  <a:lnTo>
                    <a:pt x="4368169" y="2569210"/>
                  </a:lnTo>
                  <a:lnTo>
                    <a:pt x="4421813" y="2585488"/>
                  </a:lnTo>
                  <a:lnTo>
                    <a:pt x="4475471" y="2599349"/>
                  </a:lnTo>
                  <a:lnTo>
                    <a:pt x="4529142" y="2610807"/>
                  </a:lnTo>
                  <a:lnTo>
                    <a:pt x="4555660" y="2616224"/>
                  </a:lnTo>
                  <a:lnTo>
                    <a:pt x="4582786" y="2621057"/>
                  </a:lnTo>
                  <a:lnTo>
                    <a:pt x="4609318" y="2625279"/>
                  </a:lnTo>
                  <a:lnTo>
                    <a:pt x="4636444" y="2628890"/>
                  </a:lnTo>
                  <a:lnTo>
                    <a:pt x="4662962" y="2632502"/>
                  </a:lnTo>
                  <a:lnTo>
                    <a:pt x="4690088" y="2636126"/>
                  </a:lnTo>
                  <a:lnTo>
                    <a:pt x="4716606" y="2639140"/>
                  </a:lnTo>
                  <a:lnTo>
                    <a:pt x="4743125" y="2641557"/>
                  </a:lnTo>
                  <a:lnTo>
                    <a:pt x="4770251" y="2643960"/>
                  </a:lnTo>
                  <a:lnTo>
                    <a:pt x="4796769" y="2646376"/>
                  </a:lnTo>
                  <a:lnTo>
                    <a:pt x="4823935" y="2648182"/>
                  </a:lnTo>
                  <a:lnTo>
                    <a:pt x="4850453" y="2649988"/>
                  </a:lnTo>
                  <a:lnTo>
                    <a:pt x="4877579" y="2651196"/>
                  </a:lnTo>
                  <a:lnTo>
                    <a:pt x="4904097" y="2653002"/>
                  </a:lnTo>
                  <a:lnTo>
                    <a:pt x="4931223" y="2654210"/>
                  </a:lnTo>
                  <a:lnTo>
                    <a:pt x="4957742" y="2655418"/>
                  </a:lnTo>
                  <a:lnTo>
                    <a:pt x="4984868" y="2656626"/>
                  </a:lnTo>
                  <a:lnTo>
                    <a:pt x="5011399" y="2657224"/>
                  </a:lnTo>
                  <a:lnTo>
                    <a:pt x="5037917" y="2657821"/>
                  </a:lnTo>
                  <a:lnTo>
                    <a:pt x="5065044" y="2659029"/>
                  </a:lnTo>
                  <a:lnTo>
                    <a:pt x="5091562" y="2659640"/>
                  </a:lnTo>
                  <a:lnTo>
                    <a:pt x="5118714" y="2660238"/>
                  </a:lnTo>
                  <a:lnTo>
                    <a:pt x="5145246" y="2660238"/>
                  </a:lnTo>
                  <a:lnTo>
                    <a:pt x="5172372" y="2660848"/>
                  </a:lnTo>
                  <a:lnTo>
                    <a:pt x="5198890" y="2661446"/>
                  </a:lnTo>
                  <a:lnTo>
                    <a:pt x="5226016" y="2661446"/>
                  </a:lnTo>
                  <a:lnTo>
                    <a:pt x="5252535" y="2662043"/>
                  </a:lnTo>
                  <a:lnTo>
                    <a:pt x="5279661" y="2662043"/>
                  </a:lnTo>
                  <a:lnTo>
                    <a:pt x="5306179" y="2662654"/>
                  </a:lnTo>
                  <a:lnTo>
                    <a:pt x="5333305" y="2662654"/>
                  </a:lnTo>
                </a:path>
              </a:pathLst>
            </a:custGeom>
            <a:ln w="66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41612" y="2328235"/>
              <a:ext cx="5333365" cy="3644265"/>
            </a:xfrm>
            <a:custGeom>
              <a:avLst/>
              <a:gdLst/>
              <a:ahLst/>
              <a:cxnLst/>
              <a:rect l="l" t="t" r="r" b="b"/>
              <a:pathLst>
                <a:path w="5333365" h="3644265">
                  <a:moveTo>
                    <a:pt x="0" y="3644269"/>
                  </a:moveTo>
                  <a:lnTo>
                    <a:pt x="5333306" y="3644269"/>
                  </a:lnTo>
                </a:path>
                <a:path w="5333365" h="3644265">
                  <a:moveTo>
                    <a:pt x="156718" y="3617131"/>
                  </a:moveTo>
                  <a:lnTo>
                    <a:pt x="156718" y="3644269"/>
                  </a:lnTo>
                </a:path>
                <a:path w="5333365" h="3644265">
                  <a:moveTo>
                    <a:pt x="470234" y="3617131"/>
                  </a:moveTo>
                  <a:lnTo>
                    <a:pt x="470234" y="3644269"/>
                  </a:lnTo>
                </a:path>
                <a:path w="5333365" h="3644265">
                  <a:moveTo>
                    <a:pt x="784304" y="3617131"/>
                  </a:moveTo>
                  <a:lnTo>
                    <a:pt x="784304" y="3644269"/>
                  </a:lnTo>
                </a:path>
                <a:path w="5333365" h="3644265">
                  <a:moveTo>
                    <a:pt x="1097780" y="3617131"/>
                  </a:moveTo>
                  <a:lnTo>
                    <a:pt x="1097780" y="3644269"/>
                  </a:lnTo>
                </a:path>
                <a:path w="5333365" h="3644265">
                  <a:moveTo>
                    <a:pt x="1411256" y="3617131"/>
                  </a:moveTo>
                  <a:lnTo>
                    <a:pt x="1411256" y="3644269"/>
                  </a:lnTo>
                </a:path>
                <a:path w="5333365" h="3644265">
                  <a:moveTo>
                    <a:pt x="1725327" y="3617131"/>
                  </a:moveTo>
                  <a:lnTo>
                    <a:pt x="1725327" y="3644269"/>
                  </a:lnTo>
                </a:path>
                <a:path w="5333365" h="3644265">
                  <a:moveTo>
                    <a:pt x="2038803" y="3617131"/>
                  </a:moveTo>
                  <a:lnTo>
                    <a:pt x="2038803" y="3644269"/>
                  </a:lnTo>
                </a:path>
                <a:path w="5333365" h="3644265">
                  <a:moveTo>
                    <a:pt x="2352873" y="3617131"/>
                  </a:moveTo>
                  <a:lnTo>
                    <a:pt x="2352873" y="3644269"/>
                  </a:lnTo>
                </a:path>
                <a:path w="5333365" h="3644265">
                  <a:moveTo>
                    <a:pt x="2666349" y="3617131"/>
                  </a:moveTo>
                  <a:lnTo>
                    <a:pt x="2666349" y="3644269"/>
                  </a:lnTo>
                </a:path>
                <a:path w="5333365" h="3644265">
                  <a:moveTo>
                    <a:pt x="2979825" y="3617131"/>
                  </a:moveTo>
                  <a:lnTo>
                    <a:pt x="2979825" y="3644269"/>
                  </a:lnTo>
                </a:path>
                <a:path w="5333365" h="3644265">
                  <a:moveTo>
                    <a:pt x="3293909" y="3617131"/>
                  </a:moveTo>
                  <a:lnTo>
                    <a:pt x="3293909" y="3644269"/>
                  </a:lnTo>
                </a:path>
                <a:path w="5333365" h="3644265">
                  <a:moveTo>
                    <a:pt x="3607371" y="3617131"/>
                  </a:moveTo>
                  <a:lnTo>
                    <a:pt x="3607371" y="3644269"/>
                  </a:lnTo>
                </a:path>
                <a:path w="5333365" h="3644265">
                  <a:moveTo>
                    <a:pt x="3921455" y="3617131"/>
                  </a:moveTo>
                  <a:lnTo>
                    <a:pt x="3921455" y="3644269"/>
                  </a:lnTo>
                </a:path>
                <a:path w="5333365" h="3644265">
                  <a:moveTo>
                    <a:pt x="4234957" y="3617131"/>
                  </a:moveTo>
                  <a:lnTo>
                    <a:pt x="4234957" y="3644269"/>
                  </a:lnTo>
                </a:path>
                <a:path w="5333365" h="3644265">
                  <a:moveTo>
                    <a:pt x="4548433" y="3617131"/>
                  </a:moveTo>
                  <a:lnTo>
                    <a:pt x="4548433" y="3644269"/>
                  </a:lnTo>
                </a:path>
                <a:path w="5333365" h="3644265">
                  <a:moveTo>
                    <a:pt x="4862504" y="3617131"/>
                  </a:moveTo>
                  <a:lnTo>
                    <a:pt x="4862504" y="3644269"/>
                  </a:lnTo>
                </a:path>
                <a:path w="5333365" h="3644265">
                  <a:moveTo>
                    <a:pt x="5175980" y="3617131"/>
                  </a:moveTo>
                  <a:lnTo>
                    <a:pt x="5175980" y="3644269"/>
                  </a:lnTo>
                </a:path>
                <a:path w="5333365" h="3644265">
                  <a:moveTo>
                    <a:pt x="0" y="610"/>
                  </a:moveTo>
                  <a:lnTo>
                    <a:pt x="5333305" y="610"/>
                  </a:lnTo>
                </a:path>
                <a:path w="5333365" h="3644265">
                  <a:moveTo>
                    <a:pt x="156718" y="27735"/>
                  </a:moveTo>
                  <a:lnTo>
                    <a:pt x="156718" y="610"/>
                  </a:lnTo>
                </a:path>
                <a:path w="5333365" h="3644265">
                  <a:moveTo>
                    <a:pt x="470233" y="27735"/>
                  </a:moveTo>
                  <a:lnTo>
                    <a:pt x="470233" y="610"/>
                  </a:lnTo>
                </a:path>
                <a:path w="5333365" h="3644265">
                  <a:moveTo>
                    <a:pt x="784304" y="27735"/>
                  </a:moveTo>
                  <a:lnTo>
                    <a:pt x="784304" y="610"/>
                  </a:lnTo>
                </a:path>
                <a:path w="5333365" h="3644265">
                  <a:moveTo>
                    <a:pt x="1097780" y="27735"/>
                  </a:moveTo>
                  <a:lnTo>
                    <a:pt x="1097780" y="610"/>
                  </a:lnTo>
                </a:path>
                <a:path w="5333365" h="3644265">
                  <a:moveTo>
                    <a:pt x="1411256" y="27735"/>
                  </a:moveTo>
                  <a:lnTo>
                    <a:pt x="1411256" y="610"/>
                  </a:lnTo>
                </a:path>
                <a:path w="5333365" h="3644265">
                  <a:moveTo>
                    <a:pt x="1725326" y="27735"/>
                  </a:moveTo>
                  <a:lnTo>
                    <a:pt x="1725326" y="610"/>
                  </a:lnTo>
                </a:path>
                <a:path w="5333365" h="3644265">
                  <a:moveTo>
                    <a:pt x="2038802" y="27735"/>
                  </a:moveTo>
                  <a:lnTo>
                    <a:pt x="2038802" y="610"/>
                  </a:lnTo>
                </a:path>
                <a:path w="5333365" h="3644265">
                  <a:moveTo>
                    <a:pt x="2352872" y="27735"/>
                  </a:moveTo>
                  <a:lnTo>
                    <a:pt x="2352872" y="610"/>
                  </a:lnTo>
                </a:path>
                <a:path w="5333365" h="3644265">
                  <a:moveTo>
                    <a:pt x="2666348" y="27735"/>
                  </a:moveTo>
                  <a:lnTo>
                    <a:pt x="2666348" y="610"/>
                  </a:lnTo>
                </a:path>
                <a:path w="5333365" h="3644265">
                  <a:moveTo>
                    <a:pt x="2979824" y="27735"/>
                  </a:moveTo>
                  <a:lnTo>
                    <a:pt x="2979824" y="610"/>
                  </a:lnTo>
                </a:path>
                <a:path w="5333365" h="3644265">
                  <a:moveTo>
                    <a:pt x="3293908" y="27735"/>
                  </a:moveTo>
                  <a:lnTo>
                    <a:pt x="3293908" y="610"/>
                  </a:lnTo>
                </a:path>
                <a:path w="5333365" h="3644265">
                  <a:moveTo>
                    <a:pt x="3607371" y="27735"/>
                  </a:moveTo>
                  <a:lnTo>
                    <a:pt x="3607371" y="610"/>
                  </a:lnTo>
                </a:path>
                <a:path w="5333365" h="3644265">
                  <a:moveTo>
                    <a:pt x="3921454" y="27735"/>
                  </a:moveTo>
                  <a:lnTo>
                    <a:pt x="3921454" y="610"/>
                  </a:lnTo>
                </a:path>
                <a:path w="5333365" h="3644265">
                  <a:moveTo>
                    <a:pt x="4234957" y="27735"/>
                  </a:moveTo>
                  <a:lnTo>
                    <a:pt x="4234957" y="610"/>
                  </a:lnTo>
                </a:path>
                <a:path w="5333365" h="3644265">
                  <a:moveTo>
                    <a:pt x="4548433" y="27735"/>
                  </a:moveTo>
                  <a:lnTo>
                    <a:pt x="4548433" y="610"/>
                  </a:lnTo>
                </a:path>
                <a:path w="5333365" h="3644265">
                  <a:moveTo>
                    <a:pt x="4862503" y="27735"/>
                  </a:moveTo>
                  <a:lnTo>
                    <a:pt x="4862503" y="610"/>
                  </a:lnTo>
                </a:path>
                <a:path w="5333365" h="3644265">
                  <a:moveTo>
                    <a:pt x="5175979" y="27735"/>
                  </a:moveTo>
                  <a:lnTo>
                    <a:pt x="5175979" y="610"/>
                  </a:lnTo>
                </a:path>
                <a:path w="5333365" h="3644265">
                  <a:moveTo>
                    <a:pt x="0" y="3644269"/>
                  </a:moveTo>
                  <a:lnTo>
                    <a:pt x="0" y="0"/>
                  </a:lnTo>
                </a:path>
                <a:path w="5333365" h="3644265">
                  <a:moveTo>
                    <a:pt x="20493" y="3644269"/>
                  </a:moveTo>
                  <a:lnTo>
                    <a:pt x="0" y="3644269"/>
                  </a:lnTo>
                </a:path>
                <a:path w="5333365" h="3644265">
                  <a:moveTo>
                    <a:pt x="20493" y="3401883"/>
                  </a:moveTo>
                  <a:lnTo>
                    <a:pt x="0" y="3401883"/>
                  </a:lnTo>
                </a:path>
                <a:path w="5333365" h="3644265">
                  <a:moveTo>
                    <a:pt x="20493" y="3158885"/>
                  </a:moveTo>
                  <a:lnTo>
                    <a:pt x="0" y="3158885"/>
                  </a:lnTo>
                </a:path>
                <a:path w="5333365" h="3644265">
                  <a:moveTo>
                    <a:pt x="20493" y="2915901"/>
                  </a:moveTo>
                  <a:lnTo>
                    <a:pt x="0" y="2915901"/>
                  </a:lnTo>
                </a:path>
                <a:path w="5333365" h="3644265">
                  <a:moveTo>
                    <a:pt x="20493" y="2672917"/>
                  </a:moveTo>
                  <a:lnTo>
                    <a:pt x="0" y="2672917"/>
                  </a:lnTo>
                </a:path>
                <a:path w="5333365" h="3644265">
                  <a:moveTo>
                    <a:pt x="20493" y="2429893"/>
                  </a:moveTo>
                  <a:lnTo>
                    <a:pt x="0" y="2429893"/>
                  </a:lnTo>
                </a:path>
                <a:path w="5333365" h="3644265">
                  <a:moveTo>
                    <a:pt x="20493" y="2186909"/>
                  </a:moveTo>
                  <a:lnTo>
                    <a:pt x="0" y="2186909"/>
                  </a:lnTo>
                </a:path>
                <a:path w="5333365" h="3644265">
                  <a:moveTo>
                    <a:pt x="20493" y="1943912"/>
                  </a:moveTo>
                  <a:lnTo>
                    <a:pt x="0" y="1943912"/>
                  </a:lnTo>
                </a:path>
                <a:path w="5333365" h="3644265">
                  <a:moveTo>
                    <a:pt x="20493" y="1700928"/>
                  </a:moveTo>
                  <a:lnTo>
                    <a:pt x="0" y="1700928"/>
                  </a:lnTo>
                </a:path>
                <a:path w="5333365" h="3644265">
                  <a:moveTo>
                    <a:pt x="20493" y="1457944"/>
                  </a:moveTo>
                  <a:lnTo>
                    <a:pt x="0" y="1457944"/>
                  </a:lnTo>
                </a:path>
                <a:path w="5333365" h="3644265">
                  <a:moveTo>
                    <a:pt x="20493" y="1214946"/>
                  </a:moveTo>
                  <a:lnTo>
                    <a:pt x="0" y="1214946"/>
                  </a:lnTo>
                </a:path>
                <a:path w="5333365" h="3644265">
                  <a:moveTo>
                    <a:pt x="20493" y="971962"/>
                  </a:moveTo>
                  <a:lnTo>
                    <a:pt x="0" y="971962"/>
                  </a:lnTo>
                </a:path>
                <a:path w="5333365" h="3644265">
                  <a:moveTo>
                    <a:pt x="20493" y="728978"/>
                  </a:moveTo>
                  <a:lnTo>
                    <a:pt x="0" y="728978"/>
                  </a:lnTo>
                </a:path>
                <a:path w="5333365" h="3644265">
                  <a:moveTo>
                    <a:pt x="20493" y="485981"/>
                  </a:moveTo>
                  <a:lnTo>
                    <a:pt x="0" y="485981"/>
                  </a:lnTo>
                </a:path>
                <a:path w="5333365" h="3644265">
                  <a:moveTo>
                    <a:pt x="20493" y="242997"/>
                  </a:moveTo>
                  <a:lnTo>
                    <a:pt x="0" y="242997"/>
                  </a:lnTo>
                </a:path>
                <a:path w="5333365" h="3644265">
                  <a:moveTo>
                    <a:pt x="20493" y="0"/>
                  </a:moveTo>
                  <a:lnTo>
                    <a:pt x="0" y="0"/>
                  </a:lnTo>
                </a:path>
              </a:pathLst>
            </a:custGeom>
            <a:ln w="6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887211" y="2205229"/>
            <a:ext cx="5641975" cy="42322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R="5440680" algn="r">
              <a:lnSpc>
                <a:spcPct val="100000"/>
              </a:lnSpc>
              <a:spcBef>
                <a:spcPts val="295"/>
              </a:spcBef>
            </a:pPr>
            <a:r>
              <a:rPr sz="950" spc="15" dirty="0">
                <a:latin typeface="Arial"/>
                <a:cs typeface="Arial"/>
              </a:rPr>
              <a:t>30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28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26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0"/>
              </a:spcBef>
            </a:pPr>
            <a:r>
              <a:rPr sz="950" spc="15" dirty="0">
                <a:latin typeface="Arial"/>
                <a:cs typeface="Arial"/>
              </a:rPr>
              <a:t>24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22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20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0"/>
              </a:spcBef>
            </a:pPr>
            <a:r>
              <a:rPr sz="950" spc="15" dirty="0">
                <a:latin typeface="Arial"/>
                <a:cs typeface="Arial"/>
              </a:rPr>
              <a:t>18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16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14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0"/>
              </a:spcBef>
            </a:pPr>
            <a:r>
              <a:rPr sz="950" spc="15" dirty="0"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R="5440680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  <a:p>
            <a:pPr marR="5441315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  <a:p>
            <a:pPr marR="5441315" algn="r">
              <a:lnSpc>
                <a:spcPct val="100000"/>
              </a:lnSpc>
              <a:spcBef>
                <a:spcPts val="770"/>
              </a:spcBef>
            </a:pPr>
            <a:r>
              <a:rPr sz="950" spc="15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  <a:p>
            <a:pPr marR="5441315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  <a:p>
            <a:pPr marR="5441315" algn="r">
              <a:lnSpc>
                <a:spcPct val="100000"/>
              </a:lnSpc>
              <a:spcBef>
                <a:spcPts val="775"/>
              </a:spcBef>
            </a:pPr>
            <a:r>
              <a:rPr sz="950" spc="15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  <a:p>
            <a:pPr marL="123189">
              <a:lnSpc>
                <a:spcPts val="1095"/>
              </a:lnSpc>
              <a:spcBef>
                <a:spcPts val="765"/>
              </a:spcBef>
            </a:pPr>
            <a:r>
              <a:rPr sz="950" spc="15" dirty="0"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  <a:p>
            <a:pPr marL="234950" algn="ctr">
              <a:lnSpc>
                <a:spcPts val="1095"/>
              </a:lnSpc>
              <a:tabLst>
                <a:tab pos="548005" algn="l"/>
                <a:tab pos="862330" algn="l"/>
                <a:tab pos="1176020" algn="l"/>
                <a:tab pos="1454785" algn="l"/>
                <a:tab pos="1769110" algn="l"/>
                <a:tab pos="2082164" algn="l"/>
                <a:tab pos="2396490" algn="l"/>
                <a:tab pos="2710180" algn="l"/>
                <a:tab pos="3023235" algn="l"/>
                <a:tab pos="3337560" algn="l"/>
                <a:tab pos="3651250" algn="l"/>
                <a:tab pos="3964940" algn="l"/>
                <a:tab pos="4278630" algn="l"/>
                <a:tab pos="4592320" algn="l"/>
                <a:tab pos="4906010" algn="l"/>
                <a:tab pos="5219700" algn="l"/>
              </a:tabLst>
            </a:pPr>
            <a:r>
              <a:rPr sz="950" spc="15" dirty="0">
                <a:latin typeface="Arial"/>
                <a:cs typeface="Arial"/>
              </a:rPr>
              <a:t>2	4	6	8	10	12	14	16	18	20	22	24	26	28	30	32	34</a:t>
            </a:r>
            <a:endParaRPr sz="950">
              <a:latin typeface="Arial"/>
              <a:cs typeface="Arial"/>
            </a:endParaRPr>
          </a:p>
          <a:p>
            <a:pPr marL="191770" algn="ctr">
              <a:lnSpc>
                <a:spcPct val="100000"/>
              </a:lnSpc>
              <a:spcBef>
                <a:spcPts val="605"/>
              </a:spcBef>
            </a:pPr>
            <a:r>
              <a:rPr sz="950" spc="10" dirty="0">
                <a:latin typeface="Arial"/>
                <a:cs typeface="Arial"/>
              </a:rPr>
              <a:t>Всего доменов в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10" dirty="0">
                <a:latin typeface="Arial"/>
                <a:cs typeface="Arial"/>
              </a:rPr>
              <a:t>диагнозе</a:t>
            </a:r>
            <a:endParaRPr sz="95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1453817" y="2328235"/>
            <a:ext cx="21590" cy="3644265"/>
          </a:xfrm>
          <a:custGeom>
            <a:avLst/>
            <a:gdLst/>
            <a:ahLst/>
            <a:cxnLst/>
            <a:rect l="l" t="t" r="r" b="b"/>
            <a:pathLst>
              <a:path w="21590" h="3644265">
                <a:moveTo>
                  <a:pt x="21101" y="3644269"/>
                </a:moveTo>
                <a:lnTo>
                  <a:pt x="21100" y="0"/>
                </a:lnTo>
              </a:path>
              <a:path w="21590" h="3644265">
                <a:moveTo>
                  <a:pt x="0" y="3644269"/>
                </a:moveTo>
                <a:lnTo>
                  <a:pt x="21101" y="3644269"/>
                </a:lnTo>
              </a:path>
              <a:path w="21590" h="3644265">
                <a:moveTo>
                  <a:pt x="0" y="3401883"/>
                </a:moveTo>
                <a:lnTo>
                  <a:pt x="21101" y="3401883"/>
                </a:lnTo>
              </a:path>
              <a:path w="21590" h="3644265">
                <a:moveTo>
                  <a:pt x="0" y="3158885"/>
                </a:moveTo>
                <a:lnTo>
                  <a:pt x="21101" y="3158885"/>
                </a:lnTo>
              </a:path>
              <a:path w="21590" h="3644265">
                <a:moveTo>
                  <a:pt x="0" y="2915901"/>
                </a:moveTo>
                <a:lnTo>
                  <a:pt x="21101" y="2915901"/>
                </a:lnTo>
              </a:path>
              <a:path w="21590" h="3644265">
                <a:moveTo>
                  <a:pt x="0" y="2672917"/>
                </a:moveTo>
                <a:lnTo>
                  <a:pt x="21101" y="2672917"/>
                </a:lnTo>
              </a:path>
              <a:path w="21590" h="3644265">
                <a:moveTo>
                  <a:pt x="0" y="2429893"/>
                </a:moveTo>
                <a:lnTo>
                  <a:pt x="21101" y="2429893"/>
                </a:lnTo>
              </a:path>
              <a:path w="21590" h="3644265">
                <a:moveTo>
                  <a:pt x="0" y="2186909"/>
                </a:moveTo>
                <a:lnTo>
                  <a:pt x="21101" y="2186909"/>
                </a:lnTo>
              </a:path>
              <a:path w="21590" h="3644265">
                <a:moveTo>
                  <a:pt x="0" y="1943912"/>
                </a:moveTo>
                <a:lnTo>
                  <a:pt x="21101" y="1943912"/>
                </a:lnTo>
              </a:path>
              <a:path w="21590" h="3644265">
                <a:moveTo>
                  <a:pt x="0" y="1700928"/>
                </a:moveTo>
                <a:lnTo>
                  <a:pt x="21101" y="1700928"/>
                </a:lnTo>
              </a:path>
              <a:path w="21590" h="3644265">
                <a:moveTo>
                  <a:pt x="0" y="1457944"/>
                </a:moveTo>
                <a:lnTo>
                  <a:pt x="21101" y="1457944"/>
                </a:lnTo>
              </a:path>
              <a:path w="21590" h="3644265">
                <a:moveTo>
                  <a:pt x="0" y="1214946"/>
                </a:moveTo>
                <a:lnTo>
                  <a:pt x="21101" y="1214946"/>
                </a:lnTo>
              </a:path>
              <a:path w="21590" h="3644265">
                <a:moveTo>
                  <a:pt x="0" y="971962"/>
                </a:moveTo>
                <a:lnTo>
                  <a:pt x="21101" y="971962"/>
                </a:lnTo>
              </a:path>
              <a:path w="21590" h="3644265">
                <a:moveTo>
                  <a:pt x="0" y="728978"/>
                </a:moveTo>
                <a:lnTo>
                  <a:pt x="21101" y="728978"/>
                </a:lnTo>
              </a:path>
              <a:path w="21590" h="3644265">
                <a:moveTo>
                  <a:pt x="0" y="485981"/>
                </a:moveTo>
                <a:lnTo>
                  <a:pt x="21101" y="485981"/>
                </a:lnTo>
              </a:path>
              <a:path w="21590" h="3644265">
                <a:moveTo>
                  <a:pt x="0" y="242997"/>
                </a:moveTo>
                <a:lnTo>
                  <a:pt x="21101" y="242997"/>
                </a:lnTo>
              </a:path>
              <a:path w="21590" h="3644265">
                <a:moveTo>
                  <a:pt x="0" y="0"/>
                </a:moveTo>
                <a:lnTo>
                  <a:pt x="21100" y="0"/>
                </a:lnTo>
              </a:path>
            </a:pathLst>
          </a:custGeom>
          <a:ln w="66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099809" y="1311909"/>
            <a:ext cx="4762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Общее количество проблем </a:t>
            </a:r>
            <a:r>
              <a:rPr sz="1800" b="1" spc="-5" dirty="0">
                <a:latin typeface="Calibri"/>
                <a:cs typeface="Calibri"/>
              </a:rPr>
              <a:t>(доменов)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5" dirty="0">
                <a:latin typeface="Calibri"/>
                <a:cs typeface="Calibri"/>
              </a:rPr>
              <a:t>реабилитационном диагнозе пациента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ОНМК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420111" y="1450594"/>
            <a:ext cx="2308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среднем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10-15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минут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72" y="2183968"/>
            <a:ext cx="1093025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C00000"/>
                </a:solidFill>
              </a:rPr>
              <a:t>Что </a:t>
            </a:r>
            <a:r>
              <a:rPr sz="3600" spc="-20" dirty="0">
                <a:solidFill>
                  <a:srgbClr val="C00000"/>
                </a:solidFill>
              </a:rPr>
              <a:t>произойдет, </a:t>
            </a:r>
            <a:r>
              <a:rPr sz="3600" dirty="0">
                <a:solidFill>
                  <a:srgbClr val="C00000"/>
                </a:solidFill>
              </a:rPr>
              <a:t>если </a:t>
            </a:r>
            <a:r>
              <a:rPr sz="3600" spc="-25" dirty="0">
                <a:solidFill>
                  <a:srgbClr val="C00000"/>
                </a:solidFill>
              </a:rPr>
              <a:t>один </a:t>
            </a:r>
            <a:r>
              <a:rPr sz="3600" spc="-5" dirty="0">
                <a:solidFill>
                  <a:srgbClr val="C00000"/>
                </a:solidFill>
              </a:rPr>
              <a:t>специалист</a:t>
            </a:r>
            <a:r>
              <a:rPr sz="3600" spc="-15" dirty="0">
                <a:solidFill>
                  <a:srgbClr val="C00000"/>
                </a:solidFill>
              </a:rPr>
              <a:t> </a:t>
            </a:r>
            <a:r>
              <a:rPr sz="3600" dirty="0">
                <a:solidFill>
                  <a:srgbClr val="C00000"/>
                </a:solidFill>
              </a:rPr>
              <a:t>из</a:t>
            </a:r>
            <a:endParaRPr sz="3600"/>
          </a:p>
          <a:p>
            <a:pPr marL="12700" marR="5080" indent="-1270" algn="ctr">
              <a:lnSpc>
                <a:spcPct val="100000"/>
              </a:lnSpc>
              <a:spcBef>
                <a:spcPts val="5"/>
              </a:spcBef>
            </a:pPr>
            <a:r>
              <a:rPr sz="3600" spc="-15" dirty="0">
                <a:solidFill>
                  <a:srgbClr val="C00000"/>
                </a:solidFill>
              </a:rPr>
              <a:t>мультидисциплинарной </a:t>
            </a:r>
            <a:r>
              <a:rPr sz="3600" spc="-5" dirty="0">
                <a:solidFill>
                  <a:srgbClr val="C00000"/>
                </a:solidFill>
              </a:rPr>
              <a:t>бригады не </a:t>
            </a:r>
            <a:r>
              <a:rPr sz="3600" spc="-45" dirty="0">
                <a:solidFill>
                  <a:srgbClr val="C00000"/>
                </a:solidFill>
              </a:rPr>
              <a:t>будет </a:t>
            </a:r>
            <a:r>
              <a:rPr sz="3600" spc="-5" dirty="0">
                <a:solidFill>
                  <a:srgbClr val="C00000"/>
                </a:solidFill>
              </a:rPr>
              <a:t>принимать  </a:t>
            </a:r>
            <a:r>
              <a:rPr sz="3600" dirty="0">
                <a:solidFill>
                  <a:srgbClr val="C00000"/>
                </a:solidFill>
              </a:rPr>
              <a:t>участие во встрече </a:t>
            </a:r>
            <a:r>
              <a:rPr sz="3600" spc="-5" dirty="0">
                <a:solidFill>
                  <a:srgbClr val="C00000"/>
                </a:solidFill>
              </a:rPr>
              <a:t>МДБ </a:t>
            </a:r>
            <a:r>
              <a:rPr sz="3600" dirty="0">
                <a:solidFill>
                  <a:srgbClr val="C00000"/>
                </a:solidFill>
              </a:rPr>
              <a:t>или </a:t>
            </a:r>
            <a:r>
              <a:rPr sz="3600" spc="-5" dirty="0">
                <a:solidFill>
                  <a:srgbClr val="C00000"/>
                </a:solidFill>
              </a:rPr>
              <a:t>не </a:t>
            </a:r>
            <a:r>
              <a:rPr sz="3600" spc="-45" dirty="0">
                <a:solidFill>
                  <a:srgbClr val="C00000"/>
                </a:solidFill>
              </a:rPr>
              <a:t>будет </a:t>
            </a:r>
            <a:r>
              <a:rPr sz="3600" spc="-5" dirty="0">
                <a:solidFill>
                  <a:srgbClr val="C00000"/>
                </a:solidFill>
              </a:rPr>
              <a:t>работать </a:t>
            </a:r>
            <a:r>
              <a:rPr sz="3600" dirty="0">
                <a:solidFill>
                  <a:srgbClr val="C00000"/>
                </a:solidFill>
              </a:rPr>
              <a:t>в</a:t>
            </a:r>
            <a:r>
              <a:rPr sz="3600" spc="-110" dirty="0">
                <a:solidFill>
                  <a:srgbClr val="C00000"/>
                </a:solidFill>
              </a:rPr>
              <a:t> </a:t>
            </a:r>
            <a:r>
              <a:rPr sz="3600" spc="-5" dirty="0">
                <a:solidFill>
                  <a:srgbClr val="C00000"/>
                </a:solidFill>
              </a:rPr>
              <a:t>МДБ?</a:t>
            </a:r>
            <a:endParaRPr sz="3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9511" y="632414"/>
            <a:ext cx="2964815" cy="2223770"/>
            <a:chOff x="1429511" y="632414"/>
            <a:chExt cx="2964815" cy="2223770"/>
          </a:xfrm>
        </p:grpSpPr>
        <p:sp>
          <p:nvSpPr>
            <p:cNvPr id="3" name="object 3"/>
            <p:cNvSpPr/>
            <p:nvPr/>
          </p:nvSpPr>
          <p:spPr>
            <a:xfrm>
              <a:off x="1429511" y="632414"/>
              <a:ext cx="2964815" cy="2223770"/>
            </a:xfrm>
            <a:custGeom>
              <a:avLst/>
              <a:gdLst/>
              <a:ahLst/>
              <a:cxnLst/>
              <a:rect l="l" t="t" r="r" b="b"/>
              <a:pathLst>
                <a:path w="2964815" h="2223770">
                  <a:moveTo>
                    <a:pt x="0" y="2223561"/>
                  </a:moveTo>
                  <a:lnTo>
                    <a:pt x="2964261" y="2223561"/>
                  </a:lnTo>
                  <a:lnTo>
                    <a:pt x="2964261" y="0"/>
                  </a:lnTo>
                  <a:lnTo>
                    <a:pt x="0" y="0"/>
                  </a:lnTo>
                  <a:lnTo>
                    <a:pt x="0" y="2223561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6932" y="697041"/>
              <a:ext cx="2712085" cy="1918335"/>
            </a:xfrm>
            <a:custGeom>
              <a:avLst/>
              <a:gdLst/>
              <a:ahLst/>
              <a:cxnLst/>
              <a:rect l="l" t="t" r="r" b="b"/>
              <a:pathLst>
                <a:path w="2712085" h="1918335">
                  <a:moveTo>
                    <a:pt x="0" y="1918173"/>
                  </a:moveTo>
                  <a:lnTo>
                    <a:pt x="2711828" y="1918173"/>
                  </a:lnTo>
                  <a:lnTo>
                    <a:pt x="2711828" y="0"/>
                  </a:lnTo>
                  <a:lnTo>
                    <a:pt x="0" y="0"/>
                  </a:lnTo>
                  <a:lnTo>
                    <a:pt x="0" y="191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6932" y="2371680"/>
              <a:ext cx="2708910" cy="1905"/>
            </a:xfrm>
            <a:custGeom>
              <a:avLst/>
              <a:gdLst/>
              <a:ahLst/>
              <a:cxnLst/>
              <a:rect l="l" t="t" r="r" b="b"/>
              <a:pathLst>
                <a:path w="2708910" h="1905">
                  <a:moveTo>
                    <a:pt x="0" y="0"/>
                  </a:moveTo>
                  <a:lnTo>
                    <a:pt x="1760377" y="0"/>
                  </a:lnTo>
                </a:path>
                <a:path w="2708910" h="1905">
                  <a:moveTo>
                    <a:pt x="2301993" y="0"/>
                  </a:moveTo>
                  <a:lnTo>
                    <a:pt x="2708344" y="0"/>
                  </a:lnTo>
                </a:path>
                <a:path w="2708910" h="1905">
                  <a:moveTo>
                    <a:pt x="0" y="1750"/>
                  </a:moveTo>
                  <a:lnTo>
                    <a:pt x="2708344" y="175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932" y="2133057"/>
              <a:ext cx="406400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0" y="0"/>
                  </a:moveTo>
                  <a:lnTo>
                    <a:pt x="406038" y="0"/>
                  </a:lnTo>
                </a:path>
              </a:pathLst>
            </a:custGeom>
            <a:ln w="35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4586" y="2132185"/>
              <a:ext cx="1760855" cy="1905"/>
            </a:xfrm>
            <a:custGeom>
              <a:avLst/>
              <a:gdLst/>
              <a:ahLst/>
              <a:cxnLst/>
              <a:rect l="l" t="t" r="r" b="b"/>
              <a:pathLst>
                <a:path w="1760854" h="1905">
                  <a:moveTo>
                    <a:pt x="0" y="1750"/>
                  </a:moveTo>
                  <a:lnTo>
                    <a:pt x="1760689" y="1750"/>
                  </a:lnTo>
                </a:path>
                <a:path w="1760854" h="1905">
                  <a:moveTo>
                    <a:pt x="0" y="0"/>
                  </a:moveTo>
                  <a:lnTo>
                    <a:pt x="1760689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6932" y="1893879"/>
              <a:ext cx="2708910" cy="0"/>
            </a:xfrm>
            <a:custGeom>
              <a:avLst/>
              <a:gdLst/>
              <a:ahLst/>
              <a:cxnLst/>
              <a:rect l="l" t="t" r="r" b="b"/>
              <a:pathLst>
                <a:path w="2708910">
                  <a:moveTo>
                    <a:pt x="0" y="0"/>
                  </a:moveTo>
                  <a:lnTo>
                    <a:pt x="406038" y="0"/>
                  </a:lnTo>
                </a:path>
                <a:path w="2708910">
                  <a:moveTo>
                    <a:pt x="947654" y="0"/>
                  </a:moveTo>
                  <a:lnTo>
                    <a:pt x="2708344" y="0"/>
                  </a:lnTo>
                </a:path>
              </a:pathLst>
            </a:custGeom>
            <a:ln w="35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6932" y="1653512"/>
              <a:ext cx="2708910" cy="1905"/>
            </a:xfrm>
            <a:custGeom>
              <a:avLst/>
              <a:gdLst/>
              <a:ahLst/>
              <a:cxnLst/>
              <a:rect l="l" t="t" r="r" b="b"/>
              <a:pathLst>
                <a:path w="2708910" h="1905">
                  <a:moveTo>
                    <a:pt x="0" y="1750"/>
                  </a:moveTo>
                  <a:lnTo>
                    <a:pt x="2708344" y="1750"/>
                  </a:lnTo>
                </a:path>
                <a:path w="2708910" h="1905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6932" y="936540"/>
              <a:ext cx="2708910" cy="478790"/>
            </a:xfrm>
            <a:custGeom>
              <a:avLst/>
              <a:gdLst/>
              <a:ahLst/>
              <a:cxnLst/>
              <a:rect l="l" t="t" r="r" b="b"/>
              <a:pathLst>
                <a:path w="2708910" h="478790">
                  <a:moveTo>
                    <a:pt x="0" y="478669"/>
                  </a:moveTo>
                  <a:lnTo>
                    <a:pt x="2708344" y="478669"/>
                  </a:lnTo>
                </a:path>
                <a:path w="2708910" h="478790">
                  <a:moveTo>
                    <a:pt x="0" y="239177"/>
                  </a:moveTo>
                  <a:lnTo>
                    <a:pt x="2708344" y="239178"/>
                  </a:lnTo>
                </a:path>
                <a:path w="2708910" h="478790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4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3778" y="936540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0"/>
                  </a:moveTo>
                  <a:lnTo>
                    <a:pt x="0" y="717847"/>
                  </a:lnTo>
                </a:path>
              </a:pathLst>
            </a:custGeom>
            <a:ln w="3483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8534" y="2373431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8534" y="936540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3778" y="237343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33778" y="936540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135563" y="0"/>
                  </a:moveTo>
                  <a:lnTo>
                    <a:pt x="0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2970" y="1654387"/>
              <a:ext cx="541655" cy="718185"/>
            </a:xfrm>
            <a:custGeom>
              <a:avLst/>
              <a:gdLst/>
              <a:ahLst/>
              <a:cxnLst/>
              <a:rect l="l" t="t" r="r" b="b"/>
              <a:pathLst>
                <a:path w="541655" h="718185">
                  <a:moveTo>
                    <a:pt x="0" y="718168"/>
                  </a:moveTo>
                  <a:lnTo>
                    <a:pt x="541616" y="718168"/>
                  </a:lnTo>
                  <a:lnTo>
                    <a:pt x="541616" y="0"/>
                  </a:lnTo>
                  <a:lnTo>
                    <a:pt x="0" y="0"/>
                  </a:lnTo>
                  <a:lnTo>
                    <a:pt x="0" y="718168"/>
                  </a:lnTo>
                  <a:close/>
                </a:path>
              </a:pathLst>
            </a:custGeom>
            <a:ln w="6979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52553" y="237343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2553" y="2132185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88117" y="2373431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88117" y="2132185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17309" y="2133064"/>
              <a:ext cx="541655" cy="240029"/>
            </a:xfrm>
            <a:custGeom>
              <a:avLst/>
              <a:gdLst/>
              <a:ahLst/>
              <a:cxnLst/>
              <a:rect l="l" t="t" r="r" b="b"/>
              <a:pathLst>
                <a:path w="541654" h="240030">
                  <a:moveTo>
                    <a:pt x="0" y="239491"/>
                  </a:moveTo>
                  <a:lnTo>
                    <a:pt x="541616" y="239491"/>
                  </a:lnTo>
                  <a:lnTo>
                    <a:pt x="541616" y="0"/>
                  </a:lnTo>
                  <a:lnTo>
                    <a:pt x="0" y="0"/>
                  </a:lnTo>
                  <a:lnTo>
                    <a:pt x="0" y="239491"/>
                  </a:lnTo>
                  <a:close/>
                </a:path>
              </a:pathLst>
            </a:custGeom>
            <a:ln w="699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17944" y="1402541"/>
              <a:ext cx="1390015" cy="989330"/>
            </a:xfrm>
            <a:custGeom>
              <a:avLst/>
              <a:gdLst/>
              <a:ahLst/>
              <a:cxnLst/>
              <a:rect l="l" t="t" r="r" b="b"/>
              <a:pathLst>
                <a:path w="1390014" h="989330">
                  <a:moveTo>
                    <a:pt x="0" y="748254"/>
                  </a:moveTo>
                  <a:lnTo>
                    <a:pt x="31986" y="748254"/>
                  </a:lnTo>
                  <a:lnTo>
                    <a:pt x="31986" y="715946"/>
                  </a:lnTo>
                  <a:lnTo>
                    <a:pt x="0" y="715946"/>
                  </a:lnTo>
                  <a:lnTo>
                    <a:pt x="0" y="748254"/>
                  </a:lnTo>
                  <a:close/>
                </a:path>
                <a:path w="1390014" h="989330">
                  <a:moveTo>
                    <a:pt x="1357504" y="989330"/>
                  </a:moveTo>
                  <a:lnTo>
                    <a:pt x="1389806" y="989330"/>
                  </a:lnTo>
                  <a:lnTo>
                    <a:pt x="1389806" y="957021"/>
                  </a:lnTo>
                  <a:lnTo>
                    <a:pt x="1357504" y="957021"/>
                  </a:lnTo>
                  <a:lnTo>
                    <a:pt x="1357504" y="989330"/>
                  </a:lnTo>
                  <a:close/>
                </a:path>
                <a:path w="1390014" h="989330">
                  <a:moveTo>
                    <a:pt x="1357504" y="253743"/>
                  </a:moveTo>
                  <a:lnTo>
                    <a:pt x="1357504" y="244877"/>
                  </a:lnTo>
                  <a:lnTo>
                    <a:pt x="1364786" y="237594"/>
                  </a:lnTo>
                  <a:lnTo>
                    <a:pt x="1373658" y="237594"/>
                  </a:lnTo>
                  <a:lnTo>
                    <a:pt x="1382523" y="237594"/>
                  </a:lnTo>
                  <a:lnTo>
                    <a:pt x="1389805" y="244877"/>
                  </a:lnTo>
                  <a:lnTo>
                    <a:pt x="1389805" y="253743"/>
                  </a:lnTo>
                  <a:lnTo>
                    <a:pt x="1389805" y="262616"/>
                  </a:lnTo>
                  <a:lnTo>
                    <a:pt x="1382523" y="269585"/>
                  </a:lnTo>
                  <a:lnTo>
                    <a:pt x="1373658" y="269585"/>
                  </a:lnTo>
                  <a:lnTo>
                    <a:pt x="1364786" y="269585"/>
                  </a:lnTo>
                  <a:lnTo>
                    <a:pt x="1357504" y="262616"/>
                  </a:lnTo>
                  <a:lnTo>
                    <a:pt x="1357504" y="253743"/>
                  </a:lnTo>
                  <a:close/>
                </a:path>
                <a:path w="1390014" h="989330">
                  <a:moveTo>
                    <a:pt x="1357504" y="16155"/>
                  </a:moveTo>
                  <a:lnTo>
                    <a:pt x="1357504" y="7282"/>
                  </a:lnTo>
                  <a:lnTo>
                    <a:pt x="1364786" y="0"/>
                  </a:lnTo>
                  <a:lnTo>
                    <a:pt x="1373658" y="0"/>
                  </a:lnTo>
                  <a:lnTo>
                    <a:pt x="1382523" y="0"/>
                  </a:lnTo>
                  <a:lnTo>
                    <a:pt x="1389805" y="7282"/>
                  </a:lnTo>
                  <a:lnTo>
                    <a:pt x="1389805" y="16155"/>
                  </a:lnTo>
                  <a:lnTo>
                    <a:pt x="1389805" y="25022"/>
                  </a:lnTo>
                  <a:lnTo>
                    <a:pt x="1382523" y="31990"/>
                  </a:lnTo>
                  <a:lnTo>
                    <a:pt x="1373658" y="31990"/>
                  </a:lnTo>
                  <a:lnTo>
                    <a:pt x="1364786" y="31990"/>
                  </a:lnTo>
                  <a:lnTo>
                    <a:pt x="1357504" y="25022"/>
                  </a:lnTo>
                  <a:lnTo>
                    <a:pt x="1357504" y="16155"/>
                  </a:lnTo>
                  <a:close/>
                </a:path>
              </a:pathLst>
            </a:custGeom>
            <a:ln w="3492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56932" y="697041"/>
              <a:ext cx="2708910" cy="1915160"/>
            </a:xfrm>
            <a:custGeom>
              <a:avLst/>
              <a:gdLst/>
              <a:ahLst/>
              <a:cxnLst/>
              <a:rect l="l" t="t" r="r" b="b"/>
              <a:pathLst>
                <a:path w="2708910" h="1915160">
                  <a:moveTo>
                    <a:pt x="0" y="1914692"/>
                  </a:moveTo>
                  <a:lnTo>
                    <a:pt x="2708344" y="1914692"/>
                  </a:lnTo>
                </a:path>
                <a:path w="2708910" h="1915160">
                  <a:moveTo>
                    <a:pt x="676846" y="1900434"/>
                  </a:moveTo>
                  <a:lnTo>
                    <a:pt x="676846" y="1914692"/>
                  </a:lnTo>
                </a:path>
                <a:path w="2708910" h="1915160">
                  <a:moveTo>
                    <a:pt x="2031185" y="1900434"/>
                  </a:moveTo>
                  <a:lnTo>
                    <a:pt x="2031185" y="1914692"/>
                  </a:lnTo>
                </a:path>
                <a:path w="2708910" h="1915160">
                  <a:moveTo>
                    <a:pt x="0" y="320"/>
                  </a:moveTo>
                  <a:lnTo>
                    <a:pt x="2708344" y="321"/>
                  </a:lnTo>
                </a:path>
                <a:path w="2708910" h="1915160">
                  <a:moveTo>
                    <a:pt x="676846" y="14572"/>
                  </a:moveTo>
                  <a:lnTo>
                    <a:pt x="676846" y="320"/>
                  </a:lnTo>
                </a:path>
                <a:path w="2708910" h="1915160">
                  <a:moveTo>
                    <a:pt x="2031185" y="14572"/>
                  </a:moveTo>
                  <a:lnTo>
                    <a:pt x="2031185" y="321"/>
                  </a:lnTo>
                </a:path>
                <a:path w="2708910" h="1915160">
                  <a:moveTo>
                    <a:pt x="0" y="1914692"/>
                  </a:moveTo>
                  <a:lnTo>
                    <a:pt x="0" y="0"/>
                  </a:lnTo>
                </a:path>
                <a:path w="2708910" h="1915160">
                  <a:moveTo>
                    <a:pt x="10767" y="1914692"/>
                  </a:moveTo>
                  <a:lnTo>
                    <a:pt x="0" y="1914692"/>
                  </a:lnTo>
                </a:path>
                <a:path w="2708910" h="1915160">
                  <a:moveTo>
                    <a:pt x="10767" y="1675514"/>
                  </a:moveTo>
                  <a:lnTo>
                    <a:pt x="0" y="1675514"/>
                  </a:lnTo>
                </a:path>
                <a:path w="2708910" h="1915160">
                  <a:moveTo>
                    <a:pt x="10767" y="1436015"/>
                  </a:moveTo>
                  <a:lnTo>
                    <a:pt x="0" y="1436015"/>
                  </a:lnTo>
                </a:path>
                <a:path w="2708910" h="1915160">
                  <a:moveTo>
                    <a:pt x="10767" y="1196837"/>
                  </a:moveTo>
                  <a:lnTo>
                    <a:pt x="0" y="1196837"/>
                  </a:lnTo>
                </a:path>
                <a:path w="2708910" h="1915160">
                  <a:moveTo>
                    <a:pt x="10767" y="957346"/>
                  </a:moveTo>
                  <a:lnTo>
                    <a:pt x="0" y="957346"/>
                  </a:lnTo>
                </a:path>
                <a:path w="2708910" h="1915160">
                  <a:moveTo>
                    <a:pt x="10767" y="718168"/>
                  </a:moveTo>
                  <a:lnTo>
                    <a:pt x="0" y="718168"/>
                  </a:lnTo>
                </a:path>
                <a:path w="2708910" h="1915160">
                  <a:moveTo>
                    <a:pt x="10767" y="478676"/>
                  </a:moveTo>
                  <a:lnTo>
                    <a:pt x="0" y="478676"/>
                  </a:lnTo>
                </a:path>
                <a:path w="2708910" h="1915160">
                  <a:moveTo>
                    <a:pt x="10767" y="239498"/>
                  </a:moveTo>
                  <a:lnTo>
                    <a:pt x="0" y="239498"/>
                  </a:lnTo>
                </a:path>
                <a:path w="2708910" h="1915160">
                  <a:moveTo>
                    <a:pt x="10767" y="0"/>
                  </a:moveTo>
                  <a:lnTo>
                    <a:pt x="0" y="0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553958" y="2554376"/>
            <a:ext cx="838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-1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75492" y="2315198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75492" y="2075699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75492" y="1836521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75492" y="1597029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75492" y="1357852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5492" y="1118360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75492" y="879182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75492" y="639683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7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45901" y="1458608"/>
            <a:ext cx="95885" cy="39814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00" spc="-5" dirty="0">
                <a:latin typeface="Arial"/>
                <a:cs typeface="Arial"/>
              </a:rPr>
              <a:t>Логопед</a:t>
            </a:r>
            <a:r>
              <a:rPr sz="500" spc="9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(n)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54190" y="697041"/>
            <a:ext cx="11430" cy="1915160"/>
          </a:xfrm>
          <a:custGeom>
            <a:avLst/>
            <a:gdLst/>
            <a:ahLst/>
            <a:cxnLst/>
            <a:rect l="l" t="t" r="r" b="b"/>
            <a:pathLst>
              <a:path w="11429" h="1915160">
                <a:moveTo>
                  <a:pt x="11086" y="1914692"/>
                </a:moveTo>
                <a:lnTo>
                  <a:pt x="11086" y="0"/>
                </a:lnTo>
              </a:path>
              <a:path w="11429" h="1915160">
                <a:moveTo>
                  <a:pt x="0" y="1914692"/>
                </a:moveTo>
                <a:lnTo>
                  <a:pt x="11086" y="1914692"/>
                </a:lnTo>
              </a:path>
              <a:path w="11429" h="1915160">
                <a:moveTo>
                  <a:pt x="0" y="1675514"/>
                </a:moveTo>
                <a:lnTo>
                  <a:pt x="11086" y="1675514"/>
                </a:lnTo>
              </a:path>
              <a:path w="11429" h="1915160">
                <a:moveTo>
                  <a:pt x="0" y="1436015"/>
                </a:moveTo>
                <a:lnTo>
                  <a:pt x="11086" y="1436015"/>
                </a:lnTo>
              </a:path>
              <a:path w="11429" h="1915160">
                <a:moveTo>
                  <a:pt x="0" y="1196837"/>
                </a:moveTo>
                <a:lnTo>
                  <a:pt x="11086" y="1196837"/>
                </a:lnTo>
              </a:path>
              <a:path w="11429" h="1915160">
                <a:moveTo>
                  <a:pt x="0" y="957346"/>
                </a:moveTo>
                <a:lnTo>
                  <a:pt x="11086" y="957346"/>
                </a:lnTo>
              </a:path>
              <a:path w="11429" h="1915160">
                <a:moveTo>
                  <a:pt x="0" y="718168"/>
                </a:moveTo>
                <a:lnTo>
                  <a:pt x="11086" y="718168"/>
                </a:lnTo>
              </a:path>
              <a:path w="11429" h="1915160">
                <a:moveTo>
                  <a:pt x="0" y="478676"/>
                </a:moveTo>
                <a:lnTo>
                  <a:pt x="11086" y="478676"/>
                </a:lnTo>
              </a:path>
              <a:path w="11429" h="1915160">
                <a:moveTo>
                  <a:pt x="0" y="239498"/>
                </a:moveTo>
                <a:lnTo>
                  <a:pt x="11086" y="239498"/>
                </a:lnTo>
              </a:path>
              <a:path w="11429" h="1915160">
                <a:moveTo>
                  <a:pt x="0" y="0"/>
                </a:moveTo>
                <a:lnTo>
                  <a:pt x="11086" y="0"/>
                </a:lnTo>
              </a:path>
            </a:pathLst>
          </a:custGeom>
          <a:ln w="3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25039" y="2559558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254" dirty="0">
                <a:latin typeface="Calibri"/>
                <a:cs typeface="Calibri"/>
              </a:rPr>
              <a:t>Б</a:t>
            </a:r>
            <a:r>
              <a:rPr sz="750" spc="-37" baseline="22222" dirty="0">
                <a:latin typeface="Arial"/>
                <a:cs typeface="Arial"/>
              </a:rPr>
              <a:t>1</a:t>
            </a:r>
            <a:r>
              <a:rPr sz="1200" b="1" dirty="0">
                <a:latin typeface="Calibri"/>
                <a:cs typeface="Calibri"/>
              </a:rPr>
              <a:t>ыл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77254" y="2559558"/>
            <a:ext cx="1325245" cy="28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8990">
              <a:lnSpc>
                <a:spcPts val="1435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5" dirty="0">
                <a:latin typeface="Calibri"/>
                <a:cs typeface="Calibri"/>
              </a:rPr>
              <a:t>б</a:t>
            </a:r>
            <a:r>
              <a:rPr sz="750" spc="-352" baseline="22222" dirty="0">
                <a:latin typeface="Arial"/>
                <a:cs typeface="Arial"/>
              </a:rPr>
              <a:t>0</a:t>
            </a:r>
            <a:r>
              <a:rPr sz="1200" b="1" spc="-5" dirty="0">
                <a:latin typeface="Calibri"/>
                <a:cs typeface="Calibri"/>
              </a:rPr>
              <a:t>ыл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595"/>
              </a:lnSpc>
            </a:pPr>
            <a:r>
              <a:rPr sz="500" spc="5" dirty="0">
                <a:latin typeface="Arial"/>
                <a:cs typeface="Arial"/>
              </a:rPr>
              <a:t>Логопед (0 </a:t>
            </a:r>
            <a:r>
              <a:rPr sz="500" dirty="0">
                <a:latin typeface="Arial"/>
                <a:cs typeface="Arial"/>
              </a:rPr>
              <a:t>- нет, </a:t>
            </a:r>
            <a:r>
              <a:rPr sz="500" spc="5" dirty="0">
                <a:latin typeface="Arial"/>
                <a:cs typeface="Arial"/>
              </a:rPr>
              <a:t>1 </a:t>
            </a:r>
            <a:r>
              <a:rPr sz="500" dirty="0">
                <a:latin typeface="Arial"/>
                <a:cs typeface="Arial"/>
              </a:rPr>
              <a:t>-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есть)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626867" y="46100"/>
            <a:ext cx="6929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Что </a:t>
            </a:r>
            <a:r>
              <a:rPr spc="-55" dirty="0"/>
              <a:t>будет, </a:t>
            </a:r>
            <a:r>
              <a:rPr spc="-5" dirty="0"/>
              <a:t>если </a:t>
            </a:r>
            <a:r>
              <a:rPr spc="-10" dirty="0"/>
              <a:t>убрать </a:t>
            </a:r>
            <a:r>
              <a:rPr spc="-5" dirty="0"/>
              <a:t>из </a:t>
            </a:r>
            <a:r>
              <a:rPr spc="-10" dirty="0"/>
              <a:t>МДБ</a:t>
            </a:r>
            <a:r>
              <a:rPr spc="155" dirty="0"/>
              <a:t> </a:t>
            </a:r>
            <a:r>
              <a:rPr spc="-5" dirty="0"/>
              <a:t>специалиста?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658674" y="699112"/>
            <a:ext cx="270510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R="41910" algn="ctr">
              <a:lnSpc>
                <a:spcPts val="1855"/>
              </a:lnSpc>
            </a:pPr>
            <a:r>
              <a:rPr sz="1800" b="1" spc="-5" dirty="0">
                <a:latin typeface="Calibri"/>
                <a:cs typeface="Calibri"/>
              </a:rPr>
              <a:t>Логопед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549139" y="632414"/>
            <a:ext cx="2964815" cy="2223770"/>
            <a:chOff x="4549139" y="632414"/>
            <a:chExt cx="2964815" cy="2223770"/>
          </a:xfrm>
        </p:grpSpPr>
        <p:sp>
          <p:nvSpPr>
            <p:cNvPr id="40" name="object 40"/>
            <p:cNvSpPr/>
            <p:nvPr/>
          </p:nvSpPr>
          <p:spPr>
            <a:xfrm>
              <a:off x="4549139" y="632414"/>
              <a:ext cx="2964815" cy="2223770"/>
            </a:xfrm>
            <a:custGeom>
              <a:avLst/>
              <a:gdLst/>
              <a:ahLst/>
              <a:cxnLst/>
              <a:rect l="l" t="t" r="r" b="b"/>
              <a:pathLst>
                <a:path w="2964815" h="2223770">
                  <a:moveTo>
                    <a:pt x="0" y="2223561"/>
                  </a:moveTo>
                  <a:lnTo>
                    <a:pt x="2964261" y="2223561"/>
                  </a:lnTo>
                  <a:lnTo>
                    <a:pt x="2964261" y="0"/>
                  </a:lnTo>
                  <a:lnTo>
                    <a:pt x="0" y="0"/>
                  </a:lnTo>
                  <a:lnTo>
                    <a:pt x="0" y="2223561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776560" y="697041"/>
              <a:ext cx="2712085" cy="1918335"/>
            </a:xfrm>
            <a:custGeom>
              <a:avLst/>
              <a:gdLst/>
              <a:ahLst/>
              <a:cxnLst/>
              <a:rect l="l" t="t" r="r" b="b"/>
              <a:pathLst>
                <a:path w="2712084" h="1918335">
                  <a:moveTo>
                    <a:pt x="0" y="1918173"/>
                  </a:moveTo>
                  <a:lnTo>
                    <a:pt x="2711829" y="1918173"/>
                  </a:lnTo>
                  <a:lnTo>
                    <a:pt x="2711828" y="0"/>
                  </a:lnTo>
                  <a:lnTo>
                    <a:pt x="0" y="0"/>
                  </a:lnTo>
                  <a:lnTo>
                    <a:pt x="0" y="191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76560" y="2371680"/>
              <a:ext cx="2708910" cy="1905"/>
            </a:xfrm>
            <a:custGeom>
              <a:avLst/>
              <a:gdLst/>
              <a:ahLst/>
              <a:cxnLst/>
              <a:rect l="l" t="t" r="r" b="b"/>
              <a:pathLst>
                <a:path w="2708909" h="1905">
                  <a:moveTo>
                    <a:pt x="0" y="0"/>
                  </a:moveTo>
                  <a:lnTo>
                    <a:pt x="1760377" y="0"/>
                  </a:lnTo>
                </a:path>
                <a:path w="2708909" h="1905">
                  <a:moveTo>
                    <a:pt x="2301993" y="0"/>
                  </a:moveTo>
                  <a:lnTo>
                    <a:pt x="2708344" y="0"/>
                  </a:lnTo>
                </a:path>
                <a:path w="2708909" h="1905">
                  <a:moveTo>
                    <a:pt x="0" y="1750"/>
                  </a:moveTo>
                  <a:lnTo>
                    <a:pt x="2708344" y="175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76560" y="2133057"/>
              <a:ext cx="406400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0" y="0"/>
                  </a:moveTo>
                  <a:lnTo>
                    <a:pt x="406038" y="0"/>
                  </a:lnTo>
                </a:path>
              </a:pathLst>
            </a:custGeom>
            <a:ln w="35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24214" y="2132185"/>
              <a:ext cx="1760855" cy="1905"/>
            </a:xfrm>
            <a:custGeom>
              <a:avLst/>
              <a:gdLst/>
              <a:ahLst/>
              <a:cxnLst/>
              <a:rect l="l" t="t" r="r" b="b"/>
              <a:pathLst>
                <a:path w="1760854" h="1905">
                  <a:moveTo>
                    <a:pt x="0" y="1750"/>
                  </a:moveTo>
                  <a:lnTo>
                    <a:pt x="1760689" y="1750"/>
                  </a:lnTo>
                </a:path>
                <a:path w="1760854" h="1905">
                  <a:moveTo>
                    <a:pt x="0" y="0"/>
                  </a:moveTo>
                  <a:lnTo>
                    <a:pt x="1760689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76560" y="1893007"/>
              <a:ext cx="2708910" cy="1905"/>
            </a:xfrm>
            <a:custGeom>
              <a:avLst/>
              <a:gdLst/>
              <a:ahLst/>
              <a:cxnLst/>
              <a:rect l="l" t="t" r="r" b="b"/>
              <a:pathLst>
                <a:path w="2708909" h="1905">
                  <a:moveTo>
                    <a:pt x="0" y="1750"/>
                  </a:moveTo>
                  <a:lnTo>
                    <a:pt x="2708344" y="1750"/>
                  </a:lnTo>
                </a:path>
                <a:path w="2708909" h="1905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76560" y="936540"/>
              <a:ext cx="2708910" cy="718185"/>
            </a:xfrm>
            <a:custGeom>
              <a:avLst/>
              <a:gdLst/>
              <a:ahLst/>
              <a:cxnLst/>
              <a:rect l="l" t="t" r="r" b="b"/>
              <a:pathLst>
                <a:path w="2708909" h="718185">
                  <a:moveTo>
                    <a:pt x="0" y="717847"/>
                  </a:moveTo>
                  <a:lnTo>
                    <a:pt x="2708344" y="717847"/>
                  </a:lnTo>
                </a:path>
                <a:path w="2708909" h="718185">
                  <a:moveTo>
                    <a:pt x="0" y="478669"/>
                  </a:moveTo>
                  <a:lnTo>
                    <a:pt x="2708344" y="478669"/>
                  </a:lnTo>
                </a:path>
                <a:path w="2708909" h="718185">
                  <a:moveTo>
                    <a:pt x="0" y="239177"/>
                  </a:moveTo>
                  <a:lnTo>
                    <a:pt x="2708344" y="239178"/>
                  </a:lnTo>
                </a:path>
                <a:path w="2708909" h="718185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4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53406" y="1415209"/>
              <a:ext cx="0" cy="478790"/>
            </a:xfrm>
            <a:custGeom>
              <a:avLst/>
              <a:gdLst/>
              <a:ahLst/>
              <a:cxnLst/>
              <a:rect l="l" t="t" r="r" b="b"/>
              <a:pathLst>
                <a:path h="478789">
                  <a:moveTo>
                    <a:pt x="0" y="0"/>
                  </a:moveTo>
                  <a:lnTo>
                    <a:pt x="0" y="478676"/>
                  </a:lnTo>
                </a:path>
              </a:pathLst>
            </a:custGeom>
            <a:ln w="3483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18162" y="2373431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18162" y="1415209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53406" y="237343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53406" y="14152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135563" y="0"/>
                  </a:moveTo>
                  <a:lnTo>
                    <a:pt x="0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82598" y="1893886"/>
              <a:ext cx="541655" cy="478790"/>
            </a:xfrm>
            <a:custGeom>
              <a:avLst/>
              <a:gdLst/>
              <a:ahLst/>
              <a:cxnLst/>
              <a:rect l="l" t="t" r="r" b="b"/>
              <a:pathLst>
                <a:path w="541654" h="478789">
                  <a:moveTo>
                    <a:pt x="0" y="478669"/>
                  </a:moveTo>
                  <a:lnTo>
                    <a:pt x="541616" y="478669"/>
                  </a:lnTo>
                  <a:lnTo>
                    <a:pt x="541616" y="0"/>
                  </a:lnTo>
                  <a:lnTo>
                    <a:pt x="0" y="0"/>
                  </a:lnTo>
                  <a:lnTo>
                    <a:pt x="0" y="478669"/>
                  </a:lnTo>
                  <a:close/>
                </a:path>
              </a:pathLst>
            </a:custGeom>
            <a:ln w="698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07745" y="1893879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h="239394">
                  <a:moveTo>
                    <a:pt x="0" y="0"/>
                  </a:moveTo>
                  <a:lnTo>
                    <a:pt x="0" y="239184"/>
                  </a:lnTo>
                </a:path>
              </a:pathLst>
            </a:custGeom>
            <a:ln w="3483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72181" y="237343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72181" y="189387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07745" y="2373431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07745" y="1893879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135244" y="0"/>
                  </a:moveTo>
                  <a:lnTo>
                    <a:pt x="0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36937" y="2133064"/>
              <a:ext cx="541655" cy="240029"/>
            </a:xfrm>
            <a:custGeom>
              <a:avLst/>
              <a:gdLst/>
              <a:ahLst/>
              <a:cxnLst/>
              <a:rect l="l" t="t" r="r" b="b"/>
              <a:pathLst>
                <a:path w="541654" h="240030">
                  <a:moveTo>
                    <a:pt x="0" y="239491"/>
                  </a:moveTo>
                  <a:lnTo>
                    <a:pt x="541616" y="239491"/>
                  </a:lnTo>
                  <a:lnTo>
                    <a:pt x="541616" y="0"/>
                  </a:lnTo>
                  <a:lnTo>
                    <a:pt x="0" y="0"/>
                  </a:lnTo>
                  <a:lnTo>
                    <a:pt x="0" y="239491"/>
                  </a:lnTo>
                  <a:close/>
                </a:path>
              </a:pathLst>
            </a:custGeom>
            <a:ln w="699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37571" y="923872"/>
              <a:ext cx="1390015" cy="1468120"/>
            </a:xfrm>
            <a:custGeom>
              <a:avLst/>
              <a:gdLst/>
              <a:ahLst/>
              <a:cxnLst/>
              <a:rect l="l" t="t" r="r" b="b"/>
              <a:pathLst>
                <a:path w="1390015" h="1468120">
                  <a:moveTo>
                    <a:pt x="0" y="1226924"/>
                  </a:moveTo>
                  <a:lnTo>
                    <a:pt x="31986" y="1226924"/>
                  </a:lnTo>
                  <a:lnTo>
                    <a:pt x="31986" y="1194616"/>
                  </a:lnTo>
                  <a:lnTo>
                    <a:pt x="0" y="1194616"/>
                  </a:lnTo>
                  <a:lnTo>
                    <a:pt x="0" y="1226924"/>
                  </a:lnTo>
                  <a:close/>
                </a:path>
                <a:path w="1390015" h="1468120">
                  <a:moveTo>
                    <a:pt x="1357504" y="1467999"/>
                  </a:moveTo>
                  <a:lnTo>
                    <a:pt x="1389807" y="1467999"/>
                  </a:lnTo>
                  <a:lnTo>
                    <a:pt x="1389807" y="1435691"/>
                  </a:lnTo>
                  <a:lnTo>
                    <a:pt x="1357504" y="1435691"/>
                  </a:lnTo>
                  <a:lnTo>
                    <a:pt x="1357504" y="1467999"/>
                  </a:lnTo>
                  <a:close/>
                </a:path>
                <a:path w="1390015" h="1468120">
                  <a:moveTo>
                    <a:pt x="0" y="16148"/>
                  </a:moveTo>
                  <a:lnTo>
                    <a:pt x="0" y="7282"/>
                  </a:lnTo>
                  <a:lnTo>
                    <a:pt x="6962" y="0"/>
                  </a:lnTo>
                  <a:lnTo>
                    <a:pt x="15834" y="0"/>
                  </a:lnTo>
                  <a:lnTo>
                    <a:pt x="24699" y="0"/>
                  </a:lnTo>
                  <a:lnTo>
                    <a:pt x="31981" y="7282"/>
                  </a:lnTo>
                  <a:lnTo>
                    <a:pt x="31981" y="16148"/>
                  </a:lnTo>
                  <a:lnTo>
                    <a:pt x="31981" y="25022"/>
                  </a:lnTo>
                  <a:lnTo>
                    <a:pt x="24699" y="31990"/>
                  </a:lnTo>
                  <a:lnTo>
                    <a:pt x="15834" y="31990"/>
                  </a:lnTo>
                  <a:lnTo>
                    <a:pt x="6962" y="31990"/>
                  </a:lnTo>
                  <a:lnTo>
                    <a:pt x="0" y="25022"/>
                  </a:lnTo>
                  <a:lnTo>
                    <a:pt x="0" y="16148"/>
                  </a:lnTo>
                  <a:close/>
                </a:path>
              </a:pathLst>
            </a:custGeom>
            <a:ln w="3492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76560" y="697041"/>
              <a:ext cx="2708910" cy="1915160"/>
            </a:xfrm>
            <a:custGeom>
              <a:avLst/>
              <a:gdLst/>
              <a:ahLst/>
              <a:cxnLst/>
              <a:rect l="l" t="t" r="r" b="b"/>
              <a:pathLst>
                <a:path w="2708909" h="1915160">
                  <a:moveTo>
                    <a:pt x="0" y="1914692"/>
                  </a:moveTo>
                  <a:lnTo>
                    <a:pt x="2708344" y="1914692"/>
                  </a:lnTo>
                </a:path>
                <a:path w="2708909" h="1915160">
                  <a:moveTo>
                    <a:pt x="676846" y="1900434"/>
                  </a:moveTo>
                  <a:lnTo>
                    <a:pt x="676846" y="1914692"/>
                  </a:lnTo>
                </a:path>
                <a:path w="2708909" h="1915160">
                  <a:moveTo>
                    <a:pt x="2031185" y="1900434"/>
                  </a:moveTo>
                  <a:lnTo>
                    <a:pt x="2031185" y="1914692"/>
                  </a:lnTo>
                </a:path>
                <a:path w="2708909" h="1915160">
                  <a:moveTo>
                    <a:pt x="0" y="320"/>
                  </a:moveTo>
                  <a:lnTo>
                    <a:pt x="2708344" y="321"/>
                  </a:lnTo>
                </a:path>
                <a:path w="2708909" h="1915160">
                  <a:moveTo>
                    <a:pt x="676846" y="14572"/>
                  </a:moveTo>
                  <a:lnTo>
                    <a:pt x="676846" y="320"/>
                  </a:lnTo>
                </a:path>
                <a:path w="2708909" h="1915160">
                  <a:moveTo>
                    <a:pt x="2031185" y="14572"/>
                  </a:moveTo>
                  <a:lnTo>
                    <a:pt x="2031185" y="321"/>
                  </a:lnTo>
                </a:path>
                <a:path w="2708909" h="1915160">
                  <a:moveTo>
                    <a:pt x="0" y="1914692"/>
                  </a:moveTo>
                  <a:lnTo>
                    <a:pt x="0" y="0"/>
                  </a:lnTo>
                </a:path>
                <a:path w="2708909" h="1915160">
                  <a:moveTo>
                    <a:pt x="10767" y="1914692"/>
                  </a:moveTo>
                  <a:lnTo>
                    <a:pt x="0" y="1914692"/>
                  </a:lnTo>
                </a:path>
                <a:path w="2708909" h="1915160">
                  <a:moveTo>
                    <a:pt x="10767" y="1675514"/>
                  </a:moveTo>
                  <a:lnTo>
                    <a:pt x="0" y="1675514"/>
                  </a:lnTo>
                </a:path>
                <a:path w="2708909" h="1915160">
                  <a:moveTo>
                    <a:pt x="10767" y="1436015"/>
                  </a:moveTo>
                  <a:lnTo>
                    <a:pt x="0" y="1436015"/>
                  </a:lnTo>
                </a:path>
                <a:path w="2708909" h="1915160">
                  <a:moveTo>
                    <a:pt x="10767" y="1196837"/>
                  </a:moveTo>
                  <a:lnTo>
                    <a:pt x="0" y="1196837"/>
                  </a:lnTo>
                </a:path>
                <a:path w="2708909" h="1915160">
                  <a:moveTo>
                    <a:pt x="10767" y="957346"/>
                  </a:moveTo>
                  <a:lnTo>
                    <a:pt x="0" y="957346"/>
                  </a:lnTo>
                </a:path>
                <a:path w="2708909" h="1915160">
                  <a:moveTo>
                    <a:pt x="10767" y="718168"/>
                  </a:moveTo>
                  <a:lnTo>
                    <a:pt x="0" y="718168"/>
                  </a:lnTo>
                </a:path>
                <a:path w="2708909" h="1915160">
                  <a:moveTo>
                    <a:pt x="10767" y="478676"/>
                  </a:moveTo>
                  <a:lnTo>
                    <a:pt x="0" y="478676"/>
                  </a:lnTo>
                </a:path>
                <a:path w="2708909" h="1915160">
                  <a:moveTo>
                    <a:pt x="10767" y="239498"/>
                  </a:moveTo>
                  <a:lnTo>
                    <a:pt x="0" y="239498"/>
                  </a:lnTo>
                </a:path>
                <a:path w="2708909" h="1915160">
                  <a:moveTo>
                    <a:pt x="10767" y="0"/>
                  </a:moveTo>
                  <a:lnTo>
                    <a:pt x="0" y="0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673586" y="2554376"/>
            <a:ext cx="838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-1</a:t>
            </a:r>
            <a:endParaRPr sz="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95120" y="2315198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95120" y="2075699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95120" y="1836521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695120" y="1597029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95120" y="1357852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95120" y="1118360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695120" y="879182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95120" y="639683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7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565529" y="1193782"/>
            <a:ext cx="95885" cy="93599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00" spc="-5" dirty="0">
                <a:latin typeface="Arial"/>
                <a:cs typeface="Arial"/>
              </a:rPr>
              <a:t>Психолог (0 - нет, 1 - есть)</a:t>
            </a:r>
            <a:r>
              <a:rPr sz="500" spc="10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(n)</a:t>
            </a:r>
            <a:endParaRPr sz="5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473818" y="697041"/>
            <a:ext cx="11430" cy="1915160"/>
          </a:xfrm>
          <a:custGeom>
            <a:avLst/>
            <a:gdLst/>
            <a:ahLst/>
            <a:cxnLst/>
            <a:rect l="l" t="t" r="r" b="b"/>
            <a:pathLst>
              <a:path w="11429" h="1915160">
                <a:moveTo>
                  <a:pt x="11086" y="1914692"/>
                </a:moveTo>
                <a:lnTo>
                  <a:pt x="11086" y="0"/>
                </a:lnTo>
              </a:path>
              <a:path w="11429" h="1915160">
                <a:moveTo>
                  <a:pt x="0" y="1914692"/>
                </a:moveTo>
                <a:lnTo>
                  <a:pt x="11086" y="1914692"/>
                </a:lnTo>
              </a:path>
              <a:path w="11429" h="1915160">
                <a:moveTo>
                  <a:pt x="0" y="1675514"/>
                </a:moveTo>
                <a:lnTo>
                  <a:pt x="11086" y="1675514"/>
                </a:lnTo>
              </a:path>
              <a:path w="11429" h="1915160">
                <a:moveTo>
                  <a:pt x="0" y="1436015"/>
                </a:moveTo>
                <a:lnTo>
                  <a:pt x="11086" y="1436015"/>
                </a:lnTo>
              </a:path>
              <a:path w="11429" h="1915160">
                <a:moveTo>
                  <a:pt x="0" y="1196837"/>
                </a:moveTo>
                <a:lnTo>
                  <a:pt x="11086" y="1196837"/>
                </a:lnTo>
              </a:path>
              <a:path w="11429" h="1915160">
                <a:moveTo>
                  <a:pt x="0" y="957346"/>
                </a:moveTo>
                <a:lnTo>
                  <a:pt x="11086" y="957346"/>
                </a:lnTo>
              </a:path>
              <a:path w="11429" h="1915160">
                <a:moveTo>
                  <a:pt x="0" y="718168"/>
                </a:moveTo>
                <a:lnTo>
                  <a:pt x="11086" y="718168"/>
                </a:lnTo>
              </a:path>
              <a:path w="11429" h="1915160">
                <a:moveTo>
                  <a:pt x="0" y="478676"/>
                </a:moveTo>
                <a:lnTo>
                  <a:pt x="11086" y="478676"/>
                </a:lnTo>
              </a:path>
              <a:path w="11429" h="1915160">
                <a:moveTo>
                  <a:pt x="0" y="239498"/>
                </a:moveTo>
                <a:lnTo>
                  <a:pt x="11086" y="239498"/>
                </a:lnTo>
              </a:path>
              <a:path w="11429" h="1915160">
                <a:moveTo>
                  <a:pt x="0" y="0"/>
                </a:moveTo>
                <a:lnTo>
                  <a:pt x="11086" y="0"/>
                </a:lnTo>
              </a:path>
            </a:pathLst>
          </a:custGeom>
          <a:ln w="3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255386" y="2559558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Б</a:t>
            </a:r>
            <a:r>
              <a:rPr sz="1200" b="1" spc="-409" dirty="0">
                <a:latin typeface="Calibri"/>
                <a:cs typeface="Calibri"/>
              </a:rPr>
              <a:t>ы</a:t>
            </a:r>
            <a:r>
              <a:rPr sz="750" spc="7" baseline="22222" dirty="0">
                <a:latin typeface="Arial"/>
                <a:cs typeface="Arial"/>
              </a:rPr>
              <a:t>1</a:t>
            </a:r>
            <a:r>
              <a:rPr sz="750" spc="-30" baseline="22222" dirty="0">
                <a:latin typeface="Arial"/>
                <a:cs typeface="Arial"/>
              </a:rPr>
              <a:t> </a:t>
            </a:r>
            <a:r>
              <a:rPr sz="1200" b="1" dirty="0"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682630" y="2559558"/>
            <a:ext cx="1250315" cy="28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060">
              <a:lnSpc>
                <a:spcPts val="1435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б</a:t>
            </a:r>
            <a:r>
              <a:rPr sz="1200" b="1" spc="-200" dirty="0">
                <a:latin typeface="Calibri"/>
                <a:cs typeface="Calibri"/>
              </a:rPr>
              <a:t>ы</a:t>
            </a:r>
            <a:r>
              <a:rPr sz="750" spc="-127" baseline="22222" dirty="0">
                <a:latin typeface="Arial"/>
                <a:cs typeface="Arial"/>
              </a:rPr>
              <a:t>0</a:t>
            </a:r>
            <a:r>
              <a:rPr sz="1200" b="1" spc="-5" dirty="0"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595"/>
              </a:lnSpc>
            </a:pPr>
            <a:r>
              <a:rPr sz="500" spc="5" dirty="0">
                <a:latin typeface="Arial"/>
                <a:cs typeface="Arial"/>
              </a:rPr>
              <a:t>Психолог (0 </a:t>
            </a:r>
            <a:r>
              <a:rPr sz="500" dirty="0">
                <a:latin typeface="Arial"/>
                <a:cs typeface="Arial"/>
              </a:rPr>
              <a:t>- нет, </a:t>
            </a:r>
            <a:r>
              <a:rPr sz="500" spc="5" dirty="0">
                <a:latin typeface="Arial"/>
                <a:cs typeface="Arial"/>
              </a:rPr>
              <a:t>1 </a:t>
            </a:r>
            <a:r>
              <a:rPr sz="500" dirty="0">
                <a:latin typeface="Arial"/>
                <a:cs typeface="Arial"/>
              </a:rPr>
              <a:t>-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есть)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778302" y="699112"/>
            <a:ext cx="270510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93115">
              <a:lnSpc>
                <a:spcPts val="1855"/>
              </a:lnSpc>
            </a:pPr>
            <a:r>
              <a:rPr sz="1800" b="1" spc="-15" dirty="0">
                <a:latin typeface="Calibri"/>
                <a:cs typeface="Calibri"/>
              </a:rPr>
              <a:t>Психолог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668767" y="640095"/>
            <a:ext cx="2954020" cy="2216150"/>
            <a:chOff x="7668767" y="640095"/>
            <a:chExt cx="2954020" cy="2216150"/>
          </a:xfrm>
        </p:grpSpPr>
        <p:sp>
          <p:nvSpPr>
            <p:cNvPr id="76" name="object 76"/>
            <p:cNvSpPr/>
            <p:nvPr/>
          </p:nvSpPr>
          <p:spPr>
            <a:xfrm>
              <a:off x="7668767" y="640095"/>
              <a:ext cx="2954020" cy="2216150"/>
            </a:xfrm>
            <a:custGeom>
              <a:avLst/>
              <a:gdLst/>
              <a:ahLst/>
              <a:cxnLst/>
              <a:rect l="l" t="t" r="r" b="b"/>
              <a:pathLst>
                <a:path w="2954020" h="2216150">
                  <a:moveTo>
                    <a:pt x="0" y="2215880"/>
                  </a:moveTo>
                  <a:lnTo>
                    <a:pt x="2953563" y="2215881"/>
                  </a:lnTo>
                  <a:lnTo>
                    <a:pt x="2953562" y="0"/>
                  </a:lnTo>
                  <a:lnTo>
                    <a:pt x="0" y="0"/>
                  </a:lnTo>
                  <a:lnTo>
                    <a:pt x="0" y="221588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49326" y="704499"/>
              <a:ext cx="2648585" cy="1911985"/>
            </a:xfrm>
            <a:custGeom>
              <a:avLst/>
              <a:gdLst/>
              <a:ahLst/>
              <a:cxnLst/>
              <a:rect l="l" t="t" r="r" b="b"/>
              <a:pathLst>
                <a:path w="2648584" h="1911985">
                  <a:moveTo>
                    <a:pt x="2648082" y="0"/>
                  </a:moveTo>
                  <a:lnTo>
                    <a:pt x="0" y="0"/>
                  </a:lnTo>
                  <a:lnTo>
                    <a:pt x="0" y="1911547"/>
                  </a:lnTo>
                  <a:lnTo>
                    <a:pt x="2648082" y="1911547"/>
                  </a:lnTo>
                  <a:lnTo>
                    <a:pt x="2648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49326" y="2421014"/>
              <a:ext cx="2644775" cy="1905"/>
            </a:xfrm>
            <a:custGeom>
              <a:avLst/>
              <a:gdLst/>
              <a:ahLst/>
              <a:cxnLst/>
              <a:rect l="l" t="t" r="r" b="b"/>
              <a:pathLst>
                <a:path w="2644775" h="1905">
                  <a:moveTo>
                    <a:pt x="0" y="0"/>
                  </a:moveTo>
                  <a:lnTo>
                    <a:pt x="1718996" y="0"/>
                  </a:lnTo>
                </a:path>
                <a:path w="2644775" h="1905">
                  <a:moveTo>
                    <a:pt x="2247929" y="0"/>
                  </a:moveTo>
                  <a:lnTo>
                    <a:pt x="2644610" y="0"/>
                  </a:lnTo>
                </a:path>
                <a:path w="2644775" h="1905">
                  <a:moveTo>
                    <a:pt x="0" y="1744"/>
                  </a:moveTo>
                  <a:lnTo>
                    <a:pt x="2644610" y="1744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49326" y="2231216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680" y="0"/>
                  </a:lnTo>
                </a:path>
              </a:pathLst>
            </a:custGeom>
            <a:ln w="348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874940" y="223121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>
                  <a:moveTo>
                    <a:pt x="0" y="0"/>
                  </a:moveTo>
                  <a:lnTo>
                    <a:pt x="793382" y="0"/>
                  </a:lnTo>
                </a:path>
                <a:path w="1719579">
                  <a:moveTo>
                    <a:pt x="1322315" y="0"/>
                  </a:moveTo>
                  <a:lnTo>
                    <a:pt x="1718996" y="0"/>
                  </a:lnTo>
                </a:path>
              </a:pathLst>
            </a:custGeom>
            <a:ln w="348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49326" y="2040212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680" y="0"/>
                  </a:lnTo>
                </a:path>
              </a:pathLst>
            </a:custGeom>
            <a:ln w="348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874940" y="2039340"/>
              <a:ext cx="1719580" cy="1905"/>
            </a:xfrm>
            <a:custGeom>
              <a:avLst/>
              <a:gdLst/>
              <a:ahLst/>
              <a:cxnLst/>
              <a:rect l="l" t="t" r="r" b="b"/>
              <a:pathLst>
                <a:path w="1719579" h="1905">
                  <a:moveTo>
                    <a:pt x="0" y="1744"/>
                  </a:moveTo>
                  <a:lnTo>
                    <a:pt x="1718996" y="1744"/>
                  </a:lnTo>
                </a:path>
                <a:path w="1719579" h="1905">
                  <a:moveTo>
                    <a:pt x="0" y="0"/>
                  </a:moveTo>
                  <a:lnTo>
                    <a:pt x="171899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49326" y="1849528"/>
              <a:ext cx="2644775" cy="0"/>
            </a:xfrm>
            <a:custGeom>
              <a:avLst/>
              <a:gdLst/>
              <a:ahLst/>
              <a:cxnLst/>
              <a:rect l="l" t="t" r="r" b="b"/>
              <a:pathLst>
                <a:path w="2644775">
                  <a:moveTo>
                    <a:pt x="0" y="0"/>
                  </a:moveTo>
                  <a:lnTo>
                    <a:pt x="396680" y="0"/>
                  </a:lnTo>
                </a:path>
                <a:path w="2644775">
                  <a:moveTo>
                    <a:pt x="925614" y="0"/>
                  </a:moveTo>
                  <a:lnTo>
                    <a:pt x="2644610" y="0"/>
                  </a:lnTo>
                </a:path>
              </a:pathLst>
            </a:custGeom>
            <a:ln w="348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949326" y="1657666"/>
              <a:ext cx="2644775" cy="1905"/>
            </a:xfrm>
            <a:custGeom>
              <a:avLst/>
              <a:gdLst/>
              <a:ahLst/>
              <a:cxnLst/>
              <a:rect l="l" t="t" r="r" b="b"/>
              <a:pathLst>
                <a:path w="2644775" h="1905">
                  <a:moveTo>
                    <a:pt x="0" y="1744"/>
                  </a:moveTo>
                  <a:lnTo>
                    <a:pt x="2644610" y="1744"/>
                  </a:lnTo>
                </a:path>
                <a:path w="2644775" h="1905">
                  <a:moveTo>
                    <a:pt x="0" y="0"/>
                  </a:moveTo>
                  <a:lnTo>
                    <a:pt x="2644610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49326" y="895488"/>
              <a:ext cx="2644775" cy="572770"/>
            </a:xfrm>
            <a:custGeom>
              <a:avLst/>
              <a:gdLst/>
              <a:ahLst/>
              <a:cxnLst/>
              <a:rect l="l" t="t" r="r" b="b"/>
              <a:pathLst>
                <a:path w="2644775" h="572769">
                  <a:moveTo>
                    <a:pt x="0" y="572365"/>
                  </a:moveTo>
                  <a:lnTo>
                    <a:pt x="2644610" y="572365"/>
                  </a:lnTo>
                </a:path>
                <a:path w="2644775" h="572769">
                  <a:moveTo>
                    <a:pt x="0" y="381674"/>
                  </a:moveTo>
                  <a:lnTo>
                    <a:pt x="2644610" y="381674"/>
                  </a:lnTo>
                </a:path>
                <a:path w="2644775" h="572769">
                  <a:moveTo>
                    <a:pt x="0" y="190691"/>
                  </a:moveTo>
                  <a:lnTo>
                    <a:pt x="2644610" y="190691"/>
                  </a:lnTo>
                </a:path>
                <a:path w="2644775" h="572769">
                  <a:moveTo>
                    <a:pt x="0" y="0"/>
                  </a:moveTo>
                  <a:lnTo>
                    <a:pt x="2644610" y="0"/>
                  </a:lnTo>
                </a:path>
              </a:pathLst>
            </a:custGeom>
            <a:ln w="347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10477" y="895489"/>
              <a:ext cx="0" cy="763270"/>
            </a:xfrm>
            <a:custGeom>
              <a:avLst/>
              <a:gdLst/>
              <a:ahLst/>
              <a:cxnLst/>
              <a:rect l="l" t="t" r="r" b="b"/>
              <a:pathLst>
                <a:path h="763269">
                  <a:moveTo>
                    <a:pt x="0" y="0"/>
                  </a:moveTo>
                  <a:lnTo>
                    <a:pt x="0" y="763049"/>
                  </a:lnTo>
                </a:path>
              </a:pathLst>
            </a:custGeom>
            <a:ln w="347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78246" y="242275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78245" y="895489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48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10477" y="242275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10477" y="895489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132231" y="0"/>
                  </a:moveTo>
                  <a:lnTo>
                    <a:pt x="0" y="0"/>
                  </a:lnTo>
                </a:path>
              </a:pathLst>
            </a:custGeom>
            <a:ln w="348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346007" y="1658538"/>
              <a:ext cx="528955" cy="763905"/>
            </a:xfrm>
            <a:custGeom>
              <a:avLst/>
              <a:gdLst/>
              <a:ahLst/>
              <a:cxnLst/>
              <a:rect l="l" t="t" r="r" b="b"/>
              <a:pathLst>
                <a:path w="528954" h="763905">
                  <a:moveTo>
                    <a:pt x="0" y="763348"/>
                  </a:moveTo>
                  <a:lnTo>
                    <a:pt x="528933" y="763348"/>
                  </a:lnTo>
                  <a:lnTo>
                    <a:pt x="528933" y="0"/>
                  </a:lnTo>
                  <a:lnTo>
                    <a:pt x="0" y="0"/>
                  </a:lnTo>
                  <a:lnTo>
                    <a:pt x="0" y="763348"/>
                  </a:lnTo>
                  <a:close/>
                </a:path>
              </a:pathLst>
            </a:custGeom>
            <a:ln w="6953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932785" y="1658538"/>
              <a:ext cx="0" cy="382270"/>
            </a:xfrm>
            <a:custGeom>
              <a:avLst/>
              <a:gdLst/>
              <a:ahLst/>
              <a:cxnLst/>
              <a:rect l="l" t="t" r="r" b="b"/>
              <a:pathLst>
                <a:path h="382269">
                  <a:moveTo>
                    <a:pt x="0" y="0"/>
                  </a:moveTo>
                  <a:lnTo>
                    <a:pt x="0" y="381674"/>
                  </a:lnTo>
                </a:path>
              </a:pathLst>
            </a:custGeom>
            <a:ln w="347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800554" y="242275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00554" y="165853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48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932786" y="242275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0" y="0"/>
                  </a:moveTo>
                  <a:lnTo>
                    <a:pt x="132238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32785" y="1658538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5">
                  <a:moveTo>
                    <a:pt x="132238" y="0"/>
                  </a:moveTo>
                  <a:lnTo>
                    <a:pt x="0" y="0"/>
                  </a:lnTo>
                </a:path>
              </a:pathLst>
            </a:custGeom>
            <a:ln w="348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668323" y="2040212"/>
              <a:ext cx="528955" cy="382270"/>
            </a:xfrm>
            <a:custGeom>
              <a:avLst/>
              <a:gdLst/>
              <a:ahLst/>
              <a:cxnLst/>
              <a:rect l="l" t="t" r="r" b="b"/>
              <a:pathLst>
                <a:path w="528954" h="382269">
                  <a:moveTo>
                    <a:pt x="0" y="381674"/>
                  </a:moveTo>
                  <a:lnTo>
                    <a:pt x="528933" y="381674"/>
                  </a:lnTo>
                  <a:lnTo>
                    <a:pt x="528933" y="0"/>
                  </a:lnTo>
                  <a:lnTo>
                    <a:pt x="0" y="0"/>
                  </a:lnTo>
                  <a:lnTo>
                    <a:pt x="0" y="381674"/>
                  </a:lnTo>
                  <a:close/>
                </a:path>
              </a:pathLst>
            </a:custGeom>
            <a:ln w="6964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596906" y="2024431"/>
              <a:ext cx="1353185" cy="415925"/>
            </a:xfrm>
            <a:custGeom>
              <a:avLst/>
              <a:gdLst/>
              <a:ahLst/>
              <a:cxnLst/>
              <a:rect l="l" t="t" r="r" b="b"/>
              <a:pathLst>
                <a:path w="1353184" h="415925">
                  <a:moveTo>
                    <a:pt x="0" y="31881"/>
                  </a:moveTo>
                  <a:lnTo>
                    <a:pt x="32186" y="31881"/>
                  </a:lnTo>
                  <a:lnTo>
                    <a:pt x="32186" y="0"/>
                  </a:lnTo>
                  <a:lnTo>
                    <a:pt x="0" y="0"/>
                  </a:lnTo>
                  <a:lnTo>
                    <a:pt x="0" y="31881"/>
                  </a:lnTo>
                  <a:close/>
                </a:path>
                <a:path w="1353184" h="415925">
                  <a:moveTo>
                    <a:pt x="1320420" y="415446"/>
                  </a:moveTo>
                  <a:lnTo>
                    <a:pt x="1352606" y="415446"/>
                  </a:lnTo>
                  <a:lnTo>
                    <a:pt x="1352606" y="383565"/>
                  </a:lnTo>
                  <a:lnTo>
                    <a:pt x="1320420" y="383565"/>
                  </a:lnTo>
                  <a:lnTo>
                    <a:pt x="1320420" y="415446"/>
                  </a:lnTo>
                  <a:close/>
                </a:path>
              </a:pathLst>
            </a:custGeom>
            <a:ln w="3479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949326" y="704499"/>
              <a:ext cx="2644775" cy="1908175"/>
            </a:xfrm>
            <a:custGeom>
              <a:avLst/>
              <a:gdLst/>
              <a:ahLst/>
              <a:cxnLst/>
              <a:rect l="l" t="t" r="r" b="b"/>
              <a:pathLst>
                <a:path w="2644775" h="1908175">
                  <a:moveTo>
                    <a:pt x="0" y="1908078"/>
                  </a:moveTo>
                  <a:lnTo>
                    <a:pt x="2644610" y="1908078"/>
                  </a:lnTo>
                </a:path>
                <a:path w="2644775" h="1908175">
                  <a:moveTo>
                    <a:pt x="661151" y="1893869"/>
                  </a:moveTo>
                  <a:lnTo>
                    <a:pt x="661151" y="1908078"/>
                  </a:lnTo>
                </a:path>
                <a:path w="2644775" h="1908175">
                  <a:moveTo>
                    <a:pt x="1983459" y="1893869"/>
                  </a:moveTo>
                  <a:lnTo>
                    <a:pt x="1983459" y="1908078"/>
                  </a:lnTo>
                </a:path>
                <a:path w="2644775" h="1908175">
                  <a:moveTo>
                    <a:pt x="0" y="319"/>
                  </a:moveTo>
                  <a:lnTo>
                    <a:pt x="2644610" y="320"/>
                  </a:lnTo>
                </a:path>
                <a:path w="2644775" h="1908175">
                  <a:moveTo>
                    <a:pt x="661150" y="14522"/>
                  </a:moveTo>
                  <a:lnTo>
                    <a:pt x="661150" y="319"/>
                  </a:lnTo>
                </a:path>
                <a:path w="2644775" h="1908175">
                  <a:moveTo>
                    <a:pt x="1983459" y="14522"/>
                  </a:moveTo>
                  <a:lnTo>
                    <a:pt x="1983459" y="320"/>
                  </a:lnTo>
                </a:path>
                <a:path w="2644775" h="1908175">
                  <a:moveTo>
                    <a:pt x="0" y="1908078"/>
                  </a:moveTo>
                  <a:lnTo>
                    <a:pt x="0" y="0"/>
                  </a:lnTo>
                </a:path>
                <a:path w="2644775" h="1908175">
                  <a:moveTo>
                    <a:pt x="10728" y="1908078"/>
                  </a:moveTo>
                  <a:lnTo>
                    <a:pt x="0" y="1908078"/>
                  </a:lnTo>
                </a:path>
                <a:path w="2644775" h="1908175">
                  <a:moveTo>
                    <a:pt x="10728" y="1717387"/>
                  </a:moveTo>
                  <a:lnTo>
                    <a:pt x="0" y="1717387"/>
                  </a:lnTo>
                </a:path>
                <a:path w="2644775" h="1908175">
                  <a:moveTo>
                    <a:pt x="10728" y="1526717"/>
                  </a:moveTo>
                  <a:lnTo>
                    <a:pt x="0" y="1526717"/>
                  </a:lnTo>
                </a:path>
                <a:path w="2644775" h="1908175">
                  <a:moveTo>
                    <a:pt x="10728" y="1335713"/>
                  </a:moveTo>
                  <a:lnTo>
                    <a:pt x="0" y="1335713"/>
                  </a:lnTo>
                </a:path>
                <a:path w="2644775" h="1908175">
                  <a:moveTo>
                    <a:pt x="10728" y="1145029"/>
                  </a:moveTo>
                  <a:lnTo>
                    <a:pt x="0" y="1145029"/>
                  </a:lnTo>
                </a:path>
                <a:path w="2644775" h="1908175">
                  <a:moveTo>
                    <a:pt x="10728" y="954039"/>
                  </a:moveTo>
                  <a:lnTo>
                    <a:pt x="0" y="954039"/>
                  </a:lnTo>
                </a:path>
                <a:path w="2644775" h="1908175">
                  <a:moveTo>
                    <a:pt x="10728" y="763355"/>
                  </a:moveTo>
                  <a:lnTo>
                    <a:pt x="0" y="763355"/>
                  </a:lnTo>
                </a:path>
                <a:path w="2644775" h="1908175">
                  <a:moveTo>
                    <a:pt x="10728" y="572664"/>
                  </a:moveTo>
                  <a:lnTo>
                    <a:pt x="0" y="572664"/>
                  </a:lnTo>
                </a:path>
                <a:path w="2644775" h="1908175">
                  <a:moveTo>
                    <a:pt x="10728" y="381681"/>
                  </a:moveTo>
                  <a:lnTo>
                    <a:pt x="0" y="381681"/>
                  </a:lnTo>
                </a:path>
                <a:path w="2644775" h="1908175">
                  <a:moveTo>
                    <a:pt x="10728" y="190989"/>
                  </a:moveTo>
                  <a:lnTo>
                    <a:pt x="0" y="190989"/>
                  </a:lnTo>
                </a:path>
                <a:path w="2644775" h="1908175">
                  <a:moveTo>
                    <a:pt x="10728" y="0"/>
                  </a:moveTo>
                  <a:lnTo>
                    <a:pt x="0" y="0"/>
                  </a:lnTo>
                </a:path>
              </a:pathLst>
            </a:custGeom>
            <a:ln w="3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7792719" y="2555374"/>
            <a:ext cx="1377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-0</a:t>
            </a:r>
            <a:r>
              <a:rPr sz="500" dirty="0">
                <a:latin typeface="Arial"/>
                <a:cs typeface="Arial"/>
              </a:rPr>
              <a:t>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814175" y="2364683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814175" y="2174013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814175" y="1983009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814175" y="1792339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814175" y="1601334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814175" y="1410650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814175" y="1219973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814174" y="1028976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814174" y="838285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814174" y="647295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85052" y="1382053"/>
            <a:ext cx="95885" cy="56007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latin typeface="Arial"/>
                <a:cs typeface="Arial"/>
              </a:rPr>
              <a:t>Эрготерапевт</a:t>
            </a:r>
            <a:r>
              <a:rPr sz="500" spc="1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(n)</a:t>
            </a:r>
            <a:endParaRPr sz="5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0582889" y="704499"/>
            <a:ext cx="11430" cy="1908175"/>
          </a:xfrm>
          <a:custGeom>
            <a:avLst/>
            <a:gdLst/>
            <a:ahLst/>
            <a:cxnLst/>
            <a:rect l="l" t="t" r="r" b="b"/>
            <a:pathLst>
              <a:path w="11429" h="1908175">
                <a:moveTo>
                  <a:pt x="11046" y="1908078"/>
                </a:moveTo>
                <a:lnTo>
                  <a:pt x="11046" y="0"/>
                </a:lnTo>
              </a:path>
              <a:path w="11429" h="1908175">
                <a:moveTo>
                  <a:pt x="0" y="1908078"/>
                </a:moveTo>
                <a:lnTo>
                  <a:pt x="11046" y="1908078"/>
                </a:lnTo>
              </a:path>
              <a:path w="11429" h="1908175">
                <a:moveTo>
                  <a:pt x="0" y="1717387"/>
                </a:moveTo>
                <a:lnTo>
                  <a:pt x="11046" y="1717387"/>
                </a:lnTo>
              </a:path>
              <a:path w="11429" h="1908175">
                <a:moveTo>
                  <a:pt x="0" y="1526717"/>
                </a:moveTo>
                <a:lnTo>
                  <a:pt x="11046" y="1526717"/>
                </a:lnTo>
              </a:path>
              <a:path w="11429" h="1908175">
                <a:moveTo>
                  <a:pt x="0" y="1335713"/>
                </a:moveTo>
                <a:lnTo>
                  <a:pt x="11046" y="1335713"/>
                </a:lnTo>
              </a:path>
              <a:path w="11429" h="1908175">
                <a:moveTo>
                  <a:pt x="0" y="1145029"/>
                </a:moveTo>
                <a:lnTo>
                  <a:pt x="11046" y="1145029"/>
                </a:lnTo>
              </a:path>
              <a:path w="11429" h="1908175">
                <a:moveTo>
                  <a:pt x="0" y="954039"/>
                </a:moveTo>
                <a:lnTo>
                  <a:pt x="11046" y="954039"/>
                </a:lnTo>
              </a:path>
              <a:path w="11429" h="1908175">
                <a:moveTo>
                  <a:pt x="0" y="763355"/>
                </a:moveTo>
                <a:lnTo>
                  <a:pt x="11046" y="763355"/>
                </a:lnTo>
              </a:path>
              <a:path w="11429" h="1908175">
                <a:moveTo>
                  <a:pt x="0" y="572664"/>
                </a:moveTo>
                <a:lnTo>
                  <a:pt x="11046" y="572664"/>
                </a:lnTo>
              </a:path>
              <a:path w="11429" h="1908175">
                <a:moveTo>
                  <a:pt x="0" y="381681"/>
                </a:moveTo>
                <a:lnTo>
                  <a:pt x="11046" y="381681"/>
                </a:lnTo>
              </a:path>
              <a:path w="11429" h="1908175">
                <a:moveTo>
                  <a:pt x="0" y="190989"/>
                </a:moveTo>
                <a:lnTo>
                  <a:pt x="11046" y="190989"/>
                </a:lnTo>
              </a:path>
              <a:path w="11429" h="1908175">
                <a:moveTo>
                  <a:pt x="0" y="0"/>
                </a:moveTo>
                <a:lnTo>
                  <a:pt x="11046" y="0"/>
                </a:lnTo>
              </a:path>
            </a:pathLst>
          </a:custGeom>
          <a:ln w="3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951061" y="706563"/>
            <a:ext cx="2641600" cy="187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732155">
              <a:lnSpc>
                <a:spcPts val="1475"/>
              </a:lnSpc>
            </a:pPr>
            <a:r>
              <a:rPr sz="1800" b="1" spc="-5" dirty="0">
                <a:latin typeface="Calibri"/>
                <a:cs typeface="Calibri"/>
              </a:rPr>
              <a:t>Эрготерапевт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432038" y="2559558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Calibri"/>
                <a:cs typeface="Calibri"/>
              </a:rPr>
              <a:t>Б</a:t>
            </a:r>
            <a:r>
              <a:rPr sz="1200" b="1" spc="-565" dirty="0">
                <a:latin typeface="Calibri"/>
                <a:cs typeface="Calibri"/>
              </a:rPr>
              <a:t>ы</a:t>
            </a:r>
            <a:r>
              <a:rPr sz="750" spc="7" baseline="22222" dirty="0">
                <a:latin typeface="Arial"/>
                <a:cs typeface="Arial"/>
              </a:rPr>
              <a:t>1</a:t>
            </a:r>
            <a:r>
              <a:rPr sz="750" baseline="22222" dirty="0">
                <a:latin typeface="Arial"/>
                <a:cs typeface="Arial"/>
              </a:rPr>
              <a:t>  </a:t>
            </a:r>
            <a:r>
              <a:rPr sz="1200" b="1" dirty="0"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756673" y="2559558"/>
            <a:ext cx="1352550" cy="28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294">
              <a:lnSpc>
                <a:spcPts val="1435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б</a:t>
            </a:r>
            <a:r>
              <a:rPr sz="1200" b="1" spc="-605" dirty="0">
                <a:latin typeface="Calibri"/>
                <a:cs typeface="Calibri"/>
              </a:rPr>
              <a:t>ы</a:t>
            </a:r>
            <a:r>
              <a:rPr sz="750" spc="7" baseline="22222" dirty="0">
                <a:latin typeface="Arial"/>
                <a:cs typeface="Arial"/>
              </a:rPr>
              <a:t>0</a:t>
            </a:r>
            <a:r>
              <a:rPr sz="750" baseline="22222" dirty="0">
                <a:latin typeface="Arial"/>
                <a:cs typeface="Arial"/>
              </a:rPr>
              <a:t> </a:t>
            </a:r>
            <a:r>
              <a:rPr sz="750" spc="60" baseline="22222" dirty="0">
                <a:latin typeface="Arial"/>
                <a:cs typeface="Arial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595"/>
              </a:lnSpc>
            </a:pPr>
            <a:r>
              <a:rPr sz="500" spc="5" dirty="0">
                <a:latin typeface="Arial"/>
                <a:cs typeface="Arial"/>
              </a:rPr>
              <a:t>Эрготерапевт (0 </a:t>
            </a:r>
            <a:r>
              <a:rPr sz="500" dirty="0">
                <a:latin typeface="Arial"/>
                <a:cs typeface="Arial"/>
              </a:rPr>
              <a:t>- нет, </a:t>
            </a:r>
            <a:r>
              <a:rPr sz="500" spc="5" dirty="0">
                <a:latin typeface="Arial"/>
                <a:cs typeface="Arial"/>
              </a:rPr>
              <a:t>1 </a:t>
            </a:r>
            <a:r>
              <a:rPr sz="500" dirty="0">
                <a:latin typeface="Arial"/>
                <a:cs typeface="Arial"/>
              </a:rPr>
              <a:t>-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есть)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4538471" y="3067766"/>
            <a:ext cx="2964815" cy="2223770"/>
            <a:chOff x="4538471" y="3067766"/>
            <a:chExt cx="2964815" cy="2223770"/>
          </a:xfrm>
        </p:grpSpPr>
        <p:sp>
          <p:nvSpPr>
            <p:cNvPr id="117" name="object 117"/>
            <p:cNvSpPr/>
            <p:nvPr/>
          </p:nvSpPr>
          <p:spPr>
            <a:xfrm>
              <a:off x="4538471" y="3067766"/>
              <a:ext cx="2964815" cy="2223770"/>
            </a:xfrm>
            <a:custGeom>
              <a:avLst/>
              <a:gdLst/>
              <a:ahLst/>
              <a:cxnLst/>
              <a:rect l="l" t="t" r="r" b="b"/>
              <a:pathLst>
                <a:path w="2964815" h="2223770">
                  <a:moveTo>
                    <a:pt x="2964261" y="0"/>
                  </a:moveTo>
                  <a:lnTo>
                    <a:pt x="0" y="0"/>
                  </a:lnTo>
                  <a:lnTo>
                    <a:pt x="0" y="2223561"/>
                  </a:lnTo>
                  <a:lnTo>
                    <a:pt x="2964261" y="2223561"/>
                  </a:lnTo>
                  <a:lnTo>
                    <a:pt x="2964261" y="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765892" y="3132393"/>
              <a:ext cx="2712085" cy="1918335"/>
            </a:xfrm>
            <a:custGeom>
              <a:avLst/>
              <a:gdLst/>
              <a:ahLst/>
              <a:cxnLst/>
              <a:rect l="l" t="t" r="r" b="b"/>
              <a:pathLst>
                <a:path w="2712084" h="1918335">
                  <a:moveTo>
                    <a:pt x="2711828" y="0"/>
                  </a:moveTo>
                  <a:lnTo>
                    <a:pt x="0" y="0"/>
                  </a:lnTo>
                  <a:lnTo>
                    <a:pt x="0" y="1918173"/>
                  </a:lnTo>
                  <a:lnTo>
                    <a:pt x="2711828" y="1918173"/>
                  </a:lnTo>
                  <a:lnTo>
                    <a:pt x="2711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65892" y="4807032"/>
              <a:ext cx="2708910" cy="0"/>
            </a:xfrm>
            <a:custGeom>
              <a:avLst/>
              <a:gdLst/>
              <a:ahLst/>
              <a:cxnLst/>
              <a:rect l="l" t="t" r="r" b="b"/>
              <a:pathLst>
                <a:path w="2708909">
                  <a:moveTo>
                    <a:pt x="0" y="0"/>
                  </a:moveTo>
                  <a:lnTo>
                    <a:pt x="1760377" y="0"/>
                  </a:lnTo>
                </a:path>
                <a:path w="2708909">
                  <a:moveTo>
                    <a:pt x="2301993" y="0"/>
                  </a:moveTo>
                  <a:lnTo>
                    <a:pt x="270834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765892" y="4808783"/>
              <a:ext cx="2708910" cy="0"/>
            </a:xfrm>
            <a:custGeom>
              <a:avLst/>
              <a:gdLst/>
              <a:ahLst/>
              <a:cxnLst/>
              <a:rect l="l" t="t" r="r" b="b"/>
              <a:pathLst>
                <a:path w="2708909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765892" y="4568409"/>
              <a:ext cx="406400" cy="0"/>
            </a:xfrm>
            <a:custGeom>
              <a:avLst/>
              <a:gdLst/>
              <a:ahLst/>
              <a:cxnLst/>
              <a:rect l="l" t="t" r="r" b="b"/>
              <a:pathLst>
                <a:path w="406400">
                  <a:moveTo>
                    <a:pt x="0" y="0"/>
                  </a:moveTo>
                  <a:lnTo>
                    <a:pt x="406038" y="0"/>
                  </a:lnTo>
                </a:path>
              </a:pathLst>
            </a:custGeom>
            <a:ln w="35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13547" y="4567537"/>
              <a:ext cx="1760855" cy="1905"/>
            </a:xfrm>
            <a:custGeom>
              <a:avLst/>
              <a:gdLst/>
              <a:ahLst/>
              <a:cxnLst/>
              <a:rect l="l" t="t" r="r" b="b"/>
              <a:pathLst>
                <a:path w="1760854" h="1904">
                  <a:moveTo>
                    <a:pt x="0" y="1750"/>
                  </a:moveTo>
                  <a:lnTo>
                    <a:pt x="1760689" y="1750"/>
                  </a:lnTo>
                </a:path>
                <a:path w="1760854" h="1904">
                  <a:moveTo>
                    <a:pt x="0" y="0"/>
                  </a:moveTo>
                  <a:lnTo>
                    <a:pt x="1760689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765892" y="4329231"/>
              <a:ext cx="2708910" cy="0"/>
            </a:xfrm>
            <a:custGeom>
              <a:avLst/>
              <a:gdLst/>
              <a:ahLst/>
              <a:cxnLst/>
              <a:rect l="l" t="t" r="r" b="b"/>
              <a:pathLst>
                <a:path w="2708909">
                  <a:moveTo>
                    <a:pt x="0" y="0"/>
                  </a:moveTo>
                  <a:lnTo>
                    <a:pt x="406038" y="0"/>
                  </a:lnTo>
                </a:path>
                <a:path w="2708909">
                  <a:moveTo>
                    <a:pt x="947654" y="0"/>
                  </a:moveTo>
                  <a:lnTo>
                    <a:pt x="2708344" y="0"/>
                  </a:lnTo>
                </a:path>
              </a:pathLst>
            </a:custGeom>
            <a:ln w="35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765892" y="4088864"/>
              <a:ext cx="2708910" cy="1905"/>
            </a:xfrm>
            <a:custGeom>
              <a:avLst/>
              <a:gdLst/>
              <a:ahLst/>
              <a:cxnLst/>
              <a:rect l="l" t="t" r="r" b="b"/>
              <a:pathLst>
                <a:path w="2708909" h="1904">
                  <a:moveTo>
                    <a:pt x="0" y="1750"/>
                  </a:moveTo>
                  <a:lnTo>
                    <a:pt x="2708344" y="1750"/>
                  </a:lnTo>
                </a:path>
                <a:path w="2708909" h="1904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765892" y="3371892"/>
              <a:ext cx="2708910" cy="478790"/>
            </a:xfrm>
            <a:custGeom>
              <a:avLst/>
              <a:gdLst/>
              <a:ahLst/>
              <a:cxnLst/>
              <a:rect l="l" t="t" r="r" b="b"/>
              <a:pathLst>
                <a:path w="2708909" h="478789">
                  <a:moveTo>
                    <a:pt x="0" y="478669"/>
                  </a:moveTo>
                  <a:lnTo>
                    <a:pt x="2708344" y="478669"/>
                  </a:lnTo>
                </a:path>
                <a:path w="2708909" h="478789">
                  <a:moveTo>
                    <a:pt x="0" y="239177"/>
                  </a:moveTo>
                  <a:lnTo>
                    <a:pt x="2708344" y="239178"/>
                  </a:lnTo>
                </a:path>
                <a:path w="2708909" h="478789">
                  <a:moveTo>
                    <a:pt x="0" y="0"/>
                  </a:moveTo>
                  <a:lnTo>
                    <a:pt x="2708344" y="0"/>
                  </a:lnTo>
                </a:path>
              </a:pathLst>
            </a:custGeom>
            <a:ln w="34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42739" y="3371892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h="718185">
                  <a:moveTo>
                    <a:pt x="0" y="0"/>
                  </a:moveTo>
                  <a:lnTo>
                    <a:pt x="0" y="717847"/>
                  </a:lnTo>
                </a:path>
              </a:pathLst>
            </a:custGeom>
            <a:ln w="3483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07494" y="4808783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07494" y="3371892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442739" y="480878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42738" y="3371892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89">
                  <a:moveTo>
                    <a:pt x="135563" y="0"/>
                  </a:moveTo>
                  <a:lnTo>
                    <a:pt x="0" y="0"/>
                  </a:lnTo>
                </a:path>
              </a:pathLst>
            </a:custGeom>
            <a:ln w="35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171930" y="4089739"/>
              <a:ext cx="541655" cy="718185"/>
            </a:xfrm>
            <a:custGeom>
              <a:avLst/>
              <a:gdLst/>
              <a:ahLst/>
              <a:cxnLst/>
              <a:rect l="l" t="t" r="r" b="b"/>
              <a:pathLst>
                <a:path w="541654" h="718185">
                  <a:moveTo>
                    <a:pt x="0" y="718168"/>
                  </a:moveTo>
                  <a:lnTo>
                    <a:pt x="541616" y="718168"/>
                  </a:lnTo>
                  <a:lnTo>
                    <a:pt x="541616" y="0"/>
                  </a:lnTo>
                  <a:lnTo>
                    <a:pt x="0" y="0"/>
                  </a:lnTo>
                  <a:lnTo>
                    <a:pt x="0" y="718168"/>
                  </a:lnTo>
                  <a:close/>
                </a:path>
              </a:pathLst>
            </a:custGeom>
            <a:ln w="6979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661514" y="4808783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661514" y="4567537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563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797077" y="4808783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797077" y="4567537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244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526269" y="4568416"/>
              <a:ext cx="541655" cy="240029"/>
            </a:xfrm>
            <a:custGeom>
              <a:avLst/>
              <a:gdLst/>
              <a:ahLst/>
              <a:cxnLst/>
              <a:rect l="l" t="t" r="r" b="b"/>
              <a:pathLst>
                <a:path w="541654" h="240029">
                  <a:moveTo>
                    <a:pt x="0" y="239491"/>
                  </a:moveTo>
                  <a:lnTo>
                    <a:pt x="541616" y="239491"/>
                  </a:lnTo>
                  <a:lnTo>
                    <a:pt x="541616" y="0"/>
                  </a:lnTo>
                  <a:lnTo>
                    <a:pt x="0" y="0"/>
                  </a:lnTo>
                  <a:lnTo>
                    <a:pt x="0" y="239491"/>
                  </a:lnTo>
                  <a:close/>
                </a:path>
              </a:pathLst>
            </a:custGeom>
            <a:ln w="699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26904" y="3837893"/>
              <a:ext cx="1390015" cy="989330"/>
            </a:xfrm>
            <a:custGeom>
              <a:avLst/>
              <a:gdLst/>
              <a:ahLst/>
              <a:cxnLst/>
              <a:rect l="l" t="t" r="r" b="b"/>
              <a:pathLst>
                <a:path w="1390015" h="989329">
                  <a:moveTo>
                    <a:pt x="0" y="748254"/>
                  </a:moveTo>
                  <a:lnTo>
                    <a:pt x="31986" y="748254"/>
                  </a:lnTo>
                  <a:lnTo>
                    <a:pt x="31986" y="715946"/>
                  </a:lnTo>
                  <a:lnTo>
                    <a:pt x="0" y="715946"/>
                  </a:lnTo>
                  <a:lnTo>
                    <a:pt x="0" y="748254"/>
                  </a:lnTo>
                  <a:close/>
                </a:path>
                <a:path w="1390015" h="989329">
                  <a:moveTo>
                    <a:pt x="1357504" y="989330"/>
                  </a:moveTo>
                  <a:lnTo>
                    <a:pt x="1389806" y="989330"/>
                  </a:lnTo>
                  <a:lnTo>
                    <a:pt x="1389806" y="957021"/>
                  </a:lnTo>
                  <a:lnTo>
                    <a:pt x="1357504" y="957021"/>
                  </a:lnTo>
                  <a:lnTo>
                    <a:pt x="1357504" y="989330"/>
                  </a:lnTo>
                  <a:close/>
                </a:path>
                <a:path w="1390015" h="989329">
                  <a:moveTo>
                    <a:pt x="1357504" y="253743"/>
                  </a:moveTo>
                  <a:lnTo>
                    <a:pt x="1357504" y="244877"/>
                  </a:lnTo>
                  <a:lnTo>
                    <a:pt x="1364786" y="237594"/>
                  </a:lnTo>
                  <a:lnTo>
                    <a:pt x="1373658" y="237594"/>
                  </a:lnTo>
                  <a:lnTo>
                    <a:pt x="1382523" y="237594"/>
                  </a:lnTo>
                  <a:lnTo>
                    <a:pt x="1389805" y="244877"/>
                  </a:lnTo>
                  <a:lnTo>
                    <a:pt x="1389805" y="253743"/>
                  </a:lnTo>
                  <a:lnTo>
                    <a:pt x="1389805" y="262616"/>
                  </a:lnTo>
                  <a:lnTo>
                    <a:pt x="1382523" y="269585"/>
                  </a:lnTo>
                  <a:lnTo>
                    <a:pt x="1373658" y="269585"/>
                  </a:lnTo>
                  <a:lnTo>
                    <a:pt x="1364786" y="269585"/>
                  </a:lnTo>
                  <a:lnTo>
                    <a:pt x="1357504" y="262616"/>
                  </a:lnTo>
                  <a:lnTo>
                    <a:pt x="1357504" y="253743"/>
                  </a:lnTo>
                  <a:close/>
                </a:path>
                <a:path w="1390015" h="989329">
                  <a:moveTo>
                    <a:pt x="1357504" y="16155"/>
                  </a:moveTo>
                  <a:lnTo>
                    <a:pt x="1357504" y="7282"/>
                  </a:lnTo>
                  <a:lnTo>
                    <a:pt x="1364786" y="0"/>
                  </a:lnTo>
                  <a:lnTo>
                    <a:pt x="1373658" y="0"/>
                  </a:lnTo>
                  <a:lnTo>
                    <a:pt x="1382523" y="0"/>
                  </a:lnTo>
                  <a:lnTo>
                    <a:pt x="1389805" y="7282"/>
                  </a:lnTo>
                  <a:lnTo>
                    <a:pt x="1389805" y="16155"/>
                  </a:lnTo>
                  <a:lnTo>
                    <a:pt x="1389805" y="25022"/>
                  </a:lnTo>
                  <a:lnTo>
                    <a:pt x="1382523" y="31990"/>
                  </a:lnTo>
                  <a:lnTo>
                    <a:pt x="1373658" y="31990"/>
                  </a:lnTo>
                  <a:lnTo>
                    <a:pt x="1364786" y="31990"/>
                  </a:lnTo>
                  <a:lnTo>
                    <a:pt x="1357504" y="25022"/>
                  </a:lnTo>
                  <a:lnTo>
                    <a:pt x="1357504" y="16155"/>
                  </a:lnTo>
                  <a:close/>
                </a:path>
              </a:pathLst>
            </a:custGeom>
            <a:ln w="3492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765892" y="3132393"/>
              <a:ext cx="2708910" cy="1915160"/>
            </a:xfrm>
            <a:custGeom>
              <a:avLst/>
              <a:gdLst/>
              <a:ahLst/>
              <a:cxnLst/>
              <a:rect l="l" t="t" r="r" b="b"/>
              <a:pathLst>
                <a:path w="2708909" h="1915160">
                  <a:moveTo>
                    <a:pt x="0" y="1914692"/>
                  </a:moveTo>
                  <a:lnTo>
                    <a:pt x="2708344" y="1914692"/>
                  </a:lnTo>
                </a:path>
                <a:path w="2708909" h="1915160">
                  <a:moveTo>
                    <a:pt x="676846" y="1900434"/>
                  </a:moveTo>
                  <a:lnTo>
                    <a:pt x="676846" y="1914692"/>
                  </a:lnTo>
                </a:path>
                <a:path w="2708909" h="1915160">
                  <a:moveTo>
                    <a:pt x="2031185" y="1900434"/>
                  </a:moveTo>
                  <a:lnTo>
                    <a:pt x="2031185" y="1914692"/>
                  </a:lnTo>
                </a:path>
                <a:path w="2708909" h="1915160">
                  <a:moveTo>
                    <a:pt x="0" y="320"/>
                  </a:moveTo>
                  <a:lnTo>
                    <a:pt x="2708344" y="321"/>
                  </a:lnTo>
                </a:path>
                <a:path w="2708909" h="1915160">
                  <a:moveTo>
                    <a:pt x="676846" y="14572"/>
                  </a:moveTo>
                  <a:lnTo>
                    <a:pt x="676846" y="320"/>
                  </a:lnTo>
                </a:path>
                <a:path w="2708909" h="1915160">
                  <a:moveTo>
                    <a:pt x="2031185" y="14572"/>
                  </a:moveTo>
                  <a:lnTo>
                    <a:pt x="2031185" y="321"/>
                  </a:lnTo>
                </a:path>
                <a:path w="2708909" h="1915160">
                  <a:moveTo>
                    <a:pt x="0" y="1914692"/>
                  </a:moveTo>
                  <a:lnTo>
                    <a:pt x="0" y="0"/>
                  </a:lnTo>
                </a:path>
                <a:path w="2708909" h="1915160">
                  <a:moveTo>
                    <a:pt x="10767" y="1914692"/>
                  </a:moveTo>
                  <a:lnTo>
                    <a:pt x="0" y="1914692"/>
                  </a:lnTo>
                </a:path>
                <a:path w="2708909" h="1915160">
                  <a:moveTo>
                    <a:pt x="10767" y="1675514"/>
                  </a:moveTo>
                  <a:lnTo>
                    <a:pt x="0" y="1675514"/>
                  </a:lnTo>
                </a:path>
                <a:path w="2708909" h="1915160">
                  <a:moveTo>
                    <a:pt x="10767" y="1436015"/>
                  </a:moveTo>
                  <a:lnTo>
                    <a:pt x="0" y="1436015"/>
                  </a:lnTo>
                </a:path>
                <a:path w="2708909" h="1915160">
                  <a:moveTo>
                    <a:pt x="10767" y="1196837"/>
                  </a:moveTo>
                  <a:lnTo>
                    <a:pt x="0" y="1196837"/>
                  </a:lnTo>
                </a:path>
                <a:path w="2708909" h="1915160">
                  <a:moveTo>
                    <a:pt x="10767" y="957346"/>
                  </a:moveTo>
                  <a:lnTo>
                    <a:pt x="0" y="957346"/>
                  </a:lnTo>
                </a:path>
                <a:path w="2708909" h="1915160">
                  <a:moveTo>
                    <a:pt x="10767" y="718168"/>
                  </a:moveTo>
                  <a:lnTo>
                    <a:pt x="0" y="718168"/>
                  </a:lnTo>
                </a:path>
                <a:path w="2708909" h="1915160">
                  <a:moveTo>
                    <a:pt x="10767" y="478676"/>
                  </a:moveTo>
                  <a:lnTo>
                    <a:pt x="0" y="478676"/>
                  </a:lnTo>
                </a:path>
                <a:path w="2708909" h="1915160">
                  <a:moveTo>
                    <a:pt x="10767" y="239498"/>
                  </a:moveTo>
                  <a:lnTo>
                    <a:pt x="0" y="239498"/>
                  </a:lnTo>
                </a:path>
                <a:path w="2708909" h="1915160">
                  <a:moveTo>
                    <a:pt x="10767" y="0"/>
                  </a:moveTo>
                  <a:lnTo>
                    <a:pt x="0" y="0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4662918" y="4989728"/>
            <a:ext cx="8382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-1</a:t>
            </a:r>
            <a:endParaRPr sz="5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684452" y="4750550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684452" y="4511051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</a:t>
            </a:r>
            <a:endParaRPr sz="5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684452" y="4271873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684452" y="4032382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</a:t>
            </a:r>
            <a:endParaRPr sz="5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684452" y="3793204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4684452" y="3553712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684452" y="3314534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684452" y="3075035"/>
            <a:ext cx="62230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7</a:t>
            </a:r>
            <a:endParaRPr sz="5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554861" y="3893960"/>
            <a:ext cx="95885" cy="398145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500" spc="-5" dirty="0">
                <a:latin typeface="Arial"/>
                <a:cs typeface="Arial"/>
              </a:rPr>
              <a:t>Логопед</a:t>
            </a:r>
            <a:r>
              <a:rPr sz="500" spc="90" dirty="0">
                <a:latin typeface="Arial"/>
                <a:cs typeface="Arial"/>
              </a:rPr>
              <a:t> </a:t>
            </a:r>
            <a:r>
              <a:rPr sz="500" spc="-5" dirty="0">
                <a:latin typeface="Arial"/>
                <a:cs typeface="Arial"/>
              </a:rPr>
              <a:t>(n)</a:t>
            </a:r>
            <a:endParaRPr sz="500"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463149" y="3132393"/>
            <a:ext cx="11430" cy="1915160"/>
          </a:xfrm>
          <a:custGeom>
            <a:avLst/>
            <a:gdLst/>
            <a:ahLst/>
            <a:cxnLst/>
            <a:rect l="l" t="t" r="r" b="b"/>
            <a:pathLst>
              <a:path w="11429" h="1915160">
                <a:moveTo>
                  <a:pt x="11086" y="1914692"/>
                </a:moveTo>
                <a:lnTo>
                  <a:pt x="11086" y="0"/>
                </a:lnTo>
              </a:path>
              <a:path w="11429" h="1915160">
                <a:moveTo>
                  <a:pt x="0" y="1914692"/>
                </a:moveTo>
                <a:lnTo>
                  <a:pt x="11086" y="1914692"/>
                </a:lnTo>
              </a:path>
              <a:path w="11429" h="1915160">
                <a:moveTo>
                  <a:pt x="0" y="1675514"/>
                </a:moveTo>
                <a:lnTo>
                  <a:pt x="11086" y="1675514"/>
                </a:lnTo>
              </a:path>
              <a:path w="11429" h="1915160">
                <a:moveTo>
                  <a:pt x="0" y="1436015"/>
                </a:moveTo>
                <a:lnTo>
                  <a:pt x="11086" y="1436015"/>
                </a:lnTo>
              </a:path>
              <a:path w="11429" h="1915160">
                <a:moveTo>
                  <a:pt x="0" y="1196837"/>
                </a:moveTo>
                <a:lnTo>
                  <a:pt x="11086" y="1196837"/>
                </a:lnTo>
              </a:path>
              <a:path w="11429" h="1915160">
                <a:moveTo>
                  <a:pt x="0" y="957346"/>
                </a:moveTo>
                <a:lnTo>
                  <a:pt x="11086" y="957346"/>
                </a:lnTo>
              </a:path>
              <a:path w="11429" h="1915160">
                <a:moveTo>
                  <a:pt x="0" y="718168"/>
                </a:moveTo>
                <a:lnTo>
                  <a:pt x="11086" y="718168"/>
                </a:lnTo>
              </a:path>
              <a:path w="11429" h="1915160">
                <a:moveTo>
                  <a:pt x="0" y="478676"/>
                </a:moveTo>
                <a:lnTo>
                  <a:pt x="11086" y="478676"/>
                </a:lnTo>
              </a:path>
              <a:path w="11429" h="1915160">
                <a:moveTo>
                  <a:pt x="0" y="239498"/>
                </a:moveTo>
                <a:lnTo>
                  <a:pt x="11086" y="239498"/>
                </a:lnTo>
              </a:path>
              <a:path w="11429" h="1915160">
                <a:moveTo>
                  <a:pt x="0" y="0"/>
                </a:moveTo>
                <a:lnTo>
                  <a:pt x="11086" y="0"/>
                </a:lnTo>
              </a:path>
            </a:pathLst>
          </a:custGeom>
          <a:ln w="3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5686214" y="4998211"/>
            <a:ext cx="1337945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>
              <a:lnSpc>
                <a:spcPts val="142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55" dirty="0">
                <a:latin typeface="Calibri"/>
                <a:cs typeface="Calibri"/>
              </a:rPr>
              <a:t>б</a:t>
            </a:r>
            <a:r>
              <a:rPr sz="750" spc="-202" baseline="22222" dirty="0">
                <a:latin typeface="Arial"/>
                <a:cs typeface="Arial"/>
              </a:rPr>
              <a:t>0</a:t>
            </a:r>
            <a:r>
              <a:rPr sz="1200" b="1" spc="-5" dirty="0">
                <a:latin typeface="Calibri"/>
                <a:cs typeface="Calibri"/>
              </a:rPr>
              <a:t>ыл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580"/>
              </a:lnSpc>
            </a:pPr>
            <a:r>
              <a:rPr sz="500" spc="5" dirty="0">
                <a:latin typeface="Arial"/>
                <a:cs typeface="Arial"/>
              </a:rPr>
              <a:t>Логопед (0 </a:t>
            </a:r>
            <a:r>
              <a:rPr sz="500" dirty="0">
                <a:latin typeface="Arial"/>
                <a:cs typeface="Arial"/>
              </a:rPr>
              <a:t>- нет, </a:t>
            </a:r>
            <a:r>
              <a:rPr sz="500" spc="5" dirty="0">
                <a:latin typeface="Arial"/>
                <a:cs typeface="Arial"/>
              </a:rPr>
              <a:t>1 </a:t>
            </a:r>
            <a:r>
              <a:rPr sz="500" dirty="0">
                <a:latin typeface="Arial"/>
                <a:cs typeface="Arial"/>
              </a:rPr>
              <a:t>-</a:t>
            </a:r>
            <a:r>
              <a:rPr sz="500" spc="-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есть)</a:t>
            </a:r>
            <a:endParaRPr sz="5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767634" y="3134464"/>
            <a:ext cx="270510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49885">
              <a:lnSpc>
                <a:spcPts val="1785"/>
              </a:lnSpc>
            </a:pPr>
            <a:r>
              <a:rPr sz="1800" b="1" spc="-5" dirty="0">
                <a:latin typeface="Calibri"/>
                <a:cs typeface="Calibri"/>
              </a:rPr>
              <a:t>Медицинская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сестра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1456943" y="3076910"/>
            <a:ext cx="2954020" cy="2214880"/>
            <a:chOff x="1456943" y="3076910"/>
            <a:chExt cx="2954020" cy="2214880"/>
          </a:xfrm>
        </p:grpSpPr>
        <p:sp>
          <p:nvSpPr>
            <p:cNvPr id="153" name="object 153"/>
            <p:cNvSpPr/>
            <p:nvPr/>
          </p:nvSpPr>
          <p:spPr>
            <a:xfrm>
              <a:off x="1456943" y="3076910"/>
              <a:ext cx="2954020" cy="2214880"/>
            </a:xfrm>
            <a:custGeom>
              <a:avLst/>
              <a:gdLst/>
              <a:ahLst/>
              <a:cxnLst/>
              <a:rect l="l" t="t" r="r" b="b"/>
              <a:pathLst>
                <a:path w="2954020" h="2214879">
                  <a:moveTo>
                    <a:pt x="2953563" y="0"/>
                  </a:moveTo>
                  <a:lnTo>
                    <a:pt x="0" y="0"/>
                  </a:lnTo>
                  <a:lnTo>
                    <a:pt x="0" y="2214417"/>
                  </a:lnTo>
                  <a:lnTo>
                    <a:pt x="2953563" y="2214417"/>
                  </a:lnTo>
                  <a:lnTo>
                    <a:pt x="2953563" y="0"/>
                  </a:lnTo>
                  <a:close/>
                </a:path>
              </a:pathLst>
            </a:custGeom>
            <a:solidFill>
              <a:srgbClr val="FFFA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7502" y="3141271"/>
              <a:ext cx="2648585" cy="1910714"/>
            </a:xfrm>
            <a:custGeom>
              <a:avLst/>
              <a:gdLst/>
              <a:ahLst/>
              <a:cxnLst/>
              <a:rect l="l" t="t" r="r" b="b"/>
              <a:pathLst>
                <a:path w="2648585" h="1910714">
                  <a:moveTo>
                    <a:pt x="2648082" y="0"/>
                  </a:moveTo>
                  <a:lnTo>
                    <a:pt x="0" y="0"/>
                  </a:lnTo>
                  <a:lnTo>
                    <a:pt x="0" y="1910285"/>
                  </a:lnTo>
                  <a:lnTo>
                    <a:pt x="2648082" y="1910285"/>
                  </a:lnTo>
                  <a:lnTo>
                    <a:pt x="2648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37502" y="4856653"/>
              <a:ext cx="2644775" cy="1905"/>
            </a:xfrm>
            <a:custGeom>
              <a:avLst/>
              <a:gdLst/>
              <a:ahLst/>
              <a:cxnLst/>
              <a:rect l="l" t="t" r="r" b="b"/>
              <a:pathLst>
                <a:path w="2644775" h="1904">
                  <a:moveTo>
                    <a:pt x="0" y="0"/>
                  </a:moveTo>
                  <a:lnTo>
                    <a:pt x="1718996" y="0"/>
                  </a:lnTo>
                </a:path>
                <a:path w="2644775" h="1904">
                  <a:moveTo>
                    <a:pt x="2247929" y="0"/>
                  </a:moveTo>
                  <a:lnTo>
                    <a:pt x="2644610" y="0"/>
                  </a:lnTo>
                </a:path>
                <a:path w="2644775" h="1904">
                  <a:moveTo>
                    <a:pt x="0" y="1743"/>
                  </a:moveTo>
                  <a:lnTo>
                    <a:pt x="2644610" y="1743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37502" y="4666980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680" y="0"/>
                  </a:lnTo>
                </a:path>
              </a:pathLst>
            </a:custGeom>
            <a:ln w="34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37502" y="4476102"/>
              <a:ext cx="2644775" cy="191135"/>
            </a:xfrm>
            <a:custGeom>
              <a:avLst/>
              <a:gdLst/>
              <a:ahLst/>
              <a:cxnLst/>
              <a:rect l="l" t="t" r="r" b="b"/>
              <a:pathLst>
                <a:path w="2644775" h="191135">
                  <a:moveTo>
                    <a:pt x="925613" y="190877"/>
                  </a:moveTo>
                  <a:lnTo>
                    <a:pt x="1718996" y="190877"/>
                  </a:lnTo>
                </a:path>
                <a:path w="2644775" h="191135">
                  <a:moveTo>
                    <a:pt x="2247929" y="190877"/>
                  </a:moveTo>
                  <a:lnTo>
                    <a:pt x="2644610" y="190877"/>
                  </a:lnTo>
                </a:path>
                <a:path w="2644775" h="191135">
                  <a:moveTo>
                    <a:pt x="0" y="0"/>
                  </a:moveTo>
                  <a:lnTo>
                    <a:pt x="396680" y="0"/>
                  </a:lnTo>
                </a:path>
              </a:pathLst>
            </a:custGeom>
            <a:ln w="34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663116" y="4475231"/>
              <a:ext cx="1719580" cy="1905"/>
            </a:xfrm>
            <a:custGeom>
              <a:avLst/>
              <a:gdLst/>
              <a:ahLst/>
              <a:cxnLst/>
              <a:rect l="l" t="t" r="r" b="b"/>
              <a:pathLst>
                <a:path w="1719579" h="1904">
                  <a:moveTo>
                    <a:pt x="0" y="1743"/>
                  </a:moveTo>
                  <a:lnTo>
                    <a:pt x="1718996" y="1743"/>
                  </a:lnTo>
                </a:path>
                <a:path w="1719579" h="1904">
                  <a:moveTo>
                    <a:pt x="0" y="0"/>
                  </a:moveTo>
                  <a:lnTo>
                    <a:pt x="1718996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37502" y="4285544"/>
              <a:ext cx="2644775" cy="0"/>
            </a:xfrm>
            <a:custGeom>
              <a:avLst/>
              <a:gdLst/>
              <a:ahLst/>
              <a:cxnLst/>
              <a:rect l="l" t="t" r="r" b="b"/>
              <a:pathLst>
                <a:path w="2644775">
                  <a:moveTo>
                    <a:pt x="0" y="0"/>
                  </a:moveTo>
                  <a:lnTo>
                    <a:pt x="396680" y="0"/>
                  </a:lnTo>
                </a:path>
                <a:path w="2644775">
                  <a:moveTo>
                    <a:pt x="925613" y="0"/>
                  </a:moveTo>
                  <a:lnTo>
                    <a:pt x="2644610" y="0"/>
                  </a:lnTo>
                </a:path>
              </a:pathLst>
            </a:custGeom>
            <a:ln w="348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37502" y="4093809"/>
              <a:ext cx="2644775" cy="1905"/>
            </a:xfrm>
            <a:custGeom>
              <a:avLst/>
              <a:gdLst/>
              <a:ahLst/>
              <a:cxnLst/>
              <a:rect l="l" t="t" r="r" b="b"/>
              <a:pathLst>
                <a:path w="2644775" h="1904">
                  <a:moveTo>
                    <a:pt x="0" y="1743"/>
                  </a:moveTo>
                  <a:lnTo>
                    <a:pt x="2644610" y="1743"/>
                  </a:lnTo>
                </a:path>
                <a:path w="2644775" h="1904">
                  <a:moveTo>
                    <a:pt x="0" y="0"/>
                  </a:moveTo>
                  <a:lnTo>
                    <a:pt x="2644610" y="0"/>
                  </a:lnTo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37502" y="3332135"/>
              <a:ext cx="2644775" cy="572135"/>
            </a:xfrm>
            <a:custGeom>
              <a:avLst/>
              <a:gdLst/>
              <a:ahLst/>
              <a:cxnLst/>
              <a:rect l="l" t="t" r="r" b="b"/>
              <a:pathLst>
                <a:path w="2644775" h="572135">
                  <a:moveTo>
                    <a:pt x="0" y="571987"/>
                  </a:moveTo>
                  <a:lnTo>
                    <a:pt x="2644610" y="571987"/>
                  </a:lnTo>
                </a:path>
                <a:path w="2644775" h="572135">
                  <a:moveTo>
                    <a:pt x="0" y="381422"/>
                  </a:moveTo>
                  <a:lnTo>
                    <a:pt x="2644610" y="381422"/>
                  </a:lnTo>
                </a:path>
                <a:path w="2644775" h="572135">
                  <a:moveTo>
                    <a:pt x="0" y="190565"/>
                  </a:moveTo>
                  <a:lnTo>
                    <a:pt x="2644610" y="190565"/>
                  </a:lnTo>
                </a:path>
                <a:path w="2644775" h="572135">
                  <a:moveTo>
                    <a:pt x="0" y="0"/>
                  </a:moveTo>
                  <a:lnTo>
                    <a:pt x="2644610" y="0"/>
                  </a:lnTo>
                </a:path>
              </a:pathLst>
            </a:custGeom>
            <a:ln w="347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398653" y="3332135"/>
              <a:ext cx="0" cy="762635"/>
            </a:xfrm>
            <a:custGeom>
              <a:avLst/>
              <a:gdLst/>
              <a:ahLst/>
              <a:cxnLst/>
              <a:rect l="l" t="t" r="r" b="b"/>
              <a:pathLst>
                <a:path h="762635">
                  <a:moveTo>
                    <a:pt x="0" y="0"/>
                  </a:moveTo>
                  <a:lnTo>
                    <a:pt x="0" y="762545"/>
                  </a:lnTo>
                </a:path>
              </a:pathLst>
            </a:custGeom>
            <a:ln w="347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266422" y="485839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266421" y="3332135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48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398653" y="485839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398653" y="3332135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231" y="0"/>
                  </a:moveTo>
                  <a:lnTo>
                    <a:pt x="0" y="0"/>
                  </a:lnTo>
                </a:path>
              </a:pathLst>
            </a:custGeom>
            <a:ln w="348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134183" y="4094680"/>
              <a:ext cx="528955" cy="763270"/>
            </a:xfrm>
            <a:custGeom>
              <a:avLst/>
              <a:gdLst/>
              <a:ahLst/>
              <a:cxnLst/>
              <a:rect l="l" t="t" r="r" b="b"/>
              <a:pathLst>
                <a:path w="528955" h="763270">
                  <a:moveTo>
                    <a:pt x="0" y="762844"/>
                  </a:moveTo>
                  <a:lnTo>
                    <a:pt x="528933" y="762844"/>
                  </a:lnTo>
                  <a:lnTo>
                    <a:pt x="528933" y="0"/>
                  </a:lnTo>
                  <a:lnTo>
                    <a:pt x="0" y="0"/>
                  </a:lnTo>
                  <a:lnTo>
                    <a:pt x="0" y="762844"/>
                  </a:lnTo>
                  <a:close/>
                </a:path>
              </a:pathLst>
            </a:custGeom>
            <a:ln w="695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720962" y="4094680"/>
              <a:ext cx="0" cy="381635"/>
            </a:xfrm>
            <a:custGeom>
              <a:avLst/>
              <a:gdLst/>
              <a:ahLst/>
              <a:cxnLst/>
              <a:rect l="l" t="t" r="r" b="b"/>
              <a:pathLst>
                <a:path h="381635">
                  <a:moveTo>
                    <a:pt x="0" y="0"/>
                  </a:moveTo>
                  <a:lnTo>
                    <a:pt x="0" y="381422"/>
                  </a:lnTo>
                </a:path>
              </a:pathLst>
            </a:custGeom>
            <a:ln w="347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88730" y="485839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88730" y="409468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231" y="0"/>
                  </a:lnTo>
                </a:path>
              </a:pathLst>
            </a:custGeom>
            <a:ln w="348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720962" y="4858396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238" y="0"/>
                  </a:lnTo>
                </a:path>
              </a:pathLst>
            </a:custGeom>
            <a:ln w="317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720962" y="4094680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238" y="0"/>
                  </a:moveTo>
                  <a:lnTo>
                    <a:pt x="0" y="0"/>
                  </a:lnTo>
                </a:path>
              </a:pathLst>
            </a:custGeom>
            <a:ln w="348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456498" y="4476102"/>
              <a:ext cx="528955" cy="381635"/>
            </a:xfrm>
            <a:custGeom>
              <a:avLst/>
              <a:gdLst/>
              <a:ahLst/>
              <a:cxnLst/>
              <a:rect l="l" t="t" r="r" b="b"/>
              <a:pathLst>
                <a:path w="528954" h="381635">
                  <a:moveTo>
                    <a:pt x="0" y="381422"/>
                  </a:moveTo>
                  <a:lnTo>
                    <a:pt x="528933" y="381422"/>
                  </a:lnTo>
                  <a:lnTo>
                    <a:pt x="528933" y="0"/>
                  </a:lnTo>
                  <a:lnTo>
                    <a:pt x="0" y="0"/>
                  </a:lnTo>
                  <a:lnTo>
                    <a:pt x="0" y="381422"/>
                  </a:lnTo>
                  <a:close/>
                </a:path>
              </a:pathLst>
            </a:custGeom>
            <a:ln w="696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385082" y="4460332"/>
              <a:ext cx="1353185" cy="415290"/>
            </a:xfrm>
            <a:custGeom>
              <a:avLst/>
              <a:gdLst/>
              <a:ahLst/>
              <a:cxnLst/>
              <a:rect l="l" t="t" r="r" b="b"/>
              <a:pathLst>
                <a:path w="1353185" h="415289">
                  <a:moveTo>
                    <a:pt x="0" y="31859"/>
                  </a:moveTo>
                  <a:lnTo>
                    <a:pt x="32186" y="31859"/>
                  </a:lnTo>
                  <a:lnTo>
                    <a:pt x="32186" y="0"/>
                  </a:lnTo>
                  <a:lnTo>
                    <a:pt x="0" y="0"/>
                  </a:lnTo>
                  <a:lnTo>
                    <a:pt x="0" y="31859"/>
                  </a:lnTo>
                  <a:close/>
                </a:path>
                <a:path w="1353185" h="415289">
                  <a:moveTo>
                    <a:pt x="1320420" y="415171"/>
                  </a:moveTo>
                  <a:lnTo>
                    <a:pt x="1352606" y="415171"/>
                  </a:lnTo>
                  <a:lnTo>
                    <a:pt x="1352606" y="383311"/>
                  </a:lnTo>
                  <a:lnTo>
                    <a:pt x="1320420" y="383311"/>
                  </a:lnTo>
                  <a:lnTo>
                    <a:pt x="1320420" y="415171"/>
                  </a:lnTo>
                  <a:close/>
                </a:path>
              </a:pathLst>
            </a:custGeom>
            <a:ln w="3478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37502" y="3141271"/>
              <a:ext cx="2644775" cy="1906905"/>
            </a:xfrm>
            <a:custGeom>
              <a:avLst/>
              <a:gdLst/>
              <a:ahLst/>
              <a:cxnLst/>
              <a:rect l="l" t="t" r="r" b="b"/>
              <a:pathLst>
                <a:path w="2644775" h="1906904">
                  <a:moveTo>
                    <a:pt x="0" y="1906818"/>
                  </a:moveTo>
                  <a:lnTo>
                    <a:pt x="2644610" y="1906818"/>
                  </a:lnTo>
                </a:path>
                <a:path w="2644775" h="1906904">
                  <a:moveTo>
                    <a:pt x="661150" y="1892618"/>
                  </a:moveTo>
                  <a:lnTo>
                    <a:pt x="661150" y="1906818"/>
                  </a:lnTo>
                </a:path>
                <a:path w="2644775" h="1906904">
                  <a:moveTo>
                    <a:pt x="1983459" y="1892618"/>
                  </a:moveTo>
                  <a:lnTo>
                    <a:pt x="1983459" y="1906818"/>
                  </a:lnTo>
                </a:path>
                <a:path w="2644775" h="1906904">
                  <a:moveTo>
                    <a:pt x="0" y="319"/>
                  </a:moveTo>
                  <a:lnTo>
                    <a:pt x="2644610" y="319"/>
                  </a:lnTo>
                </a:path>
                <a:path w="2644775" h="1906904">
                  <a:moveTo>
                    <a:pt x="661150" y="14512"/>
                  </a:moveTo>
                  <a:lnTo>
                    <a:pt x="661150" y="319"/>
                  </a:lnTo>
                </a:path>
                <a:path w="2644775" h="1906904">
                  <a:moveTo>
                    <a:pt x="1983459" y="14512"/>
                  </a:moveTo>
                  <a:lnTo>
                    <a:pt x="1983459" y="319"/>
                  </a:lnTo>
                </a:path>
                <a:path w="2644775" h="1906904">
                  <a:moveTo>
                    <a:pt x="0" y="1906818"/>
                  </a:moveTo>
                  <a:lnTo>
                    <a:pt x="0" y="0"/>
                  </a:lnTo>
                </a:path>
                <a:path w="2644775" h="1906904">
                  <a:moveTo>
                    <a:pt x="10728" y="1906818"/>
                  </a:moveTo>
                  <a:lnTo>
                    <a:pt x="0" y="1906818"/>
                  </a:lnTo>
                </a:path>
                <a:path w="2644775" h="1906904">
                  <a:moveTo>
                    <a:pt x="10728" y="1716253"/>
                  </a:moveTo>
                  <a:lnTo>
                    <a:pt x="0" y="1716253"/>
                  </a:lnTo>
                </a:path>
                <a:path w="2644775" h="1906904">
                  <a:moveTo>
                    <a:pt x="10728" y="1525709"/>
                  </a:moveTo>
                  <a:lnTo>
                    <a:pt x="0" y="1525709"/>
                  </a:lnTo>
                </a:path>
                <a:path w="2644775" h="1906904">
                  <a:moveTo>
                    <a:pt x="10728" y="1334831"/>
                  </a:moveTo>
                  <a:lnTo>
                    <a:pt x="0" y="1334831"/>
                  </a:lnTo>
                </a:path>
                <a:path w="2644775" h="1906904">
                  <a:moveTo>
                    <a:pt x="10728" y="1144273"/>
                  </a:moveTo>
                  <a:lnTo>
                    <a:pt x="0" y="1144273"/>
                  </a:lnTo>
                </a:path>
                <a:path w="2644775" h="1906904">
                  <a:moveTo>
                    <a:pt x="10728" y="953409"/>
                  </a:moveTo>
                  <a:lnTo>
                    <a:pt x="0" y="953409"/>
                  </a:lnTo>
                </a:path>
                <a:path w="2644775" h="1906904">
                  <a:moveTo>
                    <a:pt x="10728" y="762851"/>
                  </a:moveTo>
                  <a:lnTo>
                    <a:pt x="0" y="762851"/>
                  </a:lnTo>
                </a:path>
                <a:path w="2644775" h="1906904">
                  <a:moveTo>
                    <a:pt x="10728" y="572285"/>
                  </a:moveTo>
                  <a:lnTo>
                    <a:pt x="0" y="572285"/>
                  </a:lnTo>
                </a:path>
                <a:path w="2644775" h="1906904">
                  <a:moveTo>
                    <a:pt x="10728" y="381429"/>
                  </a:moveTo>
                  <a:lnTo>
                    <a:pt x="0" y="381429"/>
                  </a:lnTo>
                </a:path>
                <a:path w="2644775" h="1906904">
                  <a:moveTo>
                    <a:pt x="10728" y="190863"/>
                  </a:moveTo>
                  <a:lnTo>
                    <a:pt x="0" y="190863"/>
                  </a:lnTo>
                </a:path>
                <a:path w="2644775" h="1906904">
                  <a:moveTo>
                    <a:pt x="10728" y="0"/>
                  </a:moveTo>
                  <a:lnTo>
                    <a:pt x="0" y="0"/>
                  </a:lnTo>
                </a:path>
              </a:pathLst>
            </a:custGeom>
            <a:ln w="3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1580895" y="4990916"/>
            <a:ext cx="13779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-0</a:t>
            </a:r>
            <a:r>
              <a:rPr sz="500" dirty="0">
                <a:latin typeface="Arial"/>
                <a:cs typeface="Arial"/>
              </a:rPr>
              <a:t>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602351" y="4800351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602351" y="4609806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0,5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602351" y="4418929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602351" y="4228384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1,5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602351" y="4037507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602351" y="3846948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2,5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602351" y="3656397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602351" y="3465526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3,5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1602351" y="3274961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4,0</a:t>
            </a:r>
            <a:endParaRPr sz="5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602351" y="3084097"/>
            <a:ext cx="116205" cy="10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spc="5" dirty="0">
                <a:latin typeface="Arial"/>
                <a:cs typeface="Arial"/>
              </a:rPr>
              <a:t>4,5</a:t>
            </a:r>
            <a:endParaRPr sz="5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473228" y="3818369"/>
            <a:ext cx="95885" cy="560070"/>
          </a:xfrm>
          <a:prstGeom prst="rect">
            <a:avLst/>
          </a:prstGeom>
        </p:spPr>
        <p:txBody>
          <a:bodyPr vert="vert270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00" spc="-5" dirty="0">
                <a:latin typeface="Arial"/>
                <a:cs typeface="Arial"/>
              </a:rPr>
              <a:t>Эрготерапевт</a:t>
            </a:r>
            <a:r>
              <a:rPr sz="500" spc="1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(n)</a:t>
            </a:r>
            <a:endParaRPr sz="50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4371066" y="3141271"/>
            <a:ext cx="11430" cy="1906905"/>
          </a:xfrm>
          <a:custGeom>
            <a:avLst/>
            <a:gdLst/>
            <a:ahLst/>
            <a:cxnLst/>
            <a:rect l="l" t="t" r="r" b="b"/>
            <a:pathLst>
              <a:path w="11429" h="1906904">
                <a:moveTo>
                  <a:pt x="11046" y="1906818"/>
                </a:moveTo>
                <a:lnTo>
                  <a:pt x="11046" y="0"/>
                </a:lnTo>
              </a:path>
              <a:path w="11429" h="1906904">
                <a:moveTo>
                  <a:pt x="0" y="1906818"/>
                </a:moveTo>
                <a:lnTo>
                  <a:pt x="11046" y="1906818"/>
                </a:lnTo>
              </a:path>
              <a:path w="11429" h="1906904">
                <a:moveTo>
                  <a:pt x="0" y="1716253"/>
                </a:moveTo>
                <a:lnTo>
                  <a:pt x="11046" y="1716253"/>
                </a:lnTo>
              </a:path>
              <a:path w="11429" h="1906904">
                <a:moveTo>
                  <a:pt x="0" y="1525709"/>
                </a:moveTo>
                <a:lnTo>
                  <a:pt x="11046" y="1525709"/>
                </a:lnTo>
              </a:path>
              <a:path w="11429" h="1906904">
                <a:moveTo>
                  <a:pt x="0" y="1334831"/>
                </a:moveTo>
                <a:lnTo>
                  <a:pt x="11046" y="1334831"/>
                </a:lnTo>
              </a:path>
              <a:path w="11429" h="1906904">
                <a:moveTo>
                  <a:pt x="0" y="1144273"/>
                </a:moveTo>
                <a:lnTo>
                  <a:pt x="11046" y="1144273"/>
                </a:lnTo>
              </a:path>
              <a:path w="11429" h="1906904">
                <a:moveTo>
                  <a:pt x="0" y="953409"/>
                </a:moveTo>
                <a:lnTo>
                  <a:pt x="11046" y="953409"/>
                </a:lnTo>
              </a:path>
              <a:path w="11429" h="1906904">
                <a:moveTo>
                  <a:pt x="0" y="762851"/>
                </a:moveTo>
                <a:lnTo>
                  <a:pt x="11046" y="762851"/>
                </a:lnTo>
              </a:path>
              <a:path w="11429" h="1906904">
                <a:moveTo>
                  <a:pt x="0" y="572285"/>
                </a:moveTo>
                <a:lnTo>
                  <a:pt x="11046" y="572285"/>
                </a:lnTo>
              </a:path>
              <a:path w="11429" h="1906904">
                <a:moveTo>
                  <a:pt x="0" y="381429"/>
                </a:moveTo>
                <a:lnTo>
                  <a:pt x="11046" y="381429"/>
                </a:lnTo>
              </a:path>
              <a:path w="11429" h="1906904">
                <a:moveTo>
                  <a:pt x="0" y="190863"/>
                </a:moveTo>
                <a:lnTo>
                  <a:pt x="11046" y="190863"/>
                </a:lnTo>
              </a:path>
              <a:path w="11429" h="1906904">
                <a:moveTo>
                  <a:pt x="0" y="0"/>
                </a:moveTo>
                <a:lnTo>
                  <a:pt x="11046" y="0"/>
                </a:lnTo>
              </a:path>
            </a:pathLst>
          </a:custGeom>
          <a:ln w="3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1739238" y="3143334"/>
            <a:ext cx="2641600" cy="1873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3355">
              <a:lnSpc>
                <a:spcPts val="1475"/>
              </a:lnSpc>
            </a:pPr>
            <a:r>
              <a:rPr sz="1800" b="1" spc="-5" dirty="0">
                <a:latin typeface="Calibri"/>
                <a:cs typeface="Calibri"/>
              </a:rPr>
              <a:t>Физический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терапевт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171954" y="4996053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Б</a:t>
            </a:r>
            <a:r>
              <a:rPr sz="1200" b="1" spc="-185" dirty="0">
                <a:latin typeface="Calibri"/>
                <a:cs typeface="Calibri"/>
              </a:rPr>
              <a:t>ы</a:t>
            </a:r>
            <a:r>
              <a:rPr sz="750" spc="-150" baseline="22222" dirty="0">
                <a:latin typeface="Arial"/>
                <a:cs typeface="Arial"/>
              </a:rPr>
              <a:t>1</a:t>
            </a:r>
            <a:r>
              <a:rPr sz="1200" b="1" dirty="0">
                <a:latin typeface="Calibri"/>
                <a:cs typeface="Calibri"/>
              </a:rPr>
              <a:t>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532149" y="4998211"/>
            <a:ext cx="3177540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1370">
              <a:lnSpc>
                <a:spcPts val="1420"/>
              </a:lnSpc>
              <a:spcBef>
                <a:spcPts val="100"/>
              </a:spcBef>
              <a:tabLst>
                <a:tab pos="2852420" algn="l"/>
              </a:tabLst>
            </a:pPr>
            <a:r>
              <a:rPr sz="1200" b="1" spc="-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б</a:t>
            </a:r>
            <a:r>
              <a:rPr sz="1200" b="1" spc="-229" dirty="0">
                <a:latin typeface="Calibri"/>
                <a:cs typeface="Calibri"/>
              </a:rPr>
              <a:t>ы</a:t>
            </a:r>
            <a:r>
              <a:rPr sz="750" spc="-89" baseline="22222" dirty="0">
                <a:latin typeface="Arial"/>
                <a:cs typeface="Arial"/>
              </a:rPr>
              <a:t>0</a:t>
            </a:r>
            <a:r>
              <a:rPr sz="1200" b="1" dirty="0">
                <a:latin typeface="Calibri"/>
                <a:cs typeface="Calibri"/>
              </a:rPr>
              <a:t>л	</a:t>
            </a:r>
            <a:r>
              <a:rPr sz="1200" b="1" spc="-355" dirty="0">
                <a:latin typeface="Calibri"/>
                <a:cs typeface="Calibri"/>
              </a:rPr>
              <a:t>Б</a:t>
            </a:r>
            <a:r>
              <a:rPr sz="750" spc="7" baseline="22222" dirty="0">
                <a:latin typeface="Arial"/>
                <a:cs typeface="Arial"/>
              </a:rPr>
              <a:t>1</a:t>
            </a:r>
            <a:r>
              <a:rPr sz="750" spc="-104" baseline="22222" dirty="0">
                <a:latin typeface="Arial"/>
                <a:cs typeface="Arial"/>
              </a:rPr>
              <a:t> </a:t>
            </a:r>
            <a:r>
              <a:rPr sz="1200" b="1" dirty="0">
                <a:latin typeface="Calibri"/>
                <a:cs typeface="Calibri"/>
              </a:rPr>
              <a:t>ыл</a:t>
            </a:r>
            <a:endParaRPr sz="1200">
              <a:latin typeface="Calibri"/>
              <a:cs typeface="Calibri"/>
            </a:endParaRPr>
          </a:p>
          <a:p>
            <a:pPr marL="50800">
              <a:lnSpc>
                <a:spcPts val="580"/>
              </a:lnSpc>
            </a:pPr>
            <a:r>
              <a:rPr sz="500" spc="5" dirty="0">
                <a:latin typeface="Arial"/>
                <a:cs typeface="Arial"/>
              </a:rPr>
              <a:t>Эрготерапевт (0 </a:t>
            </a:r>
            <a:r>
              <a:rPr sz="500" dirty="0">
                <a:latin typeface="Arial"/>
                <a:cs typeface="Arial"/>
              </a:rPr>
              <a:t>- нет, </a:t>
            </a:r>
            <a:r>
              <a:rPr sz="500" spc="5" dirty="0">
                <a:latin typeface="Arial"/>
                <a:cs typeface="Arial"/>
              </a:rPr>
              <a:t>1 </a:t>
            </a:r>
            <a:r>
              <a:rPr sz="500" dirty="0">
                <a:latin typeface="Arial"/>
                <a:cs typeface="Arial"/>
              </a:rPr>
              <a:t>-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есть)</a:t>
            </a:r>
            <a:endParaRPr sz="5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7963661" y="4037533"/>
            <a:ext cx="2480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Врачи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всегда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МДБ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64693" y="5283530"/>
            <a:ext cx="115049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специалиста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на заседании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приводит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упущению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относящихся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сфере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этого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(компетенциям),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Регулярные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встречи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необходимы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координации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реабилитационного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процесса. Заседание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МДБ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обсуждением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целей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является обязательной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составляющей мультидисциплинарного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процесса</a:t>
            </a:r>
            <a:r>
              <a:rPr sz="1800" b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«Новой»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модели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798" y="3041091"/>
            <a:ext cx="11169650" cy="33788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951230" marR="946150" indent="10160" algn="ctr">
              <a:lnSpc>
                <a:spcPct val="90000"/>
              </a:lnSpc>
              <a:spcBef>
                <a:spcPts val="575"/>
              </a:spcBef>
            </a:pP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Биомедицинский </a:t>
            </a:r>
            <a:r>
              <a:rPr sz="4000" b="1" spc="-40" dirty="0">
                <a:solidFill>
                  <a:srgbClr val="001F5F"/>
                </a:solidFill>
                <a:latin typeface="Arial"/>
                <a:cs typeface="Arial"/>
              </a:rPr>
              <a:t>подход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хорошо 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зарекомендовал </a:t>
            </a: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себя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при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острых 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состояниях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4000" b="1" spc="-10" dirty="0">
                <a:solidFill>
                  <a:srgbClr val="001F5F"/>
                </a:solidFill>
                <a:latin typeface="Arial"/>
                <a:cs typeface="Arial"/>
              </a:rPr>
              <a:t>явными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симптомами</a:t>
            </a:r>
            <a:r>
              <a:rPr sz="4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4000">
              <a:latin typeface="Arial"/>
              <a:cs typeface="Arial"/>
            </a:endParaRPr>
          </a:p>
          <a:p>
            <a:pPr marL="12065" marR="5080" indent="1270" algn="ctr">
              <a:lnSpc>
                <a:spcPct val="90000"/>
              </a:lnSpc>
              <a:spcBef>
                <a:spcPts val="5"/>
              </a:spcBef>
            </a:pP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малоэффективен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при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инвалидизирующих 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состояниях,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при </a:t>
            </a:r>
            <a:r>
              <a:rPr sz="4000" b="1" spc="-15" dirty="0">
                <a:solidFill>
                  <a:srgbClr val="001F5F"/>
                </a:solidFill>
                <a:latin typeface="Arial"/>
                <a:cs typeface="Arial"/>
              </a:rPr>
              <a:t>хронических </a:t>
            </a: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заболеваниях  </a:t>
            </a:r>
            <a:r>
              <a:rPr sz="4000" b="1" spc="-5" dirty="0">
                <a:solidFill>
                  <a:srgbClr val="001F5F"/>
                </a:solidFill>
                <a:latin typeface="Arial"/>
                <a:cs typeface="Arial"/>
              </a:rPr>
              <a:t>и при </a:t>
            </a:r>
            <a:r>
              <a:rPr sz="4000" b="1" spc="-20" dirty="0">
                <a:solidFill>
                  <a:srgbClr val="001F5F"/>
                </a:solidFill>
                <a:latin typeface="Arial"/>
                <a:cs typeface="Arial"/>
              </a:rPr>
              <a:t>комбинации </a:t>
            </a:r>
            <a:r>
              <a:rPr sz="4000" b="1" spc="-25" dirty="0">
                <a:solidFill>
                  <a:srgbClr val="001F5F"/>
                </a:solidFill>
                <a:latin typeface="Arial"/>
                <a:cs typeface="Arial"/>
              </a:rPr>
              <a:t>нескольких</a:t>
            </a:r>
            <a:r>
              <a:rPr sz="4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1F5F"/>
                </a:solidFill>
                <a:latin typeface="Arial"/>
                <a:cs typeface="Arial"/>
              </a:rPr>
              <a:t>патологий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0827" y="181355"/>
            <a:ext cx="3810000" cy="253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9135" y="181355"/>
            <a:ext cx="6266688" cy="2532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34" y="648665"/>
            <a:ext cx="11485880" cy="953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5"/>
              </a:spcBef>
            </a:pPr>
            <a:r>
              <a:rPr sz="3200" b="0" u="heavy" spc="-8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Примеры </a:t>
            </a:r>
            <a:r>
              <a:rPr sz="3200" u="heavy" spc="-20" dirty="0">
                <a:uFill>
                  <a:solidFill>
                    <a:srgbClr val="001F5F"/>
                  </a:solidFill>
                </a:uFill>
              </a:rPr>
              <a:t>главных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задач реабилитации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пациентов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с </a:t>
            </a:r>
            <a:r>
              <a:rPr sz="3200" u="heavy" spc="-30" dirty="0">
                <a:uFill>
                  <a:solidFill>
                    <a:srgbClr val="001F5F"/>
                  </a:solidFill>
                </a:uFill>
              </a:rPr>
              <a:t>инсультом</a:t>
            </a:r>
            <a:r>
              <a:rPr sz="3200" u="heavy" spc="-1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в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650"/>
              </a:lnSpc>
            </a:pPr>
            <a:r>
              <a:rPr sz="3200" b="0" u="heavy" spc="-80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остром </a:t>
            </a:r>
            <a:r>
              <a:rPr sz="3200" u="heavy" spc="-20" dirty="0">
                <a:uFill>
                  <a:solidFill>
                    <a:srgbClr val="001F5F"/>
                  </a:solidFill>
                </a:uFill>
              </a:rPr>
              <a:t>периоде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на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первом этапе</a:t>
            </a:r>
            <a:r>
              <a:rPr sz="3200" u="heavy" spc="-2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реабилитации: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350" y="2007565"/>
            <a:ext cx="4579620" cy="292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u="heavy" spc="-5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Неврологические </a:t>
            </a:r>
            <a:r>
              <a:rPr sz="2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проблемы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связанные</a:t>
            </a:r>
            <a:r>
              <a:rPr sz="2000" b="1"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u="heavy" spc="-5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инсультом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Гемипарез,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Дизартрия,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Афазия,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Ограничение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ходьбы,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руки,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Атаксия,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tabLst>
                <a:tab pos="2413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Неглект.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6170" y="1972888"/>
            <a:ext cx="5518150" cy="41116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u="heavy" spc="-5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Проблемы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не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связанные </a:t>
            </a:r>
            <a:r>
              <a:rPr sz="2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 </a:t>
            </a:r>
            <a:r>
              <a:rPr sz="2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симптомами</a:t>
            </a:r>
            <a:r>
              <a:rPr sz="2000" b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инсульта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75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Преморбидные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когнитивные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нарушения,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Контрактуры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суставов,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75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Низкая толерантность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нагрузке,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75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Алкоголизм,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Истерия,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75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Отрыв головки бицепса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анамнезе,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80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Инфаркт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миокарда,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Проблемы коммуникации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семье,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75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Стресс,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75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Гиперопека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родственников,</a:t>
            </a:r>
            <a:endParaRPr sz="20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290"/>
              </a:spcBef>
              <a:tabLst>
                <a:tab pos="24193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Снижение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слуха.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866" rIns="0" bIns="0" rtlCol="0">
            <a:spAutoFit/>
          </a:bodyPr>
          <a:lstStyle/>
          <a:p>
            <a:pPr marL="1742439" marR="5080" indent="495300">
              <a:lnSpc>
                <a:spcPts val="5180"/>
              </a:lnSpc>
              <a:spcBef>
                <a:spcPts val="755"/>
              </a:spcBef>
            </a:pPr>
            <a:r>
              <a:rPr sz="4800" dirty="0"/>
              <a:t>8. </a:t>
            </a:r>
            <a:r>
              <a:rPr sz="4800" spc="-5" dirty="0"/>
              <a:t>Формат работы МДБ </a:t>
            </a:r>
            <a:r>
              <a:rPr sz="4800" dirty="0"/>
              <a:t>в  </a:t>
            </a:r>
            <a:r>
              <a:rPr sz="4800" spc="-20" dirty="0"/>
              <a:t>медицинской</a:t>
            </a:r>
            <a:r>
              <a:rPr sz="4800" spc="-25" dirty="0"/>
              <a:t> </a:t>
            </a:r>
            <a:r>
              <a:rPr sz="4800" dirty="0"/>
              <a:t>реабилитации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906881" y="2516835"/>
            <a:ext cx="10010140" cy="280352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marR="5080" indent="-22860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работать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больнице,</a:t>
            </a:r>
            <a:r>
              <a:rPr sz="36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реабилитационном 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учреждении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быть выездной,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поликлинической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600" b="1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3600">
              <a:latin typeface="Calibri"/>
              <a:cs typeface="Calibri"/>
            </a:endParaRPr>
          </a:p>
          <a:p>
            <a:pPr marL="241300" marR="773430" indent="-228600">
              <a:lnSpc>
                <a:spcPts val="3890"/>
              </a:lnSpc>
              <a:spcBef>
                <a:spcPts val="1055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Состоит 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тех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специалистов,</a:t>
            </a:r>
            <a:r>
              <a:rPr sz="3600" b="1" spc="-5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которые  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необходимы</a:t>
            </a:r>
            <a:r>
              <a:rPr sz="3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пациенту.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8151" y="262890"/>
            <a:ext cx="70713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Работа </a:t>
            </a:r>
            <a:r>
              <a:rPr sz="4800" dirty="0"/>
              <a:t>МДБ в</a:t>
            </a:r>
            <a:r>
              <a:rPr sz="4800" spc="-80" dirty="0"/>
              <a:t> </a:t>
            </a:r>
            <a:r>
              <a:rPr sz="4800" spc="-5" dirty="0"/>
              <a:t>стационаре: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85420" y="1425955"/>
            <a:ext cx="11701780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может входить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состав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штатного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расписания</a:t>
            </a:r>
            <a:r>
              <a:rPr sz="3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30" dirty="0">
                <a:solidFill>
                  <a:srgbClr val="001F5F"/>
                </a:solidFill>
                <a:latin typeface="Calibri"/>
                <a:cs typeface="Calibri"/>
              </a:rPr>
              <a:t>отделения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(2й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этап)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3000" b="1" spc="-30" dirty="0">
                <a:solidFill>
                  <a:srgbClr val="001F5F"/>
                </a:solidFill>
                <a:latin typeface="Calibri"/>
                <a:cs typeface="Calibri"/>
              </a:rPr>
              <a:t>отделения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по профилю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(1й</a:t>
            </a:r>
            <a:r>
              <a:rPr sz="30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этап:</a:t>
            </a:r>
            <a:endParaRPr sz="30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540"/>
              </a:spcBef>
            </a:pPr>
            <a:r>
              <a:rPr sz="3000" b="1" spc="-30" dirty="0">
                <a:solidFill>
                  <a:srgbClr val="001F5F"/>
                </a:solidFill>
                <a:latin typeface="Calibri"/>
                <a:cs typeface="Calibri"/>
              </a:rPr>
              <a:t>отделение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травматологии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ортопедии, </a:t>
            </a:r>
            <a:r>
              <a:rPr sz="3000" b="1" spc="-30" dirty="0">
                <a:solidFill>
                  <a:srgbClr val="001F5F"/>
                </a:solidFill>
                <a:latin typeface="Calibri"/>
                <a:cs typeface="Calibri"/>
              </a:rPr>
              <a:t>отделении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острого </a:t>
            </a:r>
            <a:r>
              <a:rPr sz="3000" b="1" spc="-30" dirty="0">
                <a:solidFill>
                  <a:srgbClr val="001F5F"/>
                </a:solidFill>
                <a:latin typeface="Calibri"/>
                <a:cs typeface="Calibri"/>
              </a:rPr>
              <a:t>инсульта, 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острого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инфаркта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т.д.)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работать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на «закрепленных»</a:t>
            </a:r>
            <a:r>
              <a:rPr sz="30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койках,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980"/>
              </a:lnSpc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Специалисты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могут быть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штатными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сотрудниками</a:t>
            </a:r>
            <a:r>
              <a:rPr sz="3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группы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 </a:t>
            </a:r>
            <a:r>
              <a:rPr sz="3000" b="1" spc="-80" dirty="0">
                <a:solidFill>
                  <a:srgbClr val="001F5F"/>
                </a:solidFill>
                <a:latin typeface="Calibri"/>
                <a:cs typeface="Calibri"/>
              </a:rPr>
              <a:t>Тогда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свою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работу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проводит</a:t>
            </a:r>
            <a:r>
              <a:rPr sz="30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пациентами, имеющими реабилитационный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потенциал,</a:t>
            </a:r>
            <a:r>
              <a:rPr sz="30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отделениях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анестезиологии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реанимации, 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блоках</a:t>
            </a:r>
            <a:r>
              <a:rPr sz="30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интенсивной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терапии,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специализированных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отделениях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30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профилю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оказываемой медицинской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помощи,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том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числе,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региональных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241300" marR="892175">
              <a:lnSpc>
                <a:spcPct val="70100"/>
              </a:lnSpc>
              <a:spcBef>
                <a:spcPts val="535"/>
              </a:spcBef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первичных 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сосудистых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отделениях,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отделениях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медицинской 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медицинских</a:t>
            </a:r>
            <a:r>
              <a:rPr sz="30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организаций.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59" y="6374993"/>
            <a:ext cx="1142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Приложение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проекта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порядка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 МР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РФ:</a:t>
            </a:r>
            <a:r>
              <a:rPr sz="1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https://rehabrus.ru/Docs/2017/12/PoryadokOrganMedReab/Pril_6.docx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1904" rIns="0" bIns="0" rtlCol="0">
            <a:spAutoFit/>
          </a:bodyPr>
          <a:lstStyle/>
          <a:p>
            <a:pPr marL="4491355" marR="5080" indent="-3757295">
              <a:lnSpc>
                <a:spcPts val="4230"/>
              </a:lnSpc>
              <a:spcBef>
                <a:spcPts val="1120"/>
              </a:spcBef>
            </a:pPr>
            <a:r>
              <a:rPr sz="4400" spc="-10" dirty="0"/>
              <a:t>Работа </a:t>
            </a:r>
            <a:r>
              <a:rPr sz="4400" dirty="0"/>
              <a:t>МДБ в </a:t>
            </a:r>
            <a:r>
              <a:rPr sz="4400" spc="-35" dirty="0"/>
              <a:t>отделении </a:t>
            </a:r>
            <a:r>
              <a:rPr sz="4400" spc="-25" dirty="0"/>
              <a:t>амбулаторной  </a:t>
            </a:r>
            <a:r>
              <a:rPr sz="4400" spc="-5" dirty="0"/>
              <a:t>помощи: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695703"/>
            <a:ext cx="11699240" cy="438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При создании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амбулаторном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этапе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следует</a:t>
            </a:r>
            <a:r>
              <a:rPr sz="3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изменить</a:t>
            </a:r>
            <a:endParaRPr sz="3000">
              <a:latin typeface="Calibri"/>
              <a:cs typeface="Calibri"/>
            </a:endParaRPr>
          </a:p>
          <a:p>
            <a:pPr marL="241300" marR="562610">
              <a:lnSpc>
                <a:spcPct val="70000"/>
              </a:lnSpc>
              <a:spcBef>
                <a:spcPts val="540"/>
              </a:spcBef>
            </a:pP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структуру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сотрудников.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Сменная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работа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помешать 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организации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мультидисциплинарного</a:t>
            </a:r>
            <a:r>
              <a:rPr sz="30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процесса.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975"/>
              </a:lnSpc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Обязательным условием работы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является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встреча</a:t>
            </a:r>
            <a:r>
              <a:rPr sz="3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000">
              <a:latin typeface="Calibri"/>
              <a:cs typeface="Calibri"/>
            </a:endParaRPr>
          </a:p>
          <a:p>
            <a:pPr marL="241300" marR="304165">
              <a:lnSpc>
                <a:spcPct val="70000"/>
              </a:lnSpc>
              <a:spcBef>
                <a:spcPts val="540"/>
              </a:spcBef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обсуждение всех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случаев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присутствии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 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либо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без.</a:t>
            </a:r>
            <a:endParaRPr sz="3000">
              <a:latin typeface="Calibri"/>
              <a:cs typeface="Calibri"/>
            </a:endParaRPr>
          </a:p>
          <a:p>
            <a:pPr marL="241300" marR="273685" indent="-228600">
              <a:lnSpc>
                <a:spcPct val="70100"/>
              </a:lnSpc>
              <a:spcBef>
                <a:spcPts val="990"/>
              </a:spcBef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Предпочтительнее, чтобы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отборе пациентов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на госпитализацию 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принимала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участие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вся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МДБ,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только</a:t>
            </a:r>
            <a:r>
              <a:rPr sz="3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врач.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990"/>
              </a:lnSpc>
            </a:pP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начала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работы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определения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состава МДБ</a:t>
            </a:r>
            <a:r>
              <a:rPr sz="3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пациенту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2520"/>
              </a:lnSpc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сначала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потребуется </a:t>
            </a:r>
            <a:r>
              <a:rPr sz="3000" b="1" spc="-25" dirty="0">
                <a:solidFill>
                  <a:srgbClr val="001F5F"/>
                </a:solidFill>
                <a:latin typeface="Calibri"/>
                <a:cs typeface="Calibri"/>
              </a:rPr>
              <a:t>консультация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врача, после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чего</a:t>
            </a:r>
            <a:r>
              <a:rPr sz="30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проводится</a:t>
            </a:r>
            <a:endParaRPr sz="3000">
              <a:latin typeface="Calibri"/>
              <a:cs typeface="Calibri"/>
            </a:endParaRPr>
          </a:p>
          <a:p>
            <a:pPr marL="241300" marR="2273300">
              <a:lnSpc>
                <a:spcPct val="70100"/>
              </a:lnSpc>
              <a:spcBef>
                <a:spcPts val="540"/>
              </a:spcBef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обсуждением стратегии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тактики 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медицинской 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59" y="6374993"/>
            <a:ext cx="11428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Приложение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6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проекта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порядка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 МР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РФ:</a:t>
            </a:r>
            <a:r>
              <a:rPr sz="1800" b="1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https://rehabrus.ru/Docs/2017/12/PoryadokOrganMedReab/Pril_6.docx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225" y="2294889"/>
            <a:ext cx="10310495" cy="1904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5"/>
              </a:spcBef>
            </a:pPr>
            <a:r>
              <a:rPr sz="4400" dirty="0"/>
              <a:t>9. </a:t>
            </a:r>
            <a:r>
              <a:rPr sz="4400" spc="-5" dirty="0"/>
              <a:t>МДБ </a:t>
            </a:r>
            <a:r>
              <a:rPr sz="4400" dirty="0"/>
              <a:t>– </a:t>
            </a:r>
            <a:r>
              <a:rPr sz="4400" spc="-5" dirty="0"/>
              <a:t>штатная </a:t>
            </a:r>
            <a:r>
              <a:rPr sz="4400" spc="-10" dirty="0"/>
              <a:t>единица</a:t>
            </a:r>
            <a:r>
              <a:rPr sz="4400" spc="-20" dirty="0"/>
              <a:t> </a:t>
            </a:r>
            <a:r>
              <a:rPr sz="4400" spc="-5" dirty="0"/>
              <a:t>реабилитации.</a:t>
            </a:r>
            <a:endParaRPr sz="4400"/>
          </a:p>
          <a:p>
            <a:pPr marL="1209040" marR="268605" indent="-935990">
              <a:lnSpc>
                <a:spcPts val="4750"/>
              </a:lnSpc>
              <a:spcBef>
                <a:spcPts val="335"/>
              </a:spcBef>
            </a:pPr>
            <a:r>
              <a:rPr sz="4400" spc="-15" dirty="0"/>
              <a:t>Какова нагрузка </a:t>
            </a:r>
            <a:r>
              <a:rPr sz="4400" dirty="0"/>
              <a:t>на </a:t>
            </a:r>
            <a:r>
              <a:rPr sz="4400" spc="-30" dirty="0"/>
              <a:t>одну </a:t>
            </a:r>
            <a:r>
              <a:rPr sz="4400" dirty="0"/>
              <a:t>МДБ в </a:t>
            </a:r>
            <a:r>
              <a:rPr sz="4400" spc="-5" dirty="0"/>
              <a:t>проекте  </a:t>
            </a:r>
            <a:r>
              <a:rPr sz="4400" spc="-10" dirty="0"/>
              <a:t>порядка </a:t>
            </a:r>
            <a:r>
              <a:rPr sz="4400" spc="-5" dirty="0"/>
              <a:t>по </a:t>
            </a:r>
            <a:r>
              <a:rPr sz="4400" dirty="0"/>
              <a:t>реабилитации в</a:t>
            </a:r>
            <a:r>
              <a:rPr sz="4400" spc="-45" dirty="0"/>
              <a:t> </a:t>
            </a:r>
            <a:r>
              <a:rPr sz="4400" spc="-5" dirty="0"/>
              <a:t>РФ?</a:t>
            </a:r>
            <a:endParaRPr sz="44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609676"/>
            <a:ext cx="8829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Количество </a:t>
            </a:r>
            <a:r>
              <a:rPr sz="4400" spc="-10" dirty="0"/>
              <a:t>пациентов </a:t>
            </a:r>
            <a:r>
              <a:rPr sz="4400" dirty="0"/>
              <a:t>на </a:t>
            </a:r>
            <a:r>
              <a:rPr sz="4400" spc="-30" dirty="0"/>
              <a:t>одну</a:t>
            </a:r>
            <a:r>
              <a:rPr sz="4400" spc="-50" dirty="0"/>
              <a:t> </a:t>
            </a:r>
            <a:r>
              <a:rPr sz="4400" spc="-5" dirty="0"/>
              <a:t>МДБ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3569" y="2095119"/>
          <a:ext cx="10422890" cy="409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1059"/>
                <a:gridCol w="3192779"/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Профиль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отделения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Количество коек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одну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МДБ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Реабилитация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реанимации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Неврология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1й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Неврология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2й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Неврология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3й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Кардиология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соматика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1й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Кардиология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соматика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2й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Кардиология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соматика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3й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Травматология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ортопедия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1й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Травматология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ортопедия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2й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Травматология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ортопедия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2й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этап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1335" y="0"/>
            <a:ext cx="74720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Два </a:t>
            </a:r>
            <a:r>
              <a:rPr sz="4800" spc="-30" dirty="0"/>
              <a:t>главных </a:t>
            </a:r>
            <a:r>
              <a:rPr sz="4800" spc="-10" dirty="0"/>
              <a:t>документа </a:t>
            </a:r>
            <a:r>
              <a:rPr sz="4800" spc="-5" dirty="0"/>
              <a:t>для  </a:t>
            </a:r>
            <a:r>
              <a:rPr sz="4800" spc="-10" dirty="0"/>
              <a:t>специалистов </a:t>
            </a:r>
            <a:r>
              <a:rPr sz="4800" dirty="0"/>
              <a:t>в</a:t>
            </a:r>
            <a:r>
              <a:rPr sz="4800" spc="10" dirty="0"/>
              <a:t> </a:t>
            </a:r>
            <a:r>
              <a:rPr sz="4800" spc="-5" dirty="0"/>
              <a:t>МДБ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211702" y="1671192"/>
            <a:ext cx="1118870" cy="1179195"/>
          </a:xfrm>
          <a:custGeom>
            <a:avLst/>
            <a:gdLst/>
            <a:ahLst/>
            <a:cxnLst/>
            <a:rect l="l" t="t" r="r" b="b"/>
            <a:pathLst>
              <a:path w="1118870" h="1179195">
                <a:moveTo>
                  <a:pt x="862330" y="0"/>
                </a:moveTo>
                <a:lnTo>
                  <a:pt x="128143" y="805942"/>
                </a:lnTo>
                <a:lnTo>
                  <a:pt x="0" y="689229"/>
                </a:lnTo>
                <a:lnTo>
                  <a:pt x="22860" y="1178941"/>
                </a:lnTo>
                <a:lnTo>
                  <a:pt x="512572" y="1156081"/>
                </a:lnTo>
                <a:lnTo>
                  <a:pt x="384429" y="1039368"/>
                </a:lnTo>
                <a:lnTo>
                  <a:pt x="1118616" y="233426"/>
                </a:lnTo>
                <a:lnTo>
                  <a:pt x="8623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12304" y="1685289"/>
            <a:ext cx="1115060" cy="1186815"/>
          </a:xfrm>
          <a:custGeom>
            <a:avLst/>
            <a:gdLst/>
            <a:ahLst/>
            <a:cxnLst/>
            <a:rect l="l" t="t" r="r" b="b"/>
            <a:pathLst>
              <a:path w="1115059" h="1186814">
                <a:moveTo>
                  <a:pt x="258318" y="0"/>
                </a:moveTo>
                <a:lnTo>
                  <a:pt x="0" y="231139"/>
                </a:lnTo>
                <a:lnTo>
                  <a:pt x="727075" y="1043559"/>
                </a:lnTo>
                <a:lnTo>
                  <a:pt x="597916" y="1159129"/>
                </a:lnTo>
                <a:lnTo>
                  <a:pt x="1087501" y="1186307"/>
                </a:lnTo>
                <a:lnTo>
                  <a:pt x="1114552" y="696722"/>
                </a:lnTo>
                <a:lnTo>
                  <a:pt x="985393" y="812419"/>
                </a:lnTo>
                <a:lnTo>
                  <a:pt x="25831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235" y="2972511"/>
            <a:ext cx="483806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Должностные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обязанности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(в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общих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чертах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описаны  основные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обязанности)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9708" y="3147441"/>
            <a:ext cx="51142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7720" marR="5080" indent="-79565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Стандартные</a:t>
            </a:r>
            <a:r>
              <a:rPr sz="3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операционные 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процедуры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 (СОПы):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1608" y="4131945"/>
            <a:ext cx="451294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проводится заседание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МДБ,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Алгоритм действий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конфликте</a:t>
            </a:r>
            <a:r>
              <a:rPr sz="20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родственниками,</a:t>
            </a:r>
            <a:endParaRPr sz="2000">
              <a:latin typeface="Calibri"/>
              <a:cs typeface="Calibri"/>
            </a:endParaRPr>
          </a:p>
          <a:p>
            <a:pPr marL="469265" marR="334010" indent="-457200">
              <a:lnSpc>
                <a:spcPct val="100000"/>
              </a:lnSpc>
              <a:tabLst>
                <a:tab pos="4692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Алгоритм действий при</a:t>
            </a:r>
            <a:r>
              <a:rPr sz="20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развитии 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осложнений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9197" y="2596337"/>
            <a:ext cx="9995535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7940" marR="5080" indent="-15240">
              <a:lnSpc>
                <a:spcPts val="4760"/>
              </a:lnSpc>
              <a:spcBef>
                <a:spcPts val="695"/>
              </a:spcBef>
            </a:pPr>
            <a:r>
              <a:rPr sz="4400" dirty="0"/>
              <a:t>10. </a:t>
            </a:r>
            <a:r>
              <a:rPr sz="4400" spc="-5" dirty="0"/>
              <a:t>Пациент-центрированный принцип </a:t>
            </a:r>
            <a:r>
              <a:rPr sz="4400" dirty="0"/>
              <a:t>и  </a:t>
            </a:r>
            <a:r>
              <a:rPr sz="4400" spc="-5" dirty="0"/>
              <a:t>работа </a:t>
            </a:r>
            <a:r>
              <a:rPr sz="4400" spc="-20" dirty="0"/>
              <a:t>мультидисциплинарной</a:t>
            </a:r>
            <a:r>
              <a:rPr sz="4400" dirty="0"/>
              <a:t> </a:t>
            </a:r>
            <a:r>
              <a:rPr sz="4400" spc="-10" dirty="0"/>
              <a:t>бригады</a:t>
            </a:r>
            <a:endParaRPr sz="4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6142" y="356107"/>
            <a:ext cx="5615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Зачем пациент </a:t>
            </a:r>
            <a:r>
              <a:rPr sz="4400" dirty="0"/>
              <a:t>в</a:t>
            </a:r>
            <a:r>
              <a:rPr sz="4400" spc="-65" dirty="0"/>
              <a:t> </a:t>
            </a:r>
            <a:r>
              <a:rPr sz="4400" spc="-5" dirty="0"/>
              <a:t>МДБ?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8721" y="1404619"/>
            <a:ext cx="11476355" cy="44183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90805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невозможно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реабилитировать насильно,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директивно,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исходя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того, что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специалисту</a:t>
            </a:r>
            <a:r>
              <a:rPr sz="2800"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виднее.</a:t>
            </a:r>
            <a:endParaRPr sz="2800">
              <a:latin typeface="Calibri"/>
              <a:cs typeface="Calibri"/>
            </a:endParaRPr>
          </a:p>
          <a:p>
            <a:pPr marL="240665" marR="409575" indent="-228600">
              <a:lnSpc>
                <a:spcPts val="3020"/>
              </a:lnSpc>
              <a:spcBef>
                <a:spcPts val="101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упираться,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конфликтовать,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избегать,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изворачиваться и 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т.п.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потратит время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силы</a:t>
            </a:r>
            <a:r>
              <a:rPr sz="28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зря.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потратит время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силы</a:t>
            </a:r>
            <a:r>
              <a:rPr sz="2800" b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зря.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30"/>
              </a:lnSpc>
              <a:spcBef>
                <a:spcPts val="105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Договориться проще.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Основой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сотрудничества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станет то,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специалист  принимает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расчет запрос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относительно</a:t>
            </a:r>
            <a:r>
              <a:rPr sz="2800" b="1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своей</a:t>
            </a:r>
            <a:endParaRPr sz="2800">
              <a:latin typeface="Calibri"/>
              <a:cs typeface="Calibri"/>
            </a:endParaRPr>
          </a:p>
          <a:p>
            <a:pPr marL="240665">
              <a:lnSpc>
                <a:spcPts val="2805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реабилитации. 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этом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случае, у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появляется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мотивация</a:t>
            </a:r>
            <a:r>
              <a:rPr sz="2800" b="1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endParaRPr sz="2800">
              <a:latin typeface="Calibri"/>
              <a:cs typeface="Calibri"/>
            </a:endParaRPr>
          </a:p>
          <a:p>
            <a:pPr marL="240665">
              <a:lnSpc>
                <a:spcPts val="3190"/>
              </a:lnSpc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восстановлению.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760" y="609676"/>
            <a:ext cx="6873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000000"/>
                </a:solidFill>
              </a:rPr>
              <a:t>Представьте </a:t>
            </a:r>
            <a:r>
              <a:rPr sz="4400" spc="-15" dirty="0">
                <a:solidFill>
                  <a:srgbClr val="000000"/>
                </a:solidFill>
              </a:rPr>
              <a:t>что </a:t>
            </a:r>
            <a:r>
              <a:rPr sz="4400" dirty="0">
                <a:solidFill>
                  <a:srgbClr val="000000"/>
                </a:solidFill>
              </a:rPr>
              <a:t>вы</a:t>
            </a:r>
            <a:r>
              <a:rPr sz="4400" spc="-1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пациент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37716" y="1690116"/>
            <a:ext cx="8683752" cy="483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908" y="1457071"/>
            <a:ext cx="11416665" cy="40316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530"/>
              </a:spcBef>
            </a:pPr>
            <a:r>
              <a:rPr sz="3600" b="1" spc="-25" dirty="0">
                <a:solidFill>
                  <a:srgbClr val="001F5F"/>
                </a:solidFill>
                <a:latin typeface="Arial"/>
                <a:cs typeface="Arial"/>
              </a:rPr>
              <a:t>Врач 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физической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реабилитационной медицины  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(Врач 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ФРМ) 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работает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3600" b="1" spc="-25" dirty="0">
                <a:solidFill>
                  <a:srgbClr val="001F5F"/>
                </a:solidFill>
                <a:latin typeface="Arial"/>
                <a:cs typeface="Arial"/>
              </a:rPr>
              <a:t>использованием 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функционального </a:t>
            </a:r>
            <a:r>
              <a:rPr sz="3600" b="1" spc="-30" dirty="0">
                <a:solidFill>
                  <a:srgbClr val="001F5F"/>
                </a:solidFill>
                <a:latin typeface="Arial"/>
                <a:cs typeface="Arial"/>
              </a:rPr>
              <a:t>подхода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36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применением</a:t>
            </a:r>
            <a:endParaRPr sz="3600">
              <a:latin typeface="Arial"/>
              <a:cs typeface="Arial"/>
            </a:endParaRPr>
          </a:p>
          <a:p>
            <a:pPr marL="1891664" marR="1882775" indent="-1905" algn="ctr">
              <a:lnSpc>
                <a:spcPts val="3890"/>
              </a:lnSpc>
              <a:spcBef>
                <a:spcPts val="55"/>
              </a:spcBef>
            </a:pP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Международной 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классификации  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функционирования,</a:t>
            </a:r>
            <a:r>
              <a:rPr sz="36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ограничений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829"/>
              </a:lnSpc>
            </a:pP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жизнедеятельности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здоровья</a:t>
            </a:r>
            <a:r>
              <a:rPr sz="3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(МКФ).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460"/>
              </a:spcBef>
            </a:pPr>
            <a:r>
              <a:rPr sz="3600" b="1" spc="-25" dirty="0">
                <a:solidFill>
                  <a:srgbClr val="001F5F"/>
                </a:solidFill>
                <a:latin typeface="Arial"/>
                <a:cs typeface="Arial"/>
              </a:rPr>
              <a:t>Врач </a:t>
            </a:r>
            <a:r>
              <a:rPr sz="3600" b="1" spc="-20" dirty="0">
                <a:solidFill>
                  <a:srgbClr val="001F5F"/>
                </a:solidFill>
                <a:latin typeface="Arial"/>
                <a:cs typeface="Arial"/>
              </a:rPr>
              <a:t>ФРМ работает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3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001F5F"/>
                </a:solidFill>
                <a:latin typeface="Arial"/>
                <a:cs typeface="Arial"/>
              </a:rPr>
              <a:t>команде.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444830"/>
            <a:ext cx="7054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Что </a:t>
            </a:r>
            <a:r>
              <a:rPr sz="4400" dirty="0"/>
              <a:t>мы </a:t>
            </a:r>
            <a:r>
              <a:rPr sz="4400" spc="-25" dirty="0"/>
              <a:t>делаем </a:t>
            </a:r>
            <a:r>
              <a:rPr sz="4400" dirty="0"/>
              <a:t>в</a:t>
            </a:r>
            <a:r>
              <a:rPr sz="4400" spc="-55" dirty="0"/>
              <a:t> </a:t>
            </a:r>
            <a:r>
              <a:rPr sz="4400" spc="-10" dirty="0"/>
              <a:t>медицине?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40791" y="91439"/>
            <a:ext cx="11951335" cy="6638925"/>
            <a:chOff x="240791" y="91439"/>
            <a:chExt cx="11951335" cy="6638925"/>
          </a:xfrm>
        </p:grpSpPr>
        <p:sp>
          <p:nvSpPr>
            <p:cNvPr id="4" name="object 4"/>
            <p:cNvSpPr/>
            <p:nvPr/>
          </p:nvSpPr>
          <p:spPr>
            <a:xfrm>
              <a:off x="240791" y="1690115"/>
              <a:ext cx="5715000" cy="50398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5791" y="3899916"/>
              <a:ext cx="3078480" cy="2820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59011" y="3899916"/>
              <a:ext cx="3332987" cy="2724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75675" y="91439"/>
              <a:ext cx="3496055" cy="37353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2457" y="0"/>
            <a:ext cx="7922259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305050" marR="5080" indent="-2292985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06FC0"/>
                </a:solidFill>
              </a:rPr>
              <a:t>Пациент-центрированный принцип  </a:t>
            </a:r>
            <a:r>
              <a:rPr sz="4000" spc="-5" dirty="0">
                <a:solidFill>
                  <a:srgbClr val="006FC0"/>
                </a:solidFill>
              </a:rPr>
              <a:t>реабилитации: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61772" y="5292852"/>
            <a:ext cx="11149965" cy="410209"/>
          </a:xfrm>
          <a:custGeom>
            <a:avLst/>
            <a:gdLst/>
            <a:ahLst/>
            <a:cxnLst/>
            <a:rect l="l" t="t" r="r" b="b"/>
            <a:pathLst>
              <a:path w="11149965" h="410210">
                <a:moveTo>
                  <a:pt x="11149584" y="0"/>
                </a:moveTo>
                <a:lnTo>
                  <a:pt x="11146907" y="79765"/>
                </a:lnTo>
                <a:lnTo>
                  <a:pt x="11139598" y="144922"/>
                </a:lnTo>
                <a:lnTo>
                  <a:pt x="11128742" y="188862"/>
                </a:lnTo>
                <a:lnTo>
                  <a:pt x="11115421" y="204978"/>
                </a:lnTo>
                <a:lnTo>
                  <a:pt x="5608955" y="204978"/>
                </a:lnTo>
                <a:lnTo>
                  <a:pt x="5595633" y="221087"/>
                </a:lnTo>
                <a:lnTo>
                  <a:pt x="5584777" y="265020"/>
                </a:lnTo>
                <a:lnTo>
                  <a:pt x="5577468" y="330179"/>
                </a:lnTo>
                <a:lnTo>
                  <a:pt x="5574792" y="409968"/>
                </a:lnTo>
                <a:lnTo>
                  <a:pt x="5572115" y="330179"/>
                </a:lnTo>
                <a:lnTo>
                  <a:pt x="5564806" y="265020"/>
                </a:lnTo>
                <a:lnTo>
                  <a:pt x="5553950" y="221087"/>
                </a:lnTo>
                <a:lnTo>
                  <a:pt x="5540629" y="204978"/>
                </a:lnTo>
                <a:lnTo>
                  <a:pt x="34162" y="204978"/>
                </a:lnTo>
                <a:lnTo>
                  <a:pt x="20863" y="188862"/>
                </a:lnTo>
                <a:lnTo>
                  <a:pt x="10004" y="144922"/>
                </a:lnTo>
                <a:lnTo>
                  <a:pt x="2684" y="79765"/>
                </a:ln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0524" y="1044321"/>
            <a:ext cx="11108690" cy="579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Принятие пациента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какой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он</a:t>
            </a:r>
            <a:r>
              <a:rPr sz="2400" b="1" spc="-3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есть,</a:t>
            </a:r>
            <a:endParaRPr sz="2400">
              <a:latin typeface="Calibri"/>
              <a:cs typeface="Calibri"/>
            </a:endParaRPr>
          </a:p>
          <a:p>
            <a:pPr marL="350520" marR="533400" indent="-228600">
              <a:lnSpc>
                <a:spcPct val="70000"/>
              </a:lnSpc>
              <a:spcBef>
                <a:spcPts val="994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Признание,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имеет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право не понимать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 знать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заболевании,  операции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профилактике,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ts val="2450"/>
              </a:lnSpc>
              <a:spcBef>
                <a:spcPts val="14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Любой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нуждается, чтобы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признавали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личность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r>
              <a:rPr sz="2400" b="1" spc="-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endParaRPr sz="2400">
              <a:latin typeface="Calibri"/>
              <a:cs typeface="Calibri"/>
            </a:endParaRPr>
          </a:p>
          <a:p>
            <a:pPr marL="350520" marR="809625">
              <a:lnSpc>
                <a:spcPct val="70000"/>
              </a:lnSpc>
              <a:spcBef>
                <a:spcPts val="434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виденья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мира,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опыта,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индивидуальных жизненных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устремлений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установок,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ts val="2450"/>
              </a:lnSpc>
              <a:spcBef>
                <a:spcPts val="13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нуждается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том,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ему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объяснили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все,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что его интересует</a:t>
            </a:r>
            <a:r>
              <a:rPr sz="2400" b="1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  <a:p>
            <a:pPr marL="350520">
              <a:lnSpc>
                <a:spcPts val="2014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здоровья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той системе,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которой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получает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медицинскую</a:t>
            </a:r>
            <a:endParaRPr sz="2400">
              <a:latin typeface="Calibri"/>
              <a:cs typeface="Calibri"/>
            </a:endParaRPr>
          </a:p>
          <a:p>
            <a:pPr marL="350520" marR="1104265">
              <a:lnSpc>
                <a:spcPct val="70000"/>
              </a:lnSpc>
              <a:spcBef>
                <a:spcPts val="434"/>
              </a:spcBef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помощь.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Такое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объяснение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должно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проводиться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удобной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доступной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(понятной) форме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пациента.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ts val="2450"/>
              </a:lnSpc>
              <a:spcBef>
                <a:spcPts val="13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конечном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итоге,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имеет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право на когнитивные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нарушения,</a:t>
            </a:r>
            <a:r>
              <a:rPr sz="2400" b="1" spc="-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350520">
              <a:lnSpc>
                <a:spcPts val="2014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непонимание,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того, что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ним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происходит,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плохое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настроение, на</a:t>
            </a:r>
            <a:r>
              <a:rPr sz="24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принятие</a:t>
            </a:r>
            <a:endParaRPr sz="2400">
              <a:latin typeface="Calibri"/>
              <a:cs typeface="Calibri"/>
            </a:endParaRPr>
          </a:p>
          <a:p>
            <a:pPr marL="350520">
              <a:lnSpc>
                <a:spcPts val="245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решения,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какого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врача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лечиться.</a:t>
            </a:r>
            <a:endParaRPr sz="24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14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Относитесь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хотели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бы относились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вам.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Мы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должны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иметь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психологические компетенции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работе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трудными,</a:t>
            </a:r>
            <a:endParaRPr sz="2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конфликтными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пациентами, а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также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пациентами с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когнитивными нарушениями,  тревогой,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паникой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депрессией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6885" y="0"/>
            <a:ext cx="89306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u="heavy" spc="-100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Два </a:t>
            </a:r>
            <a:r>
              <a:rPr sz="4000" b="1" u="heavy" spc="-3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главных </a:t>
            </a:r>
            <a:r>
              <a:rPr sz="40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специалиста</a:t>
            </a:r>
            <a:r>
              <a:rPr sz="4000" b="1" u="heavy" spc="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обеспечивают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320"/>
              </a:lnSpc>
            </a:pPr>
            <a:r>
              <a:rPr sz="4000" u="heavy" spc="-100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пациент-центрированный</a:t>
            </a:r>
            <a:r>
              <a:rPr sz="4000" b="1" u="heavy" spc="3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принцип</a:t>
            </a:r>
            <a:endParaRPr sz="4000">
              <a:latin typeface="Calibri"/>
              <a:cs typeface="Calibri"/>
            </a:endParaRPr>
          </a:p>
          <a:p>
            <a:pPr marL="635" algn="ctr">
              <a:lnSpc>
                <a:spcPts val="4560"/>
              </a:lnSpc>
            </a:pPr>
            <a:r>
              <a:rPr sz="4000" u="heavy" spc="-100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«Новой» </a:t>
            </a:r>
            <a:r>
              <a:rPr sz="4000" b="1" u="heavy" spc="-3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модели</a:t>
            </a:r>
            <a:r>
              <a:rPr sz="4000" b="1" u="heavy" spc="-4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реабилитации</a:t>
            </a:r>
            <a:r>
              <a:rPr sz="4000" b="1" spc="-5" dirty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1601" y="3018582"/>
            <a:ext cx="3215888" cy="1551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8652" y="2072716"/>
            <a:ext cx="2456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5" dirty="0">
                <a:solidFill>
                  <a:srgbClr val="2E5496"/>
                </a:solidFill>
                <a:latin typeface="Calibri"/>
                <a:cs typeface="Calibri"/>
              </a:rPr>
              <a:t>Психолог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0589" y="2162301"/>
            <a:ext cx="3263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2E5496"/>
                </a:solidFill>
                <a:latin typeface="Calibri"/>
                <a:cs typeface="Calibri"/>
              </a:rPr>
              <a:t>Эрготерапевт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69750" y="3275076"/>
            <a:ext cx="2102472" cy="2138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621016" y="3078106"/>
            <a:ext cx="4534535" cy="3780154"/>
            <a:chOff x="7621016" y="3078106"/>
            <a:chExt cx="4534535" cy="3780154"/>
          </a:xfrm>
        </p:grpSpPr>
        <p:sp>
          <p:nvSpPr>
            <p:cNvPr id="8" name="object 8"/>
            <p:cNvSpPr/>
            <p:nvPr/>
          </p:nvSpPr>
          <p:spPr>
            <a:xfrm>
              <a:off x="7831836" y="4838699"/>
              <a:ext cx="4323587" cy="2019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1016" y="3103849"/>
              <a:ext cx="1064768" cy="16629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21366" y="3078106"/>
              <a:ext cx="1273240" cy="13934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71688" y="3526535"/>
              <a:ext cx="2857500" cy="2133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41403" y="4672707"/>
            <a:ext cx="3972631" cy="2051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088" y="1366773"/>
            <a:ext cx="9916795" cy="47282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4475" marR="151765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ними нужно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обсуждать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цели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задачи,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перспективы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план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работы.</a:t>
            </a:r>
            <a:endParaRPr sz="2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63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ними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обсуждать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некоторые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специальные</a:t>
            </a:r>
            <a:r>
              <a:rPr sz="2800" b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задачи.</a:t>
            </a:r>
            <a:endParaRPr sz="280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обучить,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наилучшего</a:t>
            </a:r>
            <a:r>
              <a:rPr sz="28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сотрудничества.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 marL="177165" marR="170180" algn="ctr">
              <a:lnSpc>
                <a:spcPts val="3020"/>
              </a:lnSpc>
              <a:spcBef>
                <a:spcPts val="260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Задачи по включению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его родственников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состав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основном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ложатся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трех специалистов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психолога,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эрготерапевта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социального</a:t>
            </a:r>
            <a:r>
              <a:rPr sz="2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работника.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ts val="3020"/>
              </a:lnSpc>
              <a:spcBef>
                <a:spcPts val="1019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этом,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остальные участники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МДБ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поддерживать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их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работу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взаимодействовать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родственниками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107" y="318592"/>
            <a:ext cx="9721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u="heavy" spc="-1105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heavy" spc="-5" dirty="0">
                <a:uFill>
                  <a:solidFill>
                    <a:srgbClr val="001F5F"/>
                  </a:solidFill>
                </a:uFill>
              </a:rPr>
              <a:t>Пациент </a:t>
            </a:r>
            <a:r>
              <a:rPr sz="4400" u="heavy" dirty="0">
                <a:uFill>
                  <a:solidFill>
                    <a:srgbClr val="001F5F"/>
                  </a:solidFill>
                </a:uFill>
              </a:rPr>
              <a:t>и </a:t>
            </a:r>
            <a:r>
              <a:rPr sz="4400" u="heavy" spc="-15" dirty="0">
                <a:uFill>
                  <a:solidFill>
                    <a:srgbClr val="001F5F"/>
                  </a:solidFill>
                </a:uFill>
              </a:rPr>
              <a:t>родственники </a:t>
            </a:r>
            <a:r>
              <a:rPr sz="4400" u="heavy" dirty="0">
                <a:uFill>
                  <a:solidFill>
                    <a:srgbClr val="001F5F"/>
                  </a:solidFill>
                </a:uFill>
              </a:rPr>
              <a:t>в </a:t>
            </a:r>
            <a:r>
              <a:rPr sz="4400" u="heavy" spc="-5" dirty="0">
                <a:uFill>
                  <a:solidFill>
                    <a:srgbClr val="001F5F"/>
                  </a:solidFill>
                </a:uFill>
              </a:rPr>
              <a:t>составе</a:t>
            </a:r>
            <a:r>
              <a:rPr sz="4400" u="heavy" spc="-8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4400" u="heavy" spc="15" dirty="0">
                <a:uFill>
                  <a:solidFill>
                    <a:srgbClr val="001F5F"/>
                  </a:solidFill>
                </a:uFill>
              </a:rPr>
              <a:t>МДБ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3857" y="2152269"/>
            <a:ext cx="819975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828675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11. </a:t>
            </a:r>
            <a:r>
              <a:rPr sz="4400" spc="-5" dirty="0"/>
              <a:t>Обмен информацией </a:t>
            </a:r>
            <a:r>
              <a:rPr sz="4400" dirty="0"/>
              <a:t>в  </a:t>
            </a:r>
            <a:r>
              <a:rPr sz="4400" spc="-20" dirty="0"/>
              <a:t>мультидисциплинарной</a:t>
            </a:r>
            <a:r>
              <a:rPr sz="4400" spc="-35" dirty="0"/>
              <a:t> </a:t>
            </a:r>
            <a:r>
              <a:rPr sz="4400" spc="-15" dirty="0"/>
              <a:t>бригаде.</a:t>
            </a:r>
            <a:endParaRPr sz="44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503" y="591438"/>
            <a:ext cx="10771505" cy="532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5"/>
              </a:spcBef>
            </a:pPr>
            <a:r>
              <a:rPr sz="3200" u="heavy" spc="-8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Основная </a:t>
            </a:r>
            <a:r>
              <a:rPr sz="3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потеря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времени </a:t>
            </a:r>
            <a:r>
              <a:rPr sz="3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происходит </a:t>
            </a:r>
            <a:r>
              <a:rPr sz="32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из-за </a:t>
            </a:r>
            <a:r>
              <a:rPr sz="3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трех</a:t>
            </a:r>
            <a:r>
              <a:rPr sz="3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причин:</a:t>
            </a:r>
            <a:endParaRPr sz="3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tabLst>
                <a:tab pos="372745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отлаженной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работы в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команде,</a:t>
            </a:r>
            <a:endParaRPr sz="3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tabLst>
                <a:tab pos="372745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Нет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достаточной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информации о</a:t>
            </a:r>
            <a:r>
              <a:rPr sz="3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пациенте,</a:t>
            </a:r>
            <a:endParaRPr sz="32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tabLst>
                <a:tab pos="372745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Борьба с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родственниками.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u="heavy" spc="-8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Другие причины:</a:t>
            </a:r>
            <a:endParaRPr sz="3200">
              <a:latin typeface="Calibri"/>
              <a:cs typeface="Calibri"/>
            </a:endParaRPr>
          </a:p>
          <a:p>
            <a:pPr marL="469900" marR="922019" indent="-457200">
              <a:lnSpc>
                <a:spcPct val="100000"/>
              </a:lnSpc>
              <a:tabLst>
                <a:tab pos="4699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Оппортунизм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отдельных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работников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команды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целом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(создание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видимости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 работы),</a:t>
            </a:r>
            <a:endParaRPr sz="32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tabLst>
                <a:tab pos="4699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Большое количество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не оптимизированной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медицинской 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документации,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699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Отсутствие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грамотного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управления.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279" y="356107"/>
            <a:ext cx="79152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uFill>
                  <a:solidFill>
                    <a:srgbClr val="001F5F"/>
                  </a:solidFill>
                </a:uFill>
              </a:rPr>
              <a:t>Обустройство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палаты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с</a:t>
            </a:r>
            <a:r>
              <a:rPr sz="3200" u="heavy" spc="-3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spc="5" dirty="0">
                <a:uFill>
                  <a:solidFill>
                    <a:srgbClr val="001F5F"/>
                  </a:solidFill>
                </a:uFill>
              </a:rPr>
              <a:t>позиции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u="heavy" spc="-80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5" dirty="0">
                <a:uFill>
                  <a:solidFill>
                    <a:srgbClr val="001F5F"/>
                  </a:solidFill>
                </a:uFill>
              </a:rPr>
              <a:t>медицинской </a:t>
            </a:r>
            <a:r>
              <a:rPr sz="3200" u="heavy" dirty="0">
                <a:uFill>
                  <a:solidFill>
                    <a:srgbClr val="001F5F"/>
                  </a:solidFill>
                </a:uFill>
              </a:rPr>
              <a:t>реабилитации и</a:t>
            </a:r>
            <a:r>
              <a:rPr sz="3200" u="heavy" spc="45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001F5F"/>
                  </a:solidFill>
                </a:uFill>
              </a:rPr>
              <a:t>оптимизации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3425" algn="ctr">
              <a:lnSpc>
                <a:spcPct val="100000"/>
              </a:lnSpc>
              <a:spcBef>
                <a:spcPts val="105"/>
              </a:spcBef>
            </a:pPr>
            <a:r>
              <a:rPr b="0" spc="-800" dirty="0">
                <a:latin typeface="Times New Roman"/>
                <a:cs typeface="Times New Roman"/>
              </a:rPr>
              <a:t> </a:t>
            </a:r>
            <a:r>
              <a:rPr dirty="0"/>
              <a:t>распространения</a:t>
            </a:r>
            <a:r>
              <a:rPr spc="-35" dirty="0"/>
              <a:t> </a:t>
            </a:r>
            <a:r>
              <a:rPr dirty="0"/>
              <a:t>информации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/>
          </a:p>
          <a:p>
            <a:pPr marL="299085" marR="114935" indent="-287020">
              <a:lnSpc>
                <a:spcPct val="100000"/>
              </a:lnSpc>
              <a:tabLst>
                <a:tab pos="299085" algn="l"/>
              </a:tabLst>
            </a:pPr>
            <a:r>
              <a:rPr sz="2800" b="0" u="none" spc="-5" dirty="0">
                <a:latin typeface="Arial"/>
                <a:cs typeface="Arial"/>
              </a:rPr>
              <a:t>•	</a:t>
            </a:r>
            <a:r>
              <a:rPr sz="2800" u="none" spc="-5" dirty="0"/>
              <a:t>У </a:t>
            </a:r>
            <a:r>
              <a:rPr sz="2800" u="none" spc="-15" dirty="0"/>
              <a:t>каждой койки </a:t>
            </a:r>
            <a:r>
              <a:rPr sz="2800" u="none" spc="-10" dirty="0"/>
              <a:t>есть </a:t>
            </a:r>
            <a:r>
              <a:rPr sz="2800" u="none" spc="-15" dirty="0"/>
              <a:t>доска, </a:t>
            </a:r>
            <a:r>
              <a:rPr sz="2800" u="none" spc="-5" dirty="0"/>
              <a:t>на </a:t>
            </a:r>
            <a:r>
              <a:rPr sz="2800" u="none" spc="-20" dirty="0"/>
              <a:t>которой </a:t>
            </a:r>
            <a:r>
              <a:rPr sz="2800" u="none" spc="-15" dirty="0"/>
              <a:t>пишется </a:t>
            </a:r>
            <a:r>
              <a:rPr sz="2800" u="none" spc="-5" dirty="0"/>
              <a:t>информация о  </a:t>
            </a:r>
            <a:r>
              <a:rPr sz="2800" u="none" spc="-10" dirty="0"/>
              <a:t>пациенте,</a:t>
            </a:r>
            <a:endParaRPr sz="2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2800" b="0" u="none" spc="-5" dirty="0">
                <a:latin typeface="Arial"/>
                <a:cs typeface="Arial"/>
              </a:rPr>
              <a:t>•	</a:t>
            </a:r>
            <a:r>
              <a:rPr sz="2800" u="none" spc="-5" dirty="0"/>
              <a:t>В </a:t>
            </a:r>
            <a:r>
              <a:rPr sz="2800" u="none" spc="-15" dirty="0"/>
              <a:t>ординаторской </a:t>
            </a:r>
            <a:r>
              <a:rPr sz="2800" u="none" spc="-10" dirty="0"/>
              <a:t>имеется </a:t>
            </a:r>
            <a:r>
              <a:rPr sz="2800" u="none" spc="-15" dirty="0"/>
              <a:t>доска, </a:t>
            </a:r>
            <a:r>
              <a:rPr sz="2800" u="none" spc="-55" dirty="0"/>
              <a:t>где </a:t>
            </a:r>
            <a:r>
              <a:rPr sz="2800" u="none" spc="-10" dirty="0"/>
              <a:t>указывается </a:t>
            </a:r>
            <a:r>
              <a:rPr sz="2800" u="none" spc="-5" dirty="0"/>
              <a:t>планы работы  </a:t>
            </a:r>
            <a:r>
              <a:rPr sz="2800" u="none" spc="-10" dirty="0"/>
              <a:t>специалистов, </a:t>
            </a:r>
            <a:r>
              <a:rPr sz="2800" u="none" spc="-5" dirty="0"/>
              <a:t>вызовы</a:t>
            </a:r>
            <a:r>
              <a:rPr sz="2800" u="none" spc="55" dirty="0"/>
              <a:t> </a:t>
            </a:r>
            <a:r>
              <a:rPr sz="2800" u="none" spc="-25" dirty="0"/>
              <a:t>консультантов,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r>
              <a:rPr sz="2800" b="0" u="none" spc="-5" dirty="0">
                <a:latin typeface="Arial"/>
                <a:cs typeface="Arial"/>
              </a:rPr>
              <a:t>•	</a:t>
            </a:r>
            <a:r>
              <a:rPr sz="2800" u="none" spc="-5" dirty="0"/>
              <a:t>В </a:t>
            </a:r>
            <a:r>
              <a:rPr sz="2800" u="none" spc="-15" dirty="0"/>
              <a:t>ординаторской </a:t>
            </a:r>
            <a:r>
              <a:rPr sz="2800" u="none" spc="-10" dirty="0"/>
              <a:t>имеется </a:t>
            </a:r>
            <a:r>
              <a:rPr sz="2800" u="none" spc="-15" dirty="0"/>
              <a:t>доска </a:t>
            </a:r>
            <a:r>
              <a:rPr sz="2800" u="none" spc="-20" dirty="0"/>
              <a:t>переводов </a:t>
            </a:r>
            <a:r>
              <a:rPr sz="2800" u="none" spc="-5" dirty="0"/>
              <a:t>и</a:t>
            </a:r>
            <a:r>
              <a:rPr sz="2800" u="none" spc="155" dirty="0"/>
              <a:t> </a:t>
            </a:r>
            <a:r>
              <a:rPr sz="2800" u="none" spc="-5" dirty="0"/>
              <a:t>выписки,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800" b="0" u="none" spc="-5" dirty="0">
                <a:latin typeface="Arial"/>
                <a:cs typeface="Arial"/>
              </a:rPr>
              <a:t>•	</a:t>
            </a:r>
            <a:r>
              <a:rPr sz="2800" u="none" spc="-5" dirty="0"/>
              <a:t>Дневник</a:t>
            </a:r>
            <a:r>
              <a:rPr sz="2800" u="none" spc="25" dirty="0"/>
              <a:t> </a:t>
            </a:r>
            <a:r>
              <a:rPr sz="2800" u="none" spc="-10" dirty="0"/>
              <a:t>пациента,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800" b="0" u="none" spc="-5" dirty="0">
                <a:latin typeface="Arial"/>
                <a:cs typeface="Arial"/>
              </a:rPr>
              <a:t>•	</a:t>
            </a:r>
            <a:r>
              <a:rPr sz="2800" u="none" spc="-5" dirty="0"/>
              <a:t>Дневник</a:t>
            </a:r>
            <a:r>
              <a:rPr sz="2800" u="none" spc="25" dirty="0"/>
              <a:t> </a:t>
            </a:r>
            <a:r>
              <a:rPr sz="2800" u="none" spc="-5" dirty="0"/>
              <a:t>специалиста,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800" b="0" u="none" spc="-5" dirty="0">
                <a:latin typeface="Arial"/>
                <a:cs typeface="Arial"/>
              </a:rPr>
              <a:t>•	</a:t>
            </a:r>
            <a:r>
              <a:rPr sz="2800" u="none" spc="-5" dirty="0"/>
              <a:t>Список </a:t>
            </a:r>
            <a:r>
              <a:rPr sz="2800" u="none" spc="-15" dirty="0"/>
              <a:t>контактов </a:t>
            </a:r>
            <a:r>
              <a:rPr sz="2800" u="none" spc="-10" dirty="0"/>
              <a:t>всех </a:t>
            </a:r>
            <a:r>
              <a:rPr sz="2800" u="none" spc="-5" dirty="0"/>
              <a:t>служб и</a:t>
            </a:r>
            <a:r>
              <a:rPr sz="2800" u="none" spc="100" dirty="0"/>
              <a:t> </a:t>
            </a:r>
            <a:r>
              <a:rPr sz="2800" u="none" spc="-25" dirty="0"/>
              <a:t>консультантов.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489" y="80517"/>
            <a:ext cx="75222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Пример </a:t>
            </a:r>
            <a:r>
              <a:rPr sz="4000" spc="-10" dirty="0"/>
              <a:t>палаты пациента </a:t>
            </a:r>
            <a:r>
              <a:rPr sz="4000" spc="-5" dirty="0"/>
              <a:t>с</a:t>
            </a:r>
            <a:r>
              <a:rPr sz="4000" spc="20" dirty="0"/>
              <a:t> </a:t>
            </a:r>
            <a:r>
              <a:rPr sz="4000" spc="-10" dirty="0"/>
              <a:t>ОНМК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063495" y="893063"/>
            <a:ext cx="7781544" cy="5835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369" y="237490"/>
            <a:ext cx="8268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900" dirty="0"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5" dirty="0">
                <a:uFill>
                  <a:solidFill>
                    <a:srgbClr val="001F5F"/>
                  </a:solidFill>
                </a:uFill>
              </a:rPr>
              <a:t>Доска </a:t>
            </a:r>
            <a:r>
              <a:rPr sz="3600" u="heavy" dirty="0">
                <a:uFill>
                  <a:solidFill>
                    <a:srgbClr val="001F5F"/>
                  </a:solidFill>
                </a:uFill>
              </a:rPr>
              <a:t>информации у </a:t>
            </a:r>
            <a:r>
              <a:rPr sz="3600" u="heavy" spc="-15" dirty="0">
                <a:uFill>
                  <a:solidFill>
                    <a:srgbClr val="001F5F"/>
                  </a:solidFill>
                </a:uFill>
              </a:rPr>
              <a:t>койки </a:t>
            </a:r>
            <a:r>
              <a:rPr sz="3600" u="heavy" spc="-5" dirty="0">
                <a:uFill>
                  <a:solidFill>
                    <a:srgbClr val="001F5F"/>
                  </a:solidFill>
                </a:uFill>
              </a:rPr>
              <a:t>пациента</a:t>
            </a:r>
            <a:r>
              <a:rPr sz="3600" u="heavy" spc="-12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3600" u="heavy" spc="-5" dirty="0">
                <a:uFill>
                  <a:solidFill>
                    <a:srgbClr val="001F5F"/>
                  </a:solidFill>
                </a:uFill>
              </a:rPr>
              <a:t>(1):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223" y="1226565"/>
            <a:ext cx="10324465" cy="4938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Фамилия, имя и</a:t>
            </a:r>
            <a:r>
              <a:rPr sz="26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отчество,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Номер истории</a:t>
            </a:r>
            <a:r>
              <a:rPr sz="2600" b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болезни,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Дата</a:t>
            </a:r>
            <a:r>
              <a:rPr sz="26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поступления,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День от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поступления («3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день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6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поступления»),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70100"/>
              </a:lnSpc>
              <a:spcBef>
                <a:spcPts val="99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День после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инсульта/инфаркта/перелома/операции…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(«4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день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после 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события»)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Возраст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Диагноз</a:t>
            </a:r>
            <a:endParaRPr sz="2600">
              <a:latin typeface="Calibri"/>
              <a:cs typeface="Calibri"/>
            </a:endParaRPr>
          </a:p>
          <a:p>
            <a:pPr marL="241300" marR="320040" indent="-228600">
              <a:lnSpc>
                <a:spcPct val="70100"/>
              </a:lnSpc>
              <a:spcBef>
                <a:spcPts val="994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Рекомендации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ведению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(например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дисфагия, </a:t>
            </a:r>
            <a:r>
              <a:rPr sz="2600" b="1" dirty="0">
                <a:solidFill>
                  <a:srgbClr val="001F5F"/>
                </a:solidFill>
                <a:latin typeface="Calibri"/>
                <a:cs typeface="Calibri"/>
              </a:rPr>
              <a:t>афазия,  </a:t>
            </a:r>
            <a:r>
              <a:rPr sz="2600" b="1" spc="-10" dirty="0">
                <a:solidFill>
                  <a:srgbClr val="001F5F"/>
                </a:solidFill>
                <a:latin typeface="Calibri"/>
                <a:cs typeface="Calibri"/>
              </a:rPr>
              <a:t>снижение</a:t>
            </a:r>
            <a:r>
              <a:rPr sz="2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Calibri"/>
                <a:cs typeface="Calibri"/>
              </a:rPr>
              <a:t>слуха):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ts val="2205"/>
              </a:lnSpc>
              <a:tabLst>
                <a:tab pos="6978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Коммуникация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(«не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говорит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русском</a:t>
            </a:r>
            <a:r>
              <a:rPr sz="22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языке»),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095"/>
              </a:lnSpc>
              <a:tabLst>
                <a:tab pos="6978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Кормление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питание («протертый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стол,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ест сам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нужно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дать ложку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держать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100"/>
              </a:lnSpc>
            </a:pP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тарелку»),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495"/>
              </a:lnSpc>
              <a:tabLst>
                <a:tab pos="697865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Позиционирование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(«избегать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положения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на правом</a:t>
            </a:r>
            <a:r>
              <a:rPr sz="2200" b="1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боку»),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903" y="1498472"/>
            <a:ext cx="11026775" cy="4533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Информация о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планируемых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мероприятиях («УЗИ</a:t>
            </a:r>
            <a:r>
              <a:rPr sz="3200" spc="-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брюшной</a:t>
            </a:r>
            <a:endParaRPr sz="3200">
              <a:latin typeface="Calibri"/>
              <a:cs typeface="Calibri"/>
            </a:endParaRPr>
          </a:p>
          <a:p>
            <a:pPr marL="241300" marR="5080">
              <a:lnSpc>
                <a:spcPts val="3460"/>
              </a:lnSpc>
              <a:spcBef>
                <a:spcPts val="235"/>
              </a:spcBef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полости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 12-00 на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втором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этаже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кабинете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№24 – на завтрак  пациента не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кормить,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покормить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после</a:t>
            </a:r>
            <a:r>
              <a:rPr sz="32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УЗИ»),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  <a:spcBef>
                <a:spcPts val="56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Значимые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изменения в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состоянии</a:t>
            </a:r>
            <a:r>
              <a:rPr sz="3200" spc="-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здоровья</a:t>
            </a:r>
            <a:endParaRPr sz="3200">
              <a:latin typeface="Calibri"/>
              <a:cs typeface="Calibri"/>
            </a:endParaRPr>
          </a:p>
          <a:p>
            <a:pPr marL="241300" marR="541655">
              <a:lnSpc>
                <a:spcPts val="3460"/>
              </a:lnSpc>
              <a:spcBef>
                <a:spcPts val="240"/>
              </a:spcBef>
            </a:pP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(гипо/гипергликемия,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анемия, ХПН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др.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) 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рекомендации  связанные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этим.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Особенности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здоровья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жизни,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профессия,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z="3200" spc="-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важно.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32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«Пролежни»,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Планы по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переводу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пациента или по</a:t>
            </a:r>
            <a:r>
              <a:rPr sz="3200" spc="-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выписке.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2572" y="176529"/>
            <a:ext cx="8268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Доска </a:t>
            </a:r>
            <a:r>
              <a:rPr sz="3600" dirty="0"/>
              <a:t>информации у </a:t>
            </a:r>
            <a:r>
              <a:rPr sz="3600" spc="-15" dirty="0"/>
              <a:t>койки </a:t>
            </a:r>
            <a:r>
              <a:rPr sz="3600" spc="-5" dirty="0"/>
              <a:t>пациента</a:t>
            </a:r>
            <a:r>
              <a:rPr sz="3600" spc="-120" dirty="0"/>
              <a:t> </a:t>
            </a:r>
            <a:r>
              <a:rPr sz="3600" spc="-5" dirty="0"/>
              <a:t>(2):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852" y="688848"/>
            <a:ext cx="3032760" cy="202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68411" y="688847"/>
            <a:ext cx="2849879" cy="2139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4443" y="0"/>
            <a:ext cx="104381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785" marR="5080" indent="-360172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Традиционно </a:t>
            </a:r>
            <a:r>
              <a:rPr spc="-5" dirty="0"/>
              <a:t>в </a:t>
            </a:r>
            <a:r>
              <a:rPr spc="-15" dirty="0"/>
              <a:t>медицине </a:t>
            </a:r>
            <a:r>
              <a:rPr spc="-10" dirty="0"/>
              <a:t>командный </a:t>
            </a:r>
            <a:r>
              <a:rPr spc="-40" dirty="0"/>
              <a:t>подход </a:t>
            </a:r>
            <a:r>
              <a:rPr spc="-15" dirty="0"/>
              <a:t>продемонстрировал  </a:t>
            </a:r>
            <a:r>
              <a:rPr spc="-10" dirty="0"/>
              <a:t>свою</a:t>
            </a:r>
            <a:r>
              <a:rPr spc="10" dirty="0"/>
              <a:t> </a:t>
            </a:r>
            <a:r>
              <a:rPr spc="-5" dirty="0"/>
              <a:t>эффективность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9636" y="2726258"/>
            <a:ext cx="3221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3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Х</a:t>
            </a:r>
            <a:r>
              <a:rPr sz="2400" b="1" spc="7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ирургическая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бригада: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636" y="3092577"/>
            <a:ext cx="51574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Хирург,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Ассистент хирурга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Ассистент хирурга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2,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Ассистент хирурга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3,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Анестезиолог,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Операционная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медицинская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сестра,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Перфузиолог.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9593" y="2800350"/>
            <a:ext cx="3796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Реабилитационная</a:t>
            </a:r>
            <a:r>
              <a:rPr sz="24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бригада: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0481" y="3165805"/>
            <a:ext cx="471424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Врач-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реабилитолог,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Физический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терапевт,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Клинический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психолог,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Эрготерапевт,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Логопед,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	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Реабилитационная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медицинская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сестра.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58640" y="1158239"/>
            <a:ext cx="3220720" cy="904240"/>
          </a:xfrm>
          <a:custGeom>
            <a:avLst/>
            <a:gdLst/>
            <a:ahLst/>
            <a:cxnLst/>
            <a:rect l="l" t="t" r="r" b="b"/>
            <a:pathLst>
              <a:path w="3220720" h="904239">
                <a:moveTo>
                  <a:pt x="2768345" y="0"/>
                </a:moveTo>
                <a:lnTo>
                  <a:pt x="2768345" y="225933"/>
                </a:lnTo>
                <a:lnTo>
                  <a:pt x="0" y="225933"/>
                </a:lnTo>
                <a:lnTo>
                  <a:pt x="0" y="677799"/>
                </a:lnTo>
                <a:lnTo>
                  <a:pt x="2768345" y="677799"/>
                </a:lnTo>
                <a:lnTo>
                  <a:pt x="2768345" y="903732"/>
                </a:lnTo>
                <a:lnTo>
                  <a:pt x="3220212" y="451865"/>
                </a:lnTo>
                <a:lnTo>
                  <a:pt x="2768345" y="0"/>
                </a:lnTo>
                <a:close/>
              </a:path>
            </a:pathLst>
          </a:custGeom>
          <a:solidFill>
            <a:srgbClr val="0A36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5737" y="5852566"/>
            <a:ext cx="117906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Команда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объединяет различных специалистов, осуществляющих всестороннюю помощь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лечении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18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больных, работающих не по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отдельности,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как единая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команда (бригада)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четкой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согласованностью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координированностью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действий, тем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самым обеспечивая проблемный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целенаправленный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подход.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414520" marR="5080" indent="-2969260">
              <a:lnSpc>
                <a:spcPts val="4750"/>
              </a:lnSpc>
              <a:spcBef>
                <a:spcPts val="700"/>
              </a:spcBef>
            </a:pPr>
            <a:r>
              <a:rPr sz="4400" spc="-15" dirty="0"/>
              <a:t>Что </a:t>
            </a:r>
            <a:r>
              <a:rPr sz="4400" spc="-10" dirty="0"/>
              <a:t>еще </a:t>
            </a:r>
            <a:r>
              <a:rPr sz="4400" spc="-15" dirty="0"/>
              <a:t>можно </a:t>
            </a:r>
            <a:r>
              <a:rPr sz="4400" spc="-10" dirty="0"/>
              <a:t>отметить </a:t>
            </a:r>
            <a:r>
              <a:rPr sz="4400" spc="-5" dirty="0"/>
              <a:t>на</a:t>
            </a:r>
            <a:r>
              <a:rPr sz="4400" spc="-75" dirty="0"/>
              <a:t> </a:t>
            </a:r>
            <a:r>
              <a:rPr sz="4400" spc="-20" dirty="0"/>
              <a:t>доске  </a:t>
            </a:r>
            <a:r>
              <a:rPr sz="4400" spc="-5" dirty="0"/>
              <a:t>пациента: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0219" y="1510030"/>
            <a:ext cx="10553700" cy="46285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65150" indent="-22860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Суточный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баланс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жидкости (указываем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все,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3200" spc="-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пациент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употребил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через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рот/зонд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 в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виде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инфузий,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сколько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210"/>
              </a:lnSpc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выделил,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наличии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лихорадки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на ИВЛ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увеличиваем</a:t>
            </a:r>
            <a:endParaRPr sz="3200">
              <a:latin typeface="Calibri"/>
              <a:cs typeface="Calibri"/>
            </a:endParaRPr>
          </a:p>
          <a:p>
            <a:pPr marL="241300" marR="622935">
              <a:lnSpc>
                <a:spcPts val="3460"/>
              </a:lnSpc>
              <a:spcBef>
                <a:spcPts val="240"/>
              </a:spcBef>
              <a:tabLst>
                <a:tab pos="3345815" algn="l"/>
              </a:tabLst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объем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инфузий),	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заполняет медсестра, </a:t>
            </a: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сиделка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и/или 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родственники,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Рекомендации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3200" spc="-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родственников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принести из</a:t>
            </a:r>
            <a:r>
              <a:rPr sz="2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дома,</a:t>
            </a:r>
            <a:endParaRPr sz="2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7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подойти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поговорить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врачом/з.о.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назначенное</a:t>
            </a:r>
            <a:r>
              <a:rPr sz="2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время,</a:t>
            </a:r>
            <a:endParaRPr sz="2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6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принести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медицинскую</a:t>
            </a:r>
            <a:r>
              <a:rPr sz="28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документацию,</a:t>
            </a:r>
            <a:endParaRPr sz="2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5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выяснить важный вопрос из</a:t>
            </a:r>
            <a:r>
              <a:rPr sz="2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анамнеза.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103454"/>
            <a:ext cx="7320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Как работать </a:t>
            </a:r>
            <a:r>
              <a:rPr sz="4000" spc="-5" dirty="0"/>
              <a:t>с </a:t>
            </a:r>
            <a:r>
              <a:rPr sz="4000" spc="-20" dirty="0"/>
              <a:t>доской</a:t>
            </a:r>
            <a:r>
              <a:rPr sz="4000" spc="-15" dirty="0"/>
              <a:t> </a:t>
            </a:r>
            <a:r>
              <a:rPr sz="4000" spc="-10" dirty="0"/>
              <a:t>пациента?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4980" y="1791080"/>
            <a:ext cx="10600690" cy="39700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420370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Во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время </a:t>
            </a:r>
            <a:r>
              <a:rPr sz="2800" spc="-30" dirty="0">
                <a:solidFill>
                  <a:srgbClr val="001F5F"/>
                </a:solidFill>
                <a:latin typeface="Calibri"/>
                <a:cs typeface="Calibri"/>
              </a:rPr>
              <a:t>обхода,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также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мере работы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течение дня 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доске  делаются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отметки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текущем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режиме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процессе</a:t>
            </a:r>
            <a:r>
              <a:rPr sz="28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обсуждения,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запланированы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мероприятия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spc="-25" dirty="0">
                <a:solidFill>
                  <a:srgbClr val="001F5F"/>
                </a:solidFill>
                <a:latin typeface="Calibri"/>
                <a:cs typeface="Calibri"/>
              </a:rPr>
              <a:t>то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специалист ставит </a:t>
            </a:r>
            <a:r>
              <a:rPr sz="2800" spc="-15" dirty="0">
                <a:solidFill>
                  <a:srgbClr val="001F5F"/>
                </a:solidFill>
                <a:latin typeface="Calibri"/>
                <a:cs typeface="Calibri"/>
              </a:rPr>
              <a:t>отметки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выполнении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указывает время,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484630" marR="1367155" algn="ctr">
              <a:lnSpc>
                <a:spcPct val="100000"/>
              </a:lnSpc>
            </a:pP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Желательно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иметь возможность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приколоть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кнопкой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информацию в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виде </a:t>
            </a:r>
            <a:r>
              <a:rPr sz="3200" b="1" spc="5" dirty="0">
                <a:solidFill>
                  <a:srgbClr val="001F5F"/>
                </a:solidFill>
                <a:latin typeface="Calibri"/>
                <a:cs typeface="Calibri"/>
              </a:rPr>
              <a:t>записки,</a:t>
            </a:r>
            <a:r>
              <a:rPr sz="3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endParaRPr sz="3200">
              <a:latin typeface="Calibri"/>
              <a:cs typeface="Calibri"/>
            </a:endParaRPr>
          </a:p>
          <a:p>
            <a:pPr marL="119380" algn="ctr">
              <a:lnSpc>
                <a:spcPct val="100000"/>
              </a:lnSpc>
            </a:pP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также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использовать стираемый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маркер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967" y="1055623"/>
            <a:ext cx="10900410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75"/>
              </a:spcBef>
            </a:pPr>
            <a:r>
              <a:rPr sz="4800" b="1" dirty="0">
                <a:solidFill>
                  <a:srgbClr val="001F5F"/>
                </a:solidFill>
                <a:latin typeface="Calibri"/>
                <a:cs typeface="Calibri"/>
              </a:rPr>
              <a:t>Информацию </a:t>
            </a:r>
            <a:r>
              <a:rPr sz="48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4800" b="1" spc="-20" dirty="0">
                <a:solidFill>
                  <a:srgbClr val="001F5F"/>
                </a:solidFill>
                <a:latin typeface="Calibri"/>
                <a:cs typeface="Calibri"/>
              </a:rPr>
              <a:t>переводам </a:t>
            </a:r>
            <a:r>
              <a:rPr sz="48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001F5F"/>
                </a:solidFill>
                <a:latin typeface="Calibri"/>
                <a:cs typeface="Calibri"/>
              </a:rPr>
              <a:t>выпискам  </a:t>
            </a:r>
            <a:r>
              <a:rPr sz="4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800" b="1" spc="-20" dirty="0">
                <a:solidFill>
                  <a:srgbClr val="001F5F"/>
                </a:solidFill>
                <a:latin typeface="Calibri"/>
                <a:cs typeface="Calibri"/>
              </a:rPr>
              <a:t>ординаторской </a:t>
            </a:r>
            <a:r>
              <a:rPr sz="4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4800" b="1" spc="-10" dirty="0">
                <a:solidFill>
                  <a:srgbClr val="001F5F"/>
                </a:solidFill>
                <a:latin typeface="Calibri"/>
                <a:cs typeface="Calibri"/>
              </a:rPr>
              <a:t>стирать </a:t>
            </a:r>
            <a:r>
              <a:rPr sz="48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800" b="1" spc="-10" dirty="0">
                <a:solidFill>
                  <a:srgbClr val="001F5F"/>
                </a:solidFill>
                <a:latin typeface="Calibri"/>
                <a:cs typeface="Calibri"/>
              </a:rPr>
              <a:t>течении  </a:t>
            </a:r>
            <a:r>
              <a:rPr sz="4800" b="1" spc="-20" dirty="0">
                <a:solidFill>
                  <a:srgbClr val="001F5F"/>
                </a:solidFill>
                <a:latin typeface="Calibri"/>
                <a:cs typeface="Calibri"/>
              </a:rPr>
              <a:t>нескольких </a:t>
            </a:r>
            <a:r>
              <a:rPr sz="4800" b="1" dirty="0">
                <a:solidFill>
                  <a:srgbClr val="001F5F"/>
                </a:solidFill>
                <a:latin typeface="Calibri"/>
                <a:cs typeface="Calibri"/>
              </a:rPr>
              <a:t>(2х)</a:t>
            </a:r>
            <a:r>
              <a:rPr sz="4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spc="-5" dirty="0">
                <a:solidFill>
                  <a:srgbClr val="001F5F"/>
                </a:solidFill>
                <a:latin typeface="Calibri"/>
                <a:cs typeface="Calibri"/>
              </a:rPr>
              <a:t>дней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7033" y="4013453"/>
            <a:ext cx="747775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Сотрудники,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не закрепленные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данным 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отделением,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иметь возможность 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получить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 информацию.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872" y="2137664"/>
            <a:ext cx="58972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Дневник </a:t>
            </a:r>
            <a:r>
              <a:rPr sz="3600" spc="-5" dirty="0"/>
              <a:t>пациента </a:t>
            </a:r>
            <a:r>
              <a:rPr sz="3600" dirty="0"/>
              <a:t>и</a:t>
            </a:r>
            <a:r>
              <a:rPr sz="3600" spc="-110" dirty="0"/>
              <a:t> </a:t>
            </a:r>
            <a:r>
              <a:rPr sz="3600" spc="-5" dirty="0"/>
              <a:t>дневник  специалиста </a:t>
            </a:r>
            <a:r>
              <a:rPr sz="3600" dirty="0"/>
              <a:t>в </a:t>
            </a:r>
            <a:r>
              <a:rPr sz="3600" spc="-15" dirty="0"/>
              <a:t>медицинской  </a:t>
            </a:r>
            <a:r>
              <a:rPr sz="3600" dirty="0"/>
              <a:t>реабилитации</a:t>
            </a:r>
            <a:endParaRPr sz="36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8235" y="59817"/>
            <a:ext cx="363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Дневник</a:t>
            </a:r>
            <a:r>
              <a:rPr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pc="-10" dirty="0">
                <a:solidFill>
                  <a:srgbClr val="000000"/>
                </a:solidFill>
                <a:latin typeface="Georgia"/>
                <a:cs typeface="Georgia"/>
              </a:rPr>
              <a:t>пациента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9232" y="606361"/>
          <a:ext cx="11459842" cy="6013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85"/>
                <a:gridCol w="1697989"/>
                <a:gridCol w="4832984"/>
                <a:gridCol w="2174875"/>
                <a:gridCol w="2048509"/>
              </a:tblGrid>
              <a:tr h="61772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№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время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манипуляция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7353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Место  п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р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о</a:t>
                      </a:r>
                      <a:r>
                        <a:rPr sz="1600" b="1" spc="-5" dirty="0">
                          <a:latin typeface="Georgia"/>
                          <a:cs typeface="Georgia"/>
                        </a:rPr>
                        <a:t>веден</a:t>
                      </a:r>
                      <a:r>
                        <a:rPr sz="1600" b="1" spc="-10" dirty="0">
                          <a:latin typeface="Georgia"/>
                          <a:cs typeface="Georgia"/>
                        </a:rPr>
                        <a:t>и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я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0" dirty="0">
                          <a:latin typeface="Georgia"/>
                          <a:cs typeface="Georgia"/>
                        </a:rPr>
                        <a:t>специалист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6828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1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8.00-8.30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Гигиенические</a:t>
                      </a:r>
                      <a:r>
                        <a:rPr sz="16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процедуры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палата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М.с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5178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8.30-9.00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завтрак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палата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М.с.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72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9.00-13.00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Лечебные и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реабилитационные</a:t>
                      </a:r>
                      <a:r>
                        <a:rPr sz="1600" spc="7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мероприятия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</a:tr>
              <a:tr h="61772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13.00-13.30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обед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палата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М.с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728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5.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13.30-15.00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отдых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Палата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72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15.00-18.00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Лечебные и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реабилитационные</a:t>
                      </a:r>
                      <a:r>
                        <a:rPr sz="1600" spc="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мероприятия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</a:tr>
              <a:tr h="617728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7.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18.00-18.30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ужин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Палата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М.с.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715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8.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18.30 –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20.00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отдых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7740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9.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20.00-21.00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Гигиенические</a:t>
                      </a:r>
                      <a:r>
                        <a:rPr sz="1600" spc="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процедуры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палата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М.с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676" y="236601"/>
            <a:ext cx="5460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Georgia"/>
                <a:cs typeface="Georgia"/>
              </a:rPr>
              <a:t>Дневник</a:t>
            </a:r>
            <a:r>
              <a:rPr sz="3600" spc="-9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Georgia"/>
                <a:cs typeface="Georgia"/>
              </a:rPr>
              <a:t>специалиста</a:t>
            </a:r>
            <a:endParaRPr sz="36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0672" y="1133792"/>
          <a:ext cx="11634469" cy="5415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645"/>
                <a:gridCol w="1725295"/>
                <a:gridCol w="4906645"/>
                <a:gridCol w="2207895"/>
                <a:gridCol w="2078989"/>
              </a:tblGrid>
              <a:tr h="793877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№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время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Georgia"/>
                          <a:cs typeface="Georgia"/>
                        </a:rPr>
                        <a:t>Лечебные и реабилитационные</a:t>
                      </a:r>
                      <a:r>
                        <a:rPr sz="1400" b="1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мероприятия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Место</a:t>
                      </a:r>
                      <a:r>
                        <a:rPr sz="1400" b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проведения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пациент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1016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9.00-9.30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Роботомеханотерапия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Каб.45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Петров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А.А.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</a:tr>
              <a:tr h="768603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2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1144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</a:tr>
              <a:tr h="771016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4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1004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Georgia"/>
                          <a:cs typeface="Georgia"/>
                        </a:rPr>
                        <a:t>5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68616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6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4536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460" y="459994"/>
            <a:ext cx="10671175" cy="5181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05"/>
              </a:spcBef>
            </a:pPr>
            <a:r>
              <a:rPr sz="4400" b="1" spc="-40" dirty="0">
                <a:solidFill>
                  <a:srgbClr val="001F5F"/>
                </a:solidFill>
                <a:latin typeface="Calibri"/>
                <a:cs typeface="Calibri"/>
              </a:rPr>
              <a:t>График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позиционирования</a:t>
            </a:r>
            <a:r>
              <a:rPr sz="4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Calibri"/>
              <a:cs typeface="Calibri"/>
            </a:endParaRPr>
          </a:p>
          <a:p>
            <a:pPr marL="12700">
              <a:lnSpc>
                <a:spcPts val="5015"/>
              </a:lnSpc>
            </a:pPr>
            <a:r>
              <a:rPr sz="4400" spc="12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4400" spc="125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4400" spc="-15" dirty="0">
                <a:solidFill>
                  <a:srgbClr val="001F5F"/>
                </a:solidFill>
                <a:latin typeface="Calibri"/>
                <a:cs typeface="Calibri"/>
              </a:rPr>
              <a:t>постели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пациента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висит</a:t>
            </a:r>
            <a:r>
              <a:rPr sz="4400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график</a:t>
            </a:r>
            <a:endParaRPr sz="4400">
              <a:latin typeface="Calibri"/>
              <a:cs typeface="Calibri"/>
            </a:endParaRPr>
          </a:p>
          <a:p>
            <a:pPr marL="241300" marR="5080">
              <a:lnSpc>
                <a:spcPts val="4750"/>
              </a:lnSpc>
              <a:spcBef>
                <a:spcPts val="335"/>
              </a:spcBef>
            </a:pP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позиционирования, </a:t>
            </a:r>
            <a:r>
              <a:rPr sz="4400" spc="-85" dirty="0">
                <a:solidFill>
                  <a:srgbClr val="001F5F"/>
                </a:solidFill>
                <a:latin typeface="Calibri"/>
                <a:cs typeface="Calibri"/>
              </a:rPr>
              <a:t>где </a:t>
            </a:r>
            <a:r>
              <a:rPr sz="4400" spc="-15" dirty="0">
                <a:solidFill>
                  <a:srgbClr val="001F5F"/>
                </a:solidFill>
                <a:latin typeface="Calibri"/>
                <a:cs typeface="Calibri"/>
              </a:rPr>
              <a:t>указывается </a:t>
            </a: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режим 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позиционирования и</a:t>
            </a:r>
            <a:r>
              <a:rPr sz="4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endParaRPr sz="4400">
              <a:latin typeface="Calibri"/>
              <a:cs typeface="Calibri"/>
            </a:endParaRPr>
          </a:p>
          <a:p>
            <a:pPr marL="241300" marR="1015365" indent="-228600">
              <a:lnSpc>
                <a:spcPts val="4750"/>
              </a:lnSpc>
              <a:spcBef>
                <a:spcPts val="1015"/>
              </a:spcBef>
            </a:pPr>
            <a:r>
              <a:rPr sz="4400" spc="1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4400" spc="15" dirty="0">
                <a:solidFill>
                  <a:srgbClr val="001F5F"/>
                </a:solidFill>
                <a:latin typeface="Calibri"/>
                <a:cs typeface="Calibri"/>
              </a:rPr>
              <a:t>Медсестра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или иной специалист</a:t>
            </a:r>
            <a:r>
              <a:rPr sz="44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ставит  </a:t>
            </a:r>
            <a:r>
              <a:rPr sz="4400" spc="-20" dirty="0">
                <a:solidFill>
                  <a:srgbClr val="001F5F"/>
                </a:solidFill>
                <a:latin typeface="Calibri"/>
                <a:cs typeface="Calibri"/>
              </a:rPr>
              <a:t>подпись </a:t>
            </a:r>
            <a:r>
              <a:rPr sz="4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точное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время,</a:t>
            </a:r>
            <a:r>
              <a:rPr sz="4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60" dirty="0">
                <a:solidFill>
                  <a:srgbClr val="001F5F"/>
                </a:solidFill>
                <a:latin typeface="Calibri"/>
                <a:cs typeface="Calibri"/>
              </a:rPr>
              <a:t>когда</a:t>
            </a:r>
            <a:endParaRPr sz="4400">
              <a:latin typeface="Calibri"/>
              <a:cs typeface="Calibri"/>
            </a:endParaRPr>
          </a:p>
          <a:p>
            <a:pPr marL="241300">
              <a:lnSpc>
                <a:spcPts val="4685"/>
              </a:lnSpc>
            </a:pPr>
            <a:r>
              <a:rPr sz="4400" spc="-10" dirty="0">
                <a:solidFill>
                  <a:srgbClr val="001F5F"/>
                </a:solidFill>
                <a:latin typeface="Calibri"/>
                <a:cs typeface="Calibri"/>
              </a:rPr>
              <a:t>осуществлено</a:t>
            </a:r>
            <a:r>
              <a:rPr sz="4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позиционирование.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0825" y="609676"/>
            <a:ext cx="66160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Контроль </a:t>
            </a:r>
            <a:r>
              <a:rPr sz="4400" spc="-5" dirty="0"/>
              <a:t>качества</a:t>
            </a:r>
            <a:r>
              <a:rPr sz="4400" spc="-85" dirty="0"/>
              <a:t> </a:t>
            </a:r>
            <a:r>
              <a:rPr sz="4400" spc="-5" dirty="0"/>
              <a:t>работы: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74901"/>
            <a:ext cx="10333990" cy="36645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5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Заведующий </a:t>
            </a:r>
            <a:r>
              <a:rPr sz="3600" spc="-40" dirty="0">
                <a:solidFill>
                  <a:srgbClr val="001F5F"/>
                </a:solidFill>
                <a:latin typeface="Calibri"/>
                <a:cs typeface="Calibri"/>
              </a:rPr>
              <a:t>отделением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периодически</a:t>
            </a:r>
            <a:r>
              <a:rPr sz="3600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устраивает  </a:t>
            </a: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«скорости» </a:t>
            </a: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прихода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специалистов  </a:t>
            </a:r>
            <a:r>
              <a:rPr sz="3600" spc="-30" dirty="0">
                <a:solidFill>
                  <a:srgbClr val="001F5F"/>
                </a:solidFill>
                <a:latin typeface="Calibri"/>
                <a:cs typeface="Calibri"/>
              </a:rPr>
              <a:t>консультантов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выполнение</a:t>
            </a:r>
            <a:r>
              <a:rPr sz="36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Calibri"/>
                <a:cs typeface="Calibri"/>
              </a:rPr>
              <a:t>манипуляций,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890"/>
              </a:lnSpc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анализов</a:t>
            </a:r>
            <a:endParaRPr sz="3600">
              <a:latin typeface="Calibri"/>
              <a:cs typeface="Calibri"/>
            </a:endParaRPr>
          </a:p>
          <a:p>
            <a:pPr marL="241300" marR="1022985" indent="-228600">
              <a:lnSpc>
                <a:spcPts val="3890"/>
              </a:lnSpc>
              <a:spcBef>
                <a:spcPts val="105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Каждый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участник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реабилитационной</a:t>
            </a:r>
            <a:r>
              <a:rPr sz="3600" spc="-40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бригады 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пишет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рапорт о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взаимодействии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6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другими</a:t>
            </a:r>
            <a:endParaRPr sz="3600">
              <a:latin typeface="Calibri"/>
              <a:cs typeface="Calibri"/>
            </a:endParaRPr>
          </a:p>
          <a:p>
            <a:pPr marL="241300">
              <a:lnSpc>
                <a:spcPts val="3829"/>
              </a:lnSpc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членами</a:t>
            </a:r>
            <a:r>
              <a:rPr sz="3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команды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320" y="687399"/>
            <a:ext cx="10450195" cy="52800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2540" algn="ctr">
              <a:lnSpc>
                <a:spcPct val="90000"/>
              </a:lnSpc>
              <a:spcBef>
                <a:spcPts val="57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 случае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наличия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проблем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работе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команды,  заведующий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качестве «наказания»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проводит 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тренинги по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взаимодействию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внутри</a:t>
            </a:r>
            <a:endParaRPr sz="4000">
              <a:latin typeface="Calibri"/>
              <a:cs typeface="Calibri"/>
            </a:endParaRPr>
          </a:p>
          <a:p>
            <a:pPr marL="986790" marR="970915" algn="ctr">
              <a:lnSpc>
                <a:spcPts val="4320"/>
              </a:lnSpc>
              <a:spcBef>
                <a:spcPts val="70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реабилитационной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команды. </a:t>
            </a:r>
            <a:r>
              <a:rPr sz="4000" b="1" spc="-35" dirty="0">
                <a:solidFill>
                  <a:srgbClr val="001F5F"/>
                </a:solidFill>
                <a:latin typeface="Calibri"/>
                <a:cs typeface="Calibri"/>
              </a:rPr>
              <a:t>Тренинг 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проводится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вне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рабочего</a:t>
            </a:r>
            <a:r>
              <a:rPr sz="4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времени.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00">
              <a:latin typeface="Calibri"/>
              <a:cs typeface="Calibri"/>
            </a:endParaRPr>
          </a:p>
          <a:p>
            <a:pPr marL="3810" algn="ctr">
              <a:lnSpc>
                <a:spcPts val="4560"/>
              </a:lnSpc>
              <a:spcBef>
                <a:spcPts val="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 Европейских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центрах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4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001F5F"/>
                </a:solidFill>
                <a:latin typeface="Calibri"/>
                <a:cs typeface="Calibri"/>
              </a:rPr>
              <a:t>плохое</a:t>
            </a:r>
            <a:endParaRPr sz="4000">
              <a:latin typeface="Calibri"/>
              <a:cs typeface="Calibri"/>
            </a:endParaRPr>
          </a:p>
          <a:p>
            <a:pPr marL="166370" marR="163195" algn="ctr">
              <a:lnSpc>
                <a:spcPts val="4320"/>
              </a:lnSpc>
              <a:spcBef>
                <a:spcPts val="305"/>
              </a:spcBef>
            </a:pP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взаимодействие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команде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могут наказывать  штрафом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страховые</a:t>
            </a:r>
            <a:r>
              <a:rPr sz="40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компании.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883" rIns="0" bIns="0" rtlCol="0">
            <a:spAutoFit/>
          </a:bodyPr>
          <a:lstStyle/>
          <a:p>
            <a:pPr marL="2719705" marR="5080" indent="-2061210">
              <a:lnSpc>
                <a:spcPts val="4760"/>
              </a:lnSpc>
              <a:spcBef>
                <a:spcPts val="695"/>
              </a:spcBef>
            </a:pPr>
            <a:r>
              <a:rPr sz="4400" dirty="0"/>
              <a:t>Пример </a:t>
            </a:r>
            <a:r>
              <a:rPr sz="4400" spc="-10" dirty="0"/>
              <a:t>центра </a:t>
            </a:r>
            <a:r>
              <a:rPr sz="4400" spc="-20" dirty="0"/>
              <a:t>детской </a:t>
            </a:r>
            <a:r>
              <a:rPr sz="4400" dirty="0"/>
              <a:t>реабилитации в  </a:t>
            </a:r>
            <a:r>
              <a:rPr sz="4400" spc="-10" dirty="0"/>
              <a:t>Калининграде </a:t>
            </a:r>
            <a:r>
              <a:rPr sz="4400" spc="-5" dirty="0"/>
              <a:t>(3й</a:t>
            </a:r>
            <a:r>
              <a:rPr sz="4400" dirty="0"/>
              <a:t> </a:t>
            </a:r>
            <a:r>
              <a:rPr sz="4400" spc="-5" dirty="0"/>
              <a:t>этап)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357" y="1872541"/>
            <a:ext cx="10927080" cy="417258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пациента имеется</a:t>
            </a:r>
            <a:r>
              <a:rPr sz="3200" b="1" spc="-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браслет,</a:t>
            </a:r>
            <a:endParaRPr sz="3200">
              <a:latin typeface="Calibri"/>
              <a:cs typeface="Calibri"/>
            </a:endParaRPr>
          </a:p>
          <a:p>
            <a:pPr marL="241300" marR="557530" indent="-228600">
              <a:lnSpc>
                <a:spcPts val="3460"/>
              </a:lnSpc>
              <a:spcBef>
                <a:spcPts val="104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поступлении пациента на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процедуры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(зал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ЛФК,</a:t>
            </a:r>
            <a:r>
              <a:rPr sz="32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70" dirty="0">
                <a:solidFill>
                  <a:srgbClr val="001F5F"/>
                </a:solidFill>
                <a:latin typeface="Calibri"/>
                <a:cs typeface="Calibri"/>
              </a:rPr>
              <a:t>ФТЛ, 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Бассейн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др.)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считывается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информация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посещении  пациентом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процедуры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автоматически,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  <a:spcBef>
                <a:spcPts val="55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Информация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сразу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идет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бухгалтерию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3200" b="1" spc="-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расчета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стоимости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услуги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факту посещения пациентом</a:t>
            </a:r>
            <a:r>
              <a:rPr sz="32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кабинета,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Медсестра </a:t>
            </a: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видит,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не посетил</a:t>
            </a:r>
            <a:r>
              <a:rPr sz="3200" b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001F5F"/>
                </a:solidFill>
                <a:latin typeface="Calibri"/>
                <a:cs typeface="Calibri"/>
              </a:rPr>
              <a:t>процедуру.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Можно следить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перемещением</a:t>
            </a:r>
            <a:r>
              <a:rPr sz="3200" b="1" spc="-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больного.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5524</Words>
  <Application>Microsoft Office PowerPoint</Application>
  <PresentationFormat>Произвольный</PresentationFormat>
  <Paragraphs>1252</Paragraphs>
  <Slides>108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09" baseType="lpstr">
      <vt:lpstr>Office Theme</vt:lpstr>
      <vt:lpstr>Презентация PowerPoint</vt:lpstr>
      <vt:lpstr>В чем выгода работы в команде (преимущества мультидисциплинарного  принципа работы)</vt:lpstr>
      <vt:lpstr>Презентация PowerPoint</vt:lpstr>
      <vt:lpstr>Р еабилитация - комплекс мер, которые помогают людям с инвалидностью добиваться и поддерживать  оптимальное функционирование во взаимодействии  со средой</vt:lpstr>
      <vt:lpstr>Две главных характеристики  реабилитации</vt:lpstr>
      <vt:lpstr>ФРМ – первичная  медицинская специальность</vt:lpstr>
      <vt:lpstr>Презентация PowerPoint</vt:lpstr>
      <vt:lpstr>Презентация PowerPoint</vt:lpstr>
      <vt:lpstr>Традиционно в медицине командный подход продемонстрировал  свою эффективность</vt:lpstr>
      <vt:lpstr>Кого из специалистов можно удалить из  хирургической бригады?</vt:lpstr>
      <vt:lpstr>2. Что такое мультидисциплинарный  принцип работы реабилитационной команды?</vt:lpstr>
      <vt:lpstr>1. Даже самые лучшие специалисты</vt:lpstr>
      <vt:lpstr>Презентация PowerPoint</vt:lpstr>
      <vt:lpstr>Team-based Multiprofesional  Interdisciplinary approach</vt:lpstr>
      <vt:lpstr>Междисциплинарный принцип</vt:lpstr>
      <vt:lpstr>Презентация PowerPoint</vt:lpstr>
      <vt:lpstr> Состав мультидисциплинарной реабилитационной бригады:</vt:lpstr>
      <vt:lpstr>П равила работы в мультидисциплинарной бригаде:</vt:lpstr>
      <vt:lpstr>Презентация PowerPoint</vt:lpstr>
      <vt:lpstr>Обсуждение пациента приводит к  пониманию того, что:</vt:lpstr>
      <vt:lpstr>Презентация PowerPoint</vt:lpstr>
      <vt:lpstr>Создание реабилитационной  мультидисциплинарной бригады:</vt:lpstr>
      <vt:lpstr>Презентация PowerPoint</vt:lpstr>
      <vt:lpstr>Н астоящий больной для  м   ультидисциплинарной  реабилитации</vt:lpstr>
      <vt:lpstr>Мнение специалистов МДБ о реабилитационном потенциале пациента</vt:lpstr>
      <vt:lpstr> Новые реабилитационные специальности:</vt:lpstr>
      <vt:lpstr>Реабилитационный потенциал:</vt:lpstr>
      <vt:lpstr>Презентация PowerPoint</vt:lpstr>
      <vt:lpstr>Реабилитационный потенциал зависит от состава и  компетенций реабилитационной команды:</vt:lpstr>
      <vt:lpstr>5. Задачи для специалистов в мультидисциплинарной реабилитационной  бригаде</vt:lpstr>
      <vt:lpstr>Задачи врача реабилитолога в работе  мультидисциплинарной реабилитационной бригады:</vt:lpstr>
      <vt:lpstr>Врач ФРМ в МДБ – особенности работы</vt:lpstr>
      <vt:lpstr>Задачи реабилитационной медицинской сестры  в работе мультидисциплинарной реабилитационной бригады:</vt:lpstr>
      <vt:lpstr>Медицинская сестра - особенности  работы в МДБ</vt:lpstr>
      <vt:lpstr>Задачи психолога в работе мультидисциплинарной  реабилитационной бригады:</vt:lpstr>
      <vt:lpstr>Медицинский психолог -  особенности работы в МДБ</vt:lpstr>
      <vt:lpstr>В чем опасность работы в реабилитации  без психолога в МДБ:</vt:lpstr>
      <vt:lpstr>Презентация PowerPoint</vt:lpstr>
      <vt:lpstr>Часто задаваемый вопрос – как отбирать  пациентов для психолога:</vt:lpstr>
      <vt:lpstr>Если в бригаде несколько специалистов  психологов:</vt:lpstr>
      <vt:lpstr>Задачи эрготерапевта в работе мультидисциплинарной реабилитационной  бригады:</vt:lpstr>
      <vt:lpstr>Эрготерапевт - особенности работы в МДБ</vt:lpstr>
      <vt:lpstr>Задачи логопеда в работе мультидисциплинарной реабилитационной  бригады:</vt:lpstr>
      <vt:lpstr>Логопед - особенности работы в МДБ</vt:lpstr>
      <vt:lpstr>Задачи физического терапевта в работе  мультидисциплинарной реабилитационной  бригады:</vt:lpstr>
      <vt:lpstr>Работа физического терапевта в МДБ -  особенности работы</vt:lpstr>
      <vt:lpstr>Отличие физической терапии от ЛФК</vt:lpstr>
      <vt:lpstr>6. Распределение работы по использованию оценочных шкал между  участниками МДБ?</vt:lpstr>
      <vt:lpstr>Распределение функциональных обязанностей по применению шкал:</vt:lpstr>
      <vt:lpstr>Презентация PowerPoint</vt:lpstr>
      <vt:lpstr>10 советов для специалистов для успешного использования оценочных шкал в реабилитации (1):</vt:lpstr>
      <vt:lpstr>10 советов для специалистов для успешного использования оценочных шкал в реабилитации (2):</vt:lpstr>
      <vt:lpstr>7. Создание альянсов среди участников  МДБ для повышения эффективности реабилитации</vt:lpstr>
      <vt:lpstr>Презентация PowerPoint</vt:lpstr>
      <vt:lpstr>Презентация PowerPoint</vt:lpstr>
      <vt:lpstr>Презентация PowerPoint</vt:lpstr>
      <vt:lpstr>8. Как организуется работа  мультидисциплинарной бригады?</vt:lpstr>
      <vt:lpstr>Пример проблемно-ориентированного подхода в работе  мультидисциплинарной реабилитационной бригады с МКФ</vt:lpstr>
      <vt:lpstr>Особенности проведения встречи МДБ:</vt:lpstr>
      <vt:lpstr>Зачем встречаться и обсуждать пациентов в МДБ:</vt:lpstr>
      <vt:lpstr>Реабилитационный цикл:</vt:lpstr>
      <vt:lpstr>Презентация PowerPoint</vt:lpstr>
      <vt:lpstr>Некоторые основные правила работы в  команде</vt:lpstr>
      <vt:lpstr>Некоторые основные правила работы в  команде</vt:lpstr>
      <vt:lpstr>Обратная связь и самообучение бригады</vt:lpstr>
      <vt:lpstr>Работа МДБ и профилактика конфликтов  с пациентами и родственниками.</vt:lpstr>
      <vt:lpstr>«Анализ временных характеристик работы реабилитационной команды на основании реабилитационных диагнозов»</vt:lpstr>
      <vt:lpstr>Что произойдет, если один специалист из мультидисциплинарной бригады не будет принимать  участие во встрече МДБ или не будет работать в МДБ?</vt:lpstr>
      <vt:lpstr>Что будет, если убрать из МДБ специалиста?</vt:lpstr>
      <vt:lpstr> Примеры главных задач реабилитации пациентов с инсультом в  остром периоде на первом этапе реабилитации:</vt:lpstr>
      <vt:lpstr>8. Формат работы МДБ в  медицинской реабилитации</vt:lpstr>
      <vt:lpstr>Работа МДБ в стационаре:</vt:lpstr>
      <vt:lpstr>Работа МДБ в отделении амбулаторной  помощи:</vt:lpstr>
      <vt:lpstr>9. МДБ – штатная единица реабилитации. Какова нагрузка на одну МДБ в проекте  порядка по реабилитации в РФ?</vt:lpstr>
      <vt:lpstr>Количество пациентов на одну МДБ</vt:lpstr>
      <vt:lpstr>Два главных документа для  специалистов в МДБ</vt:lpstr>
      <vt:lpstr>10. Пациент-центрированный принцип и  работа мультидисциплинарной бригады</vt:lpstr>
      <vt:lpstr>Зачем пациент в МДБ?</vt:lpstr>
      <vt:lpstr>Представьте что вы пациент</vt:lpstr>
      <vt:lpstr>Что мы делаем в медицине?</vt:lpstr>
      <vt:lpstr>Пациент-центрированный принцип  реабилитации:</vt:lpstr>
      <vt:lpstr>Презентация PowerPoint</vt:lpstr>
      <vt:lpstr> Пациент и родственники в составе МДБ</vt:lpstr>
      <vt:lpstr>11. Обмен информацией в  мультидисциплинарной бригаде.</vt:lpstr>
      <vt:lpstr>Презентация PowerPoint</vt:lpstr>
      <vt:lpstr> Обустройство палаты с позиции  медицинской реабилитации и оптимизации</vt:lpstr>
      <vt:lpstr>Пример палаты пациента с ОНМК</vt:lpstr>
      <vt:lpstr> Доска информации у койки пациента (1):</vt:lpstr>
      <vt:lpstr>Доска информации у койки пациента (2):</vt:lpstr>
      <vt:lpstr>Что еще можно отметить на доске  пациента:</vt:lpstr>
      <vt:lpstr>Как работать с доской пациента?</vt:lpstr>
      <vt:lpstr>Презентация PowerPoint</vt:lpstr>
      <vt:lpstr>Дневник пациента и дневник  специалиста в медицинской  реабилитации</vt:lpstr>
      <vt:lpstr>Дневник пациента</vt:lpstr>
      <vt:lpstr>Дневник специалиста</vt:lpstr>
      <vt:lpstr>Презентация PowerPoint</vt:lpstr>
      <vt:lpstr>Контроль качества работы:</vt:lpstr>
      <vt:lpstr>Презентация PowerPoint</vt:lpstr>
      <vt:lpstr>Пример центра детской реабилитации в  Калининграде (3й этап)</vt:lpstr>
      <vt:lpstr> Работа с МКФ в реабилитации</vt:lpstr>
      <vt:lpstr>Как часто должны проводится  занятия с пациентом?</vt:lpstr>
      <vt:lpstr>Какие документы нужны для  специалистов МДБ:</vt:lpstr>
      <vt:lpstr>Итоговый документ – протокол заседания МДБ, включающий реабилитационный диагноз, реабилитационный  план и цель реабилитации (один раз в 7 дней).</vt:lpstr>
      <vt:lpstr>12. Где и как обучить участников МДБ?</vt:lpstr>
      <vt:lpstr>Обучение специалистов в МДБ</vt:lpstr>
      <vt:lpstr>Обучение на отдельных курсах может  быть неэффективно и небезопасно:</vt:lpstr>
      <vt:lpstr>13. Характеристики «хорошей команды», определяемой членами  команды:</vt:lpstr>
      <vt:lpstr> Компетенции мультидисциплинарной команды (10 принципов хорошей МДБ):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реабилитационной мультидисциплинарной бригады  (Мастер-класс)</dc:title>
  <dc:creator>Lena Melnikova</dc:creator>
  <cp:lastModifiedBy>Екатерина Быкова</cp:lastModifiedBy>
  <cp:revision>1</cp:revision>
  <dcterms:created xsi:type="dcterms:W3CDTF">2020-11-11T13:44:34Z</dcterms:created>
  <dcterms:modified xsi:type="dcterms:W3CDTF">2020-11-11T16:59:40Z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2020-11-11T00:00:00Z</vt:filetime>
  </property>
</Properties>
</file>