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13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7503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278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9514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769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701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66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50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47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3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08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8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4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55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9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E3F46-D542-4374-A2FD-DDF6C327C5F6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853FD6-58EB-4CB8-8A92-9D31BC282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34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Клетки иммунной системы. Т- и В-лимфоциты, стадии их дифференцировки.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8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0622"/>
            <a:ext cx="8596668" cy="1320800"/>
          </a:xfrm>
        </p:spPr>
        <p:txBody>
          <a:bodyPr/>
          <a:lstStyle/>
          <a:p>
            <a:pPr algn="ctr"/>
            <a:r>
              <a:rPr lang="ru-RU" b="1" dirty="0"/>
              <a:t>Т-лимфоциты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41022"/>
            <a:ext cx="8596668" cy="3880773"/>
          </a:xfrm>
        </p:spPr>
        <p:txBody>
          <a:bodyPr/>
          <a:lstStyle/>
          <a:p>
            <a:r>
              <a:rPr lang="ru-RU" dirty="0"/>
              <a:t>Основная задача Т-лимфоцитов - распознавание чужеродных или изменённых собственных антигенов в составе комплекса с молекулами </a:t>
            </a:r>
            <a:r>
              <a:rPr lang="ru-RU" dirty="0" err="1"/>
              <a:t>гистосовместимости</a:t>
            </a:r>
            <a:r>
              <a:rPr lang="ru-RU" dirty="0"/>
              <a:t> (MHC). Если на поверхности своих клеток будут представлены чужеродные или изменённые свои молекулы, Т-лимфоцит запускает их уничтожение.</a:t>
            </a:r>
          </a:p>
          <a:p>
            <a:r>
              <a:rPr lang="ru-RU" dirty="0"/>
              <a:t>В отличие от B-лимфоцитов, не продуцируют растворимых форм </a:t>
            </a:r>
            <a:r>
              <a:rPr lang="ru-RU" dirty="0" err="1"/>
              <a:t>антигенраспознающих</a:t>
            </a:r>
            <a:r>
              <a:rPr lang="ru-RU" dirty="0"/>
              <a:t> молекул. И большинство Т-лимфоцитов не способны распознавать и связывать растворимые антигены.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557" y="3521794"/>
            <a:ext cx="4854222" cy="296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499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3" y="424988"/>
            <a:ext cx="8031250" cy="6023438"/>
          </a:xfrm>
        </p:spPr>
      </p:pic>
    </p:spTree>
    <p:extLst>
      <p:ext uri="{BB962C8B-B14F-4D97-AF65-F5344CB8AC3E}">
        <p14:creationId xmlns:p14="http://schemas.microsoft.com/office/powerpoint/2010/main" val="3457583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ru-RU" dirty="0"/>
              <a:t>Для активации лимфоцита необходима кластеризация АГ-распознающих рецепторов и </a:t>
            </a:r>
            <a:r>
              <a:rPr lang="ru-RU" dirty="0" err="1"/>
              <a:t>корецепторов</a:t>
            </a:r>
            <a:r>
              <a:rPr lang="ru-RU" dirty="0"/>
              <a:t>, т.е. «сшивка» нескольких рецепторов одним антигеном. В проведении сигнала большую роль играют процессы активации </a:t>
            </a:r>
            <a:r>
              <a:rPr lang="ru-RU" dirty="0" err="1"/>
              <a:t>тирозинкиназ</a:t>
            </a:r>
            <a:r>
              <a:rPr lang="ru-RU" dirty="0"/>
              <a:t> и </a:t>
            </a:r>
            <a:r>
              <a:rPr lang="ru-RU" dirty="0" err="1"/>
              <a:t>тирозинфосфатаз</a:t>
            </a:r>
            <a:r>
              <a:rPr lang="ru-RU" dirty="0"/>
              <a:t> (</a:t>
            </a:r>
            <a:r>
              <a:rPr lang="ru-RU" dirty="0" err="1"/>
              <a:t>фосфорелирование</a:t>
            </a:r>
            <a:r>
              <a:rPr lang="ru-RU" dirty="0"/>
              <a:t>/</a:t>
            </a:r>
            <a:r>
              <a:rPr lang="ru-RU" dirty="0" err="1"/>
              <a:t>дефосфорелирование</a:t>
            </a:r>
            <a:r>
              <a:rPr lang="ru-RU" dirty="0"/>
              <a:t> белков по остатку тирозина) и других </a:t>
            </a:r>
            <a:r>
              <a:rPr lang="ru-RU" dirty="0" err="1"/>
              <a:t>киназ</a:t>
            </a:r>
            <a:r>
              <a:rPr lang="ru-RU" dirty="0"/>
              <a:t>. Активационный сигнал включается при связывании TCR с комплексом МНС-пептид при участии </a:t>
            </a:r>
            <a:r>
              <a:rPr lang="ru-RU" dirty="0" err="1"/>
              <a:t>корецептора</a:t>
            </a:r>
            <a:r>
              <a:rPr lang="ru-RU" dirty="0"/>
              <a:t> CD28.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923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24089"/>
          </a:xfrm>
        </p:spPr>
        <p:txBody>
          <a:bodyPr/>
          <a:lstStyle/>
          <a:p>
            <a:r>
              <a:rPr lang="ru-RU" b="1" dirty="0"/>
              <a:t>Дифференцировка Т-лимфоцитов.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33778"/>
            <a:ext cx="8596668" cy="599439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- </a:t>
            </a:r>
            <a:r>
              <a:rPr lang="ru-RU" dirty="0" err="1"/>
              <a:t>Тимоциты</a:t>
            </a:r>
            <a:r>
              <a:rPr lang="ru-RU" dirty="0"/>
              <a:t> дифференцируются из клетки-предшественника, которая еще вне тимуса </a:t>
            </a:r>
            <a:r>
              <a:rPr lang="ru-RU" dirty="0" err="1"/>
              <a:t>экспрессирует</a:t>
            </a:r>
            <a:r>
              <a:rPr lang="ru-RU" dirty="0"/>
              <a:t> CD7, CD2, CD34 и цитоплазматическую форму CD3.</a:t>
            </a:r>
          </a:p>
          <a:p>
            <a:r>
              <a:rPr lang="ru-RU" dirty="0"/>
              <a:t>- </a:t>
            </a:r>
            <a:r>
              <a:rPr lang="ru-RU" dirty="0" err="1"/>
              <a:t>Коммитированные</a:t>
            </a:r>
            <a:r>
              <a:rPr lang="ru-RU" dirty="0"/>
              <a:t> к дифференцировке в Т-лимфоциты клетки-предшественники мигрируют из костного мозга в </a:t>
            </a:r>
            <a:r>
              <a:rPr lang="ru-RU" dirty="0" err="1"/>
              <a:t>субкапсулярную</a:t>
            </a:r>
            <a:r>
              <a:rPr lang="ru-RU" dirty="0"/>
              <a:t> зону коры тимуса, где пролиферируют. На них появляются мембранные молекулы CD44 и CD25.</a:t>
            </a:r>
          </a:p>
          <a:p>
            <a:r>
              <a:rPr lang="ru-RU" dirty="0"/>
              <a:t>- Затем клетки перемещаются вглубь коры тимуса, молекулы CD44 и CD25 исчезают с мембраны. Начинается перестройка генов β-, γ-, δ-цепей TCR.</a:t>
            </a:r>
          </a:p>
          <a:p>
            <a:r>
              <a:rPr lang="ru-RU" dirty="0"/>
              <a:t>Если гены γ-, δ-цепей успевают продуктивно, т.е. без сдвига рамки считывания, перестроиться раньше, </a:t>
            </a:r>
            <a:r>
              <a:rPr lang="ru-RU" dirty="0" err="1"/>
              <a:t>т.е.чем</a:t>
            </a:r>
            <a:r>
              <a:rPr lang="ru-RU" dirty="0"/>
              <a:t> гены β-цепи, то лимфоцит дифференцируется как </a:t>
            </a:r>
            <a:r>
              <a:rPr lang="ru-RU" dirty="0" err="1"/>
              <a:t>γδТ</a:t>
            </a:r>
            <a:r>
              <a:rPr lang="ru-RU" dirty="0"/>
              <a:t>. В противном случае происходит экспрессия β-цепи на мембране. Клетки начинают пролиферировать и </a:t>
            </a:r>
            <a:r>
              <a:rPr lang="ru-RU" dirty="0" err="1"/>
              <a:t>экспрессировать</a:t>
            </a:r>
            <a:r>
              <a:rPr lang="ru-RU" dirty="0"/>
              <a:t> одновременно CD4 и CD8 – дважды позитивные </a:t>
            </a:r>
            <a:r>
              <a:rPr lang="ru-RU" dirty="0" err="1"/>
              <a:t>тимоциты</a:t>
            </a:r>
            <a:r>
              <a:rPr lang="ru-RU" dirty="0"/>
              <a:t>. Затем клетки перестают делиться и начинают перестраиваться гены α-цепи. После чего происходит экспрессия TCR с каждым новым вариантом α-цепи и отбор (селекция) </a:t>
            </a:r>
            <a:r>
              <a:rPr lang="ru-RU" dirty="0" err="1"/>
              <a:t>тимоцитов</a:t>
            </a:r>
            <a:r>
              <a:rPr lang="ru-RU" dirty="0"/>
              <a:t> по силе связывания с комплексом МНС-пептид на мембранах эпителиальных клеток тимуса:</a:t>
            </a:r>
          </a:p>
          <a:p>
            <a:r>
              <a:rPr lang="ru-RU" dirty="0"/>
              <a:t>- позитивная селекция: погибают </a:t>
            </a:r>
            <a:r>
              <a:rPr lang="ru-RU" dirty="0" err="1"/>
              <a:t>тимоциты</a:t>
            </a:r>
            <a:r>
              <a:rPr lang="ru-RU" dirty="0"/>
              <a:t>, не связавшие ни одного из доступных комплексов МНС-пептид (погибает до 90% клонов).</a:t>
            </a:r>
          </a:p>
          <a:p>
            <a:r>
              <a:rPr lang="ru-RU" dirty="0"/>
              <a:t>- негативная селекция уничтожает клоны </a:t>
            </a:r>
            <a:r>
              <a:rPr lang="ru-RU" dirty="0" err="1"/>
              <a:t>тимоцитов</a:t>
            </a:r>
            <a:r>
              <a:rPr lang="ru-RU" dirty="0"/>
              <a:t>, связывающие комплексы МНС-</a:t>
            </a:r>
            <a:r>
              <a:rPr lang="ru-RU" dirty="0" err="1"/>
              <a:t>аутопептид</a:t>
            </a:r>
            <a:r>
              <a:rPr lang="ru-RU" dirty="0"/>
              <a:t> со слишком высокой </a:t>
            </a:r>
            <a:r>
              <a:rPr lang="ru-RU" dirty="0" err="1"/>
              <a:t>афинностью</a:t>
            </a:r>
            <a:r>
              <a:rPr lang="ru-RU" dirty="0"/>
              <a:t> (элиминация 10-70% клеток, прошедших позитивную селекцию).</a:t>
            </a:r>
          </a:p>
          <a:p>
            <a:r>
              <a:rPr lang="ru-RU" dirty="0"/>
              <a:t>- </a:t>
            </a:r>
            <a:r>
              <a:rPr lang="ru-RU" dirty="0" err="1"/>
              <a:t>тимоциты</a:t>
            </a:r>
            <a:r>
              <a:rPr lang="ru-RU" dirty="0"/>
              <a:t>, связавшие какой-либо из комплексов МНС-пептид с правильной, т.е. средней по силе </a:t>
            </a:r>
            <a:r>
              <a:rPr lang="ru-RU" dirty="0" err="1"/>
              <a:t>афинностью</a:t>
            </a:r>
            <a:r>
              <a:rPr lang="ru-RU" dirty="0"/>
              <a:t>, выживают и продолжают дифференцировку.</a:t>
            </a:r>
          </a:p>
          <a:p>
            <a:r>
              <a:rPr lang="ru-RU" dirty="0"/>
              <a:t>На короткое время с мембраны </a:t>
            </a:r>
            <a:r>
              <a:rPr lang="ru-RU" dirty="0" err="1"/>
              <a:t>тимоцитов</a:t>
            </a:r>
            <a:r>
              <a:rPr lang="ru-RU" dirty="0"/>
              <a:t> исчезают обе </a:t>
            </a:r>
            <a:r>
              <a:rPr lang="ru-RU" dirty="0" err="1"/>
              <a:t>корецепторные</a:t>
            </a:r>
            <a:r>
              <a:rPr lang="ru-RU" dirty="0"/>
              <a:t> молекулы CD4 и CD8, а затем </a:t>
            </a:r>
            <a:r>
              <a:rPr lang="ru-RU" dirty="0" err="1"/>
              <a:t>экспрессируется</a:t>
            </a:r>
            <a:r>
              <a:rPr lang="ru-RU" dirty="0"/>
              <a:t> она из них. </a:t>
            </a:r>
            <a:r>
              <a:rPr lang="ru-RU" dirty="0" err="1"/>
              <a:t>Тимоциты</a:t>
            </a:r>
            <a:r>
              <a:rPr lang="ru-RU" dirty="0"/>
              <a:t>, распознавшие пептид а комплексе с МНС-I </a:t>
            </a:r>
            <a:r>
              <a:rPr lang="ru-RU" dirty="0" err="1"/>
              <a:t>экспрессируют</a:t>
            </a:r>
            <a:r>
              <a:rPr lang="ru-RU" dirty="0"/>
              <a:t> </a:t>
            </a:r>
            <a:r>
              <a:rPr lang="ru-RU" dirty="0" err="1"/>
              <a:t>корецептор</a:t>
            </a:r>
            <a:r>
              <a:rPr lang="ru-RU" dirty="0"/>
              <a:t> CD8, а МНС-II-</a:t>
            </a:r>
            <a:r>
              <a:rPr lang="ru-RU" dirty="0" err="1"/>
              <a:t>корецептор</a:t>
            </a:r>
            <a:r>
              <a:rPr lang="ru-RU" dirty="0"/>
              <a:t> CD4. На периферию выходят CD4:CD8=2:1.</a:t>
            </a:r>
          </a:p>
          <a:p>
            <a:r>
              <a:rPr lang="ru-RU" dirty="0"/>
              <a:t>CD8</a:t>
            </a:r>
            <a:r>
              <a:rPr lang="ru-RU" baseline="30000" dirty="0"/>
              <a:t>+</a:t>
            </a:r>
            <a:r>
              <a:rPr lang="ru-RU" dirty="0"/>
              <a:t>Т-клетки играют роль цитотоксических Т-лимфоцитов - распознают и непосредственно убивают клетки, модифицированные вирусом, опухолевые или другие измененные.</a:t>
            </a:r>
          </a:p>
          <a:p>
            <a:r>
              <a:rPr lang="ru-RU" dirty="0"/>
              <a:t>функциональная специализация CD4</a:t>
            </a:r>
            <a:r>
              <a:rPr lang="ru-RU" baseline="30000" dirty="0"/>
              <a:t>+</a:t>
            </a:r>
            <a:r>
              <a:rPr lang="ru-RU" dirty="0"/>
              <a:t>Т-клеток разнообразна. Значительная часть становится хелперами (помощниками), взаимодействующими с В-, Т-лимфоцитами и другими клетками при прямом контакте или через растворимые факторы (цитокины). В определенных случаях могут развиваться CD4</a:t>
            </a:r>
            <a:r>
              <a:rPr lang="ru-RU" baseline="30000" dirty="0"/>
              <a:t>+</a:t>
            </a:r>
            <a:r>
              <a:rPr lang="ru-RU" dirty="0"/>
              <a:t>ЦТЛ (таких много у больных с синдромом </a:t>
            </a:r>
            <a:r>
              <a:rPr lang="ru-RU" dirty="0" err="1"/>
              <a:t>Лайела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724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09" y="269766"/>
            <a:ext cx="8268317" cy="6201238"/>
          </a:xfrm>
        </p:spPr>
      </p:pic>
    </p:spTree>
    <p:extLst>
      <p:ext uri="{BB962C8B-B14F-4D97-AF65-F5344CB8AC3E}">
        <p14:creationId xmlns:p14="http://schemas.microsoft.com/office/powerpoint/2010/main" val="51764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0500"/>
            <a:ext cx="8596668" cy="3880773"/>
          </a:xfrm>
        </p:spPr>
        <p:txBody>
          <a:bodyPr/>
          <a:lstStyle/>
          <a:p>
            <a:r>
              <a:rPr lang="ru-RU" dirty="0"/>
              <a:t>Лимфоциты — ключевые клетки адаптивного иммунитета. Они несут </a:t>
            </a:r>
            <a:r>
              <a:rPr lang="ru-RU" dirty="0" err="1"/>
              <a:t>антигенраспознающие</a:t>
            </a:r>
            <a:r>
              <a:rPr lang="ru-RU" dirty="0"/>
              <a:t> рецепторы и выполняют основные </a:t>
            </a:r>
            <a:r>
              <a:rPr lang="ru-RU" dirty="0" err="1"/>
              <a:t>эффекторные</a:t>
            </a:r>
            <a:r>
              <a:rPr lang="ru-RU" dirty="0"/>
              <a:t> и регуляторные функции. Лишь естественные киллеры, или NK-клетки, не способны распознавать индивидуальные антигены и относятся к клеткам врожденного иммунитета, занимая в нем обособленное место.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516" y="1863457"/>
            <a:ext cx="6242304" cy="467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6811"/>
            <a:ext cx="8596668" cy="3880773"/>
          </a:xfrm>
        </p:spPr>
        <p:txBody>
          <a:bodyPr/>
          <a:lstStyle/>
          <a:p>
            <a:r>
              <a:rPr lang="ru-RU" dirty="0"/>
              <a:t>Специфическим признаком Т- и В-лимфоцитов является наличие на их поверхности </a:t>
            </a:r>
            <a:r>
              <a:rPr lang="ru-RU" dirty="0" err="1"/>
              <a:t>антигенраспознающих</a:t>
            </a:r>
            <a:r>
              <a:rPr lang="ru-RU" dirty="0"/>
              <a:t> рецепторов.</a:t>
            </a:r>
          </a:p>
          <a:p>
            <a:r>
              <a:rPr lang="ru-RU" dirty="0"/>
              <a:t>Популяции Т- и В-клеток имеют </a:t>
            </a:r>
            <a:r>
              <a:rPr lang="ru-RU" dirty="0" err="1"/>
              <a:t>клональную</a:t>
            </a:r>
            <a:r>
              <a:rPr lang="ru-RU" dirty="0"/>
              <a:t> структуру: в процессе дифференцировки каждая клетка приобретает рецептор уникальной специфичности. При встрече с антигеном и активации лимфоциты пролиферируют, образуя клон, каждая клетка которого несет рецептор точно такой же специфичности, что и «материнская» клетка. Клетки разных клонов отличаются по структуре и специфичности </a:t>
            </a:r>
            <a:r>
              <a:rPr lang="ru-RU" dirty="0" err="1"/>
              <a:t>антигенраспознающих</a:t>
            </a:r>
            <a:r>
              <a:rPr lang="ru-RU" dirty="0"/>
              <a:t> рецепторов.</a:t>
            </a:r>
          </a:p>
          <a:p>
            <a:r>
              <a:rPr lang="ru-RU" dirty="0"/>
              <a:t>Т-лимфоциты дифференцируются в тимусе, а В-лимфоциты - в костном мозге.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34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89" y="609600"/>
            <a:ext cx="7594357" cy="5688352"/>
          </a:xfrm>
        </p:spPr>
      </p:pic>
    </p:spTree>
    <p:extLst>
      <p:ext uri="{BB962C8B-B14F-4D97-AF65-F5344CB8AC3E}">
        <p14:creationId xmlns:p14="http://schemas.microsoft.com/office/powerpoint/2010/main" val="232844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051" y="609600"/>
            <a:ext cx="7243233" cy="5432425"/>
          </a:xfrm>
        </p:spPr>
      </p:pic>
    </p:spTree>
    <p:extLst>
      <p:ext uri="{BB962C8B-B14F-4D97-AF65-F5344CB8AC3E}">
        <p14:creationId xmlns:p14="http://schemas.microsoft.com/office/powerpoint/2010/main" val="119787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В-лимфоциты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Молекула иммуноглобулина (</a:t>
            </a:r>
            <a:r>
              <a:rPr lang="ru-RU" dirty="0" err="1"/>
              <a:t>Ig</a:t>
            </a:r>
            <a:r>
              <a:rPr lang="ru-RU" dirty="0"/>
              <a:t>) способна связывать антиген (АГ), как в растворе, так и в </a:t>
            </a:r>
            <a:r>
              <a:rPr lang="ru-RU" dirty="0" err="1"/>
              <a:t>иммобилизированном</a:t>
            </a:r>
            <a:r>
              <a:rPr lang="ru-RU" dirty="0"/>
              <a:t> на клетке состоянии, но для формирования полноценного </a:t>
            </a:r>
            <a:r>
              <a:rPr lang="ru-RU" dirty="0" err="1"/>
              <a:t>антигенраспознающего</a:t>
            </a:r>
            <a:r>
              <a:rPr lang="ru-RU" dirty="0"/>
              <a:t> рецептора, BCR, необходимо еще 2 полипептида, называемые </a:t>
            </a:r>
            <a:r>
              <a:rPr lang="ru-RU" dirty="0" err="1"/>
              <a:t>Ig</a:t>
            </a:r>
            <a:r>
              <a:rPr lang="ru-RU" dirty="0"/>
              <a:t>α (CD79a) и Igβ (CD79b). </a:t>
            </a:r>
            <a:r>
              <a:rPr lang="ru-RU" dirty="0" err="1"/>
              <a:t>Ig</a:t>
            </a:r>
            <a:r>
              <a:rPr lang="ru-RU" dirty="0"/>
              <a:t>α и Igβ имеют по 1 внеклеточному домену, которым они связаны с тяжелыми цепями иммуноглобулинового компонента BCR.</a:t>
            </a:r>
          </a:p>
          <a:p>
            <a:r>
              <a:rPr lang="ru-RU" dirty="0"/>
              <a:t>Обе полипептидные цепи встроены в мембрану В-лимфоцита. Их цитоплазматическая часть контактирует с </a:t>
            </a:r>
            <a:r>
              <a:rPr lang="ru-RU" dirty="0" err="1"/>
              <a:t>тирозинкиназами</a:t>
            </a:r>
            <a:r>
              <a:rPr lang="ru-RU" dirty="0"/>
              <a:t> </a:t>
            </a:r>
            <a:r>
              <a:rPr lang="ru-RU" dirty="0" err="1"/>
              <a:t>Fyn</a:t>
            </a:r>
            <a:r>
              <a:rPr lang="ru-RU" dirty="0"/>
              <a:t>, </a:t>
            </a:r>
            <a:r>
              <a:rPr lang="ru-RU" dirty="0" err="1"/>
              <a:t>Lck</a:t>
            </a:r>
            <a:r>
              <a:rPr lang="ru-RU" dirty="0"/>
              <a:t>, </a:t>
            </a:r>
            <a:r>
              <a:rPr lang="ru-RU" dirty="0" err="1"/>
              <a:t>Blk</a:t>
            </a:r>
            <a:r>
              <a:rPr lang="ru-RU" dirty="0"/>
              <a:t>, что позволяет им участвовать в передаче сигнала о связывании антигена внутрь клетки.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060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Дифференцировка В-лимфоцитов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Дифференцировка В-лимфоцитов </a:t>
            </a:r>
            <a:r>
              <a:rPr lang="ru-RU" dirty="0"/>
              <a:t>происходит из общей лимфоидной клетки-предшественника, включая несколько этапов и процессов:</a:t>
            </a:r>
          </a:p>
          <a:p>
            <a:r>
              <a:rPr lang="ru-RU" dirty="0"/>
              <a:t>-перестройку генов иммуноглобулинов и интеграцию их продуктов в клеточный метаболизм;</a:t>
            </a:r>
          </a:p>
          <a:p>
            <a:r>
              <a:rPr lang="ru-RU" dirty="0"/>
              <a:t>-экспрессию генов молекул, обеспечивающих проведение сигнала с BCR внутрь клетки;</a:t>
            </a:r>
          </a:p>
          <a:p>
            <a:r>
              <a:rPr lang="ru-RU" dirty="0"/>
              <a:t>-экспрессию генов мембранных молекул, необходимых для взаимодействия с другими клетками (Т-лимфоцитами и фолликулярными дендритными клетками (ФДК));</a:t>
            </a:r>
          </a:p>
          <a:p>
            <a:r>
              <a:rPr lang="ru-RU" dirty="0"/>
              <a:t>-экспрессию на мембране </a:t>
            </a:r>
            <a:r>
              <a:rPr lang="ru-RU" dirty="0" err="1"/>
              <a:t>корецепторных</a:t>
            </a:r>
            <a:r>
              <a:rPr lang="ru-RU" dirty="0"/>
              <a:t> комплексов.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192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Этапы </a:t>
            </a:r>
            <a:r>
              <a:rPr lang="ru-RU" b="1" dirty="0" err="1"/>
              <a:t>лимфопоэза</a:t>
            </a:r>
            <a:r>
              <a:rPr lang="ru-RU" b="1" dirty="0"/>
              <a:t> В2-лимфоцитов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/>
              <a:t>-общая лимфоидная клетка-предшественник</a:t>
            </a:r>
            <a:r>
              <a:rPr lang="ru-RU" dirty="0"/>
              <a:t> (</a:t>
            </a:r>
            <a:r>
              <a:rPr lang="ru-RU" dirty="0" err="1"/>
              <a:t>экспрессируются</a:t>
            </a:r>
            <a:r>
              <a:rPr lang="ru-RU" dirty="0"/>
              <a:t> несколько молекул адгезии, удерживающих ее в костном мозге)</a:t>
            </a:r>
          </a:p>
          <a:p>
            <a:r>
              <a:rPr lang="ru-RU" dirty="0"/>
              <a:t>-</a:t>
            </a:r>
            <a:r>
              <a:rPr lang="ru-RU" i="1" dirty="0"/>
              <a:t>ранняя </a:t>
            </a:r>
            <a:r>
              <a:rPr lang="ru-RU" i="1" dirty="0" err="1"/>
              <a:t>проВ</a:t>
            </a:r>
            <a:r>
              <a:rPr lang="ru-RU" i="1" dirty="0"/>
              <a:t>-клетка</a:t>
            </a:r>
            <a:r>
              <a:rPr lang="ru-RU" dirty="0"/>
              <a:t> (</a:t>
            </a:r>
            <a:r>
              <a:rPr lang="ru-RU" dirty="0" err="1"/>
              <a:t>экспрессируются</a:t>
            </a:r>
            <a:r>
              <a:rPr lang="ru-RU" dirty="0"/>
              <a:t> также рецептор для первого фактора роста стволовой кроветворной клетки (СКК)),</a:t>
            </a:r>
          </a:p>
          <a:p>
            <a:r>
              <a:rPr lang="ru-RU" dirty="0"/>
              <a:t>-</a:t>
            </a:r>
            <a:r>
              <a:rPr lang="ru-RU" i="1" dirty="0"/>
              <a:t>поздняя </a:t>
            </a:r>
            <a:r>
              <a:rPr lang="ru-RU" i="1" dirty="0" err="1"/>
              <a:t>проВ</a:t>
            </a:r>
            <a:r>
              <a:rPr lang="ru-RU" i="1" dirty="0"/>
              <a:t>-клетка</a:t>
            </a:r>
            <a:r>
              <a:rPr lang="ru-RU" dirty="0"/>
              <a:t> (происходит трансляция полипептида тяжелой цепи, он </a:t>
            </a:r>
            <a:r>
              <a:rPr lang="ru-RU" dirty="0" err="1"/>
              <a:t>экспрессируется</a:t>
            </a:r>
            <a:r>
              <a:rPr lang="ru-RU" dirty="0"/>
              <a:t> на мембране в составе пре-В-рецептора, </a:t>
            </a:r>
            <a:r>
              <a:rPr lang="ru-RU" dirty="0" err="1"/>
              <a:t>экспрессирует</a:t>
            </a:r>
            <a:r>
              <a:rPr lang="ru-RU" dirty="0"/>
              <a:t> рецепторы для цитокинов ИЛ-7, SDF-1, вызывающих пролиферацию и накопление «</a:t>
            </a:r>
            <a:r>
              <a:rPr lang="ru-RU" dirty="0" err="1"/>
              <a:t>полуклонов</a:t>
            </a:r>
            <a:r>
              <a:rPr lang="ru-RU" dirty="0"/>
              <a:t>» В-лимфоцитов с уже известной специфичностью по тяжелой цепи, но еще не известной по легкой),</a:t>
            </a:r>
          </a:p>
          <a:p>
            <a:r>
              <a:rPr lang="ru-RU" dirty="0"/>
              <a:t>-</a:t>
            </a:r>
            <a:r>
              <a:rPr lang="ru-RU" i="1" dirty="0" err="1"/>
              <a:t>преВ</a:t>
            </a:r>
            <a:r>
              <a:rPr lang="ru-RU" i="1" dirty="0"/>
              <a:t>-клетка</a:t>
            </a:r>
            <a:r>
              <a:rPr lang="ru-RU" dirty="0"/>
              <a:t> (большая </a:t>
            </a:r>
            <a:r>
              <a:rPr lang="ru-RU" dirty="0" err="1"/>
              <a:t>преВ</a:t>
            </a:r>
            <a:r>
              <a:rPr lang="ru-RU" dirty="0"/>
              <a:t>-клетка I и малая </a:t>
            </a:r>
            <a:r>
              <a:rPr lang="ru-RU" dirty="0" err="1"/>
              <a:t>преВ</a:t>
            </a:r>
            <a:r>
              <a:rPr lang="ru-RU" dirty="0"/>
              <a:t>-клетка II, происходит перестройка V-J-генов иммуноглобулинов легких цепей),</a:t>
            </a:r>
          </a:p>
          <a:p>
            <a:r>
              <a:rPr lang="ru-RU" dirty="0"/>
              <a:t>-</a:t>
            </a:r>
            <a:r>
              <a:rPr lang="ru-RU" i="1" dirty="0"/>
              <a:t>незрелый В-лимфоцит</a:t>
            </a:r>
            <a:r>
              <a:rPr lang="ru-RU" dirty="0"/>
              <a:t> (уже </a:t>
            </a:r>
            <a:r>
              <a:rPr lang="ru-RU" dirty="0" err="1"/>
              <a:t>экспрессируется</a:t>
            </a:r>
            <a:r>
              <a:rPr lang="ru-RU" dirty="0"/>
              <a:t> определенный BCR, содержащий L-цепь, μ-цепь, </a:t>
            </a:r>
            <a:r>
              <a:rPr lang="ru-RU" dirty="0" err="1"/>
              <a:t>Ig</a:t>
            </a:r>
            <a:r>
              <a:rPr lang="ru-RU" dirty="0"/>
              <a:t>α и Igβ). На этой стадии начинается развитие толерантности к собственным тканям.</a:t>
            </a:r>
          </a:p>
          <a:p>
            <a:r>
              <a:rPr lang="ru-RU" dirty="0"/>
              <a:t>3 механизма толерантности:</a:t>
            </a:r>
          </a:p>
          <a:p>
            <a:r>
              <a:rPr lang="ru-RU" dirty="0"/>
              <a:t>-</a:t>
            </a:r>
            <a:r>
              <a:rPr lang="ru-RU" dirty="0" err="1"/>
              <a:t>делеция</a:t>
            </a:r>
            <a:r>
              <a:rPr lang="ru-RU" dirty="0"/>
              <a:t> </a:t>
            </a:r>
            <a:r>
              <a:rPr lang="ru-RU" dirty="0" err="1"/>
              <a:t>аутореактивных</a:t>
            </a:r>
            <a:r>
              <a:rPr lang="ru-RU" dirty="0"/>
              <a:t> клонов и негативная селекция (связывание мембранного АГ с незрелой В-клеткой (</a:t>
            </a:r>
            <a:r>
              <a:rPr lang="ru-RU" dirty="0" err="1"/>
              <a:t>экспрессирует</a:t>
            </a:r>
            <a:r>
              <a:rPr lang="ru-RU" dirty="0"/>
              <a:t> </a:t>
            </a:r>
            <a:r>
              <a:rPr lang="ru-RU" dirty="0" err="1"/>
              <a:t>IgM</a:t>
            </a:r>
            <a:r>
              <a:rPr lang="ru-RU" dirty="0"/>
              <a:t>-BCR, без </a:t>
            </a:r>
            <a:r>
              <a:rPr lang="ru-RU" dirty="0" err="1"/>
              <a:t>IgD</a:t>
            </a:r>
            <a:r>
              <a:rPr lang="ru-RU" dirty="0"/>
              <a:t>-BCR) служит сигналом для ее </a:t>
            </a:r>
            <a:r>
              <a:rPr lang="ru-RU" dirty="0" err="1"/>
              <a:t>апоптоза</a:t>
            </a:r>
            <a:r>
              <a:rPr lang="ru-RU" dirty="0"/>
              <a:t>, таким образом, удаляются В-лимфоциты, несущие АГ-распознающие рецепторы, способные связывать белки собственных тканей),</a:t>
            </a:r>
          </a:p>
          <a:p>
            <a:r>
              <a:rPr lang="ru-RU" dirty="0"/>
              <a:t>-анергия (</a:t>
            </a:r>
            <a:r>
              <a:rPr lang="ru-RU" dirty="0" err="1"/>
              <a:t>ареактивность</a:t>
            </a:r>
            <a:r>
              <a:rPr lang="ru-RU" dirty="0"/>
              <a:t>, проведение сигнала от BCR блокируется и лимфоцит не активируется; в периферических тканях лимфоциты, реактивные к </a:t>
            </a:r>
            <a:r>
              <a:rPr lang="ru-RU" dirty="0" err="1"/>
              <a:t>аутоантигенам</a:t>
            </a:r>
            <a:r>
              <a:rPr lang="ru-RU" dirty="0"/>
              <a:t> также вступают в состояние </a:t>
            </a:r>
            <a:r>
              <a:rPr lang="ru-RU" dirty="0" err="1"/>
              <a:t>ареактивности</a:t>
            </a:r>
            <a:r>
              <a:rPr lang="ru-RU" dirty="0"/>
              <a:t>),</a:t>
            </a:r>
          </a:p>
          <a:p>
            <a:r>
              <a:rPr lang="ru-RU" dirty="0"/>
              <a:t>-редактирование рецептора по антигенной специфичности (происходит в небольшой части незрелых В-клеток; связывание </a:t>
            </a:r>
            <a:r>
              <a:rPr lang="ru-RU" dirty="0" err="1"/>
              <a:t>IgM</a:t>
            </a:r>
            <a:r>
              <a:rPr lang="ru-RU" dirty="0"/>
              <a:t>-BCR с АГ служит сигналом для запуска повторной рекомбинации VDJ/VJ, образующаяся комбинации может не быть </a:t>
            </a:r>
            <a:r>
              <a:rPr lang="ru-RU" dirty="0" err="1"/>
              <a:t>аутореактивной</a:t>
            </a:r>
            <a:r>
              <a:rPr lang="ru-RU" dirty="0"/>
              <a:t>).</a:t>
            </a:r>
          </a:p>
          <a:p>
            <a:r>
              <a:rPr lang="ru-RU" dirty="0"/>
              <a:t>Маркер завершения В-</a:t>
            </a:r>
            <a:r>
              <a:rPr lang="ru-RU" dirty="0" err="1"/>
              <a:t>лимфопоэза</a:t>
            </a:r>
            <a:r>
              <a:rPr lang="ru-RU" dirty="0"/>
              <a:t>-образование </a:t>
            </a:r>
            <a:r>
              <a:rPr lang="ru-RU" i="1" dirty="0"/>
              <a:t>зрелого наивного В-лимфоцита</a:t>
            </a:r>
            <a:r>
              <a:rPr lang="ru-RU" dirty="0"/>
              <a:t>, готового к входу из костного мозга в кровь-одновременная экспрессия 2 типов BCR – </a:t>
            </a:r>
            <a:r>
              <a:rPr lang="ru-RU" dirty="0" err="1"/>
              <a:t>IgM</a:t>
            </a:r>
            <a:r>
              <a:rPr lang="ru-RU" dirty="0"/>
              <a:t> и </a:t>
            </a:r>
            <a:r>
              <a:rPr lang="ru-RU" dirty="0" err="1"/>
              <a:t>IgD</a:t>
            </a:r>
            <a:r>
              <a:rPr lang="ru-RU" dirty="0"/>
              <a:t> (причем </a:t>
            </a:r>
            <a:r>
              <a:rPr lang="ru-RU" dirty="0" err="1"/>
              <a:t>IgD</a:t>
            </a:r>
            <a:r>
              <a:rPr lang="ru-RU" dirty="0"/>
              <a:t> больше, чем </a:t>
            </a:r>
            <a:r>
              <a:rPr lang="ru-RU" dirty="0" err="1"/>
              <a:t>IgM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181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109" y="780588"/>
            <a:ext cx="7557117" cy="5667838"/>
          </a:xfrm>
        </p:spPr>
      </p:pic>
    </p:spTree>
    <p:extLst>
      <p:ext uri="{BB962C8B-B14F-4D97-AF65-F5344CB8AC3E}">
        <p14:creationId xmlns:p14="http://schemas.microsoft.com/office/powerpoint/2010/main" val="248224807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711</Words>
  <Application>Microsoft Office PowerPoint</Application>
  <PresentationFormat>Широкоэкранный</PresentationFormat>
  <Paragraphs>40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Грань</vt:lpstr>
      <vt:lpstr>Клетки иммунной системы. Т- и В-лимфоциты, стадии их дифференцировки.</vt:lpstr>
      <vt:lpstr>Презентация PowerPoint</vt:lpstr>
      <vt:lpstr>Презентация PowerPoint</vt:lpstr>
      <vt:lpstr>Презентация PowerPoint</vt:lpstr>
      <vt:lpstr>Презентация PowerPoint</vt:lpstr>
      <vt:lpstr>В-лимфоциты</vt:lpstr>
      <vt:lpstr>Дифференцировка В-лимфоцитов</vt:lpstr>
      <vt:lpstr>Этапы лимфопоэза В2-лимфоцитов</vt:lpstr>
      <vt:lpstr>Презентация PowerPoint</vt:lpstr>
      <vt:lpstr>Т-лимфоциты</vt:lpstr>
      <vt:lpstr>Презентация PowerPoint</vt:lpstr>
      <vt:lpstr>Презентация PowerPoint</vt:lpstr>
      <vt:lpstr>Дифференцировка Т-лимфоцитов.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Клетки иммунной системы. Т- и В-лимфоциты, стадии их дифференцировки.</dc:title>
  <dc:creator>Мария Суханова</dc:creator>
  <cp:lastModifiedBy>Мария Суханова</cp:lastModifiedBy>
  <cp:revision>4</cp:revision>
  <dcterms:created xsi:type="dcterms:W3CDTF">2020-03-13T06:03:17Z</dcterms:created>
  <dcterms:modified xsi:type="dcterms:W3CDTF">2020-03-13T06:30:30Z</dcterms:modified>
</cp:coreProperties>
</file>