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6" r:id="rId2"/>
    <p:sldId id="533" r:id="rId3"/>
    <p:sldId id="534" r:id="rId4"/>
    <p:sldId id="381" r:id="rId5"/>
    <p:sldId id="396" r:id="rId6"/>
    <p:sldId id="417" r:id="rId7"/>
    <p:sldId id="509" r:id="rId8"/>
    <p:sldId id="531" r:id="rId9"/>
    <p:sldId id="506" r:id="rId10"/>
    <p:sldId id="507" r:id="rId11"/>
    <p:sldId id="528" r:id="rId12"/>
    <p:sldId id="481" r:id="rId13"/>
    <p:sldId id="532" r:id="rId14"/>
    <p:sldId id="510" r:id="rId15"/>
    <p:sldId id="511" r:id="rId16"/>
    <p:sldId id="482" r:id="rId17"/>
    <p:sldId id="488" r:id="rId18"/>
    <p:sldId id="496" r:id="rId19"/>
    <p:sldId id="515" r:id="rId20"/>
    <p:sldId id="516" r:id="rId21"/>
    <p:sldId id="517" r:id="rId22"/>
    <p:sldId id="519" r:id="rId23"/>
    <p:sldId id="518" r:id="rId24"/>
    <p:sldId id="520" r:id="rId25"/>
    <p:sldId id="521" r:id="rId26"/>
    <p:sldId id="522" r:id="rId27"/>
    <p:sldId id="523" r:id="rId28"/>
    <p:sldId id="524" r:id="rId29"/>
    <p:sldId id="525" r:id="rId30"/>
    <p:sldId id="497" r:id="rId31"/>
    <p:sldId id="512" r:id="rId32"/>
    <p:sldId id="513" r:id="rId33"/>
    <p:sldId id="526" r:id="rId34"/>
    <p:sldId id="499" r:id="rId35"/>
    <p:sldId id="500" r:id="rId36"/>
    <p:sldId id="502" r:id="rId37"/>
    <p:sldId id="514" r:id="rId38"/>
    <p:sldId id="503" r:id="rId39"/>
    <p:sldId id="504" r:id="rId40"/>
    <p:sldId id="52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kolovskaya-marina@yandex.ru" initials="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>
        <p:scale>
          <a:sx n="70" d="100"/>
          <a:sy n="70" d="100"/>
        </p:scale>
        <p:origin x="-290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819356596818838E-2"/>
          <c:y val="3.4187897413516154E-2"/>
          <c:w val="0.83498113965262544"/>
          <c:h val="0.85108811744952206"/>
        </c:manualLayout>
      </c:layout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Лист2!$A$2:$A$8</c:f>
              <c:strCache>
                <c:ptCount val="7"/>
                <c:pt idx="0">
                  <c:v>выпускники</c:v>
                </c:pt>
                <c:pt idx="1">
                  <c:v>студенты</c:v>
                </c:pt>
                <c:pt idx="2">
                  <c:v>НПР</c:v>
                </c:pt>
                <c:pt idx="3">
                  <c:v>сотрудники (кроме НПР)</c:v>
                </c:pt>
                <c:pt idx="4">
                  <c:v>удовл ОПОП (студенты)</c:v>
                </c:pt>
                <c:pt idx="5">
                  <c:v>ординаторы</c:v>
                </c:pt>
                <c:pt idx="6">
                  <c:v>аспиранты</c:v>
                </c:pt>
              </c:strCache>
            </c:strRef>
          </c:cat>
          <c:val>
            <c:numRef>
              <c:f>Лист2!$B$2:$B$8</c:f>
              <c:numCache>
                <c:formatCode>General</c:formatCode>
                <c:ptCount val="7"/>
                <c:pt idx="0">
                  <c:v>595</c:v>
                </c:pt>
                <c:pt idx="1">
                  <c:v>748</c:v>
                </c:pt>
                <c:pt idx="2">
                  <c:v>367</c:v>
                </c:pt>
                <c:pt idx="4">
                  <c:v>725</c:v>
                </c:pt>
              </c:numCache>
            </c:numRef>
          </c:val>
        </c:ser>
        <c:ser>
          <c:idx val="1"/>
          <c:order val="1"/>
          <c:tx>
            <c:v>2022</c:v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Лист2!$A$2:$A$8</c:f>
              <c:strCache>
                <c:ptCount val="7"/>
                <c:pt idx="0">
                  <c:v>выпускники</c:v>
                </c:pt>
                <c:pt idx="1">
                  <c:v>студенты</c:v>
                </c:pt>
                <c:pt idx="2">
                  <c:v>НПР</c:v>
                </c:pt>
                <c:pt idx="3">
                  <c:v>сотрудники (кроме НПР)</c:v>
                </c:pt>
                <c:pt idx="4">
                  <c:v>удовл ОПОП (студенты)</c:v>
                </c:pt>
                <c:pt idx="5">
                  <c:v>ординаторы</c:v>
                </c:pt>
                <c:pt idx="6">
                  <c:v>аспиранты</c:v>
                </c:pt>
              </c:strCache>
            </c:strRef>
          </c:cat>
          <c:val>
            <c:numRef>
              <c:f>Лист2!$C$2:$C$8</c:f>
              <c:numCache>
                <c:formatCode>General</c:formatCode>
                <c:ptCount val="7"/>
                <c:pt idx="0">
                  <c:v>366</c:v>
                </c:pt>
                <c:pt idx="1">
                  <c:v>1330</c:v>
                </c:pt>
                <c:pt idx="2">
                  <c:v>407</c:v>
                </c:pt>
                <c:pt idx="3">
                  <c:v>150</c:v>
                </c:pt>
                <c:pt idx="4">
                  <c:v>1159</c:v>
                </c:pt>
                <c:pt idx="5">
                  <c:v>210</c:v>
                </c:pt>
              </c:numCache>
            </c:numRef>
          </c:val>
        </c:ser>
        <c:ser>
          <c:idx val="2"/>
          <c:order val="2"/>
          <c:tx>
            <c:v>2023</c:v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Лист2!$A$2:$A$8</c:f>
              <c:strCache>
                <c:ptCount val="7"/>
                <c:pt idx="0">
                  <c:v>выпускники</c:v>
                </c:pt>
                <c:pt idx="1">
                  <c:v>студенты</c:v>
                </c:pt>
                <c:pt idx="2">
                  <c:v>НПР</c:v>
                </c:pt>
                <c:pt idx="3">
                  <c:v>сотрудники (кроме НПР)</c:v>
                </c:pt>
                <c:pt idx="4">
                  <c:v>удовл ОПОП (студенты)</c:v>
                </c:pt>
                <c:pt idx="5">
                  <c:v>ординаторы</c:v>
                </c:pt>
                <c:pt idx="6">
                  <c:v>аспиранты</c:v>
                </c:pt>
              </c:strCache>
            </c:strRef>
          </c:cat>
          <c:val>
            <c:numRef>
              <c:f>Лист2!$D$2:$D$8</c:f>
              <c:numCache>
                <c:formatCode>General</c:formatCode>
                <c:ptCount val="7"/>
                <c:pt idx="0">
                  <c:v>192</c:v>
                </c:pt>
                <c:pt idx="1">
                  <c:v>1298</c:v>
                </c:pt>
                <c:pt idx="2">
                  <c:v>219</c:v>
                </c:pt>
                <c:pt idx="3">
                  <c:v>198</c:v>
                </c:pt>
                <c:pt idx="4">
                  <c:v>898</c:v>
                </c:pt>
              </c:numCache>
            </c:numRef>
          </c:val>
        </c:ser>
        <c:ser>
          <c:idx val="3"/>
          <c:order val="3"/>
          <c:tx>
            <c:v>2024</c:v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Лист2!$A$2:$A$8</c:f>
              <c:strCache>
                <c:ptCount val="7"/>
                <c:pt idx="0">
                  <c:v>выпускники</c:v>
                </c:pt>
                <c:pt idx="1">
                  <c:v>студенты</c:v>
                </c:pt>
                <c:pt idx="2">
                  <c:v>НПР</c:v>
                </c:pt>
                <c:pt idx="3">
                  <c:v>сотрудники (кроме НПР)</c:v>
                </c:pt>
                <c:pt idx="4">
                  <c:v>удовл ОПОП (студенты)</c:v>
                </c:pt>
                <c:pt idx="5">
                  <c:v>ординаторы</c:v>
                </c:pt>
                <c:pt idx="6">
                  <c:v>аспиранты</c:v>
                </c:pt>
              </c:strCache>
            </c:strRef>
          </c:cat>
          <c:val>
            <c:numRef>
              <c:f>Лист2!$E$2:$E$8</c:f>
              <c:numCache>
                <c:formatCode>General</c:formatCode>
                <c:ptCount val="7"/>
                <c:pt idx="1">
                  <c:v>2383</c:v>
                </c:pt>
                <c:pt idx="2">
                  <c:v>322</c:v>
                </c:pt>
                <c:pt idx="3">
                  <c:v>408</c:v>
                </c:pt>
                <c:pt idx="4">
                  <c:v>2018</c:v>
                </c:pt>
                <c:pt idx="5">
                  <c:v>228</c:v>
                </c:pt>
                <c:pt idx="6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52384"/>
        <c:axId val="32753920"/>
      </c:barChart>
      <c:catAx>
        <c:axId val="3275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753920"/>
        <c:crosses val="autoZero"/>
        <c:auto val="1"/>
        <c:lblAlgn val="ctr"/>
        <c:lblOffset val="100"/>
        <c:noMultiLvlLbl val="0"/>
      </c:catAx>
      <c:valAx>
        <c:axId val="3275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7523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lang="ru-RU" sz="1100" b="0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/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 г. </c:v>
                </c:pt>
                <c:pt idx="2">
                  <c:v>2023 г.</c:v>
                </c:pt>
                <c:pt idx="3">
                  <c:v>2024 г.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1115</c:v>
                </c:pt>
                <c:pt idx="1">
                  <c:v>3622</c:v>
                </c:pt>
                <c:pt idx="2">
                  <c:v>2805</c:v>
                </c:pt>
                <c:pt idx="3">
                  <c:v>5588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40416"/>
        <c:axId val="58541952"/>
      </c:barChart>
      <c:catAx>
        <c:axId val="5854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541952"/>
        <c:crosses val="autoZero"/>
        <c:auto val="1"/>
        <c:lblAlgn val="ctr"/>
        <c:lblOffset val="100"/>
        <c:noMultiLvlLbl val="0"/>
      </c:catAx>
      <c:valAx>
        <c:axId val="5854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540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Лист12!$B$1</c:f>
              <c:strCache>
                <c:ptCount val="1"/>
                <c:pt idx="0">
                  <c:v>% удовлетворенности (2024)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Лист12!$A$2:$A$11</c:f>
              <c:strCache>
                <c:ptCount val="10"/>
                <c:pt idx="0">
                  <c:v>Лечебное дело</c:v>
                </c:pt>
                <c:pt idx="1">
                  <c:v>Стоматология </c:v>
                </c:pt>
                <c:pt idx="2">
                  <c:v>Педиатрия</c:v>
                </c:pt>
                <c:pt idx="3">
                  <c:v>Фармация (ВО)</c:v>
                </c:pt>
                <c:pt idx="4">
                  <c:v>Медицинская кибернетика</c:v>
                </c:pt>
                <c:pt idx="5">
                  <c:v>Менеджмент</c:v>
                </c:pt>
                <c:pt idx="6">
                  <c:v>Клиническая психология</c:v>
                </c:pt>
                <c:pt idx="7">
                  <c:v>Лабораторная диагностика</c:v>
                </c:pt>
                <c:pt idx="8">
                  <c:v>Сестринское дело</c:v>
                </c:pt>
                <c:pt idx="9">
                  <c:v>Фармация на базе (СПО)</c:v>
                </c:pt>
              </c:strCache>
            </c:strRef>
          </c:cat>
          <c:val>
            <c:numRef>
              <c:f>Лист12!$B$2:$B$11</c:f>
              <c:numCache>
                <c:formatCode>0%</c:formatCode>
                <c:ptCount val="10"/>
                <c:pt idx="0">
                  <c:v>0.70299999999999996</c:v>
                </c:pt>
                <c:pt idx="1">
                  <c:v>0.69599999999999995</c:v>
                </c:pt>
                <c:pt idx="2">
                  <c:v>0.73299999999999998</c:v>
                </c:pt>
                <c:pt idx="3">
                  <c:v>0.70299999999999996</c:v>
                </c:pt>
                <c:pt idx="4">
                  <c:v>0.68</c:v>
                </c:pt>
                <c:pt idx="5">
                  <c:v>0.98199999999999998</c:v>
                </c:pt>
                <c:pt idx="6">
                  <c:v>0.71</c:v>
                </c:pt>
                <c:pt idx="7">
                  <c:v>0.71899999999999997</c:v>
                </c:pt>
                <c:pt idx="8">
                  <c:v>0.72299999999999998</c:v>
                </c:pt>
                <c:pt idx="9">
                  <c:v>0.73599999999999999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33856"/>
        <c:axId val="116547968"/>
      </c:barChart>
      <c:catAx>
        <c:axId val="3343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6547968"/>
        <c:crosses val="autoZero"/>
        <c:auto val="1"/>
        <c:lblAlgn val="ctr"/>
        <c:lblOffset val="100"/>
        <c:noMultiLvlLbl val="0"/>
      </c:catAx>
      <c:valAx>
        <c:axId val="116547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433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Лист4!$A$2:$A$11</c:f>
              <c:strCache>
                <c:ptCount val="10"/>
                <c:pt idx="0">
                  <c:v>лечебное дело </c:v>
                </c:pt>
                <c:pt idx="1">
                  <c:v>педиатрия </c:v>
                </c:pt>
                <c:pt idx="2">
                  <c:v>стоматология</c:v>
                </c:pt>
                <c:pt idx="3">
                  <c:v>фармация ВО</c:v>
                </c:pt>
                <c:pt idx="4">
                  <c:v>медицинская кибернетика</c:v>
                </c:pt>
                <c:pt idx="5">
                  <c:v>менеджмент</c:v>
                </c:pt>
                <c:pt idx="6">
                  <c:v>сестренское дело</c:v>
                </c:pt>
                <c:pt idx="7">
                  <c:v>лабораторная диагностика</c:v>
                </c:pt>
                <c:pt idx="8">
                  <c:v>клиническая психология</c:v>
                </c:pt>
                <c:pt idx="9">
                  <c:v>фармация СПО</c:v>
                </c:pt>
              </c:strCache>
            </c:strRef>
          </c:cat>
          <c:val>
            <c:numRef>
              <c:f>Лист4!$B$2:$B$11</c:f>
              <c:numCache>
                <c:formatCode>General</c:formatCode>
                <c:ptCount val="10"/>
                <c:pt idx="0">
                  <c:v>1201</c:v>
                </c:pt>
                <c:pt idx="1">
                  <c:v>325</c:v>
                </c:pt>
                <c:pt idx="2">
                  <c:v>110</c:v>
                </c:pt>
                <c:pt idx="3">
                  <c:v>85</c:v>
                </c:pt>
                <c:pt idx="4">
                  <c:v>35</c:v>
                </c:pt>
                <c:pt idx="5">
                  <c:v>5</c:v>
                </c:pt>
                <c:pt idx="6">
                  <c:v>264</c:v>
                </c:pt>
                <c:pt idx="7">
                  <c:v>66</c:v>
                </c:pt>
                <c:pt idx="8">
                  <c:v>75</c:v>
                </c:pt>
                <c:pt idx="9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236288"/>
        <c:axId val="162237824"/>
      </c:barChart>
      <c:catAx>
        <c:axId val="162236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237824"/>
        <c:crosses val="autoZero"/>
        <c:auto val="1"/>
        <c:lblAlgn val="ctr"/>
        <c:lblOffset val="100"/>
        <c:noMultiLvlLbl val="0"/>
      </c:catAx>
      <c:valAx>
        <c:axId val="16223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236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51618547681539"/>
          <c:y val="7.9178331875182265E-2"/>
          <c:w val="0.75665179352580925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111111111111112E-2"/>
                  <c:y val="-0.351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-0.254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416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Лист10!$A$2:$A$4</c:f>
              <c:strCache>
                <c:ptCount val="3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</c:strCache>
            </c:strRef>
          </c:cat>
          <c:val>
            <c:numRef>
              <c:f>Лист10!$B$2:$B$4</c:f>
              <c:numCache>
                <c:formatCode>0%</c:formatCode>
                <c:ptCount val="3"/>
                <c:pt idx="0">
                  <c:v>0.77800000000000002</c:v>
                </c:pt>
                <c:pt idx="1">
                  <c:v>0.75700000000000001</c:v>
                </c:pt>
                <c:pt idx="2">
                  <c:v>0.79300000000000004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403072"/>
        <c:axId val="162404608"/>
      </c:barChart>
      <c:catAx>
        <c:axId val="162403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62404608"/>
        <c:crosses val="autoZero"/>
        <c:auto val="1"/>
        <c:lblAlgn val="ctr"/>
        <c:lblOffset val="100"/>
        <c:noMultiLvlLbl val="0"/>
      </c:catAx>
      <c:valAx>
        <c:axId val="162404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240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Специальность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Лист1!$A$2:$A$40</c:f>
              <c:strCache>
                <c:ptCount val="39"/>
                <c:pt idx="0">
                  <c:v>Детская хирургия</c:v>
                </c:pt>
                <c:pt idx="1">
                  <c:v>Колопроктология</c:v>
                </c:pt>
                <c:pt idx="2">
                  <c:v>Ортодонтия</c:v>
                </c:pt>
                <c:pt idx="3">
                  <c:v>Пластическая хирургия</c:v>
                </c:pt>
                <c:pt idx="4">
                  <c:v>Стоматология ортопедическая</c:v>
                </c:pt>
                <c:pt idx="5">
                  <c:v>Торакальная хирургия</c:v>
                </c:pt>
                <c:pt idx="6">
                  <c:v>Челюстно-лицевая хирургия</c:v>
                </c:pt>
                <c:pt idx="7">
                  <c:v>Психиатрия</c:v>
                </c:pt>
                <c:pt idx="8">
                  <c:v>Радиология</c:v>
                </c:pt>
                <c:pt idx="9">
                  <c:v>Стоматология терапевтическая</c:v>
                </c:pt>
                <c:pt idx="10">
                  <c:v>Фтизиатрия</c:v>
                </c:pt>
                <c:pt idx="11">
                  <c:v>Клиническая лабораторная диагностика</c:v>
                </c:pt>
                <c:pt idx="12">
                  <c:v>Лечебная физкультура и спортивная медицина</c:v>
                </c:pt>
                <c:pt idx="13">
                  <c:v>Стоматология детская</c:v>
                </c:pt>
                <c:pt idx="14">
                  <c:v>Стоматология хирургическая</c:v>
                </c:pt>
                <c:pt idx="15">
                  <c:v>Физиотерапия</c:v>
                </c:pt>
                <c:pt idx="16">
                  <c:v>Функциональная диагностика</c:v>
                </c:pt>
                <c:pt idx="17">
                  <c:v>Эндокринология</c:v>
                </c:pt>
                <c:pt idx="18">
                  <c:v>Урология</c:v>
                </c:pt>
                <c:pt idx="19">
                  <c:v>Неонатология</c:v>
                </c:pt>
                <c:pt idx="20">
                  <c:v>Травматология и ортопедия</c:v>
                </c:pt>
                <c:pt idx="21">
                  <c:v>Эндоскопия</c:v>
                </c:pt>
                <c:pt idx="22">
                  <c:v>Инфекционные болезни</c:v>
                </c:pt>
                <c:pt idx="23">
                  <c:v>Оториноларингология</c:v>
                </c:pt>
                <c:pt idx="24">
                  <c:v>Офтальмология</c:v>
                </c:pt>
                <c:pt idx="25">
                  <c:v>Патологическая анатомия</c:v>
                </c:pt>
                <c:pt idx="26">
                  <c:v>Скорая медицинская помощь</c:v>
                </c:pt>
                <c:pt idx="27">
                  <c:v>Дерматовенерология</c:v>
                </c:pt>
                <c:pt idx="28">
                  <c:v>Общая врачебная практика (семейная медицина)</c:v>
                </c:pt>
                <c:pt idx="29">
                  <c:v>Онкология</c:v>
                </c:pt>
                <c:pt idx="30">
                  <c:v>Кардиология</c:v>
                </c:pt>
                <c:pt idx="31">
                  <c:v>Ультразвуковая диагностика</c:v>
                </c:pt>
                <c:pt idx="32">
                  <c:v>Рентгенология</c:v>
                </c:pt>
                <c:pt idx="33">
                  <c:v>Хирургия</c:v>
                </c:pt>
                <c:pt idx="34">
                  <c:v>Неврология</c:v>
                </c:pt>
                <c:pt idx="35">
                  <c:v>Педиатрия</c:v>
                </c:pt>
                <c:pt idx="36">
                  <c:v>Терапия</c:v>
                </c:pt>
                <c:pt idx="37">
                  <c:v>Анестезиология-реаниматология</c:v>
                </c:pt>
                <c:pt idx="38">
                  <c:v>Акушерство и гинекология</c:v>
                </c:pt>
              </c:strCache>
            </c:strRef>
          </c:cat>
          <c:val>
            <c:numRef>
              <c:f>Лист1!$B$2:$B$40</c:f>
              <c:numCache>
                <c:formatCode>General</c:formatCode>
                <c:ptCount val="3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10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13</c:v>
                </c:pt>
                <c:pt idx="36">
                  <c:v>13</c:v>
                </c:pt>
                <c:pt idx="37">
                  <c:v>15</c:v>
                </c:pt>
                <c:pt idx="3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976704"/>
        <c:axId val="163978240"/>
      </c:barChart>
      <c:catAx>
        <c:axId val="163976704"/>
        <c:scaling>
          <c:orientation val="minMax"/>
        </c:scaling>
        <c:delete val="0"/>
        <c:axPos val="l"/>
        <c:majorTickMark val="out"/>
        <c:minorTickMark val="none"/>
        <c:tickLblPos val="nextTo"/>
        <c:crossAx val="163978240"/>
        <c:crosses val="autoZero"/>
        <c:auto val="1"/>
        <c:lblAlgn val="ctr"/>
        <c:lblOffset val="100"/>
        <c:noMultiLvlLbl val="0"/>
      </c:catAx>
      <c:valAx>
        <c:axId val="163978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3976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Лист7!$B$2:$B$4</c:f>
              <c:numCache>
                <c:formatCode>0%</c:formatCode>
                <c:ptCount val="3"/>
                <c:pt idx="0" formatCode="0.00%">
                  <c:v>0.78200000000000003</c:v>
                </c:pt>
                <c:pt idx="1">
                  <c:v>0.78</c:v>
                </c:pt>
                <c:pt idx="2" formatCode="0.00%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861248"/>
        <c:axId val="163862784"/>
      </c:barChart>
      <c:catAx>
        <c:axId val="163861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862784"/>
        <c:crosses val="autoZero"/>
        <c:auto val="1"/>
        <c:lblAlgn val="ctr"/>
        <c:lblOffset val="100"/>
        <c:noMultiLvlLbl val="0"/>
      </c:catAx>
      <c:valAx>
        <c:axId val="1638627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861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96062992125986"/>
          <c:y val="2.8252405949256341E-2"/>
          <c:w val="0.75665179352580925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7777777777777779E-3"/>
                  <c:y val="-0.42129629629629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9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1296296296296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Лист10!$A$2:$A$4</c:f>
              <c:strCache>
                <c:ptCount val="3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</c:strCache>
            </c:strRef>
          </c:cat>
          <c:val>
            <c:numRef>
              <c:f>Лист10!$B$2:$B$4</c:f>
              <c:numCache>
                <c:formatCode>0%</c:formatCode>
                <c:ptCount val="3"/>
                <c:pt idx="0">
                  <c:v>0.77800000000000002</c:v>
                </c:pt>
                <c:pt idx="1">
                  <c:v>0.75700000000000001</c:v>
                </c:pt>
                <c:pt idx="2">
                  <c:v>0.72199999999999998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23744"/>
        <c:axId val="163425280"/>
      </c:barChart>
      <c:catAx>
        <c:axId val="16342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425280"/>
        <c:crosses val="autoZero"/>
        <c:auto val="1"/>
        <c:lblAlgn val="ctr"/>
        <c:lblOffset val="100"/>
        <c:noMultiLvlLbl val="0"/>
      </c:catAx>
      <c:valAx>
        <c:axId val="163425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42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0.48358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7042725" cy="206692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1947863"/>
            <a:ext cx="7886700" cy="3097212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МАРКЕТИНГОВЫХ ИССЛЕДОВАНИЯХ ВНУТРЕННИХ ПОТРЕБИТЕЛЕЙ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8"/>
          <p:cNvSpPr>
            <a:spLocks noChangeArrowheads="1"/>
          </p:cNvSpPr>
          <p:nvPr/>
        </p:nvSpPr>
        <p:spPr bwMode="auto">
          <a:xfrm>
            <a:off x="5580062" y="5470525"/>
            <a:ext cx="316840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СПЕЦИАЛИСТ ПО СМК КРАСГМУ: </a:t>
            </a:r>
          </a:p>
          <a:p>
            <a:pPr>
              <a:lnSpc>
                <a:spcPct val="11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Ермакова Л.Н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6"/>
          <p:cNvSpPr>
            <a:spLocks noChangeArrowheads="1"/>
          </p:cNvSpPr>
          <p:nvPr/>
        </p:nvSpPr>
        <p:spPr bwMode="auto">
          <a:xfrm>
            <a:off x="3203575" y="6265863"/>
            <a:ext cx="2990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4511335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3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51437995"/>
              </p:ext>
            </p:extLst>
          </p:nvPr>
        </p:nvGraphicFramePr>
        <p:xfrm>
          <a:off x="539552" y="836713"/>
          <a:ext cx="820891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55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08720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FF0000"/>
                </a:solidFill>
              </a:rPr>
              <a:t>Самые низкие показатели по следующим критериям:</a:t>
            </a:r>
          </a:p>
          <a:p>
            <a:pPr algn="just"/>
            <a:r>
              <a:rPr lang="ru-RU" sz="2400" dirty="0" smtClean="0"/>
              <a:t>- удовлетворенность </a:t>
            </a:r>
            <a:r>
              <a:rPr lang="ru-RU" sz="2400" dirty="0"/>
              <a:t>уровнем практической подготовки;</a:t>
            </a:r>
          </a:p>
          <a:p>
            <a:pPr algn="just"/>
            <a:r>
              <a:rPr lang="ru-RU" sz="2400" dirty="0"/>
              <a:t>- социально-педагогическая поддержка обучающихся в </a:t>
            </a:r>
            <a:r>
              <a:rPr lang="ru-RU" sz="2400" dirty="0" err="1"/>
              <a:t>образоват</a:t>
            </a:r>
            <a:r>
              <a:rPr lang="ru-RU" sz="2400" dirty="0"/>
              <a:t>. деятельности и проф.-личностном развитии;</a:t>
            </a:r>
          </a:p>
          <a:p>
            <a:pPr algn="just"/>
            <a:r>
              <a:rPr lang="ru-RU" sz="2400" dirty="0"/>
              <a:t>- информирование и консультирование по вопросам проф. самоопределения и проф. выбора;</a:t>
            </a:r>
          </a:p>
          <a:p>
            <a:pPr algn="just"/>
            <a:r>
              <a:rPr lang="ru-RU" sz="2400" dirty="0"/>
              <a:t>- проведение практико-ориентированных </a:t>
            </a:r>
            <a:r>
              <a:rPr lang="ru-RU" sz="2400" dirty="0" err="1"/>
              <a:t>профориентационных</a:t>
            </a:r>
            <a:r>
              <a:rPr lang="ru-RU" sz="2400" dirty="0"/>
              <a:t>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1276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556792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cs typeface="Times New Roman" panose="02020603050405020304" pitchFamily="18" charset="0"/>
              </a:rPr>
              <a:t>Анкета «Оценка </a:t>
            </a:r>
            <a:r>
              <a:rPr lang="ru-RU" sz="3200" dirty="0" smtClean="0">
                <a:cs typeface="Times New Roman" panose="02020603050405020304" pitchFamily="18" charset="0"/>
              </a:rPr>
              <a:t>уровнем </a:t>
            </a:r>
            <a:r>
              <a:rPr lang="ru-RU" sz="3200" dirty="0">
                <a:cs typeface="Times New Roman" panose="02020603050405020304" pitchFamily="18" charset="0"/>
              </a:rPr>
              <a:t>удовлетворенности обучающегося по </a:t>
            </a:r>
            <a:r>
              <a:rPr lang="ru-RU" sz="3200" dirty="0" smtClean="0">
                <a:cs typeface="Times New Roman" panose="02020603050405020304" pitchFamily="18" charset="0"/>
              </a:rPr>
              <a:t>специальностям Университета (</a:t>
            </a:r>
            <a:r>
              <a:rPr lang="ru-RU" sz="3200" dirty="0" err="1" smtClean="0">
                <a:cs typeface="Times New Roman" panose="02020603050405020304" pitchFamily="18" charset="0"/>
              </a:rPr>
              <a:t>специалитет</a:t>
            </a:r>
            <a:r>
              <a:rPr lang="ru-RU" sz="3200" dirty="0" smtClean="0">
                <a:cs typeface="Times New Roman" panose="02020603050405020304" pitchFamily="18" charset="0"/>
              </a:rPr>
              <a:t>, СПО) </a:t>
            </a:r>
            <a:r>
              <a:rPr lang="ru-RU" sz="3200" dirty="0">
                <a:cs typeface="Times New Roman" panose="02020603050405020304" pitchFamily="18" charset="0"/>
              </a:rPr>
              <a:t>(приняли участие </a:t>
            </a:r>
            <a:r>
              <a:rPr lang="ru-RU" sz="3200" dirty="0" smtClean="0">
                <a:cs typeface="Times New Roman" panose="02020603050405020304" pitchFamily="18" charset="0"/>
              </a:rPr>
              <a:t>2383 </a:t>
            </a:r>
            <a:r>
              <a:rPr lang="ru-RU" sz="3200" dirty="0">
                <a:cs typeface="Times New Roman" panose="02020603050405020304" pitchFamily="18" charset="0"/>
              </a:rPr>
              <a:t>респондента </a:t>
            </a: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(на </a:t>
            </a:r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1084 респондентов больше))</a:t>
            </a:r>
            <a:endParaRPr lang="ru-RU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ru-RU" sz="3000" dirty="0" smtClean="0">
              <a:solidFill>
                <a:srgbClr val="FF0000"/>
              </a:solidFill>
            </a:endParaRPr>
          </a:p>
          <a:p>
            <a:endParaRPr lang="ru-RU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5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80728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Вопросы оцениваются по шкале от 1 до 5, где</a:t>
            </a:r>
          </a:p>
          <a:p>
            <a:r>
              <a:rPr lang="ru-RU" sz="2800" dirty="0"/>
              <a:t>1 - не удовлетворен </a:t>
            </a:r>
          </a:p>
          <a:p>
            <a:r>
              <a:rPr lang="ru-RU" sz="2800" dirty="0"/>
              <a:t>2 - частично не удовлетворен</a:t>
            </a:r>
          </a:p>
          <a:p>
            <a:r>
              <a:rPr lang="ru-RU" sz="2800" dirty="0"/>
              <a:t>3 - удовлетворен</a:t>
            </a:r>
          </a:p>
          <a:p>
            <a:r>
              <a:rPr lang="ru-RU" sz="2800" dirty="0"/>
              <a:t>4 - в полной мере удовлетворен</a:t>
            </a:r>
          </a:p>
          <a:p>
            <a:r>
              <a:rPr lang="ru-RU" sz="2800" dirty="0"/>
              <a:t>5 - высокая степень удовлетворения</a:t>
            </a:r>
          </a:p>
        </p:txBody>
      </p:sp>
    </p:spTree>
    <p:extLst>
      <p:ext uri="{BB962C8B-B14F-4D97-AF65-F5344CB8AC3E}">
        <p14:creationId xmlns:p14="http://schemas.microsoft.com/office/powerpoint/2010/main" val="10764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Анкета состоит из </a:t>
            </a:r>
            <a:r>
              <a:rPr lang="en-US" sz="2000" dirty="0" smtClean="0"/>
              <a:t>22</a:t>
            </a:r>
            <a:r>
              <a:rPr lang="ru-RU" sz="2000" dirty="0" smtClean="0"/>
              <a:t> </a:t>
            </a:r>
            <a:r>
              <a:rPr lang="ru-RU" sz="2000" dirty="0"/>
              <a:t>вопросов.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09756"/>
              </p:ext>
            </p:extLst>
          </p:nvPr>
        </p:nvGraphicFramePr>
        <p:xfrm>
          <a:off x="827584" y="1052737"/>
          <a:ext cx="7560841" cy="5843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1"/>
              </a:tblGrid>
              <a:tr h="242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Критерии удовлетворенности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02" marR="528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обучения в данной образовательной организации и на данном направлении подготовки (специальности)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02" marR="528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1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соответствие структуры ОПОП ожиданиям (присутствуют ли все дисциплины, изучение которых, по Вашему мнению, необходимо для ведения будущей профессиональной деятельности; нет дублирования дисциплин; нет нарушения логики преподавания дисциплин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02" marR="528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организацией учебных занятий; открытостью, полнотой и доступностью информации о деятельности Университета; расписанием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02" marR="528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доступности к учебной и методической литературе в библиотеке и на сайте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02" marR="528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3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организации самостоятельной работы в колледже/Университете: есть ли для этого помещения, компьютерное обеспечение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02" marR="528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организации научно-исследовательской/учебно-исследовательской работы в колледже/Университете (рефераты, доклады, курсовые, дипломные работы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02" marR="528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организацией учебных, производственных и преддипломных практик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02" marR="528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организации и проведения воспитательной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внеучебной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работы в колледже/Университете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02" marR="528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используемыми в учебном процессе информационными технологиями (компьютерные программы обучения, интерактивные доски,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интернет-ресурсы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02" marR="528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3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26411"/>
              </p:ext>
            </p:extLst>
          </p:nvPr>
        </p:nvGraphicFramePr>
        <p:xfrm>
          <a:off x="899593" y="692694"/>
          <a:ext cx="7416824" cy="5463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6824"/>
              </a:tblGrid>
              <a:tr h="742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доступности в Университете к современным информационным технологиям (возможность работать на компьютере, использование ресурсов интернета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5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оснащением учебных кабинетов и лабораторий современным оборудованием, инструментарием, реактивами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т.д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обеспеченностью учебной и учебно-методической литературой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деятельностью студенческого самоуправления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организацией питания в Университете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5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санитарно-гигиеническим состоянием буфетов, столовых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проживанием в общежитии, условиями проживания в нем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5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санитарно-гигиеническим состоянием учебных аудиторий, лабораторий колледжа/Университета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качеством обслуживания в библиотеке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спортивно-материальной базы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5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использованием инновационных форм и методов обучения (деловых игр, электронных учебников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качеством преподавания дисциплин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5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культуры преподавательского состава колледжа/Университета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2" marR="633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70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3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Количество респондентов по специальностям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11552390"/>
              </p:ext>
            </p:extLst>
          </p:nvPr>
        </p:nvGraphicFramePr>
        <p:xfrm>
          <a:off x="251520" y="1236823"/>
          <a:ext cx="8568952" cy="492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216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6247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Самую </a:t>
            </a:r>
            <a:r>
              <a:rPr lang="ru-RU" sz="2000" dirty="0">
                <a:solidFill>
                  <a:srgbClr val="FF0000"/>
                </a:solidFill>
              </a:rPr>
              <a:t>низкую удовлетворенность респонденты выражают по следующим критериям как (менее 70</a:t>
            </a:r>
            <a:r>
              <a:rPr lang="ru-RU" sz="2000" dirty="0" smtClean="0">
                <a:solidFill>
                  <a:srgbClr val="FF0000"/>
                </a:solidFill>
              </a:rPr>
              <a:t>%):</a:t>
            </a:r>
          </a:p>
          <a:p>
            <a:pPr lvl="0" algn="just"/>
            <a:r>
              <a:rPr lang="ru-RU" sz="2000" dirty="0" smtClean="0"/>
              <a:t>- соответствие </a:t>
            </a:r>
            <a:r>
              <a:rPr lang="ru-RU" sz="2000" dirty="0"/>
              <a:t>структуры ОПОП ожиданиям (присутствуют ли все дисциплины, изучение которых, по Вашему мнению, необходимо для ведения будущей профессиональной деятельности; нет дублирования дисциплин; нет нарушения логики преподавания дисциплин </a:t>
            </a:r>
            <a:r>
              <a:rPr lang="ru-RU" sz="2000" dirty="0" err="1" smtClean="0"/>
              <a:t>и.т.д</a:t>
            </a:r>
            <a:r>
              <a:rPr lang="ru-RU" sz="2000" dirty="0"/>
              <a:t>.);</a:t>
            </a:r>
          </a:p>
          <a:p>
            <a:pPr algn="just"/>
            <a:r>
              <a:rPr lang="ru-RU" sz="2000" dirty="0"/>
              <a:t>- удовлетворенность организацией учебных занятий; открытостью, полнотой и доступностью информации о деятельности Университета; расписанием;</a:t>
            </a:r>
          </a:p>
          <a:p>
            <a:pPr algn="just"/>
            <a:r>
              <a:rPr lang="ru-RU" sz="2000" dirty="0" smtClean="0"/>
              <a:t>- удовлетворенность </a:t>
            </a:r>
            <a:r>
              <a:rPr lang="ru-RU" sz="2000" dirty="0"/>
              <a:t>организацией питания в Университете;</a:t>
            </a:r>
          </a:p>
          <a:p>
            <a:pPr algn="just"/>
            <a:r>
              <a:rPr lang="ru-RU" sz="2000" dirty="0"/>
              <a:t>- удовлетворенность санитарно-гигиеническим состоянием буфетов, столовых Университета;</a:t>
            </a:r>
          </a:p>
          <a:p>
            <a:pPr algn="just"/>
            <a:r>
              <a:rPr lang="ru-RU" sz="2000" dirty="0"/>
              <a:t>- удовлетворенность проживанием в общежитии, условиями проживания в нем.</a:t>
            </a:r>
          </a:p>
          <a:p>
            <a:pPr algn="just"/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232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Уровень удовлетворенности обучающихся за 3 </a:t>
            </a:r>
            <a:r>
              <a:rPr lang="ru-RU" sz="2000" dirty="0" smtClean="0">
                <a:solidFill>
                  <a:srgbClr val="FF0000"/>
                </a:solidFill>
              </a:rPr>
              <a:t>года</a:t>
            </a: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/>
              <a:t>У</a:t>
            </a:r>
            <a:r>
              <a:rPr lang="ru-RU" sz="2000" dirty="0" smtClean="0"/>
              <a:t>ровень </a:t>
            </a:r>
            <a:r>
              <a:rPr lang="ru-RU" sz="2000" dirty="0"/>
              <a:t>удовлетворенности обучающихся за отчетный период составил 79% </a:t>
            </a:r>
            <a:r>
              <a:rPr lang="ru-RU" sz="2000" dirty="0" smtClean="0"/>
              <a:t>в </a:t>
            </a:r>
            <a:r>
              <a:rPr lang="ru-RU" sz="2000" dirty="0"/>
              <a:t>прошлом году – 76 % (наблюдается положительная динамика + 3%).</a:t>
            </a: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73485056"/>
              </p:ext>
            </p:extLst>
          </p:nvPr>
        </p:nvGraphicFramePr>
        <p:xfrm>
          <a:off x="755576" y="2132856"/>
          <a:ext cx="77048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308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628800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Анкета – Оценка уровнем удовлетворенности обучающихся элитным обучением </a:t>
            </a:r>
            <a:r>
              <a:rPr lang="ru-RU" sz="3200" b="1" dirty="0"/>
              <a:t>в У</a:t>
            </a:r>
            <a:r>
              <a:rPr lang="ru-RU" sz="3200" b="1" dirty="0" smtClean="0"/>
              <a:t>ниверситете </a:t>
            </a:r>
            <a:r>
              <a:rPr lang="ru-RU" sz="3200" dirty="0" smtClean="0"/>
              <a:t>(</a:t>
            </a:r>
            <a:r>
              <a:rPr lang="ru-RU" sz="3200" dirty="0"/>
              <a:t>приняли участие 9</a:t>
            </a:r>
            <a:r>
              <a:rPr lang="ru-RU" sz="3200" dirty="0" smtClean="0"/>
              <a:t> </a:t>
            </a:r>
            <a:r>
              <a:rPr lang="ru-RU" sz="3200" dirty="0"/>
              <a:t>респондентов)</a:t>
            </a:r>
          </a:p>
          <a:p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0896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МАРКЕТИНГОВЫЕ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ИССЛЕДОВАНИЯ -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2024   </a:t>
            </a:r>
            <a:r>
              <a:rPr lang="ru-RU" sz="2000" dirty="0" smtClean="0">
                <a:solidFill>
                  <a:schemeClr val="bg1"/>
                </a:solidFill>
              </a:rPr>
              <a:t>                            </a:t>
            </a:r>
            <a:r>
              <a:rPr lang="ru-RU" sz="2000" dirty="0" smtClean="0"/>
              <a:t>                                    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31825" y="3789040"/>
            <a:ext cx="4032448" cy="1507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РАБОТОДАТЕЛИ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56566" y="2089608"/>
            <a:ext cx="4032448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ВНЕШНИЕ ПОТРЕБИТЕЛИ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77893"/>
            <a:ext cx="4032448" cy="2747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Студенты (иностранные обучающиеся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);</a:t>
            </a: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о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рдинаторы;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аспиранты;</a:t>
            </a: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НПР;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обслуживающий, вспомогательный, административный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персонал</a:t>
            </a: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1611" y="2096629"/>
            <a:ext cx="4032448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ВНУТРЕННИЕ ПОТРЕБИТЕЛИ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3301" y="9087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ОБЪЕКТЫ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11760" y="1493495"/>
            <a:ext cx="1944216" cy="567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22643" y="1493494"/>
            <a:ext cx="2125406" cy="567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82135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8367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Анкета состоит из </a:t>
            </a:r>
            <a:r>
              <a:rPr lang="ru-RU" dirty="0" smtClean="0"/>
              <a:t>15 </a:t>
            </a:r>
            <a:r>
              <a:rPr lang="ru-RU" dirty="0"/>
              <a:t>вопросов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39590"/>
              </p:ext>
            </p:extLst>
          </p:nvPr>
        </p:nvGraphicFramePr>
        <p:xfrm>
          <a:off x="755576" y="1340768"/>
          <a:ext cx="7776864" cy="4666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6864"/>
              </a:tblGrid>
              <a:tr h="93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Удовлетворены ли Вы тем, что обучаетесь в данной образовательной организации и выбрали определенную дополнительную образовательную программу/образовательное 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2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Удовлетворены ли Вы организацией занятий, информированностью, расписанием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4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Удовлетворены ли Вы уровнем использования современных информационных технологий (возможность работать на компьютере, использование ресурсов интернета и т.д.) в рамках освоения дополнительных образовательных программ элитного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4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Насколько Вас удовлетворяет оснащение кабинетов и лабораторий современным оборудованием, инструментарием, реактивами и т.д., используемых в рамках освоения дополнительных образовательных программ элитного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2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Соответствует ли структура дополнительной образовательной программы Вашим ожиданиям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01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2159"/>
              </p:ext>
            </p:extLst>
          </p:nvPr>
        </p:nvGraphicFramePr>
        <p:xfrm>
          <a:off x="755576" y="692696"/>
          <a:ext cx="7704856" cy="5144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4856"/>
              </a:tblGrid>
              <a:tr h="45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Удовлетворены ли Вы качеством преподавания в рамках дополнительной образовательной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Удовлетворены ли Вы уровнем реализации дополнительной образовательной программы, проведением для Вас обучающих семинаров, мастер-классов и других образовательных мероприятий профессиональной направленности, содержание которых выходит за рамки освоения основных профессиональных образовательных программ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7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Удовлетворены ли Вы доступом к исследованиям и новейшим учебным материалам в рамках дополнительной образовательной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Удовлетворены ли Вы уровнем информированности о дополнительных образовательных программах, образовательных мероприятиях в текущем учебном году в системе элитного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Удовлетворены ли Вы уровнем доступности информации о порядке приема обучающихся на обучение по дополнительным образовательным программам, участия в образовательных мероприятиях на официальном сайте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Удовлетворяет ли  Вас организация и расписание дополнительных образовательных программ, образовательных мероприятий в текущем учебном году в системе элитного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990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-1049149"/>
            <a:ext cx="7488832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 </a:t>
            </a:r>
            <a:r>
              <a:rPr lang="ru-RU" sz="2000" dirty="0">
                <a:solidFill>
                  <a:srgbClr val="FF0000"/>
                </a:solidFill>
              </a:rPr>
              <a:t>вопрос: «Что стало решающим моментом при выборе вами элитного образования?» </a:t>
            </a:r>
            <a:r>
              <a:rPr lang="ru-RU" sz="2000" dirty="0"/>
              <a:t>самыми популярными ответами были:</a:t>
            </a:r>
          </a:p>
          <a:p>
            <a:pPr algn="just"/>
            <a:r>
              <a:rPr lang="ru-RU" sz="2000" dirty="0"/>
              <a:t>- интерес к научной деятельности </a:t>
            </a:r>
            <a:r>
              <a:rPr lang="ru-RU" sz="2000" dirty="0" smtClean="0"/>
              <a:t>и возможность </a:t>
            </a:r>
            <a:r>
              <a:rPr lang="ru-RU" sz="2000" dirty="0"/>
              <a:t>улучшить базовую подготовку (88,9</a:t>
            </a:r>
            <a:r>
              <a:rPr lang="ru-RU" sz="2000" dirty="0" smtClean="0"/>
              <a:t>%).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 </a:t>
            </a:r>
            <a:r>
              <a:rPr lang="ru-RU" sz="2000" dirty="0">
                <a:solidFill>
                  <a:srgbClr val="FF0000"/>
                </a:solidFill>
              </a:rPr>
              <a:t>вопрос: «Что помогает вам заниматься научно-исследовательской деятельностью?» </a:t>
            </a:r>
            <a:r>
              <a:rPr lang="ru-RU" sz="2000" dirty="0"/>
              <a:t>самыми популярными ответами были:</a:t>
            </a:r>
          </a:p>
          <a:p>
            <a:pPr algn="just"/>
            <a:r>
              <a:rPr lang="ru-RU" sz="2000" dirty="0" smtClean="0"/>
              <a:t>- </a:t>
            </a:r>
            <a:r>
              <a:rPr lang="ru-RU" sz="2000" dirty="0"/>
              <a:t>научная среда кафедры (регулярные семинары) </a:t>
            </a:r>
            <a:r>
              <a:rPr lang="ru-RU" sz="2000" dirty="0" smtClean="0"/>
              <a:t>и отношения </a:t>
            </a:r>
            <a:r>
              <a:rPr lang="ru-RU" sz="2000" dirty="0"/>
              <a:t>с научным руководителем (77,8</a:t>
            </a:r>
            <a:r>
              <a:rPr lang="ru-RU" sz="2000" dirty="0" smtClean="0"/>
              <a:t>%).</a:t>
            </a:r>
          </a:p>
          <a:p>
            <a:pPr marL="342900" indent="-342900" algn="just">
              <a:buFontTx/>
              <a:buChar char="-"/>
            </a:pPr>
            <a:endParaRPr lang="ru-RU" sz="2000" dirty="0"/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На вопрос: «Какой тип вашего научного руководителя?» </a:t>
            </a:r>
            <a:r>
              <a:rPr lang="ru-RU" sz="2000" dirty="0"/>
              <a:t>самыми популярными ответами были</a:t>
            </a:r>
            <a:r>
              <a:rPr lang="ru-RU" sz="2000" dirty="0" smtClean="0"/>
              <a:t>:</a:t>
            </a:r>
          </a:p>
          <a:p>
            <a:pPr algn="just"/>
            <a:r>
              <a:rPr lang="ru-RU" sz="2000" dirty="0"/>
              <a:t>- помогающий (88,9</a:t>
            </a:r>
            <a:r>
              <a:rPr lang="ru-RU" sz="2000" dirty="0" smtClean="0"/>
              <a:t>%).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 </a:t>
            </a:r>
            <a:r>
              <a:rPr lang="ru-RU" sz="2000" dirty="0">
                <a:solidFill>
                  <a:srgbClr val="FF0000"/>
                </a:solidFill>
              </a:rPr>
              <a:t>вопрос: «Какие трудности вы испытывали во время обучения по дополнительной образовательной программе в рамках элитного образования?»</a:t>
            </a:r>
            <a:r>
              <a:rPr lang="ru-RU" sz="2000" dirty="0"/>
              <a:t> самыми популярными ответами были:</a:t>
            </a:r>
          </a:p>
          <a:p>
            <a:pPr algn="just"/>
            <a:r>
              <a:rPr lang="ru-RU" sz="2000" dirty="0"/>
              <a:t>- не испытывал (а) трудностей (55,6</a:t>
            </a:r>
            <a:r>
              <a:rPr lang="ru-RU" sz="2000" dirty="0" smtClean="0"/>
              <a:t>%).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8114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0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Выводы:</a:t>
            </a:r>
            <a:endParaRPr lang="ru-RU" sz="2800" dirty="0">
              <a:solidFill>
                <a:srgbClr val="FF0000"/>
              </a:solidFill>
            </a:endParaRPr>
          </a:p>
          <a:p>
            <a:pPr algn="just"/>
            <a:r>
              <a:rPr lang="ru-RU" sz="2800" dirty="0" smtClean="0"/>
              <a:t>      В </a:t>
            </a:r>
            <a:r>
              <a:rPr lang="ru-RU" sz="2800" dirty="0"/>
              <a:t>целом уровень удовлетворенности  обучающихся элитным обучением в университете составил </a:t>
            </a:r>
            <a:r>
              <a:rPr lang="ru-RU" sz="2800" b="1" dirty="0">
                <a:solidFill>
                  <a:srgbClr val="C00000"/>
                </a:solidFill>
              </a:rPr>
              <a:t>94,9%.</a:t>
            </a:r>
          </a:p>
          <a:p>
            <a:pPr algn="just"/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Рекомендации:</a:t>
            </a:r>
            <a:endParaRPr lang="ru-RU" sz="2800" dirty="0">
              <a:solidFill>
                <a:srgbClr val="FF0000"/>
              </a:solidFill>
            </a:endParaRPr>
          </a:p>
          <a:p>
            <a:pPr algn="just"/>
            <a:r>
              <a:rPr lang="ru-RU" sz="2800" dirty="0" smtClean="0"/>
              <a:t>      Рассмотреть результаты анкетирования на </a:t>
            </a:r>
            <a:r>
              <a:rPr lang="ru-RU" sz="2800" dirty="0"/>
              <a:t>заседании Ученого совета Лечебного факультета.</a:t>
            </a: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9841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00809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Анкета «Оценка </a:t>
            </a:r>
            <a:r>
              <a:rPr lang="ru-RU" sz="3200" b="1" dirty="0" smtClean="0"/>
              <a:t>уровнем </a:t>
            </a:r>
            <a:r>
              <a:rPr lang="ru-RU" sz="3200" b="1" dirty="0"/>
              <a:t>удовлетворенности ординаторов</a:t>
            </a:r>
            <a:r>
              <a:rPr lang="ru-RU" sz="3200" b="1" dirty="0" smtClean="0"/>
              <a:t>»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dirty="0"/>
              <a:t>(приняли участие 228 респондентов)</a:t>
            </a:r>
          </a:p>
        </p:txBody>
      </p:sp>
    </p:spTree>
    <p:extLst>
      <p:ext uri="{BB962C8B-B14F-4D97-AF65-F5344CB8AC3E}">
        <p14:creationId xmlns:p14="http://schemas.microsoft.com/office/powerpoint/2010/main" val="3872648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Количество опрошенных ординаторов </a:t>
            </a:r>
            <a:r>
              <a:rPr lang="ru-RU" sz="2000" dirty="0" smtClean="0">
                <a:solidFill>
                  <a:srgbClr val="FF0000"/>
                </a:solidFill>
              </a:rPr>
              <a:t>по специальностям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97" y="2395545"/>
            <a:ext cx="5932805" cy="206691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21656416"/>
              </p:ext>
            </p:extLst>
          </p:nvPr>
        </p:nvGraphicFramePr>
        <p:xfrm>
          <a:off x="827584" y="1236822"/>
          <a:ext cx="7632848" cy="478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886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0872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Анкета состоит из </a:t>
            </a:r>
            <a:r>
              <a:rPr lang="ru-RU" dirty="0" smtClean="0"/>
              <a:t>34 </a:t>
            </a:r>
            <a:r>
              <a:rPr lang="ru-RU" dirty="0"/>
              <a:t>вопросов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76715"/>
              </p:ext>
            </p:extLst>
          </p:nvPr>
        </p:nvGraphicFramePr>
        <p:xfrm>
          <a:off x="899592" y="1412776"/>
          <a:ext cx="7344816" cy="4461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4816"/>
              </a:tblGrid>
              <a:tr h="262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критерия/ответ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обучением в данной образовательной организации и на данной специальности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49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Соответствие структуры программы ожиданиям ординаторов (присутствуют ли все дисциплины, изучение которых, по мнению ординаторов, необходимо для ведения будущей профессиональной деятельности; нет дублирования дисциплин; нет нарушения логики преподавания дисциплин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организацией учебных занятий, информированностью, расписанием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взаимодействием с дирекцией института последипломного образования в целом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деятельностью отдела ординатуры и развития профессиональной карьеры ИПО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оперативностью принимаемых решений дирекцией ИПО/отделом ординатуры и развития профессиональной карьеры ИПО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эффективностью принимаемых решений дирекцией ИПО/отделом ординатуры и развития профессиональной карьеры ИПО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998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88767"/>
              </p:ext>
            </p:extLst>
          </p:nvPr>
        </p:nvGraphicFramePr>
        <p:xfrm>
          <a:off x="899593" y="508254"/>
          <a:ext cx="7416823" cy="5618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6823"/>
              </a:tblGrid>
              <a:tr h="469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доброжелательностью и вниманием со стороны дирекции ИПО/отделом ординатуры и развития профессиональной карьеры ИПО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5" marR="603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6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качеством преподавания дисциплин базовой части учебного плана специальности (общественное здоровье и здравоохранение, патология, педагогика, клиническая лабораторная диагностика, медицина чрезвычайных ситуаций, клиническая фармакология, микробиология, гигиена и эпидемиология чрезвычайных ситуаций)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5" marR="603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качеством преподавания дисциплин вариативной части учебного плана специальности (анестезиология и реаниматология, организация лекарственного обеспечения населения РФ, онкология, трансфузиология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5" marR="603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качеством преподавания дисциплины специальности (акушерство и гинекология, хирургия, терапия, педиатрия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5" marR="603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2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организацией производственных (клинических) практик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5" marR="603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количеством баз практической подготовки (медицинских организаций) для прохождения производственной (клинической) практики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5" marR="603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использованием инновационных форм и методов обучения (деловых игр, электронных учебников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5" marR="603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использования в учебном процессе информационных технологий (компьютерные программы обучения, интерактивные доски, Интернет-ресурсы)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5" marR="603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доступности в Университете современных информационных технологий (возможность работать на компьютере, использование ресурсов интернета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5" marR="603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64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89023"/>
              </p:ext>
            </p:extLst>
          </p:nvPr>
        </p:nvGraphicFramePr>
        <p:xfrm>
          <a:off x="827584" y="736092"/>
          <a:ext cx="7416824" cy="5213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6824"/>
              </a:tblGrid>
              <a:tr h="267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качеством обслуживания в библиотеке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обеспеченностью учебной и учебно-методической литературой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доступности учебной и методической литературы в библиотеке и на сайте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организацией самостоятельной работы в Университете: есть ли для этого помещения, компьютерное обеспечение и т.д.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оснащением учебных кабинетов и лабораторий современным оборудованием, инструментарием, реактивами и т.д.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организацией и проведением воспитательной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внеучебной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работы в Университете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деятельностью студенческого самоуправления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организацией питания в Университете в целом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санитарно-гигиеническим состоянием точек питания в Университете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санитарно-гигиеническим состоянием общественных туалетов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бытовыми условиями проживания в общежитии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санитарно-гигиеническим состоянием учебных аудиторий,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737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Анализ результатов </a:t>
            </a:r>
            <a:r>
              <a:rPr lang="ru-RU" sz="2800" dirty="0"/>
              <a:t>уровня удовлетворенности ординаторов подготовкой в вузе по образовательной программе в 2024 году составил </a:t>
            </a:r>
            <a:r>
              <a:rPr lang="ru-RU" sz="2800" b="1" dirty="0" smtClean="0">
                <a:solidFill>
                  <a:srgbClr val="C00000"/>
                </a:solidFill>
              </a:rPr>
              <a:t>83%</a:t>
            </a:r>
            <a:r>
              <a:rPr lang="ru-RU" sz="2800" dirty="0" smtClean="0"/>
              <a:t>, </a:t>
            </a:r>
            <a:r>
              <a:rPr lang="ru-RU" sz="2800" dirty="0"/>
              <a:t>по сравнению с предыдущим </a:t>
            </a:r>
            <a:r>
              <a:rPr lang="ru-RU" sz="2800" dirty="0" smtClean="0"/>
              <a:t>анкетированием наблюдается положительная динамика </a:t>
            </a:r>
            <a:r>
              <a:rPr lang="ru-RU" sz="2800" b="1" dirty="0" smtClean="0">
                <a:solidFill>
                  <a:srgbClr val="C00000"/>
                </a:solidFill>
              </a:rPr>
              <a:t>+ </a:t>
            </a:r>
            <a:r>
              <a:rPr lang="ru-RU" sz="2800" b="1" dirty="0">
                <a:solidFill>
                  <a:srgbClr val="C00000"/>
                </a:solidFill>
              </a:rPr>
              <a:t>10% 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95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27152"/>
            <a:ext cx="9143999" cy="500042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АНКЕТ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(размещены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-формах)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496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cs typeface="Times New Roman" panose="02020603050405020304" pitchFamily="18" charset="0"/>
              </a:rPr>
              <a:t>1) Анкета «Оценка уровня удовлетворенности обучающегося по специальностям Университета (</a:t>
            </a:r>
            <a:r>
              <a:rPr lang="ru-RU" dirty="0" err="1">
                <a:cs typeface="Times New Roman" panose="02020603050405020304" pitchFamily="18" charset="0"/>
              </a:rPr>
              <a:t>специалитет</a:t>
            </a:r>
            <a:r>
              <a:rPr lang="ru-RU" dirty="0">
                <a:cs typeface="Times New Roman" panose="02020603050405020304" pitchFamily="18" charset="0"/>
              </a:rPr>
              <a:t>, СПО)  </a:t>
            </a:r>
            <a:r>
              <a:rPr lang="ru-RU" i="1" dirty="0">
                <a:cs typeface="Times New Roman" panose="02020603050405020304" pitchFamily="18" charset="0"/>
              </a:rPr>
              <a:t>(приняли участие 2383 респондентов);</a:t>
            </a:r>
            <a:r>
              <a:rPr lang="ru-RU" dirty="0">
                <a:cs typeface="Times New Roman" panose="02020603050405020304" pitchFamily="18" charset="0"/>
              </a:rPr>
              <a:t>  </a:t>
            </a:r>
          </a:p>
          <a:p>
            <a:pPr lvl="0" algn="just"/>
            <a:r>
              <a:rPr lang="ru-RU" dirty="0">
                <a:cs typeface="Times New Roman" panose="02020603050405020304" pitchFamily="18" charset="0"/>
              </a:rPr>
              <a:t>2) Анкета «Удовлетворенность подготовкой в вузе по образовательной программе» по Университета (</a:t>
            </a:r>
            <a:r>
              <a:rPr lang="ru-RU" dirty="0" err="1">
                <a:cs typeface="Times New Roman" panose="02020603050405020304" pitchFamily="18" charset="0"/>
              </a:rPr>
              <a:t>специалитет</a:t>
            </a:r>
            <a:r>
              <a:rPr lang="ru-RU" dirty="0">
                <a:cs typeface="Times New Roman" panose="02020603050405020304" pitchFamily="18" charset="0"/>
              </a:rPr>
              <a:t>, СПО)  </a:t>
            </a:r>
            <a:r>
              <a:rPr lang="ru-RU" i="1" dirty="0">
                <a:cs typeface="Times New Roman" panose="02020603050405020304" pitchFamily="18" charset="0"/>
              </a:rPr>
              <a:t>(приняли участие 2018 респондентов);</a:t>
            </a:r>
          </a:p>
          <a:p>
            <a:pPr lvl="0" algn="just"/>
            <a:r>
              <a:rPr lang="ru-RU" dirty="0">
                <a:cs typeface="Times New Roman" panose="02020603050405020304" pitchFamily="18" charset="0"/>
              </a:rPr>
              <a:t>3) Анкета «Оценка уровня удовлетворенности ординаторов» </a:t>
            </a:r>
            <a:r>
              <a:rPr lang="ru-RU" i="1" dirty="0">
                <a:cs typeface="Times New Roman" panose="02020603050405020304" pitchFamily="18" charset="0"/>
              </a:rPr>
              <a:t>(приняли участие 228 респондентов);</a:t>
            </a:r>
          </a:p>
          <a:p>
            <a:pPr lvl="0" algn="just"/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4) Анкета «Оценка уровня удовлетворенности иностранных студентов» </a:t>
            </a:r>
            <a:r>
              <a:rPr lang="ru-RU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(приняли участие 102 респондента);</a:t>
            </a:r>
          </a:p>
          <a:p>
            <a:pPr lvl="0" algn="just"/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5) Анкета - «Оценка уровня удовлетворенности преподавателей, работающих с иностранными студентами» </a:t>
            </a:r>
            <a:r>
              <a:rPr lang="ru-RU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(приняли участие 74 респондента); </a:t>
            </a:r>
          </a:p>
          <a:p>
            <a:pPr lvl="0" algn="just"/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6) Анкета «Оценка уровня удовлетворенности аспирантов» </a:t>
            </a:r>
            <a:r>
              <a:rPr lang="ru-RU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(приняли участие 53 респондента);</a:t>
            </a:r>
          </a:p>
          <a:p>
            <a:pPr lvl="0" algn="just"/>
            <a:r>
              <a:rPr lang="ru-RU" dirty="0">
                <a:cs typeface="Times New Roman" panose="02020603050405020304" pitchFamily="18" charset="0"/>
              </a:rPr>
              <a:t>7) Анкета «Оценка уровня удовлетворенности научно-педагогических работников Университета» </a:t>
            </a:r>
            <a:r>
              <a:rPr lang="ru-RU" i="1" dirty="0">
                <a:cs typeface="Times New Roman" panose="02020603050405020304" pitchFamily="18" charset="0"/>
              </a:rPr>
              <a:t>(приняли участие 322 респондента);</a:t>
            </a:r>
          </a:p>
          <a:p>
            <a:pPr algn="just"/>
            <a:r>
              <a:rPr lang="ru-RU" dirty="0"/>
              <a:t>8) Анкета «Оценка уровня удовлетворенности сотрудников Университета» </a:t>
            </a:r>
            <a:r>
              <a:rPr lang="ru-RU" i="1" dirty="0"/>
              <a:t>(приняли участие 408 респондентов).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9) Анкета – Оценка уровнем удовлетворенности обучающихся элитным обучением в Университете </a:t>
            </a:r>
            <a:r>
              <a:rPr lang="ru-RU" b="1" i="1" dirty="0">
                <a:solidFill>
                  <a:srgbClr val="C00000"/>
                </a:solidFill>
              </a:rPr>
              <a:t>(приняли участие 9 респондентов)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68" y="750996"/>
            <a:ext cx="9036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 166-осн. от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13.03.2024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г., № 167-осн. от 13.03.2024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48698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12776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Анкета «Оценка </a:t>
            </a:r>
            <a:r>
              <a:rPr lang="ru-RU" sz="3200" b="1" dirty="0" smtClean="0"/>
              <a:t>уровнем </a:t>
            </a:r>
            <a:r>
              <a:rPr lang="ru-RU" sz="3200" b="1" dirty="0"/>
              <a:t>удовлетворенности научно-педагогических работников Университета» </a:t>
            </a:r>
            <a:endParaRPr lang="ru-RU" sz="3200" b="1" dirty="0" smtClean="0"/>
          </a:p>
          <a:p>
            <a:pPr algn="ctr"/>
            <a:r>
              <a:rPr lang="ru-RU" sz="3200" dirty="0" smtClean="0"/>
              <a:t>(</a:t>
            </a:r>
            <a:r>
              <a:rPr lang="ru-RU" sz="3200" dirty="0"/>
              <a:t>приняли участие 322 респондентов</a:t>
            </a:r>
            <a:r>
              <a:rPr lang="ru-RU" sz="3200" dirty="0" smtClean="0"/>
              <a:t>)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52 </a:t>
            </a: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респондента </a:t>
            </a:r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больше))</a:t>
            </a:r>
            <a:endParaRPr lang="ru-RU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80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4868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Анкета состоит из </a:t>
            </a:r>
            <a:r>
              <a:rPr lang="en-US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вопросов.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73117"/>
              </p:ext>
            </p:extLst>
          </p:nvPr>
        </p:nvGraphicFramePr>
        <p:xfrm>
          <a:off x="899592" y="918011"/>
          <a:ext cx="7344816" cy="5247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4816"/>
              </a:tblGrid>
              <a:tr h="268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Критерии удовлетворенности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уровень заработной платы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организацией учебных занятий, информированностью, расписанием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организация научно-исследовательской/учебно-исследовательской работой в Университете удовлетворены порядка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организация учебных, производственных и преддипломных практик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организация и проведением воспитательной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внеучебной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работы в Университете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18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уровень оснащенности в Университете современными компьютерными технологиями (возможностью работать на компьютере, использованием ресурсов интернета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информационная наполненность сайта учебными и методическими материалами, нормативно-правовой документацией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содержание и структура используемых информационных технологий (электронных учебных пособий, учебно-методических наглядных пособий)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обеспеченность учебной и методической литературой, которой пользуются респонденты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оснащением кабинетов, учебных кабинетов и лабораторий современным оборудованием, инструментарием, реактивами и т.д.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287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97302"/>
              </p:ext>
            </p:extLst>
          </p:nvPr>
        </p:nvGraphicFramePr>
        <p:xfrm>
          <a:off x="1043608" y="1052736"/>
          <a:ext cx="7110164" cy="4968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0164"/>
              </a:tblGrid>
              <a:tr h="323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выполнение заявок по оснащению кабинетов и лабораторий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организация питания в Университете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9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санитарно-гигиеническое состояние кабинетов, учебных аудиторий, лабораторий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уровень спортивно-материальной базы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9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получать доплаты и надбавки на  основании рейтинговой оценки Ваших профессиональных качеств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9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мероприятия, проводимые по охране труда, технике безопасности, пожарной безопасности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признание успехов и достижений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9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доступность информации о жизни Университета, поступающей от руководства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9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уровень медицинского обслуживания (обязательные медицинские осмотры, диспансеризация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организация повышения квалификации в Университете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595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1254"/>
              </p:ext>
            </p:extLst>
          </p:nvPr>
        </p:nvGraphicFramePr>
        <p:xfrm>
          <a:off x="971600" y="836712"/>
          <a:ext cx="7344816" cy="4202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4816"/>
              </a:tblGrid>
              <a:tr h="444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спортивно-материальной базы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культуры преподавательского состава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организацией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внеучебной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деятельности в ВУЗе в целом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3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системой информирования о проведении спортивных, культурно-массовых, общественных мероприятий и студенческой научной деятельности в ВУЗе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организацией социально-психологической помощи (проблемы молодой семьи, назначение материальной помощи и др.)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стимулированием обучающихся за достижения в учебе, за участие в научной, творческой, спортивной деятельности (грамоты, премии, именные стипендии, звания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716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FF0000"/>
                </a:solidFill>
              </a:rPr>
              <a:t>Самые низкие показатели по следующим </a:t>
            </a:r>
            <a:r>
              <a:rPr lang="ru-RU" sz="2400" i="1" dirty="0" smtClean="0">
                <a:solidFill>
                  <a:srgbClr val="FF0000"/>
                </a:solidFill>
              </a:rPr>
              <a:t>критериям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уровень </a:t>
            </a:r>
            <a:r>
              <a:rPr lang="ru-RU" sz="2400" dirty="0"/>
              <a:t>заработной </a:t>
            </a:r>
            <a:r>
              <a:rPr lang="ru-RU" sz="2400" dirty="0" smtClean="0"/>
              <a:t>платы (62,1%);</a:t>
            </a:r>
          </a:p>
          <a:p>
            <a:pPr marL="285750" indent="-285750" algn="just">
              <a:buFontTx/>
              <a:buChar char="-"/>
            </a:pPr>
            <a:r>
              <a:rPr lang="ru-RU" sz="2400" dirty="0"/>
              <a:t>уровень оснащенности в Университете современными компьютерными технологиями (возможностью работать на компьютере, использованием ресурсов интернета и т.д</a:t>
            </a:r>
            <a:r>
              <a:rPr lang="ru-RU" sz="2400" dirty="0" smtClean="0"/>
              <a:t>.) (62,7%);</a:t>
            </a:r>
          </a:p>
          <a:p>
            <a:pPr marL="285750" indent="-285750" algn="just">
              <a:buFontTx/>
              <a:buChar char="-"/>
            </a:pPr>
            <a:r>
              <a:rPr lang="ru-RU" sz="2400" dirty="0"/>
              <a:t>удовлетворенность оснащением кабинетов, учебных кабинетов и лабораторий современным оборудованием, инструментарием, реактивами и т.д</a:t>
            </a:r>
            <a:r>
              <a:rPr lang="ru-RU" sz="2400" dirty="0" smtClean="0"/>
              <a:t>. (57,8%);</a:t>
            </a:r>
          </a:p>
          <a:p>
            <a:pPr marL="285750" indent="-285750" algn="just">
              <a:buFontTx/>
              <a:buChar char="-"/>
            </a:pPr>
            <a:r>
              <a:rPr lang="ru-RU" sz="2400" dirty="0"/>
              <a:t>выполнение заявок по оснащению кабинетов и </a:t>
            </a:r>
            <a:r>
              <a:rPr lang="ru-RU" sz="2400" dirty="0" smtClean="0"/>
              <a:t>лабораторий (56,6%);</a:t>
            </a:r>
          </a:p>
          <a:p>
            <a:pPr marL="285750" indent="-285750" algn="just">
              <a:buFontTx/>
              <a:buChar char="-"/>
            </a:pPr>
            <a:r>
              <a:rPr lang="ru-RU" sz="2400" dirty="0"/>
              <a:t>организация питания в </a:t>
            </a:r>
            <a:r>
              <a:rPr lang="ru-RU" sz="2400" dirty="0" smtClean="0"/>
              <a:t>Университете (57,1%);</a:t>
            </a:r>
          </a:p>
          <a:p>
            <a:pPr marL="285750" indent="-285750" algn="just">
              <a:buFontTx/>
              <a:buChar char="-"/>
            </a:pPr>
            <a:r>
              <a:rPr lang="ru-RU" sz="2400" dirty="0"/>
              <a:t>возможность получать доплаты и надбавки на  основании рейтинговой оценки Ваших профессиональных </a:t>
            </a:r>
            <a:r>
              <a:rPr lang="ru-RU" sz="2400" dirty="0" smtClean="0"/>
              <a:t>качеств (67,9%)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85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Уровень удовлетворенности НПР за 3 года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40995899"/>
              </p:ext>
            </p:extLst>
          </p:nvPr>
        </p:nvGraphicFramePr>
        <p:xfrm>
          <a:off x="683568" y="1052736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5894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Анкета «Оценка </a:t>
            </a:r>
            <a:r>
              <a:rPr lang="ru-RU" sz="3200" b="1" dirty="0" smtClean="0"/>
              <a:t>уровнем </a:t>
            </a:r>
            <a:r>
              <a:rPr lang="ru-RU" sz="3200" b="1" dirty="0"/>
              <a:t>удовлетворенности </a:t>
            </a:r>
            <a:r>
              <a:rPr lang="ru-RU" sz="3200" b="1" dirty="0" smtClean="0"/>
              <a:t>сотрудников Университета»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dirty="0"/>
              <a:t>(приняли участие </a:t>
            </a:r>
            <a:r>
              <a:rPr lang="ru-RU" sz="3200" dirty="0" smtClean="0"/>
              <a:t>408 </a:t>
            </a:r>
            <a:r>
              <a:rPr lang="ru-RU" sz="3200" dirty="0"/>
              <a:t>респондентов</a:t>
            </a:r>
            <a:r>
              <a:rPr lang="ru-RU" sz="3200" dirty="0" smtClean="0"/>
              <a:t>)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189 </a:t>
            </a: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респондента больше))</a:t>
            </a:r>
            <a:endParaRPr lang="ru-RU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08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36657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Анкета состоит из </a:t>
            </a:r>
            <a:r>
              <a:rPr lang="en-US" sz="2000" dirty="0" smtClean="0"/>
              <a:t>13</a:t>
            </a:r>
            <a:r>
              <a:rPr lang="ru-RU" sz="2000" dirty="0" smtClean="0"/>
              <a:t> </a:t>
            </a:r>
            <a:r>
              <a:rPr lang="ru-RU" sz="2000" dirty="0"/>
              <a:t>вопросов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60760"/>
              </p:ext>
            </p:extLst>
          </p:nvPr>
        </p:nvGraphicFramePr>
        <p:xfrm>
          <a:off x="539552" y="1236820"/>
          <a:ext cx="7992888" cy="490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2888"/>
              </a:tblGrid>
              <a:tr h="236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Критерии удовлетворенности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уровень заработной платы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уровень оснащенности в Университете современными компьютерными технологиями (возможностью работать на компьютере, использованием ресурсов интернета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информационная наполненность сайта учебными и методическими материалами, нормативно-правовой документацией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оснащением кабинетов, учебных кабинетов и лабораторий современным оборудованием, инструментарием, реактивами и т.д.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выполнение заявок по оснащению кабинетов и лабораторий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организация питания в Университете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санитарно-гигиеническое состояние кабинетов, учебных аудиторий, лабораторий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уровень спортивно-материальной базы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1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мероприятия, проводимые по охране труда, технике безопасности, пожарной безопасности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признание успехов и достижений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доступность информации о жизни Университета, поступающей от руководства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уровень медицинского обслуживания (обязательные медицинские осмотры, диспансеризация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организация повышения квалификации в Университете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2" marR="57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983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1"/>
            <a:ext cx="69127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rgbClr val="FF0000"/>
                </a:solidFill>
              </a:rPr>
              <a:t>Самые низкие показатели по следующим </a:t>
            </a:r>
            <a:r>
              <a:rPr lang="ru-RU" sz="2800" i="1" dirty="0" smtClean="0">
                <a:solidFill>
                  <a:srgbClr val="FF0000"/>
                </a:solidFill>
              </a:rPr>
              <a:t>критериям: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/>
              <a:t>уровень </a:t>
            </a:r>
            <a:r>
              <a:rPr lang="ru-RU" sz="2800" dirty="0"/>
              <a:t>заработной </a:t>
            </a:r>
            <a:r>
              <a:rPr lang="ru-RU" sz="2800" dirty="0" smtClean="0"/>
              <a:t>платы (42,6%);</a:t>
            </a:r>
          </a:p>
          <a:p>
            <a:pPr marL="342900" indent="-342900" algn="just">
              <a:buFontTx/>
              <a:buChar char="-"/>
            </a:pPr>
            <a:r>
              <a:rPr lang="ru-RU" sz="2800" dirty="0"/>
              <a:t>уровень оснащенности в Университете современными компьютерными технологиями (возможностью работать на компьютере, использованием ресурсов интернета и т.д</a:t>
            </a:r>
            <a:r>
              <a:rPr lang="ru-RU" sz="2800" dirty="0" smtClean="0"/>
              <a:t>.) (68,1%);</a:t>
            </a:r>
          </a:p>
          <a:p>
            <a:pPr marL="342900" indent="-342900" algn="just">
              <a:buFontTx/>
              <a:buChar char="-"/>
            </a:pPr>
            <a:r>
              <a:rPr lang="ru-RU" sz="2800" dirty="0"/>
              <a:t>выполнение заявок по оснащению кабинетов и </a:t>
            </a:r>
            <a:r>
              <a:rPr lang="ru-RU" sz="2800" dirty="0" smtClean="0"/>
              <a:t>лабораторий (53,5%);</a:t>
            </a:r>
          </a:p>
          <a:p>
            <a:pPr marL="342900" indent="-342900" algn="just">
              <a:buFontTx/>
              <a:buChar char="-"/>
            </a:pPr>
            <a:r>
              <a:rPr lang="ru-RU" sz="2800" dirty="0"/>
              <a:t>организация питания в </a:t>
            </a:r>
            <a:r>
              <a:rPr lang="ru-RU" sz="2800" dirty="0" smtClean="0"/>
              <a:t>Университете (50,8%).</a:t>
            </a:r>
          </a:p>
          <a:p>
            <a:pPr algn="just"/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71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Уровень удовлетворенности сотрудников за 3 года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14216249"/>
              </p:ext>
            </p:extLst>
          </p:nvPr>
        </p:nvGraphicFramePr>
        <p:xfrm>
          <a:off x="611560" y="1412776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269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ОПРОШЕННЫХ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980727"/>
            <a:ext cx="4032448" cy="1507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Студенты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СПО)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рдинаторы,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аспиранты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980728"/>
            <a:ext cx="4032448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НПР + персонал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124075" y="549275"/>
            <a:ext cx="1223963" cy="2873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51500" y="549275"/>
            <a:ext cx="1152525" cy="2873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23"/>
          <p:cNvSpPr txBox="1">
            <a:spLocks/>
          </p:cNvSpPr>
          <p:nvPr/>
        </p:nvSpPr>
        <p:spPr>
          <a:xfrm>
            <a:off x="8786813" y="6572250"/>
            <a:ext cx="357187" cy="285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504CCA-3BB2-4162-AD35-794C7A0F2030}" type="slidenum">
              <a:rPr lang="ru-RU" sz="1200">
                <a:solidFill>
                  <a:srgbClr val="00206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2179753" y="2449283"/>
            <a:ext cx="288925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587777" y="2487981"/>
            <a:ext cx="288925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AC4EF-46A7-4B61-883D-E4EB59FDA6A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88732" y="2978585"/>
            <a:ext cx="352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4784 РЕСПОНДЕНТОВ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03366" y="2975975"/>
            <a:ext cx="351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РЕСПОНДЕНТОВ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rot="5400000" flipH="1">
            <a:off x="4185151" y="37087"/>
            <a:ext cx="694677" cy="776653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92993" y="4725144"/>
            <a:ext cx="4917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5588 респондентов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20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51344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НАПРАВЛЕНИЯ ДЛЯ </a:t>
            </a:r>
            <a:r>
              <a:rPr lang="ru-RU" sz="2000" dirty="0" smtClean="0">
                <a:solidFill>
                  <a:srgbClr val="FF0000"/>
                </a:solidFill>
              </a:rPr>
              <a:t>УЛУЧШЕНИЯ</a:t>
            </a: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>           По </a:t>
            </a:r>
            <a:r>
              <a:rPr lang="ru-RU" sz="2000" dirty="0"/>
              <a:t>результатам анализа маркетинговых исследований за 2024 год получена информация, а также разработаны рекомендации, необходимые для совершенствования различных направлений деятельности Университета:</a:t>
            </a:r>
          </a:p>
          <a:p>
            <a:pPr algn="just"/>
            <a:r>
              <a:rPr lang="ru-RU" sz="2000" dirty="0" smtClean="0"/>
              <a:t>1. Внедрить </a:t>
            </a:r>
            <a:r>
              <a:rPr lang="ru-RU" sz="2000" dirty="0"/>
              <a:t>разработанные анкеты проектного обучения в процесс маркетинговые исследования в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году.</a:t>
            </a:r>
          </a:p>
          <a:p>
            <a:pPr algn="just"/>
            <a:r>
              <a:rPr lang="ru-RU" sz="2000" dirty="0" smtClean="0"/>
              <a:t>2.</a:t>
            </a:r>
            <a:r>
              <a:rPr lang="ru-RU" sz="2000" dirty="0"/>
              <a:t> </a:t>
            </a:r>
            <a:r>
              <a:rPr lang="ru-RU" sz="2000" dirty="0" smtClean="0"/>
              <a:t>Актуализировать </a:t>
            </a:r>
            <a:r>
              <a:rPr lang="ru-RU" sz="2000" dirty="0"/>
              <a:t>СТО СМК 9.1.2.01-22 «Маркетинговые исследования уровня удовлетворенности потребителей Университета».</a:t>
            </a:r>
          </a:p>
          <a:p>
            <a:pPr algn="just"/>
            <a:r>
              <a:rPr lang="ru-RU" sz="2000" dirty="0" smtClean="0"/>
              <a:t>3. Деканам </a:t>
            </a:r>
            <a:r>
              <a:rPr lang="ru-RU" sz="2000" dirty="0"/>
              <a:t>факультетов, руководителям подразделений провести локальное, более подробное анкетирование по вопросам, показавшим низкий уровень удовлетворенности при содействии ОЛАСС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algn="just"/>
            <a:r>
              <a:rPr lang="en-US" sz="2000" dirty="0" smtClean="0"/>
              <a:t>4</a:t>
            </a:r>
            <a:r>
              <a:rPr lang="ru-RU" sz="2000" dirty="0" smtClean="0"/>
              <a:t>. Деканам факультетов рассмотреть результаты анкетирования обучающихся, НПР на заседаниях Ученых советов факультетов.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071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ПРИЧИНЫ НЕВЫПОЛНЕНИЯ ПЛАНОВ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3999" cy="500042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 ЗА 4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74515847"/>
              </p:ext>
            </p:extLst>
          </p:nvPr>
        </p:nvGraphicFramePr>
        <p:xfrm>
          <a:off x="539552" y="527195"/>
          <a:ext cx="8280920" cy="563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579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ПРИЧИНЫ НЕВЫПОЛНЕНИЯ ПЛАНОВ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3999" cy="500042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 ЗА 4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805264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опрошенных респондентов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2783 человека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52048972"/>
              </p:ext>
            </p:extLst>
          </p:nvPr>
        </p:nvGraphicFramePr>
        <p:xfrm>
          <a:off x="827584" y="908720"/>
          <a:ext cx="74168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68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12776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20689"/>
            <a:ext cx="72008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/>
              <a:t>Анкета </a:t>
            </a:r>
            <a:r>
              <a:rPr lang="ru-RU" sz="3200" dirty="0"/>
              <a:t>«Удовлетворенность подготовкой в вузе по образовательной программе» по </a:t>
            </a:r>
            <a:r>
              <a:rPr lang="ru-RU" sz="3200" dirty="0" smtClean="0"/>
              <a:t>специальностям </a:t>
            </a:r>
            <a:r>
              <a:rPr lang="ru-RU" sz="3200" dirty="0" err="1" smtClean="0"/>
              <a:t>специалитета</a:t>
            </a:r>
            <a:r>
              <a:rPr lang="ru-RU" sz="3200" dirty="0" smtClean="0"/>
              <a:t>, СПО  </a:t>
            </a:r>
            <a:r>
              <a:rPr lang="ru-RU" sz="3200" dirty="0" smtClean="0">
                <a:cs typeface="Times New Roman" panose="02020603050405020304" pitchFamily="18" charset="0"/>
              </a:rPr>
              <a:t>(</a:t>
            </a:r>
            <a:r>
              <a:rPr lang="ru-RU" sz="3200" dirty="0">
                <a:cs typeface="Times New Roman" panose="02020603050405020304" pitchFamily="18" charset="0"/>
              </a:rPr>
              <a:t>приняли участие </a:t>
            </a:r>
            <a:r>
              <a:rPr lang="ru-RU" sz="3200" dirty="0" smtClean="0">
                <a:cs typeface="Times New Roman" panose="02020603050405020304" pitchFamily="18" charset="0"/>
              </a:rPr>
              <a:t>2018 </a:t>
            </a:r>
            <a:r>
              <a:rPr lang="ru-RU" sz="3200" dirty="0">
                <a:cs typeface="Times New Roman" panose="02020603050405020304" pitchFamily="18" charset="0"/>
              </a:rPr>
              <a:t>респондента </a:t>
            </a: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(на </a:t>
            </a:r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1120 </a:t>
            </a: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респондента </a:t>
            </a:r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больше))</a:t>
            </a:r>
            <a:endParaRPr lang="ru-RU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81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98072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Оценка удовлетворенности по каждому критерию осуществляется по </a:t>
            </a:r>
            <a:r>
              <a:rPr lang="ru-RU" sz="2800" dirty="0" smtClean="0"/>
              <a:t>10-балльной </a:t>
            </a:r>
            <a:r>
              <a:rPr lang="ru-RU" sz="2800" dirty="0"/>
              <a:t>шкале, где баллы означают:</a:t>
            </a:r>
          </a:p>
          <a:p>
            <a:r>
              <a:rPr lang="ru-RU" sz="2800" dirty="0"/>
              <a:t>1-2 - Совершенно не удовлетворен;</a:t>
            </a:r>
          </a:p>
          <a:p>
            <a:r>
              <a:rPr lang="ru-RU" sz="2800" dirty="0"/>
              <a:t>3-4 - Не удовлетворен;</a:t>
            </a:r>
          </a:p>
          <a:p>
            <a:r>
              <a:rPr lang="ru-RU" sz="2800" dirty="0"/>
              <a:t>5-6 - Скорее не удовлетворен, чем удовлетворен;</a:t>
            </a:r>
          </a:p>
          <a:p>
            <a:r>
              <a:rPr lang="ru-RU" sz="2800" dirty="0"/>
              <a:t>7-8 - Удовлетворен; </a:t>
            </a:r>
          </a:p>
          <a:p>
            <a:r>
              <a:rPr lang="ru-RU" sz="2800" dirty="0"/>
              <a:t>9-10 - Совершенно удовлетворен.</a:t>
            </a:r>
          </a:p>
        </p:txBody>
      </p:sp>
    </p:spTree>
    <p:extLst>
      <p:ext uri="{BB962C8B-B14F-4D97-AF65-F5344CB8AC3E}">
        <p14:creationId xmlns:p14="http://schemas.microsoft.com/office/powerpoint/2010/main" val="95575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20688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Анкета состоит из </a:t>
            </a:r>
            <a:r>
              <a:rPr lang="en-US" sz="2000" dirty="0" smtClean="0"/>
              <a:t>11</a:t>
            </a:r>
            <a:r>
              <a:rPr lang="ru-RU" sz="2000" dirty="0" smtClean="0"/>
              <a:t> </a:t>
            </a:r>
            <a:r>
              <a:rPr lang="ru-RU" sz="2000" dirty="0"/>
              <a:t>вопросов.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59887"/>
              </p:ext>
            </p:extLst>
          </p:nvPr>
        </p:nvGraphicFramePr>
        <p:xfrm>
          <a:off x="755576" y="1020802"/>
          <a:ext cx="7560840" cy="5587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/>
              </a:tblGrid>
              <a:tr h="242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критерия/ответ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теоретической подготовки в вузе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Удовлетворенность уровнем практической подготовки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1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Организация учебной деятельности обучающихся по освоению учебных предметов, курсов, дисциплин (модулей), программ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Педагогический контроль и оценка освоения ОП в процессе промежуточной и итоговой аттестации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Разработка программно-методического обеспечения учебных предметов, курсов, дисциплин(модулей), программ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Организация учебно-производственной деятельности обучающихся по освоению программ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Педагогический контроль и оценка освоения учебно-производственной деятельности обучающихся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Создание педагогических условий для развития группы (курса) обучающихся по программам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Социально-педагогическая поддержка обучающихся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образоват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 деятельности и проф.-личностном развитии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Информирование и консультирование по вопросам проф. самоопределения и проф. выбора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Проведение практико-ориентированных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профориентационных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мероприятий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04" marR="620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171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7687</TotalTime>
  <Words>2470</Words>
  <Application>Microsoft Office PowerPoint</Application>
  <PresentationFormat>Экран (4:3)</PresentationFormat>
  <Paragraphs>253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Соколовская Марина Владимировна</dc:creator>
  <cp:lastModifiedBy>Марина В. Соколовская</cp:lastModifiedBy>
  <cp:revision>1051</cp:revision>
  <dcterms:created xsi:type="dcterms:W3CDTF">2015-06-22T02:34:20Z</dcterms:created>
  <dcterms:modified xsi:type="dcterms:W3CDTF">2024-06-04T08:47:11Z</dcterms:modified>
</cp:coreProperties>
</file>