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5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7" r:id="rId21"/>
    <p:sldId id="275" r:id="rId22"/>
    <p:sldId id="279" r:id="rId23"/>
    <p:sldId id="280" r:id="rId24"/>
    <p:sldId id="281" r:id="rId25"/>
    <p:sldId id="282" r:id="rId26"/>
    <p:sldId id="283" r:id="rId27"/>
    <p:sldId id="284" r:id="rId28"/>
    <p:sldId id="278" r:id="rId29"/>
  </p:sldIdLst>
  <p:sldSz cx="9144000" cy="5143500" type="screen16x9"/>
  <p:notesSz cx="6858000" cy="9144000"/>
  <p:embeddedFontLst>
    <p:embeddedFont>
      <p:font typeface="Libre Baskerville" panose="020B0604020202020204" charset="0"/>
      <p:regular r:id="rId31"/>
      <p:bold r:id="rId32"/>
      <p:italic r:id="rId33"/>
    </p:embeddedFont>
    <p:embeddedFont>
      <p:font typeface="맑은 고딕" panose="020B0503020000020004" pitchFamily="34" charset="-127"/>
      <p:regular r:id="rId34"/>
      <p:bold r:id="rId35"/>
    </p:embeddedFont>
    <p:embeddedFont>
      <p:font typeface="Poppins Light" panose="020B0604020202020204" charset="0"/>
      <p:regular r:id="rId36"/>
      <p:bold r:id="rId37"/>
      <p:italic r:id="rId38"/>
      <p:boldItalic r:id="rId39"/>
    </p:embeddedFont>
    <p:embeddedFont>
      <p:font typeface="Arial Narrow" panose="020B0606020202030204" pitchFamily="34" charset="0"/>
      <p:regular r:id="rId40"/>
      <p:bold r:id="rId41"/>
      <p:italic r:id="rId42"/>
      <p:boldItalic r:id="rId43"/>
    </p:embeddedFont>
    <p:embeddedFont>
      <p:font typeface="Poppins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E1A007-E1E2-48BA-8474-B8B4AE2747F5}">
  <a:tblStyle styleId="{9AE1A007-E1E2-48BA-8474-B8B4AE2747F5}" styleName="Table_0">
    <a:wholeTbl>
      <a:tcTxStyle b="off" i="off">
        <a:font>
          <a:latin typeface="Poppins Light"/>
          <a:ea typeface="Poppins Light"/>
          <a:cs typeface="Poppins Light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493C80-E1C9-4542-A5BD-1946F66E5147}" styleName="Table_1">
    <a:wholeTbl>
      <a:tcTxStyle b="off" i="off">
        <a:font>
          <a:latin typeface="Poppins Light"/>
          <a:ea typeface="Poppins Light"/>
          <a:cs typeface="Poppins Ligh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Poppins Light"/>
          <a:ea typeface="Poppins Light"/>
          <a:cs typeface="Poppins Ligh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Poppins Light"/>
          <a:ea typeface="Poppins Light"/>
          <a:cs typeface="Poppins Ligh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Poppins Light"/>
          <a:ea typeface="Poppins Light"/>
          <a:cs typeface="Poppins Ligh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Poppins Light"/>
          <a:ea typeface="Poppins Light"/>
          <a:cs typeface="Poppins Ligh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9794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dfc6e0744a_1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2dfc6e0744a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1631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dfe1553a7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2dfe1553a7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085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dfe1553a7c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2dfe1553a7c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6189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3499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0991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dfe1553a7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2dfe1553a7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0187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6261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2338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6139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8838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dfe1553a7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2dfe1553a7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581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dfc6e0744a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2dfc6e0744a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9927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370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dfc6e0744a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2dfc6e0744a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8519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dfc6e0744a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2dfc6e0744a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1508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dfc6e0744a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2dfc6e0744a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75641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77766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37616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078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dfc6e0744a_1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2dfc6e0744a_1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9612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dfc6e0744a_1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2dfc6e0744a_1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3203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dfc6e0744a_1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2dfc6e0744a_1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9630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dfc6e0744a_1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2dfc6e0744a_1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703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dfc6e0744a_1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2dfc6e0744a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7432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dfc6e0744a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2dfc6e0744a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8991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dfc6e0744a_1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2dfc6e0744a_1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400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pptmon.com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NUL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PTMON title">
  <p:cSld name="3_PPTMON 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4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4"/>
          <p:cNvPicPr preferRelativeResize="0"/>
          <p:nvPr/>
        </p:nvPicPr>
        <p:blipFill rotWithShape="1">
          <a:blip r:embed="rId6">
            <a:alphaModFix/>
          </a:blip>
          <a:srcRect r="22773" b="36448"/>
          <a:stretch/>
        </p:blipFill>
        <p:spPr>
          <a:xfrm>
            <a:off x="5900057" y="2714626"/>
            <a:ext cx="3243943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4"/>
          <p:cNvPicPr preferRelativeResize="0"/>
          <p:nvPr/>
        </p:nvPicPr>
        <p:blipFill rotWithShape="1">
          <a:blip r:embed="rId6">
            <a:alphaModFix/>
          </a:blip>
          <a:srcRect r="33946" b="23985"/>
          <a:stretch/>
        </p:blipFill>
        <p:spPr>
          <a:xfrm rot="5400000" flipH="1">
            <a:off x="65318" y="-65320"/>
            <a:ext cx="2774588" cy="2905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title">
  <p:cSld name="PPTMON 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7056" y="700391"/>
            <a:ext cx="5246945" cy="3742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PTMON title">
  <p:cSld name="1_PPTMON title">
    <p:bg>
      <p:bgPr>
        <a:solidFill>
          <a:srgbClr val="BFBFB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6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6">
            <a:alphaModFix/>
          </a:blip>
          <a:srcRect r="38431" b="64996"/>
          <a:stretch/>
        </p:blipFill>
        <p:spPr>
          <a:xfrm>
            <a:off x="4973998" y="3343073"/>
            <a:ext cx="4170002" cy="1800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6"/>
          <p:cNvPicPr preferRelativeResize="0"/>
          <p:nvPr/>
        </p:nvPicPr>
        <p:blipFill rotWithShape="1">
          <a:blip r:embed="rId6">
            <a:alphaModFix/>
          </a:blip>
          <a:srcRect l="11949" t="60141"/>
          <a:stretch/>
        </p:blipFill>
        <p:spPr>
          <a:xfrm>
            <a:off x="0" y="0"/>
            <a:ext cx="5963663" cy="2050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PTMON title">
  <p:cSld name="2_PPTMON title">
    <p:bg>
      <p:bgPr>
        <a:solidFill>
          <a:srgbClr val="F2F2F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7"/>
          <p:cNvPicPr preferRelativeResize="0"/>
          <p:nvPr/>
        </p:nvPicPr>
        <p:blipFill rotWithShape="1">
          <a:blip r:embed="rId6">
            <a:alphaModFix/>
          </a:blip>
          <a:srcRect r="32322" b="50950"/>
          <a:stretch/>
        </p:blipFill>
        <p:spPr>
          <a:xfrm flipH="1">
            <a:off x="-1" y="2854188"/>
            <a:ext cx="3662464" cy="228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7"/>
          <p:cNvPicPr preferRelativeResize="0"/>
          <p:nvPr/>
        </p:nvPicPr>
        <p:blipFill rotWithShape="1">
          <a:blip r:embed="rId6">
            <a:alphaModFix/>
          </a:blip>
          <a:srcRect t="50000" r="29564"/>
          <a:stretch/>
        </p:blipFill>
        <p:spPr>
          <a:xfrm>
            <a:off x="5332238" y="0"/>
            <a:ext cx="3811762" cy="2333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7"/>
          <p:cNvPicPr preferRelativeResize="0"/>
          <p:nvPr/>
        </p:nvPicPr>
        <p:blipFill rotWithShape="1">
          <a:blip r:embed="rId7">
            <a:alphaModFix/>
          </a:blip>
          <a:srcRect l="15409" b="50000"/>
          <a:stretch/>
        </p:blipFill>
        <p:spPr>
          <a:xfrm>
            <a:off x="0" y="3319429"/>
            <a:ext cx="3137170" cy="1824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7"/>
          <p:cNvPicPr preferRelativeResize="0"/>
          <p:nvPr/>
        </p:nvPicPr>
        <p:blipFill rotWithShape="1">
          <a:blip r:embed="rId7">
            <a:alphaModFix/>
          </a:blip>
          <a:srcRect t="75362" r="46889"/>
          <a:stretch/>
        </p:blipFill>
        <p:spPr>
          <a:xfrm>
            <a:off x="7174350" y="0"/>
            <a:ext cx="1969650" cy="898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PTMON slide">
  <p:cSld name="1_PPTMON slide">
    <p:bg>
      <p:bgPr>
        <a:solidFill>
          <a:srgbClr val="D8D8D8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8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8"/>
          <p:cNvPicPr preferRelativeResize="0"/>
          <p:nvPr/>
        </p:nvPicPr>
        <p:blipFill rotWithShape="1">
          <a:blip r:embed="rId6">
            <a:alphaModFix/>
          </a:blip>
          <a:srcRect t="26124" r="62745"/>
          <a:stretch/>
        </p:blipFill>
        <p:spPr>
          <a:xfrm rot="5400000">
            <a:off x="6116765" y="2116264"/>
            <a:ext cx="2254677" cy="3799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8"/>
          <p:cNvPicPr preferRelativeResize="0"/>
          <p:nvPr/>
        </p:nvPicPr>
        <p:blipFill rotWithShape="1">
          <a:blip r:embed="rId6">
            <a:alphaModFix/>
          </a:blip>
          <a:srcRect l="24454" t="64995"/>
          <a:stretch/>
        </p:blipFill>
        <p:spPr>
          <a:xfrm>
            <a:off x="0" y="0"/>
            <a:ext cx="4572000" cy="1800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PTMON slide">
  <p:cSld name="2_PPTMON slide">
    <p:bg>
      <p:bgPr>
        <a:solidFill>
          <a:srgbClr val="BFBFB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9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9"/>
          <p:cNvPicPr preferRelativeResize="0"/>
          <p:nvPr/>
        </p:nvPicPr>
        <p:blipFill rotWithShape="1">
          <a:blip r:embed="rId6">
            <a:alphaModFix/>
          </a:blip>
          <a:srcRect l="28615" t="37833"/>
          <a:stretch/>
        </p:blipFill>
        <p:spPr>
          <a:xfrm>
            <a:off x="0" y="0"/>
            <a:ext cx="2655651" cy="2337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9"/>
          <p:cNvPicPr preferRelativeResize="0"/>
          <p:nvPr/>
        </p:nvPicPr>
        <p:blipFill rotWithShape="1">
          <a:blip r:embed="rId6">
            <a:alphaModFix/>
          </a:blip>
          <a:srcRect r="25330" b="50000"/>
          <a:stretch/>
        </p:blipFill>
        <p:spPr>
          <a:xfrm>
            <a:off x="6366160" y="3263423"/>
            <a:ext cx="2777840" cy="1880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PTMON slide">
  <p:cSld name="3_PPTMON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0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0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20"/>
          <p:cNvPicPr preferRelativeResize="0"/>
          <p:nvPr/>
        </p:nvPicPr>
        <p:blipFill rotWithShape="1">
          <a:blip r:embed="rId6">
            <a:alphaModFix/>
          </a:blip>
          <a:srcRect l="15338" b="57897"/>
          <a:stretch/>
        </p:blipFill>
        <p:spPr>
          <a:xfrm>
            <a:off x="0" y="3335912"/>
            <a:ext cx="6320166" cy="1807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0"/>
          <p:cNvPicPr preferRelativeResize="0"/>
          <p:nvPr/>
        </p:nvPicPr>
        <p:blipFill rotWithShape="1">
          <a:blip r:embed="rId6">
            <a:alphaModFix/>
          </a:blip>
          <a:srcRect t="66055" r="25893"/>
          <a:stretch/>
        </p:blipFill>
        <p:spPr>
          <a:xfrm rot="10800000" flipH="1">
            <a:off x="3611774" y="3686107"/>
            <a:ext cx="5532226" cy="1457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0"/>
          <p:cNvPicPr preferRelativeResize="0"/>
          <p:nvPr/>
        </p:nvPicPr>
        <p:blipFill rotWithShape="1">
          <a:blip r:embed="rId7">
            <a:alphaModFix/>
          </a:blip>
          <a:srcRect l="-1837" t="50000"/>
          <a:stretch/>
        </p:blipFill>
        <p:spPr>
          <a:xfrm rot="10800000" flipH="1">
            <a:off x="7272688" y="4239705"/>
            <a:ext cx="1871312" cy="90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0"/>
          <p:cNvPicPr preferRelativeResize="0"/>
          <p:nvPr/>
        </p:nvPicPr>
        <p:blipFill rotWithShape="1">
          <a:blip r:embed="rId7">
            <a:alphaModFix/>
          </a:blip>
          <a:srcRect b="50000"/>
          <a:stretch/>
        </p:blipFill>
        <p:spPr>
          <a:xfrm rot="10800000">
            <a:off x="0" y="-1"/>
            <a:ext cx="1837578" cy="903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PPTMON slide">
  <p:cSld name="4_PPTMON slide">
    <p:bg>
      <p:bgPr>
        <a:solidFill>
          <a:srgbClr val="595959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1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21"/>
          <p:cNvPicPr preferRelativeResize="0"/>
          <p:nvPr/>
        </p:nvPicPr>
        <p:blipFill rotWithShape="1">
          <a:blip r:embed="rId6">
            <a:alphaModFix/>
          </a:blip>
          <a:srcRect l="1422" b="53003"/>
          <a:stretch/>
        </p:blipFill>
        <p:spPr>
          <a:xfrm>
            <a:off x="-1" y="2726193"/>
            <a:ext cx="5878856" cy="2417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1"/>
          <p:cNvPicPr preferRelativeResize="0"/>
          <p:nvPr/>
        </p:nvPicPr>
        <p:blipFill rotWithShape="1">
          <a:blip r:embed="rId6">
            <a:alphaModFix/>
          </a:blip>
          <a:srcRect t="55119" r="30078"/>
          <a:stretch/>
        </p:blipFill>
        <p:spPr>
          <a:xfrm>
            <a:off x="4974094" y="0"/>
            <a:ext cx="4169906" cy="2308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PTMON slide">
  <p:cSld name="5_PPTMON slide">
    <p:bg>
      <p:bgPr>
        <a:solidFill>
          <a:srgbClr val="D8D8D8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2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22"/>
          <p:cNvPicPr preferRelativeResize="0"/>
          <p:nvPr/>
        </p:nvPicPr>
        <p:blipFill rotWithShape="1">
          <a:blip r:embed="rId6">
            <a:alphaModFix/>
          </a:blip>
          <a:srcRect r="50000"/>
          <a:stretch/>
        </p:blipFill>
        <p:spPr>
          <a:xfrm rot="10800000" flipH="1">
            <a:off x="7043738" y="535336"/>
            <a:ext cx="2100263" cy="3821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2"/>
          <p:cNvPicPr preferRelativeResize="0"/>
          <p:nvPr/>
        </p:nvPicPr>
        <p:blipFill rotWithShape="1">
          <a:blip r:embed="rId6">
            <a:alphaModFix/>
          </a:blip>
          <a:srcRect l="50000"/>
          <a:stretch/>
        </p:blipFill>
        <p:spPr>
          <a:xfrm>
            <a:off x="0" y="1046040"/>
            <a:ext cx="2100263" cy="3821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PPTMON slide">
  <p:cSld name="6_PPTMON slide">
    <p:bg>
      <p:bgPr>
        <a:solidFill>
          <a:srgbClr val="595959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3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23"/>
          <p:cNvPicPr preferRelativeResize="0"/>
          <p:nvPr/>
        </p:nvPicPr>
        <p:blipFill rotWithShape="1">
          <a:blip r:embed="rId6">
            <a:alphaModFix/>
          </a:blip>
          <a:srcRect l="30771" t="59646"/>
          <a:stretch/>
        </p:blipFill>
        <p:spPr>
          <a:xfrm>
            <a:off x="0" y="0"/>
            <a:ext cx="5168095" cy="1732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3"/>
          <p:cNvPicPr preferRelativeResize="0"/>
          <p:nvPr/>
        </p:nvPicPr>
        <p:blipFill rotWithShape="1">
          <a:blip r:embed="rId7">
            <a:alphaModFix/>
          </a:blip>
          <a:srcRect t="67673" r="33310"/>
          <a:stretch/>
        </p:blipFill>
        <p:spPr>
          <a:xfrm rot="10800000" flipH="1">
            <a:off x="4335218" y="3480755"/>
            <a:ext cx="4808782" cy="1662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PPTMON slide">
  <p:cSld name="7_PPTMON sli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4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24"/>
          <p:cNvPicPr preferRelativeResize="0"/>
          <p:nvPr/>
        </p:nvPicPr>
        <p:blipFill rotWithShape="1">
          <a:blip r:embed="rId6">
            <a:alphaModFix/>
          </a:blip>
          <a:srcRect l="50000" b="43454"/>
          <a:stretch/>
        </p:blipFill>
        <p:spPr>
          <a:xfrm>
            <a:off x="0" y="3698792"/>
            <a:ext cx="1298643" cy="1444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4"/>
          <p:cNvPicPr preferRelativeResize="0"/>
          <p:nvPr/>
        </p:nvPicPr>
        <p:blipFill rotWithShape="1">
          <a:blip r:embed="rId7">
            <a:alphaModFix/>
          </a:blip>
          <a:srcRect t="24836" r="19317"/>
          <a:stretch/>
        </p:blipFill>
        <p:spPr>
          <a:xfrm>
            <a:off x="6549038" y="-1"/>
            <a:ext cx="2594962" cy="1724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PPTMON slide">
  <p:cSld name="8_PPTMON slide">
    <p:bg>
      <p:bgPr>
        <a:solidFill>
          <a:srgbClr val="BFBFBF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5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5"/>
          <p:cNvPicPr preferRelativeResize="0"/>
          <p:nvPr/>
        </p:nvPicPr>
        <p:blipFill rotWithShape="1">
          <a:blip r:embed="rId6">
            <a:alphaModFix/>
          </a:blip>
          <a:srcRect l="28381" b="8150"/>
          <a:stretch/>
        </p:blipFill>
        <p:spPr>
          <a:xfrm>
            <a:off x="-1" y="419232"/>
            <a:ext cx="4334342" cy="4724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5"/>
          <p:cNvPicPr preferRelativeResize="0"/>
          <p:nvPr/>
        </p:nvPicPr>
        <p:blipFill rotWithShape="1">
          <a:blip r:embed="rId7">
            <a:alphaModFix/>
          </a:blip>
          <a:srcRect t="28793"/>
          <a:stretch/>
        </p:blipFill>
        <p:spPr>
          <a:xfrm>
            <a:off x="781808" y="0"/>
            <a:ext cx="5088847" cy="366245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5"/>
          <p:cNvSpPr>
            <a:spLocks noGrp="1"/>
          </p:cNvSpPr>
          <p:nvPr>
            <p:ph type="pic" idx="2"/>
          </p:nvPr>
        </p:nvSpPr>
        <p:spPr>
          <a:xfrm>
            <a:off x="642938" y="1762175"/>
            <a:ext cx="2456213" cy="245761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PPTMON slide">
  <p:cSld name="9_PPTMON slide">
    <p:bg>
      <p:bgPr>
        <a:solidFill>
          <a:srgbClr val="F2F2F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6"/>
          <p:cNvPicPr preferRelativeResize="0"/>
          <p:nvPr/>
        </p:nvPicPr>
        <p:blipFill rotWithShape="1">
          <a:blip r:embed="rId2">
            <a:alphaModFix/>
          </a:blip>
          <a:srcRect b="41006"/>
          <a:stretch/>
        </p:blipFill>
        <p:spPr>
          <a:xfrm flipH="1">
            <a:off x="164131" y="2109155"/>
            <a:ext cx="6772930" cy="3034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6">
            <a:hlinkClick r:id="rId5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6"/>
          <p:cNvSpPr>
            <a:spLocks noGrp="1"/>
          </p:cNvSpPr>
          <p:nvPr>
            <p:ph type="pic" idx="2"/>
          </p:nvPr>
        </p:nvSpPr>
        <p:spPr>
          <a:xfrm>
            <a:off x="961158" y="931229"/>
            <a:ext cx="2286867" cy="32810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PPTMON slide">
  <p:cSld name="10_PPTMON slid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7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7"/>
          <p:cNvPicPr preferRelativeResize="0"/>
          <p:nvPr/>
        </p:nvPicPr>
        <p:blipFill rotWithShape="1">
          <a:blip r:embed="rId6">
            <a:alphaModFix/>
          </a:blip>
          <a:srcRect t="2028" r="78058"/>
          <a:stretch/>
        </p:blipFill>
        <p:spPr>
          <a:xfrm>
            <a:off x="7561807" y="-1"/>
            <a:ext cx="1582194" cy="503918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155257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125" name="Google Shape;125;p27"/>
          <p:cNvPicPr preferRelativeResize="0"/>
          <p:nvPr/>
        </p:nvPicPr>
        <p:blipFill rotWithShape="1">
          <a:blip r:embed="rId6">
            <a:alphaModFix/>
          </a:blip>
          <a:srcRect r="50528" b="73742"/>
          <a:stretch/>
        </p:blipFill>
        <p:spPr>
          <a:xfrm rot="5400000">
            <a:off x="-1108340" y="2684584"/>
            <a:ext cx="3567255" cy="1350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PPTMON slide">
  <p:cSld name="11_PPTMON slid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8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28"/>
          <p:cNvPicPr preferRelativeResize="0"/>
          <p:nvPr/>
        </p:nvPicPr>
        <p:blipFill rotWithShape="1">
          <a:blip r:embed="rId6">
            <a:alphaModFix/>
          </a:blip>
          <a:srcRect t="23777" r="60788"/>
          <a:stretch/>
        </p:blipFill>
        <p:spPr>
          <a:xfrm rot="5400000">
            <a:off x="6185999" y="2185502"/>
            <a:ext cx="1995452" cy="392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8"/>
          <p:cNvPicPr preferRelativeResize="0"/>
          <p:nvPr/>
        </p:nvPicPr>
        <p:blipFill rotWithShape="1">
          <a:blip r:embed="rId6">
            <a:alphaModFix/>
          </a:blip>
          <a:srcRect l="67015" b="17619"/>
          <a:stretch/>
        </p:blipFill>
        <p:spPr>
          <a:xfrm rot="5400000">
            <a:off x="1279329" y="-1279329"/>
            <a:ext cx="1678571" cy="4237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PPTMON slide">
  <p:cSld name="12_PPTMON slide">
    <p:bg>
      <p:bgPr>
        <a:solidFill>
          <a:srgbClr val="3F3F3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9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9"/>
          <p:cNvPicPr preferRelativeResize="0"/>
          <p:nvPr/>
        </p:nvPicPr>
        <p:blipFill rotWithShape="1">
          <a:blip r:embed="rId6">
            <a:alphaModFix/>
          </a:blip>
          <a:srcRect r="31601" b="66861"/>
          <a:stretch/>
        </p:blipFill>
        <p:spPr>
          <a:xfrm flipH="1">
            <a:off x="0" y="4076920"/>
            <a:ext cx="2419461" cy="106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9"/>
          <p:cNvPicPr preferRelativeResize="0"/>
          <p:nvPr/>
        </p:nvPicPr>
        <p:blipFill rotWithShape="1">
          <a:blip r:embed="rId6">
            <a:alphaModFix/>
          </a:blip>
          <a:srcRect t="67150"/>
          <a:stretch/>
        </p:blipFill>
        <p:spPr>
          <a:xfrm>
            <a:off x="0" y="0"/>
            <a:ext cx="4200525" cy="1255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9"/>
          <p:cNvPicPr preferRelativeResize="0"/>
          <p:nvPr/>
        </p:nvPicPr>
        <p:blipFill rotWithShape="1">
          <a:blip r:embed="rId6">
            <a:alphaModFix/>
          </a:blip>
          <a:srcRect r="65644" b="33430"/>
          <a:stretch/>
        </p:blipFill>
        <p:spPr>
          <a:xfrm>
            <a:off x="7700887" y="2599270"/>
            <a:ext cx="1443113" cy="2544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PPTMON slide">
  <p:cSld name="13_PPTMON slide">
    <p:bg>
      <p:bgPr>
        <a:solidFill>
          <a:srgbClr val="BFBFBF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0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0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30"/>
          <p:cNvPicPr preferRelativeResize="0"/>
          <p:nvPr/>
        </p:nvPicPr>
        <p:blipFill rotWithShape="1">
          <a:blip r:embed="rId6">
            <a:alphaModFix/>
          </a:blip>
          <a:srcRect t="7171" r="14250"/>
          <a:stretch/>
        </p:blipFill>
        <p:spPr>
          <a:xfrm flipH="1">
            <a:off x="-1" y="0"/>
            <a:ext cx="6183058" cy="477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0"/>
          <p:cNvPicPr preferRelativeResize="0"/>
          <p:nvPr/>
        </p:nvPicPr>
        <p:blipFill rotWithShape="1">
          <a:blip r:embed="rId7">
            <a:alphaModFix/>
          </a:blip>
          <a:srcRect l="20643"/>
          <a:stretch/>
        </p:blipFill>
        <p:spPr>
          <a:xfrm rot="10800000">
            <a:off x="5810592" y="186985"/>
            <a:ext cx="3333408" cy="382190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0"/>
          <p:cNvSpPr>
            <a:spLocks noGrp="1"/>
          </p:cNvSpPr>
          <p:nvPr>
            <p:ph type="pic" idx="2"/>
          </p:nvPr>
        </p:nvSpPr>
        <p:spPr>
          <a:xfrm>
            <a:off x="756268" y="1255269"/>
            <a:ext cx="3642871" cy="16853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3" name="Google Shape;143;p30"/>
          <p:cNvSpPr>
            <a:spLocks noGrp="1"/>
          </p:cNvSpPr>
          <p:nvPr>
            <p:ph type="pic" idx="3"/>
          </p:nvPr>
        </p:nvSpPr>
        <p:spPr>
          <a:xfrm>
            <a:off x="4754387" y="1255269"/>
            <a:ext cx="3642871" cy="16853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PPTMON slide">
  <p:cSld name="14_PPTMON slid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1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9391" y="425054"/>
            <a:ext cx="7465219" cy="429339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1"/>
          <p:cNvSpPr>
            <a:spLocks noGrp="1"/>
          </p:cNvSpPr>
          <p:nvPr>
            <p:ph type="pic" idx="2"/>
          </p:nvPr>
        </p:nvSpPr>
        <p:spPr>
          <a:xfrm>
            <a:off x="1061977" y="1032586"/>
            <a:ext cx="1690200" cy="169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9" name="Google Shape;149;p31"/>
          <p:cNvSpPr>
            <a:spLocks noGrp="1"/>
          </p:cNvSpPr>
          <p:nvPr>
            <p:ph type="pic" idx="3"/>
          </p:nvPr>
        </p:nvSpPr>
        <p:spPr>
          <a:xfrm>
            <a:off x="4767608" y="1032586"/>
            <a:ext cx="1690200" cy="169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0" name="Google Shape;150;p31"/>
          <p:cNvSpPr>
            <a:spLocks noGrp="1"/>
          </p:cNvSpPr>
          <p:nvPr>
            <p:ph type="pic" idx="4"/>
          </p:nvPr>
        </p:nvSpPr>
        <p:spPr>
          <a:xfrm>
            <a:off x="2914637" y="2885687"/>
            <a:ext cx="1690200" cy="169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1" name="Google Shape;151;p31"/>
          <p:cNvSpPr>
            <a:spLocks noGrp="1"/>
          </p:cNvSpPr>
          <p:nvPr>
            <p:ph type="pic" idx="5"/>
          </p:nvPr>
        </p:nvSpPr>
        <p:spPr>
          <a:xfrm>
            <a:off x="6620268" y="2885687"/>
            <a:ext cx="1690200" cy="169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PPTMON slide">
  <p:cSld name="15_PPTMON slide">
    <p:bg>
      <p:bgPr>
        <a:solidFill>
          <a:srgbClr val="F2F2F2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2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32"/>
          <p:cNvPicPr preferRelativeResize="0"/>
          <p:nvPr/>
        </p:nvPicPr>
        <p:blipFill rotWithShape="1">
          <a:blip r:embed="rId6">
            <a:alphaModFix/>
          </a:blip>
          <a:srcRect r="20198" b="20525"/>
          <a:stretch/>
        </p:blipFill>
        <p:spPr>
          <a:xfrm>
            <a:off x="3739046" y="1055704"/>
            <a:ext cx="5404955" cy="408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2"/>
          <p:cNvPicPr preferRelativeResize="0"/>
          <p:nvPr/>
        </p:nvPicPr>
        <p:blipFill rotWithShape="1">
          <a:blip r:embed="rId7">
            <a:alphaModFix/>
          </a:blip>
          <a:srcRect l="27603" t="55427"/>
          <a:stretch/>
        </p:blipFill>
        <p:spPr>
          <a:xfrm>
            <a:off x="-1" y="0"/>
            <a:ext cx="4381460" cy="229253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2"/>
          <p:cNvSpPr>
            <a:spLocks noGrp="1"/>
          </p:cNvSpPr>
          <p:nvPr>
            <p:ph type="pic" idx="2"/>
          </p:nvPr>
        </p:nvSpPr>
        <p:spPr>
          <a:xfrm>
            <a:off x="5838367" y="758354"/>
            <a:ext cx="1714517" cy="3719999"/>
          </a:xfrm>
          <a:prstGeom prst="roundRect">
            <a:avLst>
              <a:gd name="adj" fmla="val 14137"/>
            </a:avLst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PPTMON slide">
  <p:cSld name="16_PPTMON slide">
    <p:bg>
      <p:bgPr>
        <a:solidFill>
          <a:srgbClr val="7F7F7F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3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17768" y="0"/>
            <a:ext cx="2383473" cy="234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3"/>
          <p:cNvPicPr preferRelativeResize="0"/>
          <p:nvPr/>
        </p:nvPicPr>
        <p:blipFill rotWithShape="1">
          <a:blip r:embed="rId7">
            <a:alphaModFix/>
          </a:blip>
          <a:srcRect b="18191"/>
          <a:stretch/>
        </p:blipFill>
        <p:spPr>
          <a:xfrm>
            <a:off x="3202485" y="935663"/>
            <a:ext cx="5088847" cy="420783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3"/>
          <p:cNvSpPr>
            <a:spLocks noGrp="1"/>
          </p:cNvSpPr>
          <p:nvPr>
            <p:ph type="pic" idx="2"/>
          </p:nvPr>
        </p:nvSpPr>
        <p:spPr>
          <a:xfrm>
            <a:off x="5344205" y="815640"/>
            <a:ext cx="2637094" cy="3517397"/>
          </a:xfrm>
          <a:prstGeom prst="roundRect">
            <a:avLst>
              <a:gd name="adj" fmla="val 1370"/>
            </a:avLst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PPTMON slide">
  <p:cSld name="17_PPTMON slide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4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34"/>
          <p:cNvPicPr preferRelativeResize="0"/>
          <p:nvPr/>
        </p:nvPicPr>
        <p:blipFill rotWithShape="1">
          <a:blip r:embed="rId6">
            <a:alphaModFix/>
          </a:blip>
          <a:srcRect l="23193" b="25593"/>
          <a:stretch/>
        </p:blipFill>
        <p:spPr>
          <a:xfrm rot="-5400000">
            <a:off x="5276141" y="1275638"/>
            <a:ext cx="3908600" cy="382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4"/>
          <p:cNvPicPr preferRelativeResize="0"/>
          <p:nvPr/>
        </p:nvPicPr>
        <p:blipFill rotWithShape="1">
          <a:blip r:embed="rId7">
            <a:alphaModFix/>
          </a:blip>
          <a:srcRect t="7176"/>
          <a:stretch/>
        </p:blipFill>
        <p:spPr>
          <a:xfrm>
            <a:off x="2186264" y="0"/>
            <a:ext cx="5963663" cy="477436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4"/>
          <p:cNvSpPr>
            <a:spLocks noGrp="1"/>
          </p:cNvSpPr>
          <p:nvPr>
            <p:ph type="pic" idx="2"/>
          </p:nvPr>
        </p:nvSpPr>
        <p:spPr>
          <a:xfrm>
            <a:off x="3930399" y="994083"/>
            <a:ext cx="3907074" cy="241705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PPTMON slide">
  <p:cSld name="18_PPTMON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5"/>
          <p:cNvPicPr preferRelativeResize="0"/>
          <p:nvPr/>
        </p:nvPicPr>
        <p:blipFill rotWithShape="1">
          <a:blip r:embed="rId2">
            <a:alphaModFix/>
          </a:blip>
          <a:srcRect l="18640" t="56644"/>
          <a:stretch/>
        </p:blipFill>
        <p:spPr>
          <a:xfrm>
            <a:off x="-1" y="0"/>
            <a:ext cx="4852031" cy="2230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5">
            <a:hlinkClick r:id="rId5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3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5">
            <a:hlinkClick r:id="rId5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35"/>
          <p:cNvPicPr preferRelativeResize="0"/>
          <p:nvPr/>
        </p:nvPicPr>
        <p:blipFill rotWithShape="1">
          <a:blip r:embed="rId7">
            <a:alphaModFix/>
          </a:blip>
          <a:srcRect b="50000"/>
          <a:stretch/>
        </p:blipFill>
        <p:spPr>
          <a:xfrm>
            <a:off x="5883239" y="3539728"/>
            <a:ext cx="3260762" cy="1603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5"/>
          <p:cNvPicPr preferRelativeResize="0"/>
          <p:nvPr/>
        </p:nvPicPr>
        <p:blipFill rotWithShape="1">
          <a:blip r:embed="rId8">
            <a:alphaModFix/>
          </a:blip>
          <a:srcRect l="16793" b="63649"/>
          <a:stretch/>
        </p:blipFill>
        <p:spPr>
          <a:xfrm flipH="1">
            <a:off x="5648862" y="3754193"/>
            <a:ext cx="3495138" cy="1389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5"/>
          <p:cNvPicPr preferRelativeResize="0"/>
          <p:nvPr/>
        </p:nvPicPr>
        <p:blipFill rotWithShape="1">
          <a:blip r:embed="rId7">
            <a:alphaModFix/>
          </a:blip>
          <a:srcRect b="50000"/>
          <a:stretch/>
        </p:blipFill>
        <p:spPr>
          <a:xfrm rot="10800000">
            <a:off x="0" y="0"/>
            <a:ext cx="3260762" cy="1603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slide">
  <p:cSld name="PPTMON slid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6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PTMON custom">
  <p:cSld name="PPTMON custom"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7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ibre Baskerville"/>
              <a:buNone/>
              <a:defRPr sz="4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7" name="Google Shape;187;p3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88" name="Google Shape;18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89" name="Google Shape;18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90" name="Google Shape;19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PPTMON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4518423" y="5297943"/>
            <a:ext cx="1299346" cy="142875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3326233" y="5297943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CD72F778-322C-417E-8161-1DF1224A83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98" b="20525"/>
          <a:stretch/>
        </p:blipFill>
        <p:spPr>
          <a:xfrm>
            <a:off x="3739046" y="1055704"/>
            <a:ext cx="5404955" cy="408779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A200817B-C2C1-4DB6-B1F7-3A2B0E4D8F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3" t="55428"/>
          <a:stretch/>
        </p:blipFill>
        <p:spPr>
          <a:xfrm>
            <a:off x="0" y="0"/>
            <a:ext cx="4381460" cy="2292537"/>
          </a:xfrm>
          <a:prstGeom prst="rect">
            <a:avLst/>
          </a:prstGeom>
        </p:spPr>
      </p:pic>
      <p:sp>
        <p:nvSpPr>
          <p:cNvPr id="11" name="그림 개체 틀 11">
            <a:extLst>
              <a:ext uri="{FF2B5EF4-FFF2-40B4-BE49-F238E27FC236}">
                <a16:creationId xmlns="" xmlns:a16="http://schemas.microsoft.com/office/drawing/2014/main" id="{747D6D9E-3786-410F-874A-EFB662D3B9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38367" y="758355"/>
            <a:ext cx="1714517" cy="3719999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171450" marR="0" indent="-17145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94944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6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9"/>
          <p:cNvSpPr txBox="1"/>
          <p:nvPr/>
        </p:nvSpPr>
        <p:spPr>
          <a:xfrm>
            <a:off x="637667" y="1703702"/>
            <a:ext cx="7840362" cy="108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органов грудной клетки новорожденных. Часть 1</a:t>
            </a:r>
            <a:endParaRPr sz="33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6" name="Google Shape;196;p39"/>
          <p:cNvSpPr txBox="1"/>
          <p:nvPr/>
        </p:nvSpPr>
        <p:spPr>
          <a:xfrm>
            <a:off x="637666" y="3476896"/>
            <a:ext cx="2709118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Выполнила: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Ординатор 2 года обучения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специальности Рентгенология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Спугис Я.И.</a:t>
            </a:r>
            <a:endParaRPr sz="140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97" name="Google Shape;197;p39"/>
          <p:cNvCxnSpPr/>
          <p:nvPr/>
        </p:nvCxnSpPr>
        <p:spPr>
          <a:xfrm>
            <a:off x="637666" y="3476896"/>
            <a:ext cx="495895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8" name="Google Shape;198;p39"/>
          <p:cNvSpPr/>
          <p:nvPr/>
        </p:nvSpPr>
        <p:spPr>
          <a:xfrm>
            <a:off x="144975" y="165026"/>
            <a:ext cx="8751787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ФГБОУ ВО «Красноярский государственный медицинский университет им. проф. В. Ф. Войно-Ясенецкого» Министерства здравоохранения Российской Федерации</a:t>
            </a:r>
            <a:endParaRPr sz="1100"/>
          </a:p>
        </p:txBody>
      </p:sp>
      <p:sp>
        <p:nvSpPr>
          <p:cNvPr id="199" name="Google Shape;199;p39"/>
          <p:cNvSpPr/>
          <p:nvPr/>
        </p:nvSpPr>
        <p:spPr>
          <a:xfrm>
            <a:off x="1991736" y="706886"/>
            <a:ext cx="50582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Кафедра Лучевой диагностики ИПО</a:t>
            </a:r>
            <a:endParaRPr sz="1100"/>
          </a:p>
        </p:txBody>
      </p:sp>
      <p:sp>
        <p:nvSpPr>
          <p:cNvPr id="200" name="Google Shape;200;p39"/>
          <p:cNvSpPr/>
          <p:nvPr/>
        </p:nvSpPr>
        <p:spPr>
          <a:xfrm>
            <a:off x="3829382" y="4813339"/>
            <a:ext cx="1160414" cy="253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Красноярск, 2024</a:t>
            </a:r>
            <a:endParaRPr sz="1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01" name="Google Shape;20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0033" y="3040574"/>
            <a:ext cx="5192857" cy="935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9" name="Google Shape;289;p49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0" name="Google Shape;290;p49"/>
          <p:cNvSpPr txBox="1"/>
          <p:nvPr/>
        </p:nvSpPr>
        <p:spPr>
          <a:xfrm>
            <a:off x="1504949" y="99032"/>
            <a:ext cx="61341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Респираторный </a:t>
            </a:r>
            <a:r>
              <a:rPr lang="ru" sz="30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дистресс-синдром</a:t>
            </a:r>
            <a:endParaRPr sz="30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1" name="Google Shape;291;p49"/>
          <p:cNvSpPr txBox="1"/>
          <p:nvPr/>
        </p:nvSpPr>
        <p:spPr>
          <a:xfrm>
            <a:off x="676799" y="908793"/>
            <a:ext cx="7790400" cy="399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ru" sz="1500" dirty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Б</a:t>
            </a:r>
            <a:r>
              <a:rPr lang="ru" sz="15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олезнь </a:t>
            </a:r>
            <a:r>
              <a:rPr lang="ru" sz="1500" dirty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гиалиновых </a:t>
            </a:r>
            <a:r>
              <a:rPr lang="ru" sz="15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мембран</a:t>
            </a: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endParaRPr sz="15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" sz="1500" dirty="0" smtClean="0">
                <a:solidFill>
                  <a:schemeClr val="dk1"/>
                </a:solidFill>
                <a:latin typeface="+mn-lt"/>
              </a:rPr>
              <a:t>Расстройство </a:t>
            </a:r>
            <a:r>
              <a:rPr lang="ru" sz="1500" dirty="0">
                <a:solidFill>
                  <a:schemeClr val="dk1"/>
                </a:solidFill>
                <a:latin typeface="+mn-lt"/>
              </a:rPr>
              <a:t>дыхания у недоношенных новорождённых</a:t>
            </a:r>
            <a:r>
              <a:rPr lang="ru" sz="15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, </a:t>
            </a:r>
            <a:r>
              <a:rPr lang="ru" sz="1500" dirty="0">
                <a:solidFill>
                  <a:schemeClr val="dk1"/>
                </a:solidFill>
                <a:latin typeface="+mn-lt"/>
              </a:rPr>
              <a:t>обусловленное незрелостью лёгких и первичным дефицитом </a:t>
            </a:r>
            <a:r>
              <a:rPr lang="ru" sz="1500" dirty="0" smtClean="0">
                <a:solidFill>
                  <a:schemeClr val="dk1"/>
                </a:solidFill>
                <a:latin typeface="+mn-lt"/>
              </a:rPr>
              <a:t>сурфактанта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ru" sz="1500" dirty="0" smtClean="0">
              <a:solidFill>
                <a:schemeClr val="dk1"/>
              </a:solidFill>
              <a:latin typeface="+mn-l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" sz="1500" dirty="0" smtClean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Фактор риска: сахарный диабет у матери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sz="1500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" sz="1500" dirty="0">
                <a:solidFill>
                  <a:schemeClr val="dk1"/>
                </a:solidFill>
                <a:latin typeface="+mn-lt"/>
                <a:ea typeface="Poppins"/>
                <a:cs typeface="Poppins"/>
                <a:sym typeface="Poppins"/>
              </a:rPr>
              <a:t>Выработка сурфактанта у плода начинается с 24-28 недели внутриутробного </a:t>
            </a:r>
            <a:r>
              <a:rPr lang="ru" sz="1500" dirty="0" smtClean="0">
                <a:solidFill>
                  <a:schemeClr val="dk1"/>
                </a:solidFill>
                <a:latin typeface="+mn-lt"/>
                <a:ea typeface="Poppins"/>
                <a:cs typeface="Poppins"/>
                <a:sym typeface="Poppins"/>
              </a:rPr>
              <a:t>развития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sz="1500" dirty="0">
              <a:solidFill>
                <a:schemeClr val="dk1"/>
              </a:solidFill>
              <a:latin typeface="+mn-lt"/>
              <a:ea typeface="Poppins"/>
              <a:cs typeface="Poppins"/>
              <a:sym typeface="Poppins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" sz="1500" dirty="0">
                <a:solidFill>
                  <a:schemeClr val="dk1"/>
                </a:solidFill>
                <a:latin typeface="+mn-lt"/>
                <a:ea typeface="Poppins"/>
                <a:cs typeface="Poppins"/>
                <a:sym typeface="Poppins"/>
              </a:rPr>
              <a:t>Частота развития РДС у новорожденных возрастом 26-28 гестационных недель </a:t>
            </a:r>
            <a:r>
              <a:rPr lang="ru" sz="1500" dirty="0" smtClean="0">
                <a:solidFill>
                  <a:schemeClr val="dk1"/>
                </a:solidFill>
                <a:latin typeface="+mn-lt"/>
                <a:ea typeface="Poppins"/>
                <a:cs typeface="Poppins"/>
                <a:sym typeface="Poppins"/>
              </a:rPr>
              <a:t>составляет </a:t>
            </a:r>
            <a:r>
              <a:rPr lang="ru" sz="1500" dirty="0">
                <a:solidFill>
                  <a:schemeClr val="dk1"/>
                </a:solidFill>
                <a:latin typeface="+mn-lt"/>
                <a:ea typeface="Poppins"/>
                <a:cs typeface="Poppins"/>
                <a:sym typeface="Poppins"/>
              </a:rPr>
              <a:t>50%, и уменьшается до 25% у новорожденных возрастом 30-31 гестационных </a:t>
            </a:r>
            <a:r>
              <a:rPr lang="ru" sz="1500" dirty="0" smtClean="0">
                <a:solidFill>
                  <a:schemeClr val="dk1"/>
                </a:solidFill>
                <a:latin typeface="+mn-lt"/>
                <a:ea typeface="Poppins"/>
                <a:cs typeface="Poppins"/>
                <a:sym typeface="Poppins"/>
              </a:rPr>
              <a:t>недель</a:t>
            </a:r>
            <a:endParaRPr sz="1500" dirty="0">
              <a:solidFill>
                <a:schemeClr val="dk1"/>
              </a:solidFill>
              <a:latin typeface="+mn-lt"/>
              <a:ea typeface="Poppins"/>
              <a:cs typeface="Poppins"/>
              <a:sym typeface="Poppins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500" dirty="0">
              <a:solidFill>
                <a:schemeClr val="dk1"/>
              </a:solidFill>
              <a:latin typeface="+mn-lt"/>
              <a:ea typeface="Poppins"/>
              <a:cs typeface="Poppins"/>
              <a:sym typeface="Poppins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" sz="1500" dirty="0">
                <a:solidFill>
                  <a:schemeClr val="dk1"/>
                </a:solidFill>
                <a:latin typeface="+mn-lt"/>
                <a:ea typeface="Poppins"/>
                <a:cs typeface="Poppins"/>
                <a:sym typeface="Poppins"/>
              </a:rPr>
              <a:t>Эндогенная выработка сурфактанта начинается на 36-72 часы после рождения вне зависимости от гестационного возраста ребенка, поэтому диагноз РДС можно выставить только в первую неделю жизни новорожденного</a:t>
            </a:r>
            <a:endParaRPr sz="1500" dirty="0">
              <a:solidFill>
                <a:schemeClr val="dk1"/>
              </a:solidFill>
              <a:latin typeface="+mn-lt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3" name="Google Shape;303;p51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4" name="Google Shape;304;p51"/>
          <p:cNvSpPr txBox="1"/>
          <p:nvPr/>
        </p:nvSpPr>
        <p:spPr>
          <a:xfrm>
            <a:off x="1504949" y="99032"/>
            <a:ext cx="61341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Рентгенологические признаки РДС</a:t>
            </a:r>
            <a:endParaRPr sz="30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5" name="Google Shape;305;p51"/>
          <p:cNvSpPr txBox="1"/>
          <p:nvPr/>
        </p:nvSpPr>
        <p:spPr>
          <a:xfrm>
            <a:off x="710738" y="3443681"/>
            <a:ext cx="7790400" cy="1361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Уменьшение объема грудной клетки, за исключением пациентов на ИВЛ</a:t>
            </a:r>
            <a:endParaRPr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Ретикулогранулярные затемнения, расположенные симметрично с двух сторон</a:t>
            </a:r>
            <a:endParaRPr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Признак “воздушной бронхограммы”</a:t>
            </a:r>
            <a:endParaRPr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Нечеткие контуры сердечной тени и сосудов</a:t>
            </a:r>
            <a:endParaRPr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Рентген-картина </a:t>
            </a:r>
            <a:r>
              <a:rPr lang="ru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сразу после введения сурфактанта может носить асимметричный характер и симулировать неонатальную пневмонию</a:t>
            </a:r>
            <a:endParaRPr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1026" name="Picture 2" descr="https://radiologyassistant.nl/assets/1-tek-i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106" y="873219"/>
            <a:ext cx="4829664" cy="228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РДС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453173" y="988393"/>
            <a:ext cx="7700411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Гестационный</a:t>
            </a: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возраст 33 недели и 5 дней</a:t>
            </a:r>
            <a:endParaRPr sz="16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2050" name="Picture 2" descr="https://radiologyassistant.nl/assets/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3" y="1502875"/>
            <a:ext cx="4421647" cy="2943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312;p52"/>
          <p:cNvSpPr txBox="1"/>
          <p:nvPr/>
        </p:nvSpPr>
        <p:spPr>
          <a:xfrm>
            <a:off x="5153653" y="1822469"/>
            <a:ext cx="3495048" cy="200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Тень трубки ИВЛ</a:t>
            </a:r>
            <a:r>
              <a:rPr lang="ru-RU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(установлена корректно)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Вздутие легких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Гранулярные </a:t>
            </a:r>
            <a:r>
              <a:rPr lang="ru-RU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затемнения, расположенные симметрично с двух сторон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Признак “воздушной </a:t>
            </a:r>
            <a:r>
              <a:rPr lang="ru-RU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бронхограммы</a:t>
            </a:r>
            <a:r>
              <a:rPr lang="ru-RU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Нечеткие контуры сердечной тени и </a:t>
            </a: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сосудов</a:t>
            </a:r>
            <a:endParaRPr lang="ru-RU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РДС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453173" y="1005840"/>
            <a:ext cx="7700411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Гестационный</a:t>
            </a: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возраст 29 недели и 1 день</a:t>
            </a:r>
            <a:endParaRPr sz="16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153653" y="1822469"/>
            <a:ext cx="3495048" cy="243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Вздутие легких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Ретикулогранулярные</a:t>
            </a:r>
            <a:r>
              <a:rPr lang="ru-RU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затемнения с </a:t>
            </a:r>
            <a:r>
              <a:rPr lang="ru-RU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двух сторон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Признак “воздушной </a:t>
            </a:r>
            <a:r>
              <a:rPr lang="ru-RU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бронхограммы</a:t>
            </a: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Инфильтрация в нижней доле справа</a:t>
            </a:r>
            <a:endParaRPr lang="ru-RU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Нечеткие контуры сердечной </a:t>
            </a: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тени, сосудов и диафрагмы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Некорректная установка катетера пупочной вены (вероятно, находится в легочной вене)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Корректная установка НГЗ</a:t>
            </a:r>
            <a:endParaRPr lang="ru-RU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3074" name="Picture 2" descr="https://radiologyassistant.nl/assets/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3" y="1537769"/>
            <a:ext cx="4100512" cy="3268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5116539" y="3375716"/>
            <a:ext cx="280395" cy="17188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143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9" name="Google Shape;289;p49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0" name="Google Shape;290;p49"/>
          <p:cNvSpPr txBox="1"/>
          <p:nvPr/>
        </p:nvSpPr>
        <p:spPr>
          <a:xfrm>
            <a:off x="186338" y="156752"/>
            <a:ext cx="88392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Рентгенологическая оценка степени тяжести РДС</a:t>
            </a:r>
            <a:endParaRPr sz="28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1" name="Google Shape;291;p49"/>
          <p:cNvSpPr txBox="1"/>
          <p:nvPr/>
        </p:nvSpPr>
        <p:spPr>
          <a:xfrm>
            <a:off x="710737" y="1289793"/>
            <a:ext cx="7965749" cy="283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3970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ru-RU" sz="2000" b="1" dirty="0" smtClean="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  <a:r>
              <a:rPr lang="ru-RU" sz="16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Не используется при применении </a:t>
            </a:r>
            <a:r>
              <a:rPr lang="ru-RU" sz="1600" dirty="0" err="1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эндотрахеальной</a:t>
            </a:r>
            <a:r>
              <a:rPr lang="ru-RU" sz="16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респираторной поддержки</a:t>
            </a:r>
          </a:p>
          <a:p>
            <a:pPr marL="13970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ru-RU" sz="16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3970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ru-RU" sz="16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 степень:</a:t>
            </a:r>
            <a:r>
              <a:rPr lang="ru-RU" sz="16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600" dirty="0" err="1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ретикулогранулярные</a:t>
            </a:r>
            <a:r>
              <a:rPr lang="ru-RU" sz="16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тени, расположенные симметрично в обоих легких</a:t>
            </a:r>
          </a:p>
          <a:p>
            <a:pPr marL="13970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ru-RU" sz="1600" dirty="0" smtClean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3970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ru-RU" sz="16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 степень:</a:t>
            </a:r>
            <a:r>
              <a:rPr lang="ru-RU" sz="16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появление симптома «воздушной бронхографии»</a:t>
            </a:r>
          </a:p>
          <a:p>
            <a:pPr marL="13970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ru-RU" sz="1600" dirty="0" smtClean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3970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ru-RU" sz="16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 степень: </a:t>
            </a:r>
            <a:r>
              <a:rPr lang="ru-RU" sz="16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нечеткость границ сердца и сосудов</a:t>
            </a:r>
          </a:p>
          <a:p>
            <a:pPr marL="13970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ru-RU" sz="1600" dirty="0" smtClean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3970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ru-RU" sz="16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 степень:</a:t>
            </a:r>
            <a:r>
              <a:rPr lang="ru-RU" sz="16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«белое легкое» - резкое диффузное снижение </a:t>
            </a:r>
            <a:r>
              <a:rPr lang="ru-RU" sz="1600" dirty="0" err="1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пневматизации</a:t>
            </a:r>
            <a:r>
              <a:rPr lang="ru-RU" sz="1600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легочной ткани</a:t>
            </a:r>
            <a:endParaRPr sz="16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877269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РДС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453173" y="988393"/>
            <a:ext cx="7700411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Гестационный</a:t>
            </a: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возраст 27 недель, первый день жизни</a:t>
            </a:r>
            <a:endParaRPr sz="16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144128" y="1522814"/>
            <a:ext cx="3495048" cy="3085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Гранулярные </a:t>
            </a:r>
            <a:r>
              <a:rPr lang="ru-RU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затемнения, расположенные симметрично с двух сторон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Четкие </a:t>
            </a:r>
            <a:r>
              <a:rPr lang="ru-RU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контуры сердечной тени и </a:t>
            </a: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сосудов</a:t>
            </a:r>
          </a:p>
          <a:p>
            <a:pPr lvl="0"/>
            <a:endParaRPr lang="ru-RU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lvl="0"/>
            <a:r>
              <a:rPr lang="ru-RU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Заключение: </a:t>
            </a: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РДС 1 степени тяжести</a:t>
            </a:r>
          </a:p>
          <a:p>
            <a:pPr lvl="0"/>
            <a:endParaRPr lang="ru-RU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lvl="0"/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Центральный венозный катетер, установленный через периферическую вену, свернут в правом предсердии. Корректная установка: дистальный конец на уровне верхней полой вены и правого предсердия</a:t>
            </a:r>
            <a:endParaRPr lang="ru-RU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4098" name="Picture 2" descr="https://radiologyassistant.nl/assets/-1.3-16809619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3" y="1428750"/>
            <a:ext cx="4397818" cy="329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4850991" y="3306964"/>
            <a:ext cx="293137" cy="16500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510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РДС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453173" y="988393"/>
            <a:ext cx="7700411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Гестационный</a:t>
            </a: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возраст 29 недель, первый день жизни</a:t>
            </a:r>
            <a:endParaRPr sz="16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153653" y="1687540"/>
            <a:ext cx="3495048" cy="243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Вздутие легких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Гранулярные </a:t>
            </a:r>
            <a:r>
              <a:rPr lang="ru-RU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затемнения, расположенные симметрично с двух сторон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Признак “воздушной </a:t>
            </a:r>
            <a:r>
              <a:rPr lang="ru-RU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бронхограммы</a:t>
            </a:r>
            <a:r>
              <a:rPr lang="ru-RU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Контуры </a:t>
            </a:r>
            <a:r>
              <a:rPr lang="ru-RU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сердечной тени и </a:t>
            </a: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сосудов менее различимы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Корректная установка НГЗ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lvl="0"/>
            <a:r>
              <a:rPr lang="ru-RU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Заключение:</a:t>
            </a: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РДС 2 степени тяжести</a:t>
            </a:r>
            <a:endParaRPr lang="ru-RU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5122" name="Picture 2" descr="https://radiologyassistant.nl/assets/-1.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2" y="1522814"/>
            <a:ext cx="4683882" cy="3013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926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РДС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453173" y="988393"/>
            <a:ext cx="7700411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Гестационный</a:t>
            </a: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возраст 26 недель, первый день жизни</a:t>
            </a:r>
            <a:endParaRPr sz="16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153653" y="1687540"/>
            <a:ext cx="3495048" cy="222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Гранулярные </a:t>
            </a:r>
            <a:r>
              <a:rPr lang="ru-RU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затемнения, расположенные симметрично с двух сторон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Нечеткие </a:t>
            </a:r>
            <a:r>
              <a:rPr lang="ru-RU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контуры сердечной тени и </a:t>
            </a: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сосудов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Корректная установка НГЗ, катетера пупочной вены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lvl="0"/>
            <a:r>
              <a:rPr lang="ru-RU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Заключение:</a:t>
            </a: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РДС 3 степени тяжести</a:t>
            </a:r>
            <a:endParaRPr lang="ru-RU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6146" name="Picture 2" descr="https://radiologyassistant.nl/assets/-1.5-16809625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3" y="1522814"/>
            <a:ext cx="4380572" cy="2818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01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РДС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453173" y="988393"/>
            <a:ext cx="7700411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Гестационный</a:t>
            </a: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возраст 27 недель, 7 суток после рождения</a:t>
            </a:r>
            <a:endParaRPr sz="16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153653" y="1687540"/>
            <a:ext cx="3495048" cy="286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Низкое стояние трубки ИВЛ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Гранулярные </a:t>
            </a:r>
            <a:r>
              <a:rPr lang="ru-RU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затемнения, расположенные симметрично с двух сторон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Признак “воздушной </a:t>
            </a:r>
            <a:r>
              <a:rPr lang="ru-RU" dirty="0" err="1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бронхограммы</a:t>
            </a:r>
            <a:r>
              <a:rPr lang="ru-RU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Контуры </a:t>
            </a:r>
            <a:r>
              <a:rPr lang="ru-RU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сердечной тени и </a:t>
            </a: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сосудов не прослеживаются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Затемнение нижней доли левого легкого за счет ателектаза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lvl="0"/>
            <a:r>
              <a:rPr lang="ru-RU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Заключение:</a:t>
            </a: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Степень тяжести не установлена, т.к. пациент на ИВЛ</a:t>
            </a:r>
            <a:endParaRPr lang="ru-RU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8194" name="Picture 2" descr="https://radiologyassistant.nl/assets/3-1660233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2" y="1522814"/>
            <a:ext cx="4650425" cy="278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665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9" name="Google Shape;289;p49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0" name="Google Shape;290;p49"/>
          <p:cNvSpPr txBox="1"/>
          <p:nvPr/>
        </p:nvSpPr>
        <p:spPr>
          <a:xfrm>
            <a:off x="186338" y="156752"/>
            <a:ext cx="88392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Лечение РДС</a:t>
            </a:r>
            <a:endParaRPr sz="28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1" name="Google Shape;291;p49"/>
          <p:cNvSpPr txBox="1"/>
          <p:nvPr/>
        </p:nvSpPr>
        <p:spPr>
          <a:xfrm>
            <a:off x="642938" y="1089768"/>
            <a:ext cx="7938324" cy="3516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25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Для профилактики РДС всем беременным при угрозе преждевременных родов рекомендуется </a:t>
            </a:r>
            <a:r>
              <a:rPr lang="ru-RU" sz="1600" dirty="0" smtClean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прием </a:t>
            </a:r>
            <a:r>
              <a:rPr lang="ru-RU" sz="1600" dirty="0" smtClean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курса кортикостероидов</a:t>
            </a:r>
          </a:p>
          <a:p>
            <a:pPr marL="425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25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В </a:t>
            </a:r>
            <a:r>
              <a:rPr lang="ru-RU" sz="1600" dirty="0" smtClean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терапии может применяться </a:t>
            </a:r>
            <a:r>
              <a:rPr lang="ru-RU" sz="1600" dirty="0" err="1" smtClean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сурфактант</a:t>
            </a:r>
            <a:endParaRPr lang="ru-RU" sz="1600" dirty="0" smtClean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25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25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Если проводится респираторная поддержка новорожденному, </a:t>
            </a:r>
            <a:r>
              <a:rPr lang="ru-RU" sz="1600" dirty="0" err="1" smtClean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сурфактант</a:t>
            </a:r>
            <a:r>
              <a:rPr lang="ru-RU" sz="1600" dirty="0" smtClean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вводится </a:t>
            </a:r>
            <a:r>
              <a:rPr lang="ru-RU" sz="1600" dirty="0" err="1" smtClean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эндотрахеально</a:t>
            </a:r>
            <a:r>
              <a:rPr lang="ru-RU" sz="1600" dirty="0" smtClean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струйно</a:t>
            </a:r>
            <a:endParaRPr lang="ru-RU" sz="1600" dirty="0" smtClean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25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25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Клиническое и рентгенологическое улучшение наблюдается в течение нескольких минут после введения препарата</a:t>
            </a:r>
          </a:p>
          <a:p>
            <a:pPr marL="425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25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После введения </a:t>
            </a:r>
            <a:r>
              <a:rPr lang="ru-RU" sz="1600" dirty="0" err="1" smtClean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сурфактанта</a:t>
            </a:r>
            <a:r>
              <a:rPr lang="ru-RU" sz="1600" dirty="0" smtClean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происходит неравномерное восстановление </a:t>
            </a:r>
            <a:r>
              <a:rPr lang="ru-RU" sz="1600" dirty="0" err="1" smtClean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пневматизации</a:t>
            </a:r>
            <a:r>
              <a:rPr lang="ru-RU" sz="1600" dirty="0" smtClean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легочной ткани, что затрудняет </a:t>
            </a:r>
            <a:r>
              <a:rPr lang="ru-RU" sz="1600" dirty="0" err="1" smtClean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диф</a:t>
            </a:r>
            <a:r>
              <a:rPr lang="ru-RU" sz="1600" dirty="0" smtClean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. диагностику с неонатальной пневмонией</a:t>
            </a:r>
            <a:endParaRPr sz="1600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91267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Google Shape;206;p40"/>
          <p:cNvCxnSpPr/>
          <p:nvPr/>
        </p:nvCxnSpPr>
        <p:spPr>
          <a:xfrm>
            <a:off x="642938" y="769412"/>
            <a:ext cx="78581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7" name="Google Shape;207;p40"/>
          <p:cNvSpPr txBox="1"/>
          <p:nvPr/>
        </p:nvSpPr>
        <p:spPr>
          <a:xfrm>
            <a:off x="1504949" y="99032"/>
            <a:ext cx="6134102" cy="53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Заболевания легких</a:t>
            </a:r>
            <a:endParaRPr sz="30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208" name="Google Shape;208;p40"/>
          <p:cNvGraphicFramePr/>
          <p:nvPr>
            <p:extLst>
              <p:ext uri="{D42A27DB-BD31-4B8C-83A1-F6EECF244321}">
                <p14:modId xmlns:p14="http://schemas.microsoft.com/office/powerpoint/2010/main" val="556152919"/>
              </p:ext>
            </p:extLst>
          </p:nvPr>
        </p:nvGraphicFramePr>
        <p:xfrm>
          <a:off x="642938" y="828942"/>
          <a:ext cx="8173300" cy="347480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{9AE1A007-E1E2-48BA-8474-B8B4AE2747F5}</a:tableStyleId>
              </a:tblPr>
              <a:tblGrid>
                <a:gridCol w="2513400"/>
                <a:gridCol w="5659900"/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0" u="none" strike="noStrike" cap="none" dirty="0" smtClean="0"/>
                        <a:t>Недоношенных</a:t>
                      </a:r>
                      <a:r>
                        <a:rPr lang="ru" sz="1400" b="0" u="none" strike="noStrike" cap="none" baseline="0" dirty="0" smtClean="0"/>
                        <a:t> новорожденных</a:t>
                      </a:r>
                      <a:endParaRPr sz="1400" b="0" dirty="0"/>
                    </a:p>
                  </a:txBody>
                  <a:tcPr marL="68600" marR="68600" marT="34300" marB="34300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oppins Light"/>
                        <a:buChar char="-"/>
                      </a:pPr>
                      <a:r>
                        <a:rPr lang="ru" sz="1400" b="0" dirty="0"/>
                        <a:t>Респираторный </a:t>
                      </a:r>
                      <a:r>
                        <a:rPr lang="ru" sz="1400" b="0" dirty="0" smtClean="0"/>
                        <a:t>дистресс-синдром </a:t>
                      </a:r>
                      <a:r>
                        <a:rPr lang="ru" sz="1400" b="0" dirty="0"/>
                        <a:t>(РДС)</a:t>
                      </a:r>
                      <a:endParaRPr sz="1100" b="0" dirty="0"/>
                    </a:p>
                    <a:p>
                      <a:pPr marL="215900" marR="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oppins Light"/>
                        <a:buChar char="-"/>
                      </a:pPr>
                      <a:r>
                        <a:rPr lang="ru" sz="1400" b="0" dirty="0"/>
                        <a:t>Неонатальная пневмония</a:t>
                      </a:r>
                      <a:endParaRPr sz="1400" b="0" dirty="0"/>
                    </a:p>
                  </a:txBody>
                  <a:tcPr marL="68600" marR="68600" marT="34300" marB="34300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 smtClean="0"/>
                        <a:t>Доношенных</a:t>
                      </a:r>
                      <a:r>
                        <a:rPr lang="ru" sz="1400" baseline="0" dirty="0" smtClean="0"/>
                        <a:t> новорожденных</a:t>
                      </a:r>
                      <a:endParaRPr sz="14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215900" marR="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oppins Light"/>
                        <a:buChar char="-"/>
                      </a:pPr>
                      <a:r>
                        <a:rPr lang="ru" sz="1400" dirty="0" smtClean="0"/>
                        <a:t>Синдром аспирации</a:t>
                      </a:r>
                      <a:r>
                        <a:rPr lang="ru" sz="1400" baseline="0" dirty="0" smtClean="0"/>
                        <a:t> мекония </a:t>
                      </a:r>
                      <a:r>
                        <a:rPr lang="ru" sz="1400" dirty="0" smtClean="0"/>
                        <a:t>(САМ</a:t>
                      </a:r>
                      <a:r>
                        <a:rPr lang="ru" sz="1400" dirty="0"/>
                        <a:t>)</a:t>
                      </a:r>
                      <a:endParaRPr sz="1100" dirty="0"/>
                    </a:p>
                    <a:p>
                      <a:pPr marL="215900" marR="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oppins Light"/>
                        <a:buChar char="-"/>
                      </a:pPr>
                      <a:r>
                        <a:rPr lang="ru" sz="1400" dirty="0"/>
                        <a:t>Транзиторное тахипноэ новорожденных (ТТН)</a:t>
                      </a:r>
                      <a:endParaRPr sz="1100" dirty="0"/>
                    </a:p>
                    <a:p>
                      <a:pPr marL="215900" marR="0" lvl="0" indent="-215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oppins Light"/>
                        <a:buChar char="-"/>
                      </a:pPr>
                      <a:r>
                        <a:rPr lang="ru" sz="1400" dirty="0"/>
                        <a:t>Неонатальная пневмония</a:t>
                      </a:r>
                      <a:endParaRPr sz="1100" dirty="0"/>
                    </a:p>
                    <a:p>
                      <a:pPr marL="215900" marR="0" lvl="0" indent="-127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oppins Light"/>
                        <a:buNone/>
                      </a:pPr>
                      <a:endParaRPr sz="1400" dirty="0"/>
                    </a:p>
                  </a:txBody>
                  <a:tcPr marL="68600" marR="68600" marT="34300" marB="34300"/>
                </a:tc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/>
                        <a:t>Связанные </a:t>
                      </a:r>
                      <a:r>
                        <a:rPr lang="ru" sz="1400" dirty="0" smtClean="0"/>
                        <a:t>с</a:t>
                      </a:r>
                      <a:r>
                        <a:rPr lang="ru" sz="1400" baseline="0" dirty="0" smtClean="0"/>
                        <a:t> респираторной поддержкой</a:t>
                      </a:r>
                      <a:endParaRPr sz="14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215900" marR="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oppins Light"/>
                        <a:buChar char="-"/>
                      </a:pPr>
                      <a:r>
                        <a:rPr lang="ru" sz="1400" dirty="0"/>
                        <a:t>Пневмоторакс/Пневмомедиастинум</a:t>
                      </a:r>
                      <a:endParaRPr sz="1400" dirty="0"/>
                    </a:p>
                    <a:p>
                      <a:pPr marL="215900" marR="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oppins Light"/>
                        <a:buChar char="-"/>
                      </a:pPr>
                      <a:r>
                        <a:rPr lang="ru" sz="1400" dirty="0"/>
                        <a:t>Интерстициальная </a:t>
                      </a:r>
                      <a:r>
                        <a:rPr lang="ru" sz="1400" dirty="0" smtClean="0"/>
                        <a:t>легочная эмфизема</a:t>
                      </a:r>
                      <a:endParaRPr sz="1100" dirty="0"/>
                    </a:p>
                    <a:p>
                      <a:pPr marL="215900" marR="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oppins Light"/>
                        <a:buChar char="-"/>
                      </a:pPr>
                      <a:r>
                        <a:rPr lang="ru" sz="1400" dirty="0"/>
                        <a:t>Бронхолегочная дисплазия</a:t>
                      </a:r>
                      <a:endParaRPr sz="1100" dirty="0"/>
                    </a:p>
                    <a:p>
                      <a:pPr marL="215900" marR="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oppins Light"/>
                        <a:buChar char="-"/>
                      </a:pPr>
                      <a:r>
                        <a:rPr lang="ru" sz="1400" dirty="0"/>
                        <a:t>Разрыв трахеи, пневматоцеле</a:t>
                      </a:r>
                      <a:endParaRPr sz="1400" dirty="0"/>
                    </a:p>
                  </a:txBody>
                  <a:tcPr marL="68600" marR="68600" marT="34300" marB="34300"/>
                </a:tc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/>
                        <a:t>Наследственные</a:t>
                      </a: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215900" marR="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oppins Light"/>
                        <a:buChar char="-"/>
                      </a:pPr>
                      <a:r>
                        <a:rPr lang="ru" sz="1400" dirty="0"/>
                        <a:t>Врожденная </a:t>
                      </a:r>
                      <a:r>
                        <a:rPr lang="ru" sz="1400" dirty="0" smtClean="0"/>
                        <a:t>мальформация дыхательных путей и паренхимы легких</a:t>
                      </a:r>
                      <a:endParaRPr sz="1400" dirty="0"/>
                    </a:p>
                    <a:p>
                      <a:pPr marL="215900" marR="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oppins Light"/>
                        <a:buChar char="-"/>
                      </a:pPr>
                      <a:r>
                        <a:rPr lang="ru" sz="1400" dirty="0"/>
                        <a:t>Врождённая долевая эмфизема</a:t>
                      </a:r>
                      <a:endParaRPr sz="1100" dirty="0"/>
                    </a:p>
                    <a:p>
                      <a:pPr marL="215900" marR="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oppins Light"/>
                        <a:buChar char="-"/>
                      </a:pPr>
                      <a:r>
                        <a:rPr lang="ru" sz="1400" dirty="0"/>
                        <a:t>Диафрагмальная грыжа</a:t>
                      </a:r>
                      <a:endParaRPr sz="1100" dirty="0"/>
                    </a:p>
                    <a:p>
                      <a:pPr marL="215900" marR="0" lvl="0" indent="-127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oppins Light"/>
                        <a:buNone/>
                      </a:pPr>
                      <a:endParaRPr sz="1400" dirty="0"/>
                    </a:p>
                  </a:txBody>
                  <a:tcPr marL="68600" marR="68600" marT="34300" marB="34300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РДС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453173" y="988393"/>
            <a:ext cx="7700411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Гестационный</a:t>
            </a: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возраст 25 недель и 5 дней, первый день жизни</a:t>
            </a:r>
            <a:endParaRPr sz="16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153653" y="1687540"/>
            <a:ext cx="3495048" cy="2654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РДС 4 степени тяжести с тотальным затемнением левого легкого и верхней доли правого легкого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После введения </a:t>
            </a:r>
            <a:r>
              <a:rPr lang="ru-RU" dirty="0" err="1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сурфактанта</a:t>
            </a: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восстановилась </a:t>
            </a:r>
            <a:r>
              <a:rPr lang="ru-RU" dirty="0" err="1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пневматизация</a:t>
            </a: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средней и нижней долей правого легкого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Корректная установка трубки ИВЛ и пупочного артериального катетера</a:t>
            </a:r>
            <a:endParaRPr lang="ru-RU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Некорректная установка катетера пупочной вены (в портальную вену)</a:t>
            </a:r>
          </a:p>
        </p:txBody>
      </p:sp>
      <p:pic>
        <p:nvPicPr>
          <p:cNvPr id="7170" name="Picture 2" descr="https://radiologyassistant.nl/assets/7-rds-surfact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3" y="1522814"/>
            <a:ext cx="4526959" cy="2987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509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Google Shape;206;p40"/>
          <p:cNvCxnSpPr/>
          <p:nvPr/>
        </p:nvCxnSpPr>
        <p:spPr>
          <a:xfrm>
            <a:off x="642938" y="769412"/>
            <a:ext cx="78581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7" name="Google Shape;207;p40"/>
          <p:cNvSpPr txBox="1"/>
          <p:nvPr/>
        </p:nvSpPr>
        <p:spPr>
          <a:xfrm>
            <a:off x="1027016" y="67976"/>
            <a:ext cx="7474047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Транзиторное тахипноэ новорожденных (ТТН)</a:t>
            </a:r>
            <a:endParaRPr sz="30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" name="Google Shape;215;p41"/>
          <p:cNvSpPr/>
          <p:nvPr/>
        </p:nvSpPr>
        <p:spPr>
          <a:xfrm>
            <a:off x="642938" y="939965"/>
            <a:ext cx="8031506" cy="311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С</a:t>
            </a:r>
            <a:r>
              <a:rPr lang="ru" sz="18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индром «влажных легких», синдром задержки резорбции фетальной жидкости</a:t>
            </a:r>
            <a:r>
              <a:rPr lang="ru" sz="18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/>
            </a:r>
            <a:br>
              <a:rPr lang="ru" sz="18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endParaRPr sz="18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В</a:t>
            </a:r>
            <a:r>
              <a:rPr lang="ru" sz="18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озникает в следствие задержки резорбции фетальной жидкости из легких, что приводит к </a:t>
            </a:r>
            <a:r>
              <a:rPr lang="ru-RU" sz="18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снижению активности </a:t>
            </a:r>
            <a:r>
              <a:rPr lang="ru" sz="18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сурфактанта, вследствие чего возникает транзиторный респираторный дистресс, разрешающийся в течение 48-72 часов после рождения</a:t>
            </a:r>
            <a:r>
              <a:rPr lang="ru" sz="18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/>
            </a:r>
            <a:br>
              <a:rPr lang="ru" sz="18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endParaRPr sz="18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Чаще встречается у доношенных новорожденных, рожденных путем кесарева сечения</a:t>
            </a:r>
            <a:endParaRPr sz="18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83193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Google Shape;206;p40"/>
          <p:cNvCxnSpPr/>
          <p:nvPr/>
        </p:nvCxnSpPr>
        <p:spPr>
          <a:xfrm>
            <a:off x="642938" y="769412"/>
            <a:ext cx="78581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7" name="Google Shape;207;p40"/>
          <p:cNvSpPr txBox="1"/>
          <p:nvPr/>
        </p:nvSpPr>
        <p:spPr>
          <a:xfrm>
            <a:off x="1504948" y="99047"/>
            <a:ext cx="6595111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Транзиторное тахипноэ новорожденных</a:t>
            </a:r>
            <a:endParaRPr sz="30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" name="Google Shape;215;p41"/>
          <p:cNvSpPr/>
          <p:nvPr/>
        </p:nvSpPr>
        <p:spPr>
          <a:xfrm>
            <a:off x="642938" y="939965"/>
            <a:ext cx="8031506" cy="311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Возникает в первые часы после </a:t>
            </a:r>
            <a:r>
              <a:rPr lang="ru-RU" sz="18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рождения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800" dirty="0" smtClean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Максимальное проявление симптомов наблюдается после 24 часов жизни, и сходит на нет к 48 </a:t>
            </a:r>
            <a:r>
              <a:rPr lang="ru-RU" sz="18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часам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800" dirty="0" smtClean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Чаще встречается у доношенных </a:t>
            </a:r>
            <a:r>
              <a:rPr lang="ru-RU" sz="18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новорожденных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800" dirty="0" smtClean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-RU" sz="18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Факторы риска:</a:t>
            </a:r>
          </a:p>
          <a:p>
            <a:pPr marL="254000" lvl="8" indent="-254000"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Кесарево сечение, проведенное до начала родовой деятельности</a:t>
            </a:r>
          </a:p>
          <a:p>
            <a:pPr marL="254000" lvl="8" indent="-254000"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Сахарный диабет</a:t>
            </a:r>
            <a:r>
              <a:rPr lang="ru-RU" sz="18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/ бронхиальная астма </a:t>
            </a:r>
            <a:r>
              <a:rPr lang="ru-RU" sz="18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у матери</a:t>
            </a:r>
            <a:endParaRPr sz="18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73903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Google Shape;206;p40"/>
          <p:cNvCxnSpPr/>
          <p:nvPr/>
        </p:nvCxnSpPr>
        <p:spPr>
          <a:xfrm>
            <a:off x="642938" y="769412"/>
            <a:ext cx="78581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7" name="Google Shape;207;p40"/>
          <p:cNvSpPr txBox="1"/>
          <p:nvPr/>
        </p:nvSpPr>
        <p:spPr>
          <a:xfrm>
            <a:off x="1504948" y="99047"/>
            <a:ext cx="6595111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Рентгенологические признаки ТТН</a:t>
            </a:r>
            <a:endParaRPr sz="30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" name="Google Shape;215;p41"/>
          <p:cNvSpPr/>
          <p:nvPr/>
        </p:nvSpPr>
        <p:spPr>
          <a:xfrm>
            <a:off x="469557" y="3523144"/>
            <a:ext cx="8031506" cy="797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Умеренное вздутие легких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Прикорневые линейные тени – проявление интерстициального отека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Небольшое увеличение тени сердца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Гидроторакс, затек жидкости по </a:t>
            </a:r>
            <a:r>
              <a:rPr lang="ru-RU" sz="1600" dirty="0" err="1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междолевым</a:t>
            </a: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щелям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Проявления могут быть ассиметричны</a:t>
            </a:r>
            <a:r>
              <a:rPr lang="ru" sz="18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/>
            </a:r>
            <a:br>
              <a:rPr lang="ru" sz="18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endParaRPr sz="18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1026" name="Picture 2" descr="https://radiologyassistant.nl/assets/1-tek-tt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92" y="763190"/>
            <a:ext cx="5343896" cy="2665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512264" y="1089814"/>
            <a:ext cx="2340486" cy="111652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 большинстве случаев клиника не выражена, поэтому рентгенографию проводят только для исключения осложнений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12264" y="2526744"/>
            <a:ext cx="2340486" cy="4845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Диф</a:t>
            </a:r>
            <a:r>
              <a:rPr lang="ru-RU" sz="1200" dirty="0" smtClean="0"/>
              <a:t>. диагностика: РДС, неонатальная пневмония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51795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2" name="Google Shape;312;p52"/>
          <p:cNvSpPr txBox="1"/>
          <p:nvPr/>
        </p:nvSpPr>
        <p:spPr>
          <a:xfrm>
            <a:off x="453173" y="875628"/>
            <a:ext cx="7700411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Доношенный новорожденный, 2 часа после рождения путем кесарева сечения, симптомы </a:t>
            </a: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РДС</a:t>
            </a:r>
            <a:endParaRPr sz="16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153653" y="1822469"/>
            <a:ext cx="3495048" cy="105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Умеренное вздутие легких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Линейные тени с обеих сторон</a:t>
            </a:r>
            <a:endParaRPr lang="ru-RU" sz="16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Гидроторакс</a:t>
            </a:r>
            <a:endParaRPr lang="ru-RU" sz="16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Кожная складка справа</a:t>
            </a:r>
            <a:endParaRPr lang="ru-RU" sz="16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2" name="Picture 2" descr="https://radiologyassistant.nl/assets/8-16601454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13" y="1543505"/>
            <a:ext cx="4271227" cy="2839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5153653" y="2383952"/>
            <a:ext cx="248927" cy="17636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Google Shape;312;p52"/>
          <p:cNvSpPr txBox="1"/>
          <p:nvPr/>
        </p:nvSpPr>
        <p:spPr>
          <a:xfrm>
            <a:off x="5153653" y="3609507"/>
            <a:ext cx="3591106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Клиническое улучшение после проведенной терапии</a:t>
            </a:r>
            <a:endParaRPr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ТТН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48322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2" name="Google Shape;312;p52"/>
          <p:cNvSpPr txBox="1"/>
          <p:nvPr/>
        </p:nvSpPr>
        <p:spPr>
          <a:xfrm>
            <a:off x="453173" y="921317"/>
            <a:ext cx="7700411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Гестационный</a:t>
            </a: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возраст 41 неделя, симптомы </a:t>
            </a: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РДС</a:t>
            </a:r>
            <a:endParaRPr sz="16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153653" y="1822469"/>
            <a:ext cx="3495048" cy="105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Вздутие легких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Линейные тени с обеих сторон</a:t>
            </a:r>
            <a:endParaRPr lang="ru-RU" sz="16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Гидроторакс</a:t>
            </a:r>
            <a:endParaRPr lang="ru-RU" sz="16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Корректная установка НГЗ</a:t>
            </a:r>
            <a:endParaRPr lang="ru-RU" sz="16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153653" y="2383952"/>
            <a:ext cx="248927" cy="17636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Google Shape;312;p52"/>
          <p:cNvSpPr txBox="1"/>
          <p:nvPr/>
        </p:nvSpPr>
        <p:spPr>
          <a:xfrm>
            <a:off x="5153653" y="3609507"/>
            <a:ext cx="3591106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Клиническое улучшение после проведенной терапии</a:t>
            </a:r>
            <a:endParaRPr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4098" name="Picture 2" descr="https://radiologyassistant.nl/assets/-1-extr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3" y="1388663"/>
            <a:ext cx="4455416" cy="2975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ТТН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580954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2" name="Google Shape;312;p52"/>
          <p:cNvSpPr txBox="1"/>
          <p:nvPr/>
        </p:nvSpPr>
        <p:spPr>
          <a:xfrm>
            <a:off x="453173" y="875628"/>
            <a:ext cx="7907056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Гестационный</a:t>
            </a: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возраст 41 неделя, первые сутки после рождения, симптомы </a:t>
            </a: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РДС</a:t>
            </a:r>
            <a:endParaRPr sz="16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153653" y="1822469"/>
            <a:ext cx="3495048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Вздутие легких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Усиленный легочный рисунок, линейные тени</a:t>
            </a:r>
            <a:endParaRPr lang="ru-RU" sz="16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Затек жидкости по </a:t>
            </a:r>
            <a:r>
              <a:rPr lang="ru-RU" sz="1600" dirty="0" err="1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междолевой</a:t>
            </a:r>
            <a:r>
              <a:rPr lang="ru-RU" sz="16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щели</a:t>
            </a:r>
            <a:endParaRPr lang="ru-RU" sz="16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153653" y="2612552"/>
            <a:ext cx="248927" cy="17636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Google Shape;312;p52"/>
          <p:cNvSpPr txBox="1"/>
          <p:nvPr/>
        </p:nvSpPr>
        <p:spPr>
          <a:xfrm>
            <a:off x="5153653" y="3609507"/>
            <a:ext cx="3591106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Спонтанное улучшение состояния в течение 48 часов</a:t>
            </a:r>
            <a:endParaRPr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3074" name="Picture 2" descr="https://radiologyassistant.nl/assets/-1.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6" y="1543505"/>
            <a:ext cx="4372348" cy="2886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ТТН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18016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">
            <a:extLst>
              <a:ext uri="{FF2B5EF4-FFF2-40B4-BE49-F238E27FC236}">
                <a16:creationId xmlns="" xmlns:a16="http://schemas.microsoft.com/office/drawing/2014/main" id="{D46A3133-61AE-458C-8BD6-2BFFC0D88638}"/>
              </a:ext>
            </a:extLst>
          </p:cNvPr>
          <p:cNvSpPr/>
          <p:nvPr/>
        </p:nvSpPr>
        <p:spPr>
          <a:xfrm>
            <a:off x="1201783" y="1277982"/>
            <a:ext cx="6727371" cy="2443844"/>
          </a:xfrm>
          <a:prstGeom prst="rect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4950" b="1" dirty="0">
                <a:solidFill>
                  <a:schemeClr val="tx1"/>
                </a:solidFill>
                <a:latin typeface="Arial Narrow" panose="020B0606020202030204" pitchFamily="34" charset="0"/>
              </a:rPr>
              <a:t>Завершение </a:t>
            </a:r>
            <a:r>
              <a:rPr lang="ru-RU" altLang="ko-KR" sz="495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1-ой </a:t>
            </a:r>
            <a:r>
              <a:rPr lang="ru-RU" altLang="ko-KR" sz="4950" b="1" dirty="0">
                <a:solidFill>
                  <a:schemeClr val="tx1"/>
                </a:solidFill>
                <a:latin typeface="Arial Narrow" panose="020B0606020202030204" pitchFamily="34" charset="0"/>
              </a:rPr>
              <a:t>части</a:t>
            </a:r>
            <a:endParaRPr lang="ko-KR" altLang="en-US" sz="495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46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3" name="Google Shape;213;p41"/>
          <p:cNvCxnSpPr/>
          <p:nvPr/>
        </p:nvCxnSpPr>
        <p:spPr>
          <a:xfrm>
            <a:off x="642938" y="769412"/>
            <a:ext cx="78581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4" name="Google Shape;214;p41"/>
          <p:cNvSpPr txBox="1"/>
          <p:nvPr/>
        </p:nvSpPr>
        <p:spPr>
          <a:xfrm>
            <a:off x="1504949" y="168764"/>
            <a:ext cx="6134102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Введение</a:t>
            </a:r>
            <a:endParaRPr sz="30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5" name="Google Shape;215;p41"/>
          <p:cNvSpPr/>
          <p:nvPr/>
        </p:nvSpPr>
        <p:spPr>
          <a:xfrm>
            <a:off x="642938" y="939965"/>
            <a:ext cx="8031506" cy="311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" sz="18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РДС чаще наблюдается у недоношенных детей</a:t>
            </a:r>
            <a:br>
              <a:rPr lang="ru" sz="18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endParaRPr sz="18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" sz="18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САМ </a:t>
            </a:r>
            <a:r>
              <a:rPr lang="ru" sz="18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наблюдается у доношенных или переношенных новорожденных</a:t>
            </a:r>
            <a:br>
              <a:rPr lang="ru" sz="18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endParaRPr sz="18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" sz="18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У детей, рожденных на сроке от 34 до 37 недель гестации, могут наблюдаться заболевания как недоношенных, так и доношенных </a:t>
            </a:r>
            <a:r>
              <a:rPr lang="ru-RU" sz="18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новорожденных</a:t>
            </a:r>
            <a:endParaRPr sz="18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2540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" sz="18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Респираторная поддержка и </a:t>
            </a:r>
            <a:r>
              <a:rPr lang="ru" sz="18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терапия сурфактантом влияют на результаты рентгенологического исследования и являются важной </a:t>
            </a:r>
            <a:r>
              <a:rPr lang="ru" sz="18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информацией </a:t>
            </a:r>
            <a:r>
              <a:rPr lang="ru" sz="18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для рентгенолога</a:t>
            </a:r>
            <a:endParaRPr sz="18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0" name="Google Shape;220;p42"/>
          <p:cNvCxnSpPr/>
          <p:nvPr/>
        </p:nvCxnSpPr>
        <p:spPr>
          <a:xfrm>
            <a:off x="642938" y="769412"/>
            <a:ext cx="78581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1" name="Google Shape;221;p42"/>
          <p:cNvSpPr txBox="1"/>
          <p:nvPr/>
        </p:nvSpPr>
        <p:spPr>
          <a:xfrm>
            <a:off x="1103108" y="99063"/>
            <a:ext cx="6937782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Порядок интерпретации </a:t>
            </a:r>
            <a:r>
              <a:rPr lang="ru" sz="30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рентгенограмм</a:t>
            </a:r>
            <a:endParaRPr sz="30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22" name="Google Shape;222;p42"/>
          <p:cNvSpPr/>
          <p:nvPr/>
        </p:nvSpPr>
        <p:spPr>
          <a:xfrm>
            <a:off x="386741" y="908878"/>
            <a:ext cx="8370517" cy="3370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3655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ru" sz="17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Оценить технические аспекты снимка</a:t>
            </a:r>
            <a:endParaRPr sz="1100" dirty="0"/>
          </a:p>
          <a:p>
            <a:pPr marL="4445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+mj-lt"/>
              <a:buAutoNum type="arabicPeriod"/>
            </a:pPr>
            <a:endParaRPr sz="17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33655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ru" sz="17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Оценить положение теней катетеров/трубок</a:t>
            </a:r>
            <a:endParaRPr sz="1100" dirty="0"/>
          </a:p>
          <a:p>
            <a:pPr marL="4445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+mj-lt"/>
              <a:buAutoNum type="arabicPeriod"/>
            </a:pPr>
            <a:endParaRPr sz="17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33655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ru" sz="17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Оценить гестационный возраст, неонатальный возраст, другую клиническую информацию о пациенте </a:t>
            </a:r>
            <a:r>
              <a:rPr lang="ru" sz="17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(респираторная </a:t>
            </a:r>
            <a:r>
              <a:rPr lang="ru" sz="17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поддержка, проводимая терапия)</a:t>
            </a:r>
            <a:endParaRPr sz="1100" dirty="0"/>
          </a:p>
          <a:p>
            <a:pPr marL="4445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+mj-lt"/>
              <a:buAutoNum type="arabicPeriod"/>
            </a:pPr>
            <a:endParaRPr sz="17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33655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ru" sz="17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Оценить объем грудной клетки: вздутие, уменьшение объема</a:t>
            </a:r>
            <a:endParaRPr sz="1100" dirty="0"/>
          </a:p>
          <a:p>
            <a:pPr marL="4445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+mj-lt"/>
              <a:buAutoNum type="arabicPeriod"/>
            </a:pPr>
            <a:endParaRPr sz="17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33655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ru" sz="17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Оценка паренхимы легких: нормальная/ повышенная/ пониженная прозрачность легочных полей</a:t>
            </a:r>
            <a:endParaRPr sz="1100" dirty="0"/>
          </a:p>
          <a:p>
            <a:pPr marL="4445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+mj-lt"/>
              <a:buAutoNum type="arabicPeriod"/>
            </a:pPr>
            <a:endParaRPr sz="17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33655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ru" sz="17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Оценка симметричности поражения</a:t>
            </a:r>
            <a:endParaRPr sz="17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4" name="Google Shape;234;p44"/>
          <p:cNvCxnSpPr/>
          <p:nvPr/>
        </p:nvCxnSpPr>
        <p:spPr>
          <a:xfrm>
            <a:off x="629529" y="673290"/>
            <a:ext cx="78581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5" name="Google Shape;235;p44"/>
          <p:cNvSpPr txBox="1"/>
          <p:nvPr/>
        </p:nvSpPr>
        <p:spPr>
          <a:xfrm>
            <a:off x="285319" y="129265"/>
            <a:ext cx="8573359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Рентгенологическая семиотика заболеваний легких</a:t>
            </a:r>
            <a:endParaRPr sz="30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6" name="Google Shape;236;p44"/>
          <p:cNvSpPr/>
          <p:nvPr/>
        </p:nvSpPr>
        <p:spPr>
          <a:xfrm>
            <a:off x="3253416" y="743077"/>
            <a:ext cx="2637163" cy="537072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Диффузные затемнения</a:t>
            </a:r>
            <a:endParaRPr sz="15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7" name="Google Shape;237;p44"/>
          <p:cNvSpPr/>
          <p:nvPr/>
        </p:nvSpPr>
        <p:spPr>
          <a:xfrm>
            <a:off x="913969" y="1364147"/>
            <a:ext cx="1650475" cy="408402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Гранулярные у недоношенных</a:t>
            </a:r>
            <a:endParaRPr sz="14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8" name="Google Shape;238;p44"/>
          <p:cNvSpPr/>
          <p:nvPr/>
        </p:nvSpPr>
        <p:spPr>
          <a:xfrm>
            <a:off x="7140812" y="1364146"/>
            <a:ext cx="1717865" cy="396607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Асимметричные</a:t>
            </a:r>
            <a:endParaRPr sz="15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9" name="Google Shape;239;p44"/>
          <p:cNvSpPr/>
          <p:nvPr/>
        </p:nvSpPr>
        <p:spPr>
          <a:xfrm>
            <a:off x="5055366" y="1375942"/>
            <a:ext cx="1470752" cy="396607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Тяжистые л</a:t>
            </a:r>
            <a:r>
              <a:rPr lang="ru" sz="1500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инейные</a:t>
            </a:r>
            <a:endParaRPr sz="15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0" name="Google Shape;240;p44"/>
          <p:cNvSpPr/>
          <p:nvPr/>
        </p:nvSpPr>
        <p:spPr>
          <a:xfrm>
            <a:off x="2970423" y="1384018"/>
            <a:ext cx="1470752" cy="396607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Линейные</a:t>
            </a:r>
            <a:endParaRPr sz="14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1" name="Google Shape;241;p44"/>
          <p:cNvSpPr txBox="1"/>
          <p:nvPr/>
        </p:nvSpPr>
        <p:spPr>
          <a:xfrm>
            <a:off x="913970" y="1855748"/>
            <a:ext cx="962956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- РДС</a:t>
            </a:r>
            <a:endParaRPr sz="14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42" name="Google Shape;242;p44"/>
          <p:cNvSpPr txBox="1"/>
          <p:nvPr/>
        </p:nvSpPr>
        <p:spPr>
          <a:xfrm>
            <a:off x="2970423" y="1845415"/>
            <a:ext cx="879682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- ТТН</a:t>
            </a:r>
            <a:endParaRPr sz="14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43" name="Google Shape;243;p44"/>
          <p:cNvSpPr txBox="1"/>
          <p:nvPr/>
        </p:nvSpPr>
        <p:spPr>
          <a:xfrm>
            <a:off x="5077647" y="1824348"/>
            <a:ext cx="1708545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- </a:t>
            </a:r>
            <a:r>
              <a:rPr lang="ru" sz="14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САМ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- Бронхолегочная 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дисплазия</a:t>
            </a:r>
            <a:endParaRPr sz="14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44" name="Google Shape;244;p44"/>
          <p:cNvSpPr txBox="1"/>
          <p:nvPr/>
        </p:nvSpPr>
        <p:spPr>
          <a:xfrm>
            <a:off x="6755915" y="1831896"/>
            <a:ext cx="2437975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-"/>
            </a:pPr>
            <a:r>
              <a:rPr lang="ru" sz="14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САМ</a:t>
            </a:r>
            <a:endParaRPr sz="1100" dirty="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-"/>
            </a:pP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Неонатальная пневмония</a:t>
            </a:r>
            <a:endParaRPr sz="1100" dirty="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-"/>
            </a:pP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Легочное кровотечение</a:t>
            </a:r>
            <a:endParaRPr sz="14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45" name="Google Shape;245;p44"/>
          <p:cNvSpPr/>
          <p:nvPr/>
        </p:nvSpPr>
        <p:spPr>
          <a:xfrm>
            <a:off x="558344" y="2913425"/>
            <a:ext cx="2637163" cy="537072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Очаговые затемнения</a:t>
            </a:r>
            <a:endParaRPr sz="15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6" name="Google Shape;246;p44"/>
          <p:cNvSpPr txBox="1"/>
          <p:nvPr/>
        </p:nvSpPr>
        <p:spPr>
          <a:xfrm>
            <a:off x="285319" y="3531414"/>
            <a:ext cx="3820917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-"/>
            </a:pP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Неонатальная пневмония</a:t>
            </a:r>
            <a:endParaRPr sz="1100" dirty="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-"/>
            </a:pP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Состояние после </a:t>
            </a:r>
            <a:r>
              <a:rPr lang="ru" sz="14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терапии </a:t>
            </a: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сурфактантом</a:t>
            </a:r>
            <a:endParaRPr sz="14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-"/>
            </a:pP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Диафрагмальная грыжа</a:t>
            </a:r>
            <a:endParaRPr sz="14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47" name="Google Shape;247;p44"/>
          <p:cNvSpPr/>
          <p:nvPr/>
        </p:nvSpPr>
        <p:spPr>
          <a:xfrm>
            <a:off x="5467610" y="2963249"/>
            <a:ext cx="2637163" cy="53707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Просветления</a:t>
            </a:r>
            <a:endParaRPr sz="15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8" name="Google Shape;248;p44"/>
          <p:cNvSpPr txBox="1"/>
          <p:nvPr/>
        </p:nvSpPr>
        <p:spPr>
          <a:xfrm>
            <a:off x="4453966" y="3531414"/>
            <a:ext cx="4690034" cy="157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-"/>
            </a:pP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Пневмоторакс</a:t>
            </a:r>
            <a:endParaRPr sz="1100" dirty="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-"/>
            </a:pP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Пневмомедиастинум/Пневмоперикард</a:t>
            </a:r>
            <a:endParaRPr sz="14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-"/>
            </a:pP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Диафрагмальная грыжа</a:t>
            </a:r>
            <a:endParaRPr sz="1100" dirty="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-"/>
            </a:pP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Врожденная </a:t>
            </a:r>
            <a:r>
              <a:rPr lang="ru-RU" sz="1400" dirty="0" err="1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мальформация</a:t>
            </a:r>
            <a:r>
              <a:rPr lang="ru-RU" sz="14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дыхательных путей и паренхимы легких</a:t>
            </a:r>
            <a:endParaRPr sz="14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-"/>
            </a:pP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Врождённая долевая эмфизема</a:t>
            </a:r>
            <a:endParaRPr sz="1100" dirty="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-"/>
            </a:pPr>
            <a:r>
              <a:rPr lang="ru" sz="14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Вздутие легких</a:t>
            </a:r>
            <a:endParaRPr sz="14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3" name="Прямая со стрелкой 2"/>
          <p:cNvCxnSpPr>
            <a:stCxn id="236" idx="2"/>
            <a:endCxn id="237" idx="0"/>
          </p:cNvCxnSpPr>
          <p:nvPr/>
        </p:nvCxnSpPr>
        <p:spPr>
          <a:xfrm flipH="1">
            <a:off x="1739207" y="1280149"/>
            <a:ext cx="2832791" cy="83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stCxn id="236" idx="2"/>
            <a:endCxn id="240" idx="0"/>
          </p:cNvCxnSpPr>
          <p:nvPr/>
        </p:nvCxnSpPr>
        <p:spPr>
          <a:xfrm flipH="1">
            <a:off x="3705799" y="1280149"/>
            <a:ext cx="866199" cy="103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36" idx="2"/>
            <a:endCxn id="239" idx="0"/>
          </p:cNvCxnSpPr>
          <p:nvPr/>
        </p:nvCxnSpPr>
        <p:spPr>
          <a:xfrm>
            <a:off x="4571998" y="1280149"/>
            <a:ext cx="1218744" cy="95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36" idx="2"/>
            <a:endCxn id="238" idx="0"/>
          </p:cNvCxnSpPr>
          <p:nvPr/>
        </p:nvCxnSpPr>
        <p:spPr>
          <a:xfrm>
            <a:off x="4571998" y="1280149"/>
            <a:ext cx="3427747" cy="83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3" name="Google Shape;253;p45"/>
          <p:cNvCxnSpPr/>
          <p:nvPr/>
        </p:nvCxnSpPr>
        <p:spPr>
          <a:xfrm>
            <a:off x="642938" y="769412"/>
            <a:ext cx="78581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4" name="Google Shape;254;p45"/>
          <p:cNvSpPr txBox="1"/>
          <p:nvPr/>
        </p:nvSpPr>
        <p:spPr>
          <a:xfrm>
            <a:off x="1504949" y="99032"/>
            <a:ext cx="6134102" cy="53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Интерпретация рентгенограмм</a:t>
            </a:r>
            <a:endParaRPr sz="30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55" name="Google Shape;255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938" y="842790"/>
            <a:ext cx="2426261" cy="4177702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5"/>
          <p:cNvSpPr txBox="1"/>
          <p:nvPr/>
        </p:nvSpPr>
        <p:spPr>
          <a:xfrm>
            <a:off x="3341069" y="908879"/>
            <a:ext cx="5679178" cy="1531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Респираторный </a:t>
            </a:r>
            <a:r>
              <a:rPr lang="ru-RU" sz="1400" b="1" dirty="0" err="1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дистресс</a:t>
            </a:r>
            <a:r>
              <a:rPr lang="ru-RU" sz="14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-синдром</a:t>
            </a:r>
            <a:r>
              <a:rPr lang="ru-RU" sz="14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Недоношенные новорожденные</a:t>
            </a:r>
            <a:endParaRPr sz="14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Р</a:t>
            </a:r>
            <a:r>
              <a:rPr lang="ru" sz="14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етикулогранулярные </a:t>
            </a: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затемнения, расположенные </a:t>
            </a:r>
            <a:r>
              <a:rPr lang="ru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с</a:t>
            </a:r>
            <a:r>
              <a:rPr lang="ru" sz="14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имметрично </a:t>
            </a: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с двух </a:t>
            </a:r>
            <a:r>
              <a:rPr lang="ru" sz="14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сторон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П</a:t>
            </a:r>
            <a:r>
              <a:rPr lang="ru" sz="14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ризнак </a:t>
            </a: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«воздушных </a:t>
            </a:r>
            <a:r>
              <a:rPr lang="ru" sz="14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бронхограмм»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У</a:t>
            </a:r>
            <a:r>
              <a:rPr lang="ru" sz="14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меньшение </a:t>
            </a: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объема грудной клетки</a:t>
            </a:r>
            <a:endParaRPr sz="14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57" name="Google Shape;257;p45"/>
          <p:cNvSpPr txBox="1"/>
          <p:nvPr/>
        </p:nvSpPr>
        <p:spPr>
          <a:xfrm>
            <a:off x="3341069" y="3162260"/>
            <a:ext cx="5498131" cy="131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Синдром аспирации </a:t>
            </a:r>
            <a:r>
              <a:rPr lang="ru-RU" sz="1400" b="1" dirty="0" err="1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мекония</a:t>
            </a:r>
            <a:r>
              <a:rPr lang="ru-RU" sz="14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Доношенные и переношенные новорожденные</a:t>
            </a:r>
            <a:endParaRPr sz="14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Тяжистые </a:t>
            </a: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линейные зоны затемнения, могут быть асимметричными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Возможно наличие ателектазов/локального вздутия</a:t>
            </a:r>
            <a:endParaRPr sz="14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2" name="Google Shape;262;p46"/>
          <p:cNvCxnSpPr/>
          <p:nvPr/>
        </p:nvCxnSpPr>
        <p:spPr>
          <a:xfrm>
            <a:off x="642938" y="769412"/>
            <a:ext cx="78581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3" name="Google Shape;263;p46"/>
          <p:cNvSpPr txBox="1"/>
          <p:nvPr/>
        </p:nvSpPr>
        <p:spPr>
          <a:xfrm>
            <a:off x="1504949" y="99032"/>
            <a:ext cx="6134102" cy="53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Интерпретация рентгенограмм</a:t>
            </a:r>
            <a:endParaRPr sz="30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64" name="Google Shape;264;p46"/>
          <p:cNvSpPr txBox="1"/>
          <p:nvPr/>
        </p:nvSpPr>
        <p:spPr>
          <a:xfrm>
            <a:off x="3341069" y="1174725"/>
            <a:ext cx="5498131" cy="131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Транзиторное такипноэ новорожденных: </a:t>
            </a:r>
            <a:endParaRPr lang="ru" sz="1400" b="1" dirty="0" smtClean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Доношенные новорожденные</a:t>
            </a:r>
            <a:endParaRPr sz="14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Незначительное увеличение объема грудной </a:t>
            </a:r>
            <a:r>
              <a:rPr lang="ru" sz="14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клетки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Линейные тени </a:t>
            </a: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в </a:t>
            </a:r>
            <a:r>
              <a:rPr lang="ru" sz="14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прикорневой зоне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Г</a:t>
            </a:r>
            <a:r>
              <a:rPr lang="ru" sz="14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идроторакс</a:t>
            </a:r>
            <a:endParaRPr sz="14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65" name="Google Shape;265;p46"/>
          <p:cNvSpPr txBox="1"/>
          <p:nvPr/>
        </p:nvSpPr>
        <p:spPr>
          <a:xfrm>
            <a:off x="3341069" y="3134759"/>
            <a:ext cx="5498131" cy="6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Ателектаз</a:t>
            </a:r>
            <a:r>
              <a:rPr lang="ru" sz="14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Некорректная установка трубки ИВЛ, осложнение РДС / </a:t>
            </a:r>
            <a:r>
              <a:rPr lang="ru" sz="14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САМ</a:t>
            </a:r>
            <a:endParaRPr sz="14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266" name="Google Shape;26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227" y="816932"/>
            <a:ext cx="2506313" cy="4234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1" name="Google Shape;271;p47"/>
          <p:cNvCxnSpPr/>
          <p:nvPr/>
        </p:nvCxnSpPr>
        <p:spPr>
          <a:xfrm>
            <a:off x="642938" y="769412"/>
            <a:ext cx="78581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2" name="Google Shape;272;p47"/>
          <p:cNvSpPr txBox="1"/>
          <p:nvPr/>
        </p:nvSpPr>
        <p:spPr>
          <a:xfrm>
            <a:off x="1504949" y="99032"/>
            <a:ext cx="6134102" cy="53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Интерпретация рентгенограмм</a:t>
            </a:r>
            <a:endParaRPr sz="30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73" name="Google Shape;273;p47"/>
          <p:cNvSpPr txBox="1"/>
          <p:nvPr/>
        </p:nvSpPr>
        <p:spPr>
          <a:xfrm>
            <a:off x="3341069" y="1037221"/>
            <a:ext cx="5498131" cy="1361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Синдром «утечки воздуха»: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endParaRPr sz="11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Пневмоторакс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Пневмомедиастинум/пневмоперикард</a:t>
            </a:r>
            <a:endParaRPr sz="14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Интерстициальная легочная эмфизема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Пневматоцеле</a:t>
            </a:r>
            <a:endParaRPr sz="14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74" name="Google Shape;274;p47"/>
          <p:cNvSpPr txBox="1"/>
          <p:nvPr/>
        </p:nvSpPr>
        <p:spPr>
          <a:xfrm>
            <a:off x="3341069" y="3134759"/>
            <a:ext cx="5498131" cy="131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Врожденная </a:t>
            </a:r>
            <a:r>
              <a:rPr lang="ru" sz="14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мальформация дыхательных путей и паренхимы легких: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Макрокистозная форма – участок просветления 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В первые часы киста не содержит воздух – зона затемнения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275" name="Google Shape;275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279" y="844219"/>
            <a:ext cx="2946801" cy="4067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0" name="Google Shape;280;p48"/>
          <p:cNvCxnSpPr/>
          <p:nvPr/>
        </p:nvCxnSpPr>
        <p:spPr>
          <a:xfrm>
            <a:off x="642938" y="769412"/>
            <a:ext cx="78581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1" name="Google Shape;281;p48"/>
          <p:cNvSpPr txBox="1"/>
          <p:nvPr/>
        </p:nvSpPr>
        <p:spPr>
          <a:xfrm>
            <a:off x="1504949" y="99032"/>
            <a:ext cx="6134102" cy="53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Интерпретация рентгенограмм</a:t>
            </a:r>
            <a:endParaRPr sz="30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2" name="Google Shape;282;p48"/>
          <p:cNvSpPr txBox="1"/>
          <p:nvPr/>
        </p:nvSpPr>
        <p:spPr>
          <a:xfrm>
            <a:off x="3341069" y="1174725"/>
            <a:ext cx="5498131" cy="88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Вздутие легких: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Некорректная установка трубки ИВЛ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Компенсаторное вздутие при ателектазе</a:t>
            </a:r>
            <a:endParaRPr sz="14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83" name="Google Shape;283;p48"/>
          <p:cNvSpPr txBox="1"/>
          <p:nvPr/>
        </p:nvSpPr>
        <p:spPr>
          <a:xfrm>
            <a:off x="3341069" y="3134759"/>
            <a:ext cx="5498131" cy="6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Диафрагмальная грыжа</a:t>
            </a:r>
            <a:r>
              <a:rPr lang="ru" sz="1400" b="1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Смещение </a:t>
            </a:r>
            <a:r>
              <a:rPr lang="ru" sz="14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органов брюшной полости в грудную </a:t>
            </a:r>
            <a:r>
              <a:rPr lang="ru" sz="1400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полость</a:t>
            </a:r>
            <a:endParaRPr sz="1400"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284" name="Google Shape;284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523" y="842776"/>
            <a:ext cx="2285536" cy="4234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1187</Words>
  <Application>Microsoft Office PowerPoint</Application>
  <PresentationFormat>Экран (16:9)</PresentationFormat>
  <Paragraphs>249</Paragraphs>
  <Slides>27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Libre Baskerville</vt:lpstr>
      <vt:lpstr>Arial</vt:lpstr>
      <vt:lpstr>맑은 고딕</vt:lpstr>
      <vt:lpstr>Poppins Light</vt:lpstr>
      <vt:lpstr>Arial Narrow</vt:lpstr>
      <vt:lpstr>Wingdings</vt:lpstr>
      <vt:lpstr>Poppins</vt:lpstr>
      <vt:lpstr>Times New Roman</vt:lpstr>
      <vt:lpstr>Simple Light</vt:lpstr>
      <vt:lpstr>Тема2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Яна Спугис</cp:lastModifiedBy>
  <cp:revision>52</cp:revision>
  <dcterms:modified xsi:type="dcterms:W3CDTF">2024-06-02T17:13:24Z</dcterms:modified>
</cp:coreProperties>
</file>