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72" r:id="rId3"/>
    <p:sldId id="291" r:id="rId4"/>
    <p:sldId id="292" r:id="rId5"/>
    <p:sldId id="293" r:id="rId6"/>
    <p:sldId id="294" r:id="rId7"/>
    <p:sldId id="295" r:id="rId8"/>
    <p:sldId id="296" r:id="rId9"/>
    <p:sldId id="273" r:id="rId10"/>
    <p:sldId id="308" r:id="rId11"/>
    <p:sldId id="309" r:id="rId12"/>
    <p:sldId id="310" r:id="rId13"/>
    <p:sldId id="311" r:id="rId14"/>
    <p:sldId id="312" r:id="rId15"/>
    <p:sldId id="313" r:id="rId16"/>
    <p:sldId id="314" r:id="rId17"/>
    <p:sldId id="315" r:id="rId18"/>
    <p:sldId id="316" r:id="rId19"/>
    <p:sldId id="324" r:id="rId20"/>
    <p:sldId id="307" r:id="rId21"/>
    <p:sldId id="257" r:id="rId22"/>
    <p:sldId id="283" r:id="rId23"/>
    <p:sldId id="274" r:id="rId24"/>
    <p:sldId id="275" r:id="rId25"/>
    <p:sldId id="276" r:id="rId26"/>
    <p:sldId id="277" r:id="rId27"/>
    <p:sldId id="278" r:id="rId28"/>
    <p:sldId id="279" r:id="rId29"/>
    <p:sldId id="280" r:id="rId30"/>
    <p:sldId id="281" r:id="rId31"/>
    <p:sldId id="282" r:id="rId32"/>
    <p:sldId id="284" r:id="rId33"/>
    <p:sldId id="285" r:id="rId34"/>
    <p:sldId id="286" r:id="rId35"/>
    <p:sldId id="287" r:id="rId36"/>
    <p:sldId id="288" r:id="rId37"/>
    <p:sldId id="289" r:id="rId38"/>
    <p:sldId id="290" r:id="rId39"/>
    <p:sldId id="317" r:id="rId40"/>
    <p:sldId id="319" r:id="rId41"/>
    <p:sldId id="325" r:id="rId42"/>
    <p:sldId id="318" r:id="rId43"/>
    <p:sldId id="320" r:id="rId44"/>
    <p:sldId id="321" r:id="rId45"/>
    <p:sldId id="326" r:id="rId46"/>
    <p:sldId id="322" r:id="rId47"/>
    <p:sldId id="323" r:id="rId48"/>
    <p:sldId id="327" r:id="rId49"/>
    <p:sldId id="328" r:id="rId50"/>
    <p:sldId id="298" r:id="rId51"/>
    <p:sldId id="299" r:id="rId52"/>
    <p:sldId id="300" r:id="rId53"/>
    <p:sldId id="301" r:id="rId54"/>
    <p:sldId id="302" r:id="rId55"/>
    <p:sldId id="303" r:id="rId56"/>
    <p:sldId id="304" r:id="rId57"/>
    <p:sldId id="305" r:id="rId58"/>
    <p:sldId id="297"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E3C5C-8DF3-4BAD-8109-33700A3FD84F}" type="datetimeFigureOut">
              <a:rPr lang="ru-RU" smtClean="0"/>
              <a:t>23.10.2016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49CD2-8DAD-43AC-8499-A5C5CD978A9B}" type="slidenum">
              <a:rPr lang="ru-RU" smtClean="0"/>
              <a:t>‹#›</a:t>
            </a:fld>
            <a:endParaRPr lang="ru-RU"/>
          </a:p>
        </p:txBody>
      </p:sp>
    </p:spTree>
    <p:extLst>
      <p:ext uri="{BB962C8B-B14F-4D97-AF65-F5344CB8AC3E}">
        <p14:creationId xmlns:p14="http://schemas.microsoft.com/office/powerpoint/2010/main" val="85749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239BDD-2A0F-4AD0-BE0B-3779CA08E633}" type="slidenum">
              <a:rPr lang="ru-RU"/>
              <a:pPr/>
              <a:t>3</a:t>
            </a:fld>
            <a:endParaRPr lang="ru-RU"/>
          </a:p>
        </p:txBody>
      </p:sp>
      <p:sp>
        <p:nvSpPr>
          <p:cNvPr id="62466" name="Образ слайда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62467" name="Заметки 2"/>
          <p:cNvSpPr>
            <a:spLocks noGrp="1"/>
          </p:cNvSpPr>
          <p:nvPr>
            <p:ph type="body" idx="1"/>
          </p:nvPr>
        </p:nvSpPr>
        <p:spPr/>
        <p:txBody>
          <a:bodyPr/>
          <a:lstStyle/>
          <a:p>
            <a:pPr>
              <a:spcBef>
                <a:spcPct val="0"/>
              </a:spcBef>
            </a:pPr>
            <a:endParaRPr lang="ru-RU"/>
          </a:p>
        </p:txBody>
      </p:sp>
      <p:sp>
        <p:nvSpPr>
          <p:cNvPr id="6246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A037F7A-79E8-43E2-B76B-2EB37930CF52}" type="slidenum">
              <a:rPr lang="ru-RU" sz="1200">
                <a:latin typeface="Times New Roman" pitchFamily="18" charset="0"/>
              </a:rPr>
              <a:pPr algn="r"/>
              <a:t>3</a:t>
            </a:fld>
            <a:endParaRPr lang="ru-RU"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3EA101-A15B-41B7-A8A4-C5728F4764F8}" type="datetime1">
              <a:rPr lang="ru-RU" smtClean="0"/>
              <a:t>23.10.2016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51233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CD7C4-C9D8-49DC-B516-8391316A4E18}" type="datetime1">
              <a:rPr lang="ru-RU" smtClean="0"/>
              <a:t>23.10.2016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14733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A1E107-46E1-43DE-9383-C9EEA232AB03}" type="datetime1">
              <a:rPr lang="ru-RU" smtClean="0"/>
              <a:t>23.10.2016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52292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BBF6FC-CAA0-43BB-875E-6BCECB290FB0}" type="datetime1">
              <a:rPr lang="ru-RU" smtClean="0"/>
              <a:t>23.10.2016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131449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CB4222-A8AA-497C-BAF1-ED9DCB9F5455}" type="datetime1">
              <a:rPr lang="ru-RU" smtClean="0"/>
              <a:t>23.10.2016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268464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E7B001-BC8E-4F12-8080-93969791FE09}" type="datetime1">
              <a:rPr lang="ru-RU" smtClean="0"/>
              <a:t>23.10.2016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399406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C283D2-68E4-4433-A035-1E24895BDFA2}" type="datetime1">
              <a:rPr lang="ru-RU" smtClean="0"/>
              <a:t>23.10.2016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383324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8716E4-B90F-4F7F-AFC0-93D79CAA82F6}" type="datetime1">
              <a:rPr lang="ru-RU" smtClean="0"/>
              <a:t>23.10.2016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352775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0F2AAF-1021-4C05-B539-9D3A9A376C24}" type="datetime1">
              <a:rPr lang="ru-RU" smtClean="0"/>
              <a:t>23.10.2016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416424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226ECD-6FA9-4B5A-A2F4-CA9752BB9892}" type="datetime1">
              <a:rPr lang="ru-RU" smtClean="0"/>
              <a:t>23.10.2016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82619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114FC9-604A-45B7-8D36-C604C8FCAB89}" type="datetime1">
              <a:rPr lang="ru-RU" smtClean="0"/>
              <a:t>23.10.2016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E0E5D-FA66-4A08-9BAB-8C1E2469D733}" type="slidenum">
              <a:rPr lang="ru-RU" smtClean="0"/>
              <a:t>‹#›</a:t>
            </a:fld>
            <a:endParaRPr lang="ru-RU"/>
          </a:p>
        </p:txBody>
      </p:sp>
    </p:spTree>
    <p:extLst>
      <p:ext uri="{BB962C8B-B14F-4D97-AF65-F5344CB8AC3E}">
        <p14:creationId xmlns:p14="http://schemas.microsoft.com/office/powerpoint/2010/main" val="31271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585A3-8CDE-4446-89D5-704D53F6C4FA}" type="datetime1">
              <a:rPr lang="ru-RU" smtClean="0"/>
              <a:t>23.10.2016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E0E5D-FA66-4A08-9BAB-8C1E2469D733}" type="slidenum">
              <a:rPr lang="ru-RU" smtClean="0"/>
              <a:t>‹#›</a:t>
            </a:fld>
            <a:endParaRPr lang="ru-RU"/>
          </a:p>
        </p:txBody>
      </p:sp>
    </p:spTree>
    <p:extLst>
      <p:ext uri="{BB962C8B-B14F-4D97-AF65-F5344CB8AC3E}">
        <p14:creationId xmlns:p14="http://schemas.microsoft.com/office/powerpoint/2010/main" val="392132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kraszdrav.ru/assets/documents/Doc218.02.2015%2017:24.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7774632" cy="3339802"/>
          </a:xfrm>
        </p:spPr>
        <p:txBody>
          <a:bodyPr>
            <a:normAutofit fontScale="90000"/>
          </a:bodyPr>
          <a:lstStyle/>
          <a:p>
            <a:r>
              <a:rPr lang="ru-RU" b="1" dirty="0"/>
              <a:t>Диспансерное наблюдение и реабилитация детей с</a:t>
            </a:r>
            <a:br>
              <a:rPr lang="ru-RU" b="1" dirty="0"/>
            </a:br>
            <a:r>
              <a:rPr lang="ru-RU" b="1" dirty="0"/>
              <a:t>заболеваниями нервной системы в условиях детской</a:t>
            </a:r>
            <a:br>
              <a:rPr lang="ru-RU" b="1" dirty="0"/>
            </a:br>
            <a:r>
              <a:rPr lang="ru-RU" b="1" dirty="0"/>
              <a:t>поликлиники</a:t>
            </a:r>
            <a:endParaRPr lang="ru-RU" dirty="0"/>
          </a:p>
        </p:txBody>
      </p:sp>
      <p:sp>
        <p:nvSpPr>
          <p:cNvPr id="3" name="Подзаголовок 2"/>
          <p:cNvSpPr>
            <a:spLocks noGrp="1"/>
          </p:cNvSpPr>
          <p:nvPr>
            <p:ph type="subTitle" idx="1"/>
          </p:nvPr>
        </p:nvSpPr>
        <p:spPr/>
        <p:txBody>
          <a:bodyPr/>
          <a:lstStyle/>
          <a:p>
            <a:r>
              <a:rPr lang="ru-RU" b="1" dirty="0" smtClean="0">
                <a:solidFill>
                  <a:srgbClr val="FF0000"/>
                </a:solidFill>
              </a:rPr>
              <a:t>К.м.н., доцент </a:t>
            </a:r>
            <a:r>
              <a:rPr lang="ru-RU" b="1" dirty="0" err="1" smtClean="0">
                <a:solidFill>
                  <a:srgbClr val="FF0000"/>
                </a:solidFill>
              </a:rPr>
              <a:t>Гордиец</a:t>
            </a:r>
            <a:r>
              <a:rPr lang="ru-RU" b="1" dirty="0" smtClean="0">
                <a:solidFill>
                  <a:srgbClr val="FF0000"/>
                </a:solidFill>
              </a:rPr>
              <a:t> Анастасия Викторовна,</a:t>
            </a:r>
          </a:p>
          <a:p>
            <a:r>
              <a:rPr lang="ru-RU" b="1" dirty="0" err="1" smtClean="0">
                <a:solidFill>
                  <a:srgbClr val="FF0000"/>
                </a:solidFill>
              </a:rPr>
              <a:t>КрасГМУ</a:t>
            </a:r>
            <a:r>
              <a:rPr lang="ru-RU" b="1" dirty="0" smtClean="0">
                <a:solidFill>
                  <a:srgbClr val="FF0000"/>
                </a:solidFill>
              </a:rPr>
              <a:t>, 2016</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a:t>
            </a:fld>
            <a:endParaRPr lang="ru-RU"/>
          </a:p>
        </p:txBody>
      </p:sp>
    </p:spTree>
    <p:extLst>
      <p:ext uri="{BB962C8B-B14F-4D97-AF65-F5344CB8AC3E}">
        <p14:creationId xmlns:p14="http://schemas.microsoft.com/office/powerpoint/2010/main" val="43359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Приказ Минздрава России от 29.12.2012 N 1741н</a:t>
            </a:r>
            <a:br>
              <a:rPr lang="ru-RU" dirty="0"/>
            </a:br>
            <a:r>
              <a:rPr lang="ru-RU" dirty="0"/>
              <a:t>"Об утверждении стандарта первичной медико-санитарной помощи детям при спинальных мышечных атрофиях"</a:t>
            </a:r>
            <a:br>
              <a:rPr lang="ru-RU" dirty="0"/>
            </a:br>
            <a:r>
              <a:rPr lang="ru-RU" dirty="0"/>
              <a:t>(Зарегистрировано в Минюсте России 29.03.2013 N 27924)</a:t>
            </a:r>
          </a:p>
        </p:txBody>
      </p:sp>
      <p:sp>
        <p:nvSpPr>
          <p:cNvPr id="2" name="Номер слайда 1"/>
          <p:cNvSpPr>
            <a:spLocks noGrp="1"/>
          </p:cNvSpPr>
          <p:nvPr>
            <p:ph type="sldNum" sz="quarter" idx="12"/>
          </p:nvPr>
        </p:nvSpPr>
        <p:spPr/>
        <p:txBody>
          <a:bodyPr/>
          <a:lstStyle/>
          <a:p>
            <a:fld id="{CA9E0E5D-FA66-4A08-9BAB-8C1E2469D733}" type="slidenum">
              <a:rPr lang="ru-RU" smtClean="0"/>
              <a:t>10</a:t>
            </a:fld>
            <a:endParaRPr lang="ru-RU"/>
          </a:p>
        </p:txBody>
      </p:sp>
    </p:spTree>
    <p:extLst>
      <p:ext uri="{BB962C8B-B14F-4D97-AF65-F5344CB8AC3E}">
        <p14:creationId xmlns:p14="http://schemas.microsoft.com/office/powerpoint/2010/main" val="406244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Приказ Минздрава России от 15.06.2015 N 340н</a:t>
            </a:r>
            <a:br>
              <a:rPr lang="ru-RU" dirty="0"/>
            </a:br>
            <a:r>
              <a:rPr lang="ru-RU" dirty="0"/>
              <a:t>"Об утверждении стандарта первичной медико-санитарной помощи при детском церебральном параличе"</a:t>
            </a:r>
            <a:br>
              <a:rPr lang="ru-RU" dirty="0"/>
            </a:br>
            <a:r>
              <a:rPr lang="ru-RU" dirty="0"/>
              <a:t>(Зарегистрировано в Минюсте России 09.07.2015 N 37947)</a:t>
            </a:r>
          </a:p>
        </p:txBody>
      </p:sp>
      <p:sp>
        <p:nvSpPr>
          <p:cNvPr id="2" name="Номер слайда 1"/>
          <p:cNvSpPr>
            <a:spLocks noGrp="1"/>
          </p:cNvSpPr>
          <p:nvPr>
            <p:ph type="sldNum" sz="quarter" idx="12"/>
          </p:nvPr>
        </p:nvSpPr>
        <p:spPr/>
        <p:txBody>
          <a:bodyPr/>
          <a:lstStyle/>
          <a:p>
            <a:fld id="{CA9E0E5D-FA66-4A08-9BAB-8C1E2469D733}" type="slidenum">
              <a:rPr lang="ru-RU" smtClean="0"/>
              <a:t>11</a:t>
            </a:fld>
            <a:endParaRPr lang="ru-RU"/>
          </a:p>
        </p:txBody>
      </p:sp>
    </p:spTree>
    <p:extLst>
      <p:ext uri="{BB962C8B-B14F-4D97-AF65-F5344CB8AC3E}">
        <p14:creationId xmlns:p14="http://schemas.microsoft.com/office/powerpoint/2010/main" val="57374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2015г.</a:t>
            </a:r>
            <a:endParaRPr lang="ru-RU" dirty="0"/>
          </a:p>
        </p:txBody>
      </p:sp>
      <p:sp>
        <p:nvSpPr>
          <p:cNvPr id="3" name="Объект 2"/>
          <p:cNvSpPr>
            <a:spLocks noGrp="1"/>
          </p:cNvSpPr>
          <p:nvPr>
            <p:ph idx="1"/>
          </p:nvPr>
        </p:nvSpPr>
        <p:spPr/>
        <p:txBody>
          <a:bodyPr/>
          <a:lstStyle/>
          <a:p>
            <a:endParaRPr lang="ru-RU" dirty="0"/>
          </a:p>
          <a:p>
            <a:pPr marL="0" indent="0">
              <a:buNone/>
            </a:pPr>
            <a:r>
              <a:rPr lang="ru-RU" b="1" dirty="0" smtClean="0"/>
              <a:t>ФЕДЕРАЛЬНЫЕ </a:t>
            </a:r>
            <a:r>
              <a:rPr lang="ru-RU" b="1" dirty="0"/>
              <a:t>КЛИНИЧЕСКИЕ РЕКОМЕНДАЦИИ ПО ОКАЗАНИЮ МЕДИЦИНСКОЙ ПОМОЩИ ДЕТЯМ </a:t>
            </a:r>
            <a:endParaRPr lang="ru-RU" dirty="0"/>
          </a:p>
          <a:p>
            <a:pPr marL="0" indent="0">
              <a:buNone/>
            </a:pPr>
            <a:r>
              <a:rPr lang="ru-RU" b="1" dirty="0"/>
              <a:t>С ДЕТСКИМ ЦЕРЕБРАЛЬНЫМ ПАРАЛИЧОМ </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12</a:t>
            </a:fld>
            <a:endParaRPr lang="ru-RU"/>
          </a:p>
        </p:txBody>
      </p:sp>
    </p:spTree>
    <p:extLst>
      <p:ext uri="{BB962C8B-B14F-4D97-AF65-F5344CB8AC3E}">
        <p14:creationId xmlns:p14="http://schemas.microsoft.com/office/powerpoint/2010/main" val="38306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Российское общество психиатров // </a:t>
            </a:r>
            <a:r>
              <a:rPr lang="en-US" b="1" dirty="0"/>
              <a:t>psychiatr.ru </a:t>
            </a:r>
            <a:endParaRPr lang="ru-RU" dirty="0"/>
          </a:p>
        </p:txBody>
      </p:sp>
      <p:sp>
        <p:nvSpPr>
          <p:cNvPr id="3" name="Объект 2"/>
          <p:cNvSpPr>
            <a:spLocks noGrp="1"/>
          </p:cNvSpPr>
          <p:nvPr>
            <p:ph idx="1"/>
          </p:nvPr>
        </p:nvSpPr>
        <p:spPr/>
        <p:txBody>
          <a:bodyPr/>
          <a:lstStyle/>
          <a:p>
            <a:endParaRPr lang="ru-RU" dirty="0"/>
          </a:p>
          <a:p>
            <a:pPr marL="0" indent="0">
              <a:buNone/>
            </a:pPr>
            <a:r>
              <a:rPr lang="ru-RU" b="1" i="1" dirty="0" smtClean="0"/>
              <a:t>Расстройства </a:t>
            </a:r>
            <a:r>
              <a:rPr lang="ru-RU" b="1" i="1" dirty="0"/>
              <a:t>аутистического спектра: </a:t>
            </a:r>
            <a:endParaRPr lang="ru-RU" dirty="0"/>
          </a:p>
          <a:p>
            <a:pPr marL="0" indent="0">
              <a:buNone/>
            </a:pPr>
            <a:r>
              <a:rPr lang="ru-RU" b="1" i="1" dirty="0"/>
              <a:t>диагностика, лечение, наблюдение </a:t>
            </a:r>
            <a:endParaRPr lang="ru-RU" dirty="0"/>
          </a:p>
          <a:p>
            <a:pPr marL="0" indent="0">
              <a:buNone/>
            </a:pPr>
            <a:r>
              <a:rPr lang="ru-RU" dirty="0"/>
              <a:t>Клинические рекомендации (протокол лечения) </a:t>
            </a:r>
          </a:p>
          <a:p>
            <a:pPr marL="0" indent="0">
              <a:buNone/>
            </a:pPr>
            <a:r>
              <a:rPr lang="ru-RU" b="1" dirty="0"/>
              <a:t>2015 </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13</a:t>
            </a:fld>
            <a:endParaRPr lang="ru-RU"/>
          </a:p>
        </p:txBody>
      </p:sp>
    </p:spTree>
    <p:extLst>
      <p:ext uri="{BB962C8B-B14F-4D97-AF65-F5344CB8AC3E}">
        <p14:creationId xmlns:p14="http://schemas.microsoft.com/office/powerpoint/2010/main" val="82507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2015 г.</a:t>
            </a:r>
            <a:endParaRPr lang="ru-RU" dirty="0"/>
          </a:p>
        </p:txBody>
      </p:sp>
      <p:sp>
        <p:nvSpPr>
          <p:cNvPr id="3" name="Объект 2"/>
          <p:cNvSpPr>
            <a:spLocks noGrp="1"/>
          </p:cNvSpPr>
          <p:nvPr>
            <p:ph idx="1"/>
          </p:nvPr>
        </p:nvSpPr>
        <p:spPr/>
        <p:txBody>
          <a:bodyPr>
            <a:normAutofit lnSpcReduction="10000"/>
          </a:bodyPr>
          <a:lstStyle/>
          <a:p>
            <a:pPr marL="0" indent="0" algn="ctr">
              <a:buNone/>
            </a:pPr>
            <a:r>
              <a:rPr lang="ru-RU" b="1" dirty="0"/>
              <a:t>ФЕДЕРАЛЬНЫЕ КЛИНИЧЕСКИЕ РЕКОМЕНДАЦИИ ПО</a:t>
            </a:r>
          </a:p>
          <a:p>
            <a:pPr marL="0" indent="0" algn="ctr">
              <a:buNone/>
            </a:pPr>
            <a:r>
              <a:rPr lang="ru-RU" b="1" dirty="0"/>
              <a:t>ОКАЗАНИЮ МЕДИЦИНСКОЙ ПОМОЩИ ДЕТЯМ С</a:t>
            </a:r>
          </a:p>
          <a:p>
            <a:pPr marL="0" indent="0" algn="ctr">
              <a:buNone/>
            </a:pPr>
            <a:r>
              <a:rPr lang="ru-RU" b="1" dirty="0"/>
              <a:t>ПОСЛЕДСТВИЯМИ ПЕРИНАТАЛЬНОГО ПОРАЖЕНИЯ</a:t>
            </a:r>
          </a:p>
          <a:p>
            <a:pPr marL="0" indent="0" algn="ctr">
              <a:buNone/>
            </a:pPr>
            <a:r>
              <a:rPr lang="ru-RU" b="1" dirty="0"/>
              <a:t>ЦЕНТРАЛЬНОЙ НЕРВНОЙ СИСТЕМЫ</a:t>
            </a:r>
          </a:p>
          <a:p>
            <a:pPr marL="0" indent="0" algn="ctr">
              <a:buNone/>
            </a:pPr>
            <a:r>
              <a:rPr lang="ru-RU" b="1" dirty="0"/>
              <a:t>С АТОНИЧЕСКИ-АСТАТИЧЕСКИМ СИНДРОМОМ</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14</a:t>
            </a:fld>
            <a:endParaRPr lang="ru-RU"/>
          </a:p>
        </p:txBody>
      </p:sp>
    </p:spTree>
    <p:extLst>
      <p:ext uri="{BB962C8B-B14F-4D97-AF65-F5344CB8AC3E}">
        <p14:creationId xmlns:p14="http://schemas.microsoft.com/office/powerpoint/2010/main" val="2333818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2015г.</a:t>
            </a:r>
            <a:endParaRPr lang="ru-RU" dirty="0"/>
          </a:p>
        </p:txBody>
      </p:sp>
      <p:sp>
        <p:nvSpPr>
          <p:cNvPr id="3" name="Объект 2"/>
          <p:cNvSpPr>
            <a:spLocks noGrp="1"/>
          </p:cNvSpPr>
          <p:nvPr>
            <p:ph idx="1"/>
          </p:nvPr>
        </p:nvSpPr>
        <p:spPr/>
        <p:txBody>
          <a:bodyPr/>
          <a:lstStyle/>
          <a:p>
            <a:pPr marL="0" indent="0" algn="ctr">
              <a:buNone/>
            </a:pPr>
            <a:r>
              <a:rPr lang="ru-RU" b="1" dirty="0"/>
              <a:t>ФЕДЕРАЛЬНЫЕ КЛИНИЧЕСКИЕ РЕКОМЕНДАЦИИ ПО</a:t>
            </a:r>
          </a:p>
          <a:p>
            <a:pPr marL="0" indent="0" algn="ctr">
              <a:buNone/>
            </a:pPr>
            <a:r>
              <a:rPr lang="ru-RU" b="1" dirty="0"/>
              <a:t>ОКАЗАНИЮ МЕДИЦИНСКОЙ ПОМОЩИ ДЕТЯМ С</a:t>
            </a:r>
          </a:p>
          <a:p>
            <a:pPr marL="0" indent="0" algn="ctr">
              <a:buNone/>
            </a:pPr>
            <a:r>
              <a:rPr lang="ru-RU" b="1" dirty="0"/>
              <a:t>ПОСЛЕДСТВИЯМИ ПЕРИНАТАЛЬНОГО ПОРАЖЕНИЯ</a:t>
            </a:r>
          </a:p>
          <a:p>
            <a:pPr marL="0" indent="0" algn="ctr">
              <a:buNone/>
            </a:pPr>
            <a:r>
              <a:rPr lang="ru-RU" b="1" dirty="0"/>
              <a:t>ЦЕНТРАЛЬНОЙ НЕРВНОЙ СИСТЕМЫ</a:t>
            </a:r>
          </a:p>
          <a:p>
            <a:pPr marL="0" indent="0" algn="ctr">
              <a:buNone/>
            </a:pPr>
            <a:r>
              <a:rPr lang="ru-RU" b="1" dirty="0"/>
              <a:t>С ДИФФУЗНОЙ МЫШЕЧНОЙ ГИПОТОНИЕЙ</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15</a:t>
            </a:fld>
            <a:endParaRPr lang="ru-RU"/>
          </a:p>
        </p:txBody>
      </p:sp>
    </p:spTree>
    <p:extLst>
      <p:ext uri="{BB962C8B-B14F-4D97-AF65-F5344CB8AC3E}">
        <p14:creationId xmlns:p14="http://schemas.microsoft.com/office/powerpoint/2010/main" val="274473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2015г.</a:t>
            </a:r>
            <a:endParaRPr lang="ru-RU" dirty="0"/>
          </a:p>
        </p:txBody>
      </p:sp>
      <p:sp>
        <p:nvSpPr>
          <p:cNvPr id="3" name="Объект 2"/>
          <p:cNvSpPr>
            <a:spLocks noGrp="1"/>
          </p:cNvSpPr>
          <p:nvPr>
            <p:ph idx="1"/>
          </p:nvPr>
        </p:nvSpPr>
        <p:spPr/>
        <p:txBody>
          <a:bodyPr/>
          <a:lstStyle/>
          <a:p>
            <a:pPr marL="0" indent="0">
              <a:buNone/>
            </a:pPr>
            <a:r>
              <a:rPr lang="ru-RU" b="1" dirty="0"/>
              <a:t>ФЕДЕРАЛЬНЫЕ КЛИНИЧЕСКИЕ РЕКОМЕНДАЦИИ ПО</a:t>
            </a:r>
          </a:p>
          <a:p>
            <a:pPr marL="0" indent="0">
              <a:buNone/>
            </a:pPr>
            <a:r>
              <a:rPr lang="ru-RU" b="1" dirty="0"/>
              <a:t>ОКАЗАНИЮ МЕДИЦИНСКОЙ ПОМОЩИ ДЕТЯМ</a:t>
            </a:r>
          </a:p>
          <a:p>
            <a:pPr marL="0" indent="0">
              <a:buNone/>
            </a:pPr>
            <a:r>
              <a:rPr lang="ru-RU" b="1" dirty="0"/>
              <a:t>С ПОСЛЕДСТВИЯМИ ПЕРИНАТАЛЬНОГО ПОРАЖЕНИЯ</a:t>
            </a:r>
          </a:p>
          <a:p>
            <a:pPr marL="0" indent="0">
              <a:buNone/>
            </a:pPr>
            <a:r>
              <a:rPr lang="ru-RU" b="1" dirty="0"/>
              <a:t>ЦЕНТРАЛЬНОЙ НЕРВНОЙ СИСТЕМЫ</a:t>
            </a:r>
          </a:p>
          <a:p>
            <a:pPr marL="0" indent="0">
              <a:buNone/>
            </a:pPr>
            <a:r>
              <a:rPr lang="ru-RU" b="1" dirty="0"/>
              <a:t>С ЭПИЛЕПСИЕЙ</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16</a:t>
            </a:fld>
            <a:endParaRPr lang="ru-RU"/>
          </a:p>
        </p:txBody>
      </p:sp>
    </p:spTree>
    <p:extLst>
      <p:ext uri="{BB962C8B-B14F-4D97-AF65-F5344CB8AC3E}">
        <p14:creationId xmlns:p14="http://schemas.microsoft.com/office/powerpoint/2010/main" val="164741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2015г.</a:t>
            </a:r>
            <a:endParaRPr lang="ru-RU" dirty="0"/>
          </a:p>
        </p:txBody>
      </p:sp>
      <p:sp>
        <p:nvSpPr>
          <p:cNvPr id="3" name="Объект 2"/>
          <p:cNvSpPr>
            <a:spLocks noGrp="1"/>
          </p:cNvSpPr>
          <p:nvPr>
            <p:ph idx="1"/>
          </p:nvPr>
        </p:nvSpPr>
        <p:spPr/>
        <p:txBody>
          <a:bodyPr>
            <a:normAutofit lnSpcReduction="10000"/>
          </a:bodyPr>
          <a:lstStyle/>
          <a:p>
            <a:pPr marL="0" indent="0">
              <a:buNone/>
            </a:pPr>
            <a:r>
              <a:rPr lang="ru-RU" b="1" dirty="0"/>
              <a:t>ФЕДЕРАЛЬНЫЕ КЛИНИЧЕСКИЕ РЕКОМЕНДАЦИИ ПО</a:t>
            </a:r>
          </a:p>
          <a:p>
            <a:pPr marL="0" indent="0">
              <a:buNone/>
            </a:pPr>
            <a:r>
              <a:rPr lang="ru-RU" b="1" dirty="0"/>
              <a:t>ОКАЗАНИЮ МЕДИЦИНСКОЙ ПОМОЩИ ДЕТЯМ</a:t>
            </a:r>
          </a:p>
          <a:p>
            <a:pPr marL="0" indent="0">
              <a:buNone/>
            </a:pPr>
            <a:r>
              <a:rPr lang="ru-RU" b="1" dirty="0"/>
              <a:t>С ПОСЛЕДСТВИЯМИ ПЕРИНАТАЛЬНОГО ПОРАЖЕНИЯ</a:t>
            </a:r>
          </a:p>
          <a:p>
            <a:pPr marL="0" indent="0">
              <a:buNone/>
            </a:pPr>
            <a:r>
              <a:rPr lang="ru-RU" b="1" dirty="0"/>
              <a:t>ЦЕНТРАЛЬНОЙ НЕРВНОЙ СИСТЕМЫ</a:t>
            </a:r>
          </a:p>
          <a:p>
            <a:pPr marL="0" indent="0">
              <a:buNone/>
            </a:pPr>
            <a:r>
              <a:rPr lang="ru-RU" b="1" dirty="0"/>
              <a:t>С СИНДРОМОМ ГИПЕРВОЗБУДИМОСТИ И НАРУШЕНИЕМ СНА</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17</a:t>
            </a:fld>
            <a:endParaRPr lang="ru-RU"/>
          </a:p>
        </p:txBody>
      </p:sp>
    </p:spTree>
    <p:extLst>
      <p:ext uri="{BB962C8B-B14F-4D97-AF65-F5344CB8AC3E}">
        <p14:creationId xmlns:p14="http://schemas.microsoft.com/office/powerpoint/2010/main" val="309512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2015г.</a:t>
            </a:r>
            <a:endParaRPr lang="ru-RU" dirty="0"/>
          </a:p>
        </p:txBody>
      </p:sp>
      <p:sp>
        <p:nvSpPr>
          <p:cNvPr id="3" name="Объект 2"/>
          <p:cNvSpPr>
            <a:spLocks noGrp="1"/>
          </p:cNvSpPr>
          <p:nvPr>
            <p:ph idx="1"/>
          </p:nvPr>
        </p:nvSpPr>
        <p:spPr/>
        <p:txBody>
          <a:bodyPr>
            <a:normAutofit/>
          </a:bodyPr>
          <a:lstStyle/>
          <a:p>
            <a:pPr marL="0" indent="0">
              <a:buNone/>
            </a:pPr>
            <a:r>
              <a:rPr lang="ru-RU" b="1" dirty="0"/>
              <a:t>ФЕДЕРАЛЬНЫЕ КЛИНИЧЕСКИЕ РЕКОМЕНДАЦИИ ПО</a:t>
            </a:r>
          </a:p>
          <a:p>
            <a:pPr marL="0" indent="0">
              <a:buNone/>
            </a:pPr>
            <a:r>
              <a:rPr lang="ru-RU" b="1" dirty="0"/>
              <a:t>ОКАЗАНИЮ МЕДИЦИНСКОЙ ПОМОЩИ ДЕТЯМ С</a:t>
            </a:r>
          </a:p>
          <a:p>
            <a:pPr marL="0" indent="0">
              <a:buNone/>
            </a:pPr>
            <a:r>
              <a:rPr lang="ru-RU" b="1" dirty="0"/>
              <a:t>ПОСЛЕДСТВИЯМИ ПЕРИНАТАЛЬНОГО ПОРАЖЕНИЯ</a:t>
            </a:r>
          </a:p>
          <a:p>
            <a:pPr marL="0" indent="0">
              <a:buNone/>
            </a:pPr>
            <a:r>
              <a:rPr lang="ru-RU" b="1" dirty="0"/>
              <a:t>ЦЕНТРАЛЬНОЙ НЕРВНОЙ СИСТЕМЫ</a:t>
            </a:r>
          </a:p>
          <a:p>
            <a:pPr marL="0" indent="0">
              <a:buNone/>
            </a:pPr>
            <a:r>
              <a:rPr lang="ru-RU" b="1" dirty="0"/>
              <a:t>С СИНДРОМОМ МЫШЕЧНОГО </a:t>
            </a:r>
            <a:r>
              <a:rPr lang="ru-RU" b="1" dirty="0" smtClean="0"/>
              <a:t>ГИПЕРТОНУСА</a:t>
            </a:r>
            <a:endParaRPr lang="ru-RU" b="1" dirty="0"/>
          </a:p>
        </p:txBody>
      </p:sp>
      <p:sp>
        <p:nvSpPr>
          <p:cNvPr id="4" name="Номер слайда 3"/>
          <p:cNvSpPr>
            <a:spLocks noGrp="1"/>
          </p:cNvSpPr>
          <p:nvPr>
            <p:ph type="sldNum" sz="quarter" idx="12"/>
          </p:nvPr>
        </p:nvSpPr>
        <p:spPr/>
        <p:txBody>
          <a:bodyPr/>
          <a:lstStyle/>
          <a:p>
            <a:fld id="{CA9E0E5D-FA66-4A08-9BAB-8C1E2469D733}" type="slidenum">
              <a:rPr lang="ru-RU" smtClean="0"/>
              <a:t>18</a:t>
            </a:fld>
            <a:endParaRPr lang="ru-RU"/>
          </a:p>
        </p:txBody>
      </p:sp>
    </p:spTree>
    <p:extLst>
      <p:ext uri="{BB962C8B-B14F-4D97-AF65-F5344CB8AC3E}">
        <p14:creationId xmlns:p14="http://schemas.microsoft.com/office/powerpoint/2010/main" val="4276941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hlinkClick r:id="rId2"/>
              </a:rPr>
              <a:t>http://</a:t>
            </a:r>
            <a:r>
              <a:rPr lang="en-US" dirty="0" smtClean="0">
                <a:hlinkClick r:id="rId2"/>
              </a:rPr>
              <a:t>www.kraszdrav.ru/assets/documents/Doc218.02.2015%2017:24.docx</a:t>
            </a:r>
            <a:endParaRPr lang="ru-RU" dirty="0"/>
          </a:p>
        </p:txBody>
      </p:sp>
      <p:sp>
        <p:nvSpPr>
          <p:cNvPr id="3" name="Объект 2"/>
          <p:cNvSpPr>
            <a:spLocks noGrp="1"/>
          </p:cNvSpPr>
          <p:nvPr>
            <p:ph idx="1"/>
          </p:nvPr>
        </p:nvSpPr>
        <p:spPr>
          <a:xfrm>
            <a:off x="179512" y="1600200"/>
            <a:ext cx="8784976" cy="4997152"/>
          </a:xfrm>
        </p:spPr>
        <p:txBody>
          <a:bodyPr>
            <a:normAutofit fontScale="62500" lnSpcReduction="20000"/>
          </a:bodyPr>
          <a:lstStyle/>
          <a:p>
            <a:pPr marL="0" indent="0" algn="r">
              <a:buNone/>
            </a:pPr>
            <a:r>
              <a:rPr lang="ru-RU" dirty="0" smtClean="0"/>
              <a:t>ПРАВИТЕЛЬСТВО </a:t>
            </a:r>
            <a:r>
              <a:rPr lang="ru-RU" dirty="0"/>
              <a:t>КРАСНОЯРСКОГО КРАЯ </a:t>
            </a:r>
            <a:endParaRPr lang="ru-RU" dirty="0" smtClean="0"/>
          </a:p>
          <a:p>
            <a:pPr marL="0" indent="0" algn="r">
              <a:buNone/>
            </a:pPr>
            <a:r>
              <a:rPr lang="ru-RU" dirty="0" smtClean="0"/>
              <a:t>ПОСТАНОВЛЕНИЕ </a:t>
            </a:r>
            <a:r>
              <a:rPr lang="ru-RU" dirty="0"/>
              <a:t>от 23 декабря 2014 г. N 636-п </a:t>
            </a:r>
            <a:endParaRPr lang="ru-RU" dirty="0" smtClean="0"/>
          </a:p>
          <a:p>
            <a:pPr marL="0" indent="0" algn="ctr">
              <a:buNone/>
            </a:pPr>
            <a:r>
              <a:rPr lang="ru-RU" dirty="0" smtClean="0"/>
              <a:t>ОБ </a:t>
            </a:r>
            <a:r>
              <a:rPr lang="ru-RU" dirty="0"/>
              <a:t>УТВЕРЖДЕНИИ ТЕРРИТОРИАЛЬНОЙ ПРОГРАММЫ ГОСУДАРСТВЕННЫХ ГАРАНТИЙ БЕСПЛАТНОГО ОКАЗАНИЯ ГРАЖДАНАМ РОССИЙСКОЙ ФЕДЕРАЦИИ МЕДИЦИНСКОЙ ПОМОЩИ В КРАСНОЯРСКОМ КРАЕ НА 2015 ГОД И НА ПЛАНОВЫЙ ПЕРИОД 2016 И 2017 ГОДОВ </a:t>
            </a:r>
            <a:endParaRPr lang="ru-RU" dirty="0" smtClean="0"/>
          </a:p>
          <a:p>
            <a:pPr marL="0" indent="0" algn="r">
              <a:buNone/>
            </a:pPr>
            <a:r>
              <a:rPr lang="ru-RU" dirty="0" smtClean="0"/>
              <a:t>Приложение </a:t>
            </a:r>
            <a:r>
              <a:rPr lang="ru-RU" dirty="0"/>
              <a:t>N 7 к Территориальной программе государственных гарантий бесплатного оказания гражданам Российской Федерации медицинской помощи в Красноярском крае на 2015 год и на плановый период 2016 и 2017 годов </a:t>
            </a:r>
            <a:endParaRPr lang="ru-RU" dirty="0" smtClean="0"/>
          </a:p>
          <a:p>
            <a:pPr marL="0" indent="0" algn="ctr">
              <a:buNone/>
            </a:pPr>
            <a:r>
              <a:rPr lang="ru-RU" dirty="0" smtClean="0"/>
              <a:t>ПЕРЕЧЕНЬ </a:t>
            </a:r>
            <a:r>
              <a:rPr lang="ru-RU" dirty="0"/>
              <a:t>ЛЕКАРСТВЕННЫХ ПРЕПАРАТОВ, ОТПУСКАЕМЫХ НАСЕЛЕНИЮ В СООТВЕТСТВИИ С ПЕРЕЧНЕМ ГРУПП НАСЕЛЕНИЯ И КАТЕГОРИЙ ЗАБОЛЕВАНИЙ, В ТОМ ЧИСЛЕ ПРИ ОКАЗАНИИ ПАЛЛИАТИВНОЙ ПОМОЩИ, ПРИ АМБУЛАТОРНОМ ЛЕЧЕНИИ КОТОРЫХ ЛЕКАРСТВЕННЫЕ СРЕДСТВА И ИЗДЕЛИЯ МЕДИЦИНСКОГО НАЗНАЧЕНИЯ ОТПУСКАЮТСЯ ПО РЕЦЕПТАМ ВРАЧЕЙ БЕСПЛАТНО, А ТАКЖЕ В СООТВЕТСТВИИ С ПЕРЕЧНЕМ ГРУПП НАСЕЛЕНИЯ, ПРИ АМБУЛАТОРНОМ ЛЕЧЕНИИ КОТОРЫХ ЛЕКАРСТВЕННЫЕ СРЕДСТВА ОТПУСКАЮТСЯ ПО РЕЦЕПТАМ ВРАЧЕЙ СО СКИДКОЙ В РАЗМЕРЕ 50 ПРОЦЕНТОВ ИХ </a:t>
            </a:r>
            <a:r>
              <a:rPr lang="ru-RU" dirty="0" smtClean="0"/>
              <a:t>СТОИМОСТИ</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19</a:t>
            </a:fld>
            <a:endParaRPr lang="ru-RU"/>
          </a:p>
        </p:txBody>
      </p:sp>
    </p:spTree>
    <p:extLst>
      <p:ext uri="{BB962C8B-B14F-4D97-AF65-F5344CB8AC3E}">
        <p14:creationId xmlns:p14="http://schemas.microsoft.com/office/powerpoint/2010/main" val="384369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План</a:t>
            </a:r>
            <a:endParaRPr lang="ru-RU"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a:bodyPr>
          <a:lstStyle/>
          <a:p>
            <a:pPr marL="514350" indent="-514350">
              <a:buAutoNum type="arabicPeriod"/>
            </a:pPr>
            <a:r>
              <a:rPr lang="ru-RU" dirty="0" smtClean="0"/>
              <a:t>Актуальность.</a:t>
            </a:r>
          </a:p>
          <a:p>
            <a:pPr marL="514350" indent="-514350">
              <a:buAutoNum type="arabicPeriod"/>
            </a:pPr>
            <a:r>
              <a:rPr lang="ru-RU" dirty="0" smtClean="0"/>
              <a:t>Порядки и стандарты по заболеваниям ЦНС у детей.</a:t>
            </a:r>
          </a:p>
          <a:p>
            <a:pPr marL="514350" indent="-514350">
              <a:buAutoNum type="arabicPeriod"/>
            </a:pPr>
            <a:r>
              <a:rPr lang="ru-RU" dirty="0" smtClean="0"/>
              <a:t>Приказы МЗ Красноярского края.</a:t>
            </a:r>
          </a:p>
          <a:p>
            <a:pPr marL="514350" indent="-514350">
              <a:buAutoNum type="arabicPeriod"/>
            </a:pPr>
            <a:r>
              <a:rPr lang="ru-RU" dirty="0" smtClean="0"/>
              <a:t>Стандарт реабилитации детей в </a:t>
            </a:r>
            <a:r>
              <a:rPr lang="ru-RU" smtClean="0"/>
              <a:t>поражением </a:t>
            </a:r>
            <a:r>
              <a:rPr lang="ru-RU" smtClean="0"/>
              <a:t>ЦНС </a:t>
            </a:r>
            <a:r>
              <a:rPr lang="ru-RU" dirty="0" smtClean="0"/>
              <a:t>на участке.</a:t>
            </a:r>
          </a:p>
          <a:p>
            <a:pPr marL="514350" indent="-514350">
              <a:buAutoNum type="arabicPeriod"/>
            </a:pPr>
            <a:r>
              <a:rPr lang="ru-RU" dirty="0" smtClean="0"/>
              <a:t>Санаторно-курортное лечение детей. </a:t>
            </a:r>
            <a:endParaRPr lang="ru-RU" dirty="0"/>
          </a:p>
        </p:txBody>
      </p:sp>
      <p:sp>
        <p:nvSpPr>
          <p:cNvPr id="4" name="Номер слайда 3"/>
          <p:cNvSpPr>
            <a:spLocks noGrp="1"/>
          </p:cNvSpPr>
          <p:nvPr>
            <p:ph type="sldNum" sz="quarter" idx="12"/>
          </p:nvPr>
        </p:nvSpPr>
        <p:spPr/>
        <p:txBody>
          <a:bodyPr/>
          <a:lstStyle/>
          <a:p>
            <a:fld id="{54185E21-DA2C-434E-A946-A69B5852F4B1}" type="slidenum">
              <a:rPr lang="ru-RU" smtClean="0"/>
              <a:t>2</a:t>
            </a:fld>
            <a:endParaRPr lang="ru-RU"/>
          </a:p>
        </p:txBody>
      </p:sp>
    </p:spTree>
    <p:extLst>
      <p:ext uri="{BB962C8B-B14F-4D97-AF65-F5344CB8AC3E}">
        <p14:creationId xmlns:p14="http://schemas.microsoft.com/office/powerpoint/2010/main" val="3977953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0"/>
            <a:ext cx="813690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20</a:t>
            </a:fld>
            <a:endParaRPr lang="ru-RU"/>
          </a:p>
        </p:txBody>
      </p:sp>
    </p:spTree>
    <p:extLst>
      <p:ext uri="{BB962C8B-B14F-4D97-AF65-F5344CB8AC3E}">
        <p14:creationId xmlns:p14="http://schemas.microsoft.com/office/powerpoint/2010/main" val="233802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Медицинская реабилитация</a:t>
            </a:r>
            <a:endParaRPr lang="ru-RU" dirty="0"/>
          </a:p>
        </p:txBody>
      </p:sp>
      <p:sp>
        <p:nvSpPr>
          <p:cNvPr id="3" name="Объект 2"/>
          <p:cNvSpPr>
            <a:spLocks noGrp="1"/>
          </p:cNvSpPr>
          <p:nvPr>
            <p:ph idx="1"/>
          </p:nvPr>
        </p:nvSpPr>
        <p:spPr/>
        <p:txBody>
          <a:bodyPr/>
          <a:lstStyle/>
          <a:p>
            <a:r>
              <a:rPr lang="ru-RU" dirty="0" smtClean="0"/>
              <a:t>Комплекс лечебных и профилактических мероприятий, который направлен на максимально возможное восстановление утраченных способностей пациента после различных заболеваний.</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21</a:t>
            </a:fld>
            <a:endParaRPr lang="ru-RU"/>
          </a:p>
        </p:txBody>
      </p:sp>
    </p:spTree>
    <p:extLst>
      <p:ext uri="{BB962C8B-B14F-4D97-AF65-F5344CB8AC3E}">
        <p14:creationId xmlns:p14="http://schemas.microsoft.com/office/powerpoint/2010/main" val="2457208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22</a:t>
            </a:fld>
            <a:endParaRPr lang="ru-RU"/>
          </a:p>
        </p:txBody>
      </p:sp>
    </p:spTree>
    <p:extLst>
      <p:ext uri="{BB962C8B-B14F-4D97-AF65-F5344CB8AC3E}">
        <p14:creationId xmlns:p14="http://schemas.microsoft.com/office/powerpoint/2010/main" val="52410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Медицинская реабилитация</a:t>
            </a:r>
            <a:endParaRPr lang="ru-RU" b="1" dirty="0">
              <a:solidFill>
                <a:srgbClr val="FF0000"/>
              </a:solidFill>
            </a:endParaRPr>
          </a:p>
        </p:txBody>
      </p:sp>
      <p:sp>
        <p:nvSpPr>
          <p:cNvPr id="4" name="Овал 3"/>
          <p:cNvSpPr/>
          <p:nvPr/>
        </p:nvSpPr>
        <p:spPr>
          <a:xfrm>
            <a:off x="899592" y="1196752"/>
            <a:ext cx="7848872" cy="152312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Оценка состояния пациента и окружающих факторов</a:t>
            </a:r>
            <a:endParaRPr lang="ru-RU" b="1" dirty="0">
              <a:solidFill>
                <a:schemeClr val="tx1"/>
              </a:solidFill>
            </a:endParaRPr>
          </a:p>
        </p:txBody>
      </p:sp>
      <p:sp>
        <p:nvSpPr>
          <p:cNvPr id="5" name="Овал 4"/>
          <p:cNvSpPr/>
          <p:nvPr/>
        </p:nvSpPr>
        <p:spPr>
          <a:xfrm>
            <a:off x="467544" y="3322124"/>
            <a:ext cx="7395120" cy="136815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Формирование цели и программы реабилитации</a:t>
            </a:r>
            <a:endParaRPr lang="ru-RU" b="1" dirty="0">
              <a:solidFill>
                <a:schemeClr val="tx1"/>
              </a:solidFill>
            </a:endParaRPr>
          </a:p>
        </p:txBody>
      </p:sp>
      <p:sp>
        <p:nvSpPr>
          <p:cNvPr id="6" name="Овал 5"/>
          <p:cNvSpPr/>
          <p:nvPr/>
        </p:nvSpPr>
        <p:spPr>
          <a:xfrm>
            <a:off x="755576" y="5013176"/>
            <a:ext cx="8136904" cy="12275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Оценка эффективности реабилитации и прогноз</a:t>
            </a:r>
            <a:endParaRPr lang="ru-RU" b="1" dirty="0">
              <a:solidFill>
                <a:schemeClr val="tx1"/>
              </a:solidFill>
            </a:endParaRPr>
          </a:p>
        </p:txBody>
      </p:sp>
      <p:cxnSp>
        <p:nvCxnSpPr>
          <p:cNvPr id="8" name="Прямая со стрелкой 7"/>
          <p:cNvCxnSpPr/>
          <p:nvPr/>
        </p:nvCxnSpPr>
        <p:spPr>
          <a:xfrm>
            <a:off x="6228184" y="2719873"/>
            <a:ext cx="0" cy="698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824028" y="46531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CA9E0E5D-FA66-4A08-9BAB-8C1E2469D733}" type="slidenum">
              <a:rPr lang="ru-RU" smtClean="0"/>
              <a:t>23</a:t>
            </a:fld>
            <a:endParaRPr lang="ru-RU"/>
          </a:p>
        </p:txBody>
      </p:sp>
    </p:spTree>
    <p:extLst>
      <p:ext uri="{BB962C8B-B14F-4D97-AF65-F5344CB8AC3E}">
        <p14:creationId xmlns:p14="http://schemas.microsoft.com/office/powerpoint/2010/main" val="128358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Оценка состояния пациента и окружающих факторов</a:t>
            </a:r>
            <a:endParaRPr lang="ru-RU"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568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CA9E0E5D-FA66-4A08-9BAB-8C1E2469D733}" type="slidenum">
              <a:rPr lang="ru-RU" smtClean="0"/>
              <a:t>24</a:t>
            </a:fld>
            <a:endParaRPr lang="ru-RU"/>
          </a:p>
        </p:txBody>
      </p:sp>
    </p:spTree>
    <p:extLst>
      <p:ext uri="{BB962C8B-B14F-4D97-AF65-F5344CB8AC3E}">
        <p14:creationId xmlns:p14="http://schemas.microsoft.com/office/powerpoint/2010/main" val="973012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Формирование цели и программы реабилитации</a:t>
            </a:r>
            <a:endParaRPr lang="ru-RU"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64096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CA9E0E5D-FA66-4A08-9BAB-8C1E2469D733}" type="slidenum">
              <a:rPr lang="ru-RU" smtClean="0"/>
              <a:t>25</a:t>
            </a:fld>
            <a:endParaRPr lang="ru-RU"/>
          </a:p>
        </p:txBody>
      </p:sp>
    </p:spTree>
    <p:extLst>
      <p:ext uri="{BB962C8B-B14F-4D97-AF65-F5344CB8AC3E}">
        <p14:creationId xmlns:p14="http://schemas.microsoft.com/office/powerpoint/2010/main" val="3525105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98178"/>
          </a:xfrm>
        </p:spPr>
        <p:txBody>
          <a:bodyPr>
            <a:normAutofit fontScale="90000"/>
          </a:bodyPr>
          <a:lstStyle/>
          <a:p>
            <a:r>
              <a:rPr lang="ru-RU" b="1" dirty="0" smtClean="0">
                <a:solidFill>
                  <a:srgbClr val="FF0000"/>
                </a:solidFill>
              </a:rPr>
              <a:t>Медицинская реабилитация проводится в 3 этапа в зависимости от тяжести состояния пациента</a:t>
            </a:r>
            <a:endParaRPr lang="ru-RU"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809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25144"/>
            <a:ext cx="828092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CA9E0E5D-FA66-4A08-9BAB-8C1E2469D733}" type="slidenum">
              <a:rPr lang="ru-RU" smtClean="0"/>
              <a:t>26</a:t>
            </a:fld>
            <a:endParaRPr lang="ru-RU"/>
          </a:p>
        </p:txBody>
      </p:sp>
    </p:spTree>
    <p:extLst>
      <p:ext uri="{BB962C8B-B14F-4D97-AF65-F5344CB8AC3E}">
        <p14:creationId xmlns:p14="http://schemas.microsoft.com/office/powerpoint/2010/main" val="1793548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solidFill>
                  <a:srgbClr val="FF0000"/>
                </a:solidFill>
              </a:rPr>
              <a:t>Второй этап реабилитации</a:t>
            </a:r>
            <a:endParaRPr lang="ru-RU"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7129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CA9E0E5D-FA66-4A08-9BAB-8C1E2469D733}" type="slidenum">
              <a:rPr lang="ru-RU" smtClean="0"/>
              <a:t>27</a:t>
            </a:fld>
            <a:endParaRPr lang="ru-RU"/>
          </a:p>
        </p:txBody>
      </p:sp>
    </p:spTree>
    <p:extLst>
      <p:ext uri="{BB962C8B-B14F-4D97-AF65-F5344CB8AC3E}">
        <p14:creationId xmlns:p14="http://schemas.microsoft.com/office/powerpoint/2010/main" val="410665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Третий этап реабилитации</a:t>
            </a:r>
            <a:endParaRPr lang="ru-RU"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8497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CA9E0E5D-FA66-4A08-9BAB-8C1E2469D733}" type="slidenum">
              <a:rPr lang="ru-RU" smtClean="0"/>
              <a:t>28</a:t>
            </a:fld>
            <a:endParaRPr lang="ru-RU"/>
          </a:p>
        </p:txBody>
      </p:sp>
    </p:spTree>
    <p:extLst>
      <p:ext uri="{BB962C8B-B14F-4D97-AF65-F5344CB8AC3E}">
        <p14:creationId xmlns:p14="http://schemas.microsoft.com/office/powerpoint/2010/main" val="1105805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29</a:t>
            </a:fld>
            <a:endParaRPr lang="ru-RU"/>
          </a:p>
        </p:txBody>
      </p:sp>
    </p:spTree>
    <p:extLst>
      <p:ext uri="{BB962C8B-B14F-4D97-AF65-F5344CB8AC3E}">
        <p14:creationId xmlns:p14="http://schemas.microsoft.com/office/powerpoint/2010/main" val="7421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9388" y="1196975"/>
            <a:ext cx="8713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90000"/>
              </a:lnSpc>
              <a:spcBef>
                <a:spcPct val="20000"/>
              </a:spcBef>
              <a:buFontTx/>
              <a:buChar char="•"/>
            </a:pPr>
            <a:r>
              <a:rPr lang="ru-RU" sz="2000" b="1">
                <a:latin typeface="Tahoma" pitchFamily="34" charset="0"/>
                <a:cs typeface="Tahoma" pitchFamily="34" charset="0"/>
              </a:rPr>
              <a:t>Неврологические нарушения у детей первых лет жизни составляют от 27 до 60% </a:t>
            </a:r>
          </a:p>
          <a:p>
            <a:pPr algn="r">
              <a:lnSpc>
                <a:spcPct val="90000"/>
              </a:lnSpc>
              <a:spcBef>
                <a:spcPct val="20000"/>
              </a:spcBef>
            </a:pPr>
            <a:r>
              <a:rPr lang="ru-RU" sz="2000" b="1" i="1">
                <a:latin typeface="Tahoma" pitchFamily="34" charset="0"/>
                <a:cs typeface="Tahoma" pitchFamily="34" charset="0"/>
              </a:rPr>
              <a:t>Российская Ассоциация специалистов перинатальной медицины, 2004</a:t>
            </a:r>
            <a:r>
              <a:rPr lang="ru-RU" sz="2000" b="1">
                <a:latin typeface="Tahoma" pitchFamily="34" charset="0"/>
                <a:cs typeface="Tahoma" pitchFamily="34" charset="0"/>
              </a:rPr>
              <a:t> </a:t>
            </a:r>
          </a:p>
          <a:p>
            <a:pPr algn="r">
              <a:lnSpc>
                <a:spcPct val="90000"/>
              </a:lnSpc>
              <a:spcBef>
                <a:spcPct val="20000"/>
              </a:spcBef>
            </a:pPr>
            <a:endParaRPr lang="ru-RU" sz="2000" b="1">
              <a:latin typeface="Tahoma" pitchFamily="34" charset="0"/>
              <a:cs typeface="Tahoma" pitchFamily="34" charset="0"/>
            </a:endParaRPr>
          </a:p>
          <a:p>
            <a:pPr>
              <a:lnSpc>
                <a:spcPct val="90000"/>
              </a:lnSpc>
              <a:spcBef>
                <a:spcPct val="20000"/>
              </a:spcBef>
              <a:buFontTx/>
              <a:buChar char="•"/>
            </a:pPr>
            <a:r>
              <a:rPr lang="ru-RU" sz="2000" b="1">
                <a:latin typeface="Tahoma" pitchFamily="34" charset="0"/>
                <a:cs typeface="Tahoma" pitchFamily="34" charset="0"/>
              </a:rPr>
              <a:t>В 72,4% гипоксия и асфиксия плода являются причиной перинатального поражения нервной системы</a:t>
            </a:r>
          </a:p>
          <a:p>
            <a:pPr algn="r">
              <a:lnSpc>
                <a:spcPct val="90000"/>
              </a:lnSpc>
              <a:spcBef>
                <a:spcPct val="20000"/>
              </a:spcBef>
            </a:pPr>
            <a:r>
              <a:rPr lang="ru-RU" sz="2000" b="1" i="1">
                <a:latin typeface="Tahoma" pitchFamily="34" charset="0"/>
                <a:cs typeface="Tahoma" pitchFamily="34" charset="0"/>
              </a:rPr>
              <a:t>Г.М. Савельева, Л.Г. Сичинава, 1995; Ю.И. Барашнев, 2001</a:t>
            </a:r>
          </a:p>
          <a:p>
            <a:pPr algn="r">
              <a:lnSpc>
                <a:spcPct val="90000"/>
              </a:lnSpc>
              <a:spcBef>
                <a:spcPct val="20000"/>
              </a:spcBef>
            </a:pPr>
            <a:r>
              <a:rPr lang="ru-RU" sz="2000" b="1">
                <a:latin typeface="Tahoma" pitchFamily="34" charset="0"/>
                <a:cs typeface="Tahoma" pitchFamily="34" charset="0"/>
              </a:rPr>
              <a:t> </a:t>
            </a:r>
          </a:p>
          <a:p>
            <a:pPr>
              <a:lnSpc>
                <a:spcPct val="90000"/>
              </a:lnSpc>
              <a:spcBef>
                <a:spcPct val="20000"/>
              </a:spcBef>
              <a:buFontTx/>
              <a:buChar char="•"/>
            </a:pPr>
            <a:r>
              <a:rPr lang="ru-RU" sz="2000" b="1">
                <a:latin typeface="Tahoma" pitchFamily="34" charset="0"/>
                <a:cs typeface="Tahoma" pitchFamily="34" charset="0"/>
              </a:rPr>
              <a:t>Частота тяжелых гипоксически-ишемических энцефалопатий 2-4 случая на 1000 новорожденных </a:t>
            </a:r>
          </a:p>
          <a:p>
            <a:pPr algn="r">
              <a:lnSpc>
                <a:spcPct val="90000"/>
              </a:lnSpc>
              <a:spcBef>
                <a:spcPct val="20000"/>
              </a:spcBef>
            </a:pPr>
            <a:r>
              <a:rPr lang="en-US" sz="2000" b="1" i="1">
                <a:latin typeface="Tahoma" pitchFamily="34" charset="0"/>
                <a:cs typeface="Tahoma" pitchFamily="34" charset="0"/>
              </a:rPr>
              <a:t>AAP and ACOG, 2006</a:t>
            </a:r>
            <a:endParaRPr lang="ru-RU" sz="2000" b="1" i="1">
              <a:latin typeface="Tahoma" pitchFamily="34" charset="0"/>
              <a:cs typeface="Tahoma" pitchFamily="34" charset="0"/>
            </a:endParaRPr>
          </a:p>
          <a:p>
            <a:pPr>
              <a:lnSpc>
                <a:spcPct val="90000"/>
              </a:lnSpc>
              <a:spcBef>
                <a:spcPct val="20000"/>
              </a:spcBef>
              <a:buFontTx/>
              <a:buChar char="•"/>
            </a:pPr>
            <a:r>
              <a:rPr lang="ru-RU" sz="2000" b="1">
                <a:latin typeface="Tahoma" pitchFamily="34" charset="0"/>
                <a:cs typeface="Tahoma" pitchFamily="34" charset="0"/>
              </a:rPr>
              <a:t>35-40% детей с ограниченными возможностями находятся на соцобеспечении вследствие перинатальных поражений нервной системы</a:t>
            </a:r>
          </a:p>
          <a:p>
            <a:pPr algn="r">
              <a:lnSpc>
                <a:spcPct val="90000"/>
              </a:lnSpc>
              <a:spcBef>
                <a:spcPct val="20000"/>
              </a:spcBef>
            </a:pPr>
            <a:r>
              <a:rPr lang="ru-RU" sz="2000" b="1" i="1">
                <a:latin typeface="Tahoma" pitchFamily="34" charset="0"/>
                <a:cs typeface="Tahoma" pitchFamily="34" charset="0"/>
              </a:rPr>
              <a:t>А.Б. Пальчик, Н.П. Шабалов, 2000</a:t>
            </a:r>
          </a:p>
        </p:txBody>
      </p:sp>
      <p:sp>
        <p:nvSpPr>
          <p:cNvPr id="61443" name="TextBox 5"/>
          <p:cNvSpPr txBox="1">
            <a:spLocks noChangeArrowheads="1"/>
          </p:cNvSpPr>
          <p:nvPr/>
        </p:nvSpPr>
        <p:spPr bwMode="auto">
          <a:xfrm>
            <a:off x="1042988" y="260350"/>
            <a:ext cx="6192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ru-RU" sz="3200" b="1">
                <a:solidFill>
                  <a:srgbClr val="FF33CC"/>
                </a:solidFill>
                <a:latin typeface="Tahoma" pitchFamily="34" charset="0"/>
                <a:cs typeface="Tahoma" pitchFamily="34" charset="0"/>
              </a:rPr>
              <a:t>АКТУАЛЬНОСТЬ:</a:t>
            </a:r>
          </a:p>
        </p:txBody>
      </p:sp>
      <p:sp>
        <p:nvSpPr>
          <p:cNvPr id="2" name="Номер слайда 1"/>
          <p:cNvSpPr>
            <a:spLocks noGrp="1"/>
          </p:cNvSpPr>
          <p:nvPr>
            <p:ph type="sldNum" sz="quarter" idx="12"/>
          </p:nvPr>
        </p:nvSpPr>
        <p:spPr/>
        <p:txBody>
          <a:bodyPr/>
          <a:lstStyle/>
          <a:p>
            <a:fld id="{CA9E0E5D-FA66-4A08-9BAB-8C1E2469D733}" type="slidenum">
              <a:rPr lang="ru-RU" smtClean="0"/>
              <a:t>3</a:t>
            </a:fld>
            <a:endParaRPr lang="ru-RU"/>
          </a:p>
        </p:txBody>
      </p:sp>
    </p:spTree>
    <p:extLst>
      <p:ext uri="{BB962C8B-B14F-4D97-AF65-F5344CB8AC3E}">
        <p14:creationId xmlns:p14="http://schemas.microsoft.com/office/powerpoint/2010/main" val="3850012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6698"/>
            <a:ext cx="7992888" cy="337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61048"/>
            <a:ext cx="82089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30</a:t>
            </a:fld>
            <a:endParaRPr lang="ru-RU"/>
          </a:p>
        </p:txBody>
      </p:sp>
    </p:spTree>
    <p:extLst>
      <p:ext uri="{BB962C8B-B14F-4D97-AF65-F5344CB8AC3E}">
        <p14:creationId xmlns:p14="http://schemas.microsoft.com/office/powerpoint/2010/main" val="3247762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89248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31</a:t>
            </a:fld>
            <a:endParaRPr lang="ru-RU"/>
          </a:p>
        </p:txBody>
      </p:sp>
    </p:spTree>
    <p:extLst>
      <p:ext uri="{BB962C8B-B14F-4D97-AF65-F5344CB8AC3E}">
        <p14:creationId xmlns:p14="http://schemas.microsoft.com/office/powerpoint/2010/main" val="3304704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49694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32</a:t>
            </a:fld>
            <a:endParaRPr lang="ru-RU"/>
          </a:p>
        </p:txBody>
      </p:sp>
    </p:spTree>
    <p:extLst>
      <p:ext uri="{BB962C8B-B14F-4D97-AF65-F5344CB8AC3E}">
        <p14:creationId xmlns:p14="http://schemas.microsoft.com/office/powerpoint/2010/main" val="2663719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33</a:t>
            </a:fld>
            <a:endParaRPr lang="ru-RU"/>
          </a:p>
        </p:txBody>
      </p:sp>
    </p:spTree>
    <p:extLst>
      <p:ext uri="{BB962C8B-B14F-4D97-AF65-F5344CB8AC3E}">
        <p14:creationId xmlns:p14="http://schemas.microsoft.com/office/powerpoint/2010/main" val="3065421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34</a:t>
            </a:fld>
            <a:endParaRPr lang="ru-RU"/>
          </a:p>
        </p:txBody>
      </p:sp>
    </p:spTree>
    <p:extLst>
      <p:ext uri="{BB962C8B-B14F-4D97-AF65-F5344CB8AC3E}">
        <p14:creationId xmlns:p14="http://schemas.microsoft.com/office/powerpoint/2010/main" val="3516349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36495"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35</a:t>
            </a:fld>
            <a:endParaRPr lang="ru-RU"/>
          </a:p>
        </p:txBody>
      </p:sp>
    </p:spTree>
    <p:extLst>
      <p:ext uri="{BB962C8B-B14F-4D97-AF65-F5344CB8AC3E}">
        <p14:creationId xmlns:p14="http://schemas.microsoft.com/office/powerpoint/2010/main" val="88303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20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36</a:t>
            </a:fld>
            <a:endParaRPr lang="ru-RU"/>
          </a:p>
        </p:txBody>
      </p:sp>
    </p:spTree>
    <p:extLst>
      <p:ext uri="{BB962C8B-B14F-4D97-AF65-F5344CB8AC3E}">
        <p14:creationId xmlns:p14="http://schemas.microsoft.com/office/powerpoint/2010/main" val="3875124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36496"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37</a:t>
            </a:fld>
            <a:endParaRPr lang="ru-RU"/>
          </a:p>
        </p:txBody>
      </p:sp>
    </p:spTree>
    <p:extLst>
      <p:ext uri="{BB962C8B-B14F-4D97-AF65-F5344CB8AC3E}">
        <p14:creationId xmlns:p14="http://schemas.microsoft.com/office/powerpoint/2010/main" val="1945991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38</a:t>
            </a:fld>
            <a:endParaRPr lang="ru-RU"/>
          </a:p>
        </p:txBody>
      </p:sp>
    </p:spTree>
    <p:extLst>
      <p:ext uri="{BB962C8B-B14F-4D97-AF65-F5344CB8AC3E}">
        <p14:creationId xmlns:p14="http://schemas.microsoft.com/office/powerpoint/2010/main" val="750929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2722314"/>
          </a:xfrm>
        </p:spPr>
        <p:txBody>
          <a:bodyPr>
            <a:normAutofit/>
          </a:bodyPr>
          <a:lstStyle/>
          <a:p>
            <a:r>
              <a:rPr lang="ru-RU" dirty="0" smtClean="0"/>
              <a:t>Перечень санаториев психоневрологического профиля детям на 2016 год</a:t>
            </a:r>
            <a:endParaRPr lang="ru-RU" dirty="0"/>
          </a:p>
        </p:txBody>
      </p:sp>
      <p:sp>
        <p:nvSpPr>
          <p:cNvPr id="3" name="Объект 2"/>
          <p:cNvSpPr>
            <a:spLocks noGrp="1"/>
          </p:cNvSpPr>
          <p:nvPr>
            <p:ph idx="1"/>
          </p:nvPr>
        </p:nvSpPr>
        <p:spPr>
          <a:xfrm>
            <a:off x="457200" y="3429000"/>
            <a:ext cx="8229600" cy="2697163"/>
          </a:xfrm>
        </p:spPr>
        <p:txBody>
          <a:bodyPr/>
          <a:lstStyle/>
          <a:p>
            <a:r>
              <a:rPr lang="en-US" dirty="0"/>
              <a:t>http://www.kraszdrav.ru/meditsinskaya_pomoshch/sanatorno_kurortnoe_lechenie#child</a:t>
            </a:r>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39</a:t>
            </a:fld>
            <a:endParaRPr lang="ru-RU"/>
          </a:p>
        </p:txBody>
      </p:sp>
    </p:spTree>
    <p:extLst>
      <p:ext uri="{BB962C8B-B14F-4D97-AF65-F5344CB8AC3E}">
        <p14:creationId xmlns:p14="http://schemas.microsoft.com/office/powerpoint/2010/main" val="150730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ru-RU"/>
          </a:p>
        </p:txBody>
      </p:sp>
      <p:pic>
        <p:nvPicPr>
          <p:cNvPr id="481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407988"/>
            <a:ext cx="8172450" cy="6450012"/>
          </a:xfrm>
          <a:ln/>
        </p:spPr>
      </p:pic>
      <p:sp>
        <p:nvSpPr>
          <p:cNvPr id="2" name="Номер слайда 1"/>
          <p:cNvSpPr>
            <a:spLocks noGrp="1"/>
          </p:cNvSpPr>
          <p:nvPr>
            <p:ph type="sldNum" sz="quarter" idx="12"/>
          </p:nvPr>
        </p:nvSpPr>
        <p:spPr/>
        <p:txBody>
          <a:bodyPr/>
          <a:lstStyle/>
          <a:p>
            <a:fld id="{CA9E0E5D-FA66-4A08-9BAB-8C1E2469D733}" type="slidenum">
              <a:rPr lang="ru-RU" smtClean="0"/>
              <a:t>4</a:t>
            </a:fld>
            <a:endParaRPr lang="ru-RU"/>
          </a:p>
        </p:txBody>
      </p:sp>
    </p:spTree>
    <p:extLst>
      <p:ext uri="{BB962C8B-B14F-4D97-AF65-F5344CB8AC3E}">
        <p14:creationId xmlns:p14="http://schemas.microsoft.com/office/powerpoint/2010/main" val="2760561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64095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40</a:t>
            </a:fld>
            <a:endParaRPr lang="ru-RU"/>
          </a:p>
        </p:txBody>
      </p:sp>
    </p:spTree>
    <p:extLst>
      <p:ext uri="{BB962C8B-B14F-4D97-AF65-F5344CB8AC3E}">
        <p14:creationId xmlns:p14="http://schemas.microsoft.com/office/powerpoint/2010/main" val="3696584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41</a:t>
            </a:fld>
            <a:endParaRPr lang="ru-RU"/>
          </a:p>
        </p:txBody>
      </p:sp>
    </p:spTree>
    <p:extLst>
      <p:ext uri="{BB962C8B-B14F-4D97-AF65-F5344CB8AC3E}">
        <p14:creationId xmlns:p14="http://schemas.microsoft.com/office/powerpoint/2010/main" val="4119007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Детский ортопедический санаторий "ПИОНЕРСК"</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i="1" dirty="0" smtClean="0"/>
              <a:t>на </a:t>
            </a:r>
            <a:r>
              <a:rPr lang="ru-RU" i="1" dirty="0"/>
              <a:t>курорте Пионерский - небольшом, аккуратном, тихом и спокойном городке с 11000 жителями, расположенном в Калининградской области на берегу Балтийского моря. Курорт( старое название </a:t>
            </a:r>
            <a:r>
              <a:rPr lang="ru-RU" i="1" dirty="0" err="1"/>
              <a:t>Нойкурен</a:t>
            </a:r>
            <a:r>
              <a:rPr lang="ru-RU" i="1" dirty="0"/>
              <a:t>) известен с 19 века</a:t>
            </a:r>
            <a:r>
              <a:rPr lang="ru-RU" i="1" dirty="0" smtClean="0"/>
              <a:t>.</a:t>
            </a:r>
          </a:p>
          <a:p>
            <a:r>
              <a:rPr lang="ru-RU" i="1" dirty="0"/>
              <a:t>Минеральные </a:t>
            </a:r>
            <a:r>
              <a:rPr lang="ru-RU" i="1" dirty="0" smtClean="0"/>
              <a:t>воды. </a:t>
            </a:r>
            <a:r>
              <a:rPr lang="ru-RU" i="1" dirty="0" err="1" smtClean="0"/>
              <a:t>Б</a:t>
            </a:r>
            <a:r>
              <a:rPr lang="ru-RU" dirty="0" err="1" smtClean="0"/>
              <a:t>ромно</a:t>
            </a:r>
            <a:r>
              <a:rPr lang="ru-RU" dirty="0" smtClean="0"/>
              <a:t>-соляные</a:t>
            </a:r>
            <a:r>
              <a:rPr lang="ru-RU" dirty="0"/>
              <a:t>, натриевые минеральные воды из подземных источников  используются как для питья в лечебных целях, так и в лечебных ваннах.  </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42</a:t>
            </a:fld>
            <a:endParaRPr lang="ru-RU"/>
          </a:p>
        </p:txBody>
      </p:sp>
    </p:spTree>
    <p:extLst>
      <p:ext uri="{BB962C8B-B14F-4D97-AF65-F5344CB8AC3E}">
        <p14:creationId xmlns:p14="http://schemas.microsoft.com/office/powerpoint/2010/main" val="727087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Лечебные грязи</a:t>
            </a:r>
          </a:p>
        </p:txBody>
      </p:sp>
      <p:sp>
        <p:nvSpPr>
          <p:cNvPr id="3" name="Объект 2"/>
          <p:cNvSpPr>
            <a:spLocks noGrp="1"/>
          </p:cNvSpPr>
          <p:nvPr>
            <p:ph idx="1"/>
          </p:nvPr>
        </p:nvSpPr>
        <p:spPr>
          <a:xfrm>
            <a:off x="457200" y="1340768"/>
            <a:ext cx="8229600" cy="2100809"/>
          </a:xfrm>
        </p:spPr>
        <p:txBody>
          <a:bodyPr>
            <a:normAutofit fontScale="77500" lnSpcReduction="20000"/>
          </a:bodyPr>
          <a:lstStyle/>
          <a:p>
            <a:r>
              <a:rPr lang="ru-RU" dirty="0" smtClean="0"/>
              <a:t>торфяные </a:t>
            </a:r>
            <a:r>
              <a:rPr lang="ru-RU" dirty="0"/>
              <a:t>лечебные грязи из местных месторождений  содержат большое количество минеральных веществ, органических кислот и микроэлементов. Грязевые аппликации используются при лечении и профилактике заболеваний, оказывают благоприятное действие на общее состояние здоровья</a:t>
            </a:r>
            <a:r>
              <a:rPr lang="ru-RU" dirty="0" smtClean="0"/>
              <a:t>.</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41576"/>
            <a:ext cx="58674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43</a:t>
            </a:fld>
            <a:endParaRPr lang="ru-RU"/>
          </a:p>
        </p:txBody>
      </p:sp>
    </p:spTree>
    <p:extLst>
      <p:ext uri="{BB962C8B-B14F-4D97-AF65-F5344CB8AC3E}">
        <p14:creationId xmlns:p14="http://schemas.microsoft.com/office/powerpoint/2010/main" val="2815840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Санаторий «Озеро Горькое»</a:t>
            </a:r>
            <a:endParaRPr lang="ru-RU" dirty="0"/>
          </a:p>
        </p:txBody>
      </p:sp>
      <p:sp>
        <p:nvSpPr>
          <p:cNvPr id="3" name="Объект 2"/>
          <p:cNvSpPr>
            <a:spLocks noGrp="1"/>
          </p:cNvSpPr>
          <p:nvPr>
            <p:ph idx="1"/>
          </p:nvPr>
        </p:nvSpPr>
        <p:spPr>
          <a:xfrm>
            <a:off x="457200" y="1340768"/>
            <a:ext cx="8229600" cy="4785395"/>
          </a:xfrm>
        </p:spPr>
        <p:txBody>
          <a:bodyPr>
            <a:normAutofit fontScale="70000" lnSpcReduction="20000"/>
          </a:bodyPr>
          <a:lstStyle/>
          <a:p>
            <a:r>
              <a:rPr lang="ru-RU" dirty="0"/>
              <a:t>Грязь, сочетающая в себе свойства органических и минеральных грязей, промежуточное положение между минеральными илами и сапропелями придает грязи высокую лечебную активность и оригинальность. </a:t>
            </a:r>
            <a:endParaRPr lang="ru-RU" dirty="0" smtClean="0"/>
          </a:p>
          <a:p>
            <a:pPr fontAlgn="base"/>
            <a:r>
              <a:rPr lang="ru-RU" dirty="0"/>
              <a:t>Рапа озера солёная, её минерализация составляет 30-50 мг/</a:t>
            </a:r>
            <a:r>
              <a:rPr lang="ru-RU" dirty="0" err="1"/>
              <a:t>экв</a:t>
            </a:r>
            <a:r>
              <a:rPr lang="ru-RU" dirty="0"/>
              <a:t>/л (22,4 г/л). По составу она относится к сульфатно-хлоридно-магниево-</a:t>
            </a:r>
            <a:r>
              <a:rPr lang="ru-RU" dirty="0" err="1"/>
              <a:t>натриеву</a:t>
            </a:r>
            <a:r>
              <a:rPr lang="ru-RU" dirty="0"/>
              <a:t> типу, рН составляет 8,4-9,2.</a:t>
            </a:r>
          </a:p>
          <a:p>
            <a:pPr fontAlgn="base"/>
            <a:r>
              <a:rPr lang="ru-RU" dirty="0"/>
              <a:t>Рапа озера прозрачная, по вкусу горько-солёная, удельный вес: 1,0124 г. Режим минерализации тесно связан с ритмом ежегодных климатических колебаний. Толщина слоя рапы в центре озера равна 360 мм.</a:t>
            </a:r>
          </a:p>
          <a:p>
            <a:pPr fontAlgn="base"/>
            <a:r>
              <a:rPr lang="ru-RU" dirty="0"/>
              <a:t>Удельный вес рапы: 1,0224.</a:t>
            </a:r>
            <a:br>
              <a:rPr lang="ru-RU" dirty="0"/>
            </a:br>
            <a:r>
              <a:rPr lang="ru-RU" dirty="0"/>
              <a:t>Общая минерализация составляет 30,197 г/л. В воде содержатся микроэлементы железа – 0,022, марганец – 0,042, кремний – 0,120. преобладающим элементом в воде является кремний.</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44</a:t>
            </a:fld>
            <a:endParaRPr lang="ru-RU"/>
          </a:p>
        </p:txBody>
      </p:sp>
    </p:spTree>
    <p:extLst>
      <p:ext uri="{BB962C8B-B14F-4D97-AF65-F5344CB8AC3E}">
        <p14:creationId xmlns:p14="http://schemas.microsoft.com/office/powerpoint/2010/main" val="1048405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5364" name="Picture 4" descr="http://wroom.ru/userimg/forum/1387792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CA9E0E5D-FA66-4A08-9BAB-8C1E2469D733}" type="slidenum">
              <a:rPr lang="ru-RU" smtClean="0"/>
              <a:t>45</a:t>
            </a:fld>
            <a:endParaRPr lang="ru-RU"/>
          </a:p>
        </p:txBody>
      </p:sp>
    </p:spTree>
    <p:extLst>
      <p:ext uri="{BB962C8B-B14F-4D97-AF65-F5344CB8AC3E}">
        <p14:creationId xmlns:p14="http://schemas.microsoft.com/office/powerpoint/2010/main" val="4212376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132856"/>
            <a:ext cx="8229600" cy="4392488"/>
          </a:xfrm>
        </p:spPr>
        <p:txBody>
          <a:bodyPr>
            <a:normAutofit fontScale="77500" lnSpcReduction="20000"/>
          </a:bodyPr>
          <a:lstStyle/>
          <a:p>
            <a:r>
              <a:rPr lang="ru-RU" dirty="0" smtClean="0"/>
              <a:t>был </a:t>
            </a:r>
            <a:r>
              <a:rPr lang="ru-RU" dirty="0"/>
              <a:t>образован 22 ноября 1945 года на базе ликвидированного военного госпиталя для фронтовиков-инвалидов.</a:t>
            </a:r>
          </a:p>
          <a:p>
            <a:r>
              <a:rPr lang="ru-RU" dirty="0"/>
              <a:t>В мае 1948 года на основании приказа Главного Курортного Управления Министерства здравоохранения РСФСР санаторий реорганизован в специализированное учреждение республиканского значения для детей с последствиями перенесенного полиомиелита.</a:t>
            </a:r>
          </a:p>
          <a:p>
            <a:r>
              <a:rPr lang="ru-RU" dirty="0"/>
              <a:t>В 1965 году вместо старых обветшавших зданий построен лечебный корпус с последующим перепрофилированием санатория с 1 января 1971 года для лечения детей с психоневрологическими заболеваниями и церебральными параличами.</a:t>
            </a:r>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160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46</a:t>
            </a:fld>
            <a:endParaRPr lang="ru-RU"/>
          </a:p>
        </p:txBody>
      </p:sp>
    </p:spTree>
    <p:extLst>
      <p:ext uri="{BB962C8B-B14F-4D97-AF65-F5344CB8AC3E}">
        <p14:creationId xmlns:p14="http://schemas.microsoft.com/office/powerpoint/2010/main" val="3775879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санаторий </a:t>
            </a:r>
            <a:r>
              <a:rPr lang="ru-RU" dirty="0"/>
              <a:t>"Озеро Карачи"</a:t>
            </a:r>
          </a:p>
        </p:txBody>
      </p:sp>
      <p:sp>
        <p:nvSpPr>
          <p:cNvPr id="3" name="Объект 2"/>
          <p:cNvSpPr>
            <a:spLocks noGrp="1"/>
          </p:cNvSpPr>
          <p:nvPr>
            <p:ph idx="1"/>
          </p:nvPr>
        </p:nvSpPr>
        <p:spPr/>
        <p:txBody>
          <a:bodyPr>
            <a:normAutofit fontScale="92500" lnSpcReduction="10000"/>
          </a:bodyPr>
          <a:lstStyle/>
          <a:p>
            <a:r>
              <a:rPr lang="ru-RU" dirty="0" smtClean="0"/>
              <a:t>расположен</a:t>
            </a:r>
            <a:r>
              <a:rPr lang="ru-RU" b="1" dirty="0"/>
              <a:t>  </a:t>
            </a:r>
            <a:r>
              <a:rPr lang="ru-RU" dirty="0"/>
              <a:t>в лесостепной части Барабинской степи, в Новосибирской области, в 450 км к западу от Новосибирска, в 250 км к востоку от Омска, в 1,5 км от ж/д станции «Озеро  </a:t>
            </a:r>
            <a:r>
              <a:rPr lang="ru-RU" dirty="0" err="1"/>
              <a:t>Карачинское</a:t>
            </a:r>
            <a:r>
              <a:rPr lang="ru-RU" dirty="0"/>
              <a:t>» Западно-Сибирской железной дороги.  Два лечебных корпуса санатория на 50 и на 55 мест, расположены  в парковой зоне, ограниченной двумя озерами - к северу  соленое озеро Карачи, к югу - пресное озеро.</a:t>
            </a:r>
          </a:p>
        </p:txBody>
      </p:sp>
      <p:sp>
        <p:nvSpPr>
          <p:cNvPr id="4" name="Номер слайда 3"/>
          <p:cNvSpPr>
            <a:spLocks noGrp="1"/>
          </p:cNvSpPr>
          <p:nvPr>
            <p:ph type="sldNum" sz="quarter" idx="12"/>
          </p:nvPr>
        </p:nvSpPr>
        <p:spPr/>
        <p:txBody>
          <a:bodyPr/>
          <a:lstStyle/>
          <a:p>
            <a:fld id="{CA9E0E5D-FA66-4A08-9BAB-8C1E2469D733}" type="slidenum">
              <a:rPr lang="ru-RU" smtClean="0"/>
              <a:t>47</a:t>
            </a:fld>
            <a:endParaRPr lang="ru-RU"/>
          </a:p>
        </p:txBody>
      </p:sp>
    </p:spTree>
    <p:extLst>
      <p:ext uri="{BB962C8B-B14F-4D97-AF65-F5344CB8AC3E}">
        <p14:creationId xmlns:p14="http://schemas.microsoft.com/office/powerpoint/2010/main" val="2443326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9036496"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48</a:t>
            </a:fld>
            <a:endParaRPr lang="ru-RU"/>
          </a:p>
        </p:txBody>
      </p:sp>
    </p:spTree>
    <p:extLst>
      <p:ext uri="{BB962C8B-B14F-4D97-AF65-F5344CB8AC3E}">
        <p14:creationId xmlns:p14="http://schemas.microsoft.com/office/powerpoint/2010/main" val="3073894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6632"/>
            <a:ext cx="857250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CA9E0E5D-FA66-4A08-9BAB-8C1E2469D733}" type="slidenum">
              <a:rPr lang="ru-RU" smtClean="0"/>
              <a:t>49</a:t>
            </a:fld>
            <a:endParaRPr lang="ru-RU"/>
          </a:p>
        </p:txBody>
      </p:sp>
    </p:spTree>
    <p:extLst>
      <p:ext uri="{BB962C8B-B14F-4D97-AF65-F5344CB8AC3E}">
        <p14:creationId xmlns:p14="http://schemas.microsoft.com/office/powerpoint/2010/main" val="154980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88913"/>
            <a:ext cx="5508625" cy="1574800"/>
          </a:xfrm>
        </p:spPr>
        <p:txBody>
          <a:bodyPr>
            <a:normAutofit fontScale="90000"/>
          </a:bodyPr>
          <a:lstStyle/>
          <a:p>
            <a:r>
              <a:rPr lang="ru-RU" sz="3700" i="1">
                <a:solidFill>
                  <a:schemeClr val="tx1"/>
                </a:solidFill>
              </a:rPr>
              <a:t>Схема проведения</a:t>
            </a:r>
            <a:br>
              <a:rPr lang="ru-RU" sz="3700" i="1">
                <a:solidFill>
                  <a:schemeClr val="tx1"/>
                </a:solidFill>
              </a:rPr>
            </a:br>
            <a:r>
              <a:rPr lang="ru-RU" sz="3700" i="1">
                <a:solidFill>
                  <a:schemeClr val="tx1"/>
                </a:solidFill>
              </a:rPr>
              <a:t> периконцепционных </a:t>
            </a:r>
            <a:br>
              <a:rPr lang="ru-RU" sz="3700" i="1">
                <a:solidFill>
                  <a:schemeClr val="tx1"/>
                </a:solidFill>
              </a:rPr>
            </a:br>
            <a:r>
              <a:rPr lang="ru-RU" sz="3700" i="1">
                <a:solidFill>
                  <a:schemeClr val="tx1"/>
                </a:solidFill>
              </a:rPr>
              <a:t>мероприятий</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l="8377" r="6284"/>
          <a:stretch>
            <a:fillRect/>
          </a:stretch>
        </p:blipFill>
        <p:spPr bwMode="auto">
          <a:xfrm>
            <a:off x="5364163" y="0"/>
            <a:ext cx="3354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r="6808"/>
          <a:stretch>
            <a:fillRect/>
          </a:stretch>
        </p:blipFill>
        <p:spPr bwMode="auto">
          <a:xfrm>
            <a:off x="971550" y="2276475"/>
            <a:ext cx="27559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A9E0E5D-FA66-4A08-9BAB-8C1E2469D733}" type="slidenum">
              <a:rPr lang="ru-RU" smtClean="0"/>
              <a:t>5</a:t>
            </a:fld>
            <a:endParaRPr lang="ru-RU"/>
          </a:p>
        </p:txBody>
      </p:sp>
    </p:spTree>
    <p:extLst>
      <p:ext uri="{BB962C8B-B14F-4D97-AF65-F5344CB8AC3E}">
        <p14:creationId xmlns:p14="http://schemas.microsoft.com/office/powerpoint/2010/main" val="337627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62592048"/>
              </p:ext>
            </p:extLst>
          </p:nvPr>
        </p:nvGraphicFramePr>
        <p:xfrm>
          <a:off x="251520" y="260648"/>
          <a:ext cx="8694307" cy="6408711"/>
        </p:xfrm>
        <a:graphic>
          <a:graphicData uri="http://schemas.openxmlformats.org/drawingml/2006/table">
            <a:tbl>
              <a:tblPr firstRow="1" firstCol="1" bandRow="1">
                <a:tableStyleId>{5C22544A-7EE6-4342-B048-85BDC9FD1C3A}</a:tableStyleId>
              </a:tblPr>
              <a:tblGrid>
                <a:gridCol w="2649448"/>
                <a:gridCol w="6044859"/>
              </a:tblGrid>
              <a:tr h="500136">
                <a:tc>
                  <a:txBody>
                    <a:bodyPr/>
                    <a:lstStyle/>
                    <a:p>
                      <a:pPr algn="just">
                        <a:lnSpc>
                          <a:spcPct val="115000"/>
                        </a:lnSpc>
                        <a:spcAft>
                          <a:spcPts val="0"/>
                        </a:spcAft>
                      </a:pPr>
                      <a:r>
                        <a:rPr lang="ru-RU" sz="1800" dirty="0">
                          <a:effectLst/>
                        </a:rPr>
                        <a:t>Основные типы курортов.</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Название курортов.</a:t>
                      </a:r>
                      <a:endParaRPr lang="ru-RU" sz="1800">
                        <a:effectLst/>
                        <a:latin typeface="Calibri"/>
                        <a:ea typeface="Calibri"/>
                        <a:cs typeface="Times New Roman"/>
                      </a:endParaRPr>
                    </a:p>
                  </a:txBody>
                  <a:tcPr marL="9525" marR="9525" marT="9525" marB="9525" anchor="ctr"/>
                </a:tc>
              </a:tr>
              <a:tr h="500136">
                <a:tc>
                  <a:txBody>
                    <a:bodyPr/>
                    <a:lstStyle/>
                    <a:p>
                      <a:pPr algn="just">
                        <a:lnSpc>
                          <a:spcPct val="115000"/>
                        </a:lnSpc>
                        <a:spcAft>
                          <a:spcPts val="0"/>
                        </a:spcAft>
                      </a:pPr>
                      <a:r>
                        <a:rPr lang="ru-RU" sz="1800">
                          <a:effectLst/>
                        </a:rPr>
                        <a:t>С углекислыми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Дарасун, Кисловодск, Пятигорск, </a:t>
                      </a:r>
                      <a:r>
                        <a:rPr lang="ru-RU" sz="1800" dirty="0" err="1">
                          <a:effectLst/>
                        </a:rPr>
                        <a:t>Шиванда</a:t>
                      </a:r>
                      <a:r>
                        <a:rPr lang="ru-RU" sz="1800" dirty="0">
                          <a:effectLst/>
                        </a:rPr>
                        <a:t>, </a:t>
                      </a:r>
                      <a:r>
                        <a:rPr lang="ru-RU" sz="1800" dirty="0" err="1">
                          <a:effectLst/>
                        </a:rPr>
                        <a:t>Шмаковка</a:t>
                      </a:r>
                      <a:r>
                        <a:rPr lang="ru-RU" sz="1800" dirty="0">
                          <a:effectLst/>
                        </a:rPr>
                        <a:t>.</a:t>
                      </a:r>
                      <a:endParaRPr lang="ru-RU" sz="1800" dirty="0">
                        <a:effectLst/>
                        <a:latin typeface="Calibri"/>
                        <a:ea typeface="Calibri"/>
                        <a:cs typeface="Times New Roman"/>
                      </a:endParaRPr>
                    </a:p>
                  </a:txBody>
                  <a:tcPr marL="9525" marR="9525" marT="9525" marB="9525" anchor="ctr"/>
                </a:tc>
              </a:tr>
              <a:tr h="500136">
                <a:tc>
                  <a:txBody>
                    <a:bodyPr/>
                    <a:lstStyle/>
                    <a:p>
                      <a:pPr algn="just">
                        <a:lnSpc>
                          <a:spcPct val="115000"/>
                        </a:lnSpc>
                        <a:spcAft>
                          <a:spcPts val="0"/>
                        </a:spcAft>
                      </a:pPr>
                      <a:r>
                        <a:rPr lang="ru-RU" sz="1800">
                          <a:effectLst/>
                        </a:rPr>
                        <a:t>С сульфидными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Горячий ключ, Ейск, Сочи, Талги, </a:t>
                      </a:r>
                      <a:r>
                        <a:rPr lang="ru-RU" sz="1800" dirty="0" err="1">
                          <a:effectLst/>
                        </a:rPr>
                        <a:t>Тамиск</a:t>
                      </a:r>
                      <a:r>
                        <a:rPr lang="ru-RU" sz="1800" dirty="0">
                          <a:effectLst/>
                        </a:rPr>
                        <a:t>, </a:t>
                      </a:r>
                      <a:r>
                        <a:rPr lang="ru-RU" sz="1800" dirty="0" err="1">
                          <a:effectLst/>
                        </a:rPr>
                        <a:t>Усть-Кача</a:t>
                      </a:r>
                      <a:endParaRPr lang="ru-RU" sz="1800" dirty="0">
                        <a:effectLst/>
                        <a:latin typeface="Calibri"/>
                        <a:ea typeface="Calibri"/>
                        <a:cs typeface="Times New Roman"/>
                      </a:endParaRPr>
                    </a:p>
                  </a:txBody>
                  <a:tcPr marL="9525" marR="9525" marT="9525" marB="9525" anchor="ctr"/>
                </a:tc>
              </a:tr>
              <a:tr h="500136">
                <a:tc>
                  <a:txBody>
                    <a:bodyPr/>
                    <a:lstStyle/>
                    <a:p>
                      <a:pPr algn="just">
                        <a:lnSpc>
                          <a:spcPct val="115000"/>
                        </a:lnSpc>
                        <a:spcAft>
                          <a:spcPts val="0"/>
                        </a:spcAft>
                      </a:pPr>
                      <a:r>
                        <a:rPr lang="ru-RU" sz="1800">
                          <a:effectLst/>
                        </a:rPr>
                        <a:t>С радоновыми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Белокуриха, Пятигорск, </a:t>
                      </a:r>
                      <a:r>
                        <a:rPr lang="ru-RU" sz="1800" dirty="0" err="1">
                          <a:effectLst/>
                        </a:rPr>
                        <a:t>Увильды</a:t>
                      </a:r>
                      <a:endParaRPr lang="ru-RU" sz="1800" dirty="0">
                        <a:effectLst/>
                        <a:latin typeface="Calibri"/>
                        <a:ea typeface="Calibri"/>
                        <a:cs typeface="Times New Roman"/>
                      </a:endParaRPr>
                    </a:p>
                  </a:txBody>
                  <a:tcPr marL="9525" marR="9525" marT="9525" marB="9525" anchor="ctr"/>
                </a:tc>
              </a:tr>
              <a:tr h="1469389">
                <a:tc>
                  <a:txBody>
                    <a:bodyPr/>
                    <a:lstStyle/>
                    <a:p>
                      <a:pPr algn="just">
                        <a:lnSpc>
                          <a:spcPct val="115000"/>
                        </a:lnSpc>
                        <a:spcAft>
                          <a:spcPts val="0"/>
                        </a:spcAft>
                      </a:pPr>
                      <a:r>
                        <a:rPr lang="ru-RU" sz="1800">
                          <a:effectLst/>
                        </a:rPr>
                        <a:t>С йодобромными хлоридными натриевыми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Нальчик, </a:t>
                      </a:r>
                      <a:r>
                        <a:rPr lang="ru-RU" sz="1800" dirty="0" err="1">
                          <a:effectLst/>
                        </a:rPr>
                        <a:t>Усть-Кача</a:t>
                      </a:r>
                      <a:endParaRPr lang="ru-RU" sz="1800" dirty="0">
                        <a:effectLst/>
                        <a:latin typeface="Calibri"/>
                        <a:ea typeface="Calibri"/>
                        <a:cs typeface="Times New Roman"/>
                      </a:endParaRPr>
                    </a:p>
                  </a:txBody>
                  <a:tcPr marL="9525" marR="9525" marT="9525" marB="9525" anchor="ctr"/>
                </a:tc>
              </a:tr>
              <a:tr h="1469389">
                <a:tc>
                  <a:txBody>
                    <a:bodyPr/>
                    <a:lstStyle/>
                    <a:p>
                      <a:pPr algn="just">
                        <a:lnSpc>
                          <a:spcPct val="115000"/>
                        </a:lnSpc>
                        <a:spcAft>
                          <a:spcPts val="0"/>
                        </a:spcAft>
                      </a:pPr>
                      <a:r>
                        <a:rPr lang="ru-RU" sz="1800">
                          <a:effectLst/>
                        </a:rPr>
                        <a:t>С питьевыми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Арзни, Горячий Ключ, Ессентуки, Железноводск, </a:t>
                      </a:r>
                      <a:r>
                        <a:rPr lang="ru-RU" sz="1800" dirty="0" err="1">
                          <a:effectLst/>
                        </a:rPr>
                        <a:t>Кемери</a:t>
                      </a:r>
                      <a:r>
                        <a:rPr lang="ru-RU" sz="1800" dirty="0">
                          <a:effectLst/>
                        </a:rPr>
                        <a:t>, Липецк, Нальчик, Пятигорск, Сестрорецк, Старая Русса, </a:t>
                      </a:r>
                      <a:r>
                        <a:rPr lang="ru-RU" sz="1800" dirty="0" err="1">
                          <a:effectLst/>
                        </a:rPr>
                        <a:t>Усть-Кача</a:t>
                      </a:r>
                      <a:r>
                        <a:rPr lang="ru-RU" sz="1800" dirty="0">
                          <a:effectLst/>
                        </a:rPr>
                        <a:t>, Феодосия, Чартак, </a:t>
                      </a:r>
                      <a:r>
                        <a:rPr lang="ru-RU" sz="1800" dirty="0" err="1">
                          <a:effectLst/>
                        </a:rPr>
                        <a:t>Шиванда</a:t>
                      </a:r>
                      <a:endParaRPr lang="ru-RU" sz="1800" dirty="0">
                        <a:effectLst/>
                        <a:latin typeface="Calibri"/>
                        <a:ea typeface="Calibri"/>
                        <a:cs typeface="Times New Roman"/>
                      </a:endParaRPr>
                    </a:p>
                  </a:txBody>
                  <a:tcPr marL="9525" marR="9525" marT="9525" marB="9525" anchor="ctr"/>
                </a:tc>
              </a:tr>
              <a:tr h="1469389">
                <a:tc>
                  <a:txBody>
                    <a:bodyPr/>
                    <a:lstStyle/>
                    <a:p>
                      <a:pPr algn="just">
                        <a:lnSpc>
                          <a:spcPct val="115000"/>
                        </a:lnSpc>
                        <a:spcAft>
                          <a:spcPts val="0"/>
                        </a:spcAft>
                      </a:pPr>
                      <a:r>
                        <a:rPr lang="ru-RU" sz="1800">
                          <a:effectLst/>
                        </a:rPr>
                        <a:t>Грязевые с хлоридно-натриевыми водами.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Анапа, Бердянск, Ейск, </a:t>
                      </a:r>
                      <a:r>
                        <a:rPr lang="ru-RU" sz="1800" dirty="0" err="1">
                          <a:effectLst/>
                        </a:rPr>
                        <a:t>Кемери</a:t>
                      </a:r>
                      <a:r>
                        <a:rPr lang="ru-RU" sz="1800" dirty="0">
                          <a:effectLst/>
                        </a:rPr>
                        <a:t>, Липецк, </a:t>
                      </a:r>
                      <a:r>
                        <a:rPr lang="ru-RU" sz="1800" dirty="0" err="1">
                          <a:effectLst/>
                        </a:rPr>
                        <a:t>Моршин</a:t>
                      </a:r>
                      <a:r>
                        <a:rPr lang="ru-RU" sz="1800" dirty="0">
                          <a:effectLst/>
                        </a:rPr>
                        <a:t>, Озеро </a:t>
                      </a:r>
                      <a:r>
                        <a:rPr lang="ru-RU" sz="1800" dirty="0" err="1">
                          <a:effectLst/>
                        </a:rPr>
                        <a:t>Шира</a:t>
                      </a:r>
                      <a:r>
                        <a:rPr lang="ru-RU" sz="1800" dirty="0">
                          <a:effectLst/>
                        </a:rPr>
                        <a:t>, Озеро Горькое, Озеро Карачи, Пятигорск, Сестрорецк, Старая Русса, Усолье, Феодосия</a:t>
                      </a:r>
                      <a:endParaRPr lang="ru-RU" sz="1800" dirty="0">
                        <a:effectLst/>
                        <a:latin typeface="Calibri"/>
                        <a:ea typeface="Calibri"/>
                        <a:cs typeface="Times New Roman"/>
                      </a:endParaRPr>
                    </a:p>
                  </a:txBody>
                  <a:tcPr marL="9525" marR="9525" marT="9525" marB="9525" anchor="ctr"/>
                </a:tc>
              </a:tr>
            </a:tbl>
          </a:graphicData>
        </a:graphic>
      </p:graphicFrame>
      <p:sp>
        <p:nvSpPr>
          <p:cNvPr id="5" name="Rectangle 1"/>
          <p:cNvSpPr>
            <a:spLocks noChangeArrowheads="1"/>
          </p:cNvSpPr>
          <p:nvPr/>
        </p:nvSpPr>
        <p:spPr bwMode="auto">
          <a:xfrm>
            <a:off x="135255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2C2C2C"/>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fld id="{CA9E0E5D-FA66-4A08-9BAB-8C1E2469D733}" type="slidenum">
              <a:rPr lang="ru-RU" smtClean="0"/>
              <a:t>50</a:t>
            </a:fld>
            <a:endParaRPr lang="ru-RU"/>
          </a:p>
        </p:txBody>
      </p:sp>
    </p:spTree>
    <p:extLst>
      <p:ext uri="{BB962C8B-B14F-4D97-AF65-F5344CB8AC3E}">
        <p14:creationId xmlns:p14="http://schemas.microsoft.com/office/powerpoint/2010/main" val="3300486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ПИТЬЕВОЕ ПРИМЕНЕНИЕ МИНЕРАЛЬНЫХ ВОД</a:t>
            </a:r>
          </a:p>
        </p:txBody>
      </p:sp>
      <p:sp>
        <p:nvSpPr>
          <p:cNvPr id="3" name="Объект 2"/>
          <p:cNvSpPr>
            <a:spLocks noGrp="1"/>
          </p:cNvSpPr>
          <p:nvPr>
            <p:ph idx="1"/>
          </p:nvPr>
        </p:nvSpPr>
        <p:spPr>
          <a:xfrm>
            <a:off x="107504" y="1484784"/>
            <a:ext cx="8928992" cy="5184576"/>
          </a:xfrm>
        </p:spPr>
        <p:txBody>
          <a:bodyPr>
            <a:noAutofit/>
          </a:bodyPr>
          <a:lstStyle/>
          <a:p>
            <a:r>
              <a:rPr lang="ru-RU" sz="1600" dirty="0"/>
              <a:t>Из 130 разновидностей минеральных вод, имеющихся в продаже, лишь 25-30 могут быть признаны как лечебные. Остальные относятся к разряду лечебно-столовых минеральных и имеют, как правило, несколько меньшее лечебное воздействие.</a:t>
            </a:r>
          </a:p>
          <a:p>
            <a:r>
              <a:rPr lang="ru-RU" sz="1600" dirty="0"/>
              <a:t>Итак, различают лечебные, лечебно-столовые и столовые минеральные воды. </a:t>
            </a:r>
            <a:r>
              <a:rPr lang="ru-RU" sz="1600" b="1" dirty="0">
                <a:solidFill>
                  <a:srgbClr val="FF0000"/>
                </a:solidFill>
              </a:rPr>
              <a:t>К лечебным относятся воды с минерализацией от 8 до 12 г/л.</a:t>
            </a:r>
            <a:r>
              <a:rPr lang="ru-RU" sz="1600" dirty="0"/>
              <a:t> В отдельных случаях допускаются воды с более высокой минерализацией, например, ''</a:t>
            </a:r>
            <a:r>
              <a:rPr lang="ru-RU" sz="1600" dirty="0" err="1"/>
              <a:t>Баталинская</a:t>
            </a:r>
            <a:r>
              <a:rPr lang="ru-RU" sz="1600" dirty="0"/>
              <a:t>'' – 21 г/л, а также с минерализацией менее 8 г/л, при наличии в воде увеличенных количеств мышьяка, бора и некоторых других веществ. Лечебные минеральные воды оказывают выраженное действие на организм и применяются только по назначению врача.</a:t>
            </a:r>
          </a:p>
          <a:p>
            <a:r>
              <a:rPr lang="ru-RU" sz="1600" b="1" dirty="0">
                <a:solidFill>
                  <a:srgbClr val="FF0000"/>
                </a:solidFill>
              </a:rPr>
              <a:t>К лечебно-столовым относятся воды с минерализацией от 2 до 8 г/л. </a:t>
            </a:r>
            <a:r>
              <a:rPr lang="ru-RU" sz="1600" dirty="0"/>
              <a:t>Исключение  составляет вода ''Ессентуки №4'' с минерализацией до 10 г/л. Лечебно-столовые воды используются как лечебные по назначению врача и в качестве столового напитка, но не систематически.</a:t>
            </a:r>
          </a:p>
          <a:p>
            <a:r>
              <a:rPr lang="ru-RU" sz="1600" b="1" dirty="0">
                <a:solidFill>
                  <a:srgbClr val="FF0000"/>
                </a:solidFill>
              </a:rPr>
              <a:t>Столовые воды с очень низкой минерализацией (менее 1-2 г/л) </a:t>
            </a:r>
            <a:r>
              <a:rPr lang="ru-RU" sz="1600" dirty="0"/>
              <a:t>используются в качестве столового жаждоутоляющего и освежающего напитка.</a:t>
            </a:r>
          </a:p>
          <a:p>
            <a:r>
              <a:rPr lang="ru-RU" sz="1600" dirty="0"/>
              <a:t>При рекомендации той или иной минеральной воды врач, принимает во внимание общую минерализацию воды, ионный состав и соединения биологически активных компонентов.</a:t>
            </a:r>
          </a:p>
          <a:p>
            <a:r>
              <a:rPr lang="ru-RU" sz="1600" dirty="0"/>
              <a:t>Общая минерализация воды – это сумма растворённых в воде веществ, выраженная в граммах на литр. Различают воды слабой (до 2 г/л), мало (от 2 до 5 г/л), средней (от 3 до 15 г/л), высокой (от 15 до 35 г/л) минерализации.</a:t>
            </a:r>
          </a:p>
          <a:p>
            <a:endParaRPr lang="ru-RU" sz="1600" dirty="0"/>
          </a:p>
        </p:txBody>
      </p:sp>
      <p:sp>
        <p:nvSpPr>
          <p:cNvPr id="4" name="Номер слайда 3"/>
          <p:cNvSpPr>
            <a:spLocks noGrp="1"/>
          </p:cNvSpPr>
          <p:nvPr>
            <p:ph type="sldNum" sz="quarter" idx="12"/>
          </p:nvPr>
        </p:nvSpPr>
        <p:spPr/>
        <p:txBody>
          <a:bodyPr/>
          <a:lstStyle/>
          <a:p>
            <a:fld id="{CA9E0E5D-FA66-4A08-9BAB-8C1E2469D733}" type="slidenum">
              <a:rPr lang="ru-RU" smtClean="0"/>
              <a:t>51</a:t>
            </a:fld>
            <a:endParaRPr lang="ru-RU"/>
          </a:p>
        </p:txBody>
      </p:sp>
    </p:spTree>
    <p:extLst>
      <p:ext uri="{BB962C8B-B14F-4D97-AF65-F5344CB8AC3E}">
        <p14:creationId xmlns:p14="http://schemas.microsoft.com/office/powerpoint/2010/main" val="3329372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77465948"/>
              </p:ext>
            </p:extLst>
          </p:nvPr>
        </p:nvGraphicFramePr>
        <p:xfrm>
          <a:off x="251520" y="116632"/>
          <a:ext cx="8640960" cy="6552726"/>
        </p:xfrm>
        <a:graphic>
          <a:graphicData uri="http://schemas.openxmlformats.org/drawingml/2006/table">
            <a:tbl>
              <a:tblPr firstRow="1" firstCol="1" bandRow="1">
                <a:tableStyleId>{5C22544A-7EE6-4342-B048-85BDC9FD1C3A}</a:tableStyleId>
              </a:tblPr>
              <a:tblGrid>
                <a:gridCol w="3008051"/>
                <a:gridCol w="5632909"/>
              </a:tblGrid>
              <a:tr h="878308">
                <a:tc>
                  <a:txBody>
                    <a:bodyPr/>
                    <a:lstStyle/>
                    <a:p>
                      <a:pPr algn="just">
                        <a:lnSpc>
                          <a:spcPct val="115000"/>
                        </a:lnSpc>
                        <a:spcAft>
                          <a:spcPts val="0"/>
                        </a:spcAft>
                      </a:pPr>
                      <a:r>
                        <a:rPr lang="ru-RU" sz="1800" dirty="0">
                          <a:effectLst/>
                        </a:rPr>
                        <a:t>Тип минеральной воды</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Название</a:t>
                      </a:r>
                      <a:endParaRPr lang="ru-RU" sz="1800">
                        <a:effectLst/>
                        <a:latin typeface="Calibri"/>
                        <a:ea typeface="Calibri"/>
                        <a:cs typeface="Times New Roman"/>
                      </a:endParaRPr>
                    </a:p>
                  </a:txBody>
                  <a:tcPr marL="9525" marR="9525" marT="9525" marB="9525" anchor="ctr"/>
                </a:tc>
              </a:tr>
              <a:tr h="878308">
                <a:tc>
                  <a:txBody>
                    <a:bodyPr/>
                    <a:lstStyle/>
                    <a:p>
                      <a:pPr algn="just">
                        <a:lnSpc>
                          <a:spcPct val="115000"/>
                        </a:lnSpc>
                        <a:spcAft>
                          <a:spcPts val="0"/>
                        </a:spcAft>
                      </a:pPr>
                      <a:r>
                        <a:rPr lang="ru-RU" sz="1800" dirty="0" err="1">
                          <a:effectLst/>
                        </a:rPr>
                        <a:t>Слабоминерализиро</a:t>
                      </a:r>
                      <a:r>
                        <a:rPr lang="ru-RU" sz="1800" dirty="0">
                          <a:effectLst/>
                        </a:rPr>
                        <a:t>-ванные, до 2 г/л</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err="1">
                          <a:effectLst/>
                        </a:rPr>
                        <a:t>Берёзовская</a:t>
                      </a:r>
                      <a:r>
                        <a:rPr lang="ru-RU" sz="1800" dirty="0">
                          <a:effectLst/>
                        </a:rPr>
                        <a:t>, Крымская, Ласточка 2</a:t>
                      </a:r>
                      <a:endParaRPr lang="ru-RU" sz="1800" dirty="0">
                        <a:effectLst/>
                        <a:latin typeface="Calibri"/>
                        <a:ea typeface="Calibri"/>
                        <a:cs typeface="Times New Roman"/>
                      </a:endParaRPr>
                    </a:p>
                  </a:txBody>
                  <a:tcPr marL="9525" marR="9525" marT="9525" marB="9525" anchor="ctr"/>
                </a:tc>
              </a:tr>
              <a:tr h="2607257">
                <a:tc>
                  <a:txBody>
                    <a:bodyPr/>
                    <a:lstStyle/>
                    <a:p>
                      <a:pPr algn="just">
                        <a:lnSpc>
                          <a:spcPct val="115000"/>
                        </a:lnSpc>
                        <a:spcAft>
                          <a:spcPts val="0"/>
                        </a:spcAft>
                      </a:pPr>
                      <a:r>
                        <a:rPr lang="ru-RU" sz="1800" dirty="0" err="1">
                          <a:effectLst/>
                        </a:rPr>
                        <a:t>Маломинерализиро</a:t>
                      </a:r>
                      <a:r>
                        <a:rPr lang="ru-RU" sz="1800" dirty="0">
                          <a:effectLst/>
                        </a:rPr>
                        <a:t>-ванные, 2-5 г/л</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Амурская, </a:t>
                      </a:r>
                      <a:r>
                        <a:rPr lang="ru-RU" sz="1800" dirty="0" err="1">
                          <a:effectLst/>
                        </a:rPr>
                        <a:t>Анапская</a:t>
                      </a:r>
                      <a:r>
                        <a:rPr lang="ru-RU" sz="1800" dirty="0">
                          <a:effectLst/>
                        </a:rPr>
                        <a:t>, Арзни, Горячий ключ, </a:t>
                      </a:r>
                      <a:r>
                        <a:rPr lang="ru-RU" sz="1800" dirty="0" err="1">
                          <a:effectLst/>
                        </a:rPr>
                        <a:t>Дарасунская</a:t>
                      </a:r>
                      <a:r>
                        <a:rPr lang="ru-RU" sz="1800" dirty="0">
                          <a:effectLst/>
                        </a:rPr>
                        <a:t>, Джермук, Калининградская, </a:t>
                      </a:r>
                      <a:r>
                        <a:rPr lang="ru-RU" sz="1800" dirty="0" err="1">
                          <a:effectLst/>
                        </a:rPr>
                        <a:t>Карачинская</a:t>
                      </a:r>
                      <a:r>
                        <a:rPr lang="ru-RU" sz="1800" dirty="0">
                          <a:effectLst/>
                        </a:rPr>
                        <a:t>, </a:t>
                      </a:r>
                      <a:r>
                        <a:rPr lang="ru-RU" sz="1800" dirty="0" err="1">
                          <a:effectLst/>
                        </a:rPr>
                        <a:t>Кармадон</a:t>
                      </a:r>
                      <a:r>
                        <a:rPr lang="ru-RU" sz="1800" dirty="0">
                          <a:effectLst/>
                        </a:rPr>
                        <a:t>, </a:t>
                      </a:r>
                      <a:r>
                        <a:rPr lang="ru-RU" sz="1800" dirty="0" err="1">
                          <a:effectLst/>
                        </a:rPr>
                        <a:t>Кашинская</a:t>
                      </a:r>
                      <a:r>
                        <a:rPr lang="ru-RU" sz="1800" dirty="0">
                          <a:effectLst/>
                        </a:rPr>
                        <a:t>, </a:t>
                      </a:r>
                      <a:r>
                        <a:rPr lang="ru-RU" sz="1800" dirty="0" err="1">
                          <a:effectLst/>
                        </a:rPr>
                        <a:t>Лазаревская</a:t>
                      </a:r>
                      <a:r>
                        <a:rPr lang="ru-RU" sz="1800" dirty="0">
                          <a:effectLst/>
                        </a:rPr>
                        <a:t>, Липецкая, Миргородская, Московская, Нарзан, Оренбургская, Ростовская, Славяновская, Смирновская.</a:t>
                      </a:r>
                      <a:endParaRPr lang="ru-RU" sz="1800" dirty="0">
                        <a:effectLst/>
                        <a:latin typeface="Calibri"/>
                        <a:ea typeface="Calibri"/>
                        <a:cs typeface="Times New Roman"/>
                      </a:endParaRPr>
                    </a:p>
                  </a:txBody>
                  <a:tcPr marL="9525" marR="9525" marT="9525" marB="9525" anchor="ctr"/>
                </a:tc>
              </a:tr>
              <a:tr h="878308">
                <a:tc>
                  <a:txBody>
                    <a:bodyPr/>
                    <a:lstStyle/>
                    <a:p>
                      <a:pPr algn="just">
                        <a:lnSpc>
                          <a:spcPct val="115000"/>
                        </a:lnSpc>
                        <a:spcAft>
                          <a:spcPts val="0"/>
                        </a:spcAft>
                      </a:pPr>
                      <a:r>
                        <a:rPr lang="ru-RU" sz="1800">
                          <a:effectLst/>
                        </a:rPr>
                        <a:t>Среднеминерализиро-ванные, 5-10 г/л</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Боржоми, Ессентуки-4, Ижевская, Машук-19, Поляна </a:t>
                      </a:r>
                      <a:r>
                        <a:rPr lang="ru-RU" sz="1800" dirty="0" err="1">
                          <a:effectLst/>
                        </a:rPr>
                        <a:t>Квасова</a:t>
                      </a:r>
                      <a:r>
                        <a:rPr lang="ru-RU" sz="1800" dirty="0">
                          <a:effectLst/>
                        </a:rPr>
                        <a:t>, Сочинская.</a:t>
                      </a:r>
                      <a:endParaRPr lang="ru-RU" sz="1800" dirty="0">
                        <a:effectLst/>
                        <a:latin typeface="Calibri"/>
                        <a:ea typeface="Calibri"/>
                        <a:cs typeface="Times New Roman"/>
                      </a:endParaRPr>
                    </a:p>
                  </a:txBody>
                  <a:tcPr marL="9525" marR="9525" marT="9525" marB="9525" anchor="ctr"/>
                </a:tc>
              </a:tr>
              <a:tr h="1310545">
                <a:tc>
                  <a:txBody>
                    <a:bodyPr/>
                    <a:lstStyle/>
                    <a:p>
                      <a:pPr algn="just">
                        <a:lnSpc>
                          <a:spcPct val="115000"/>
                        </a:lnSpc>
                        <a:spcAft>
                          <a:spcPts val="0"/>
                        </a:spcAft>
                      </a:pPr>
                      <a:r>
                        <a:rPr lang="ru-RU" sz="1800">
                          <a:effectLst/>
                        </a:rPr>
                        <a:t>Высокоминерализиро-ванные, свыше 10 г/л</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Ессентуки-17, Ново-Ижевская, </a:t>
                      </a:r>
                      <a:r>
                        <a:rPr lang="ru-RU" sz="1800" dirty="0" err="1">
                          <a:effectLst/>
                        </a:rPr>
                        <a:t>Угличская</a:t>
                      </a:r>
                      <a:r>
                        <a:rPr lang="ru-RU" sz="1800" dirty="0">
                          <a:effectLst/>
                        </a:rPr>
                        <a:t>.</a:t>
                      </a:r>
                      <a:endParaRPr lang="ru-RU" sz="1800" dirty="0">
                        <a:effectLst/>
                        <a:latin typeface="Calibri"/>
                        <a:ea typeface="Calibri"/>
                        <a:cs typeface="Times New Roman"/>
                      </a:endParaRPr>
                    </a:p>
                  </a:txBody>
                  <a:tcPr marL="9525" marR="9525" marT="9525" marB="9525" anchor="ctr"/>
                </a:tc>
              </a:tr>
            </a:tbl>
          </a:graphicData>
        </a:graphic>
      </p:graphicFrame>
      <p:sp>
        <p:nvSpPr>
          <p:cNvPr id="2" name="Номер слайда 1"/>
          <p:cNvSpPr>
            <a:spLocks noGrp="1"/>
          </p:cNvSpPr>
          <p:nvPr>
            <p:ph type="sldNum" sz="quarter" idx="12"/>
          </p:nvPr>
        </p:nvSpPr>
        <p:spPr/>
        <p:txBody>
          <a:bodyPr/>
          <a:lstStyle/>
          <a:p>
            <a:fld id="{CA9E0E5D-FA66-4A08-9BAB-8C1E2469D733}" type="slidenum">
              <a:rPr lang="ru-RU" smtClean="0"/>
              <a:t>52</a:t>
            </a:fld>
            <a:endParaRPr lang="ru-RU"/>
          </a:p>
        </p:txBody>
      </p:sp>
    </p:spTree>
    <p:extLst>
      <p:ext uri="{BB962C8B-B14F-4D97-AF65-F5344CB8AC3E}">
        <p14:creationId xmlns:p14="http://schemas.microsoft.com/office/powerpoint/2010/main" val="905936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 ионному составу: </a:t>
            </a:r>
          </a:p>
        </p:txBody>
      </p:sp>
      <p:sp>
        <p:nvSpPr>
          <p:cNvPr id="3" name="Объект 2"/>
          <p:cNvSpPr>
            <a:spLocks noGrp="1"/>
          </p:cNvSpPr>
          <p:nvPr>
            <p:ph idx="1"/>
          </p:nvPr>
        </p:nvSpPr>
        <p:spPr>
          <a:xfrm>
            <a:off x="457200" y="1600200"/>
            <a:ext cx="8229600" cy="4925144"/>
          </a:xfrm>
        </p:spPr>
        <p:txBody>
          <a:bodyPr>
            <a:normAutofit fontScale="85000" lnSpcReduction="10000"/>
          </a:bodyPr>
          <a:lstStyle/>
          <a:p>
            <a:r>
              <a:rPr lang="ru-RU" dirty="0" smtClean="0"/>
              <a:t>минеральные </a:t>
            </a:r>
            <a:r>
              <a:rPr lang="ru-RU" dirty="0"/>
              <a:t>воды делят на гидрокарбонатные, хлоридные, сульфатные, натриевые, кальциевые, магниевые, комбинированные, например, гидрокарбонатные хлоридные и др.</a:t>
            </a:r>
          </a:p>
          <a:p>
            <a:r>
              <a:rPr lang="ru-RU" dirty="0"/>
              <a:t>Входящая в состав минеральных вод двуокись углерода стимулирует секреторную и двигательную функции желудочно-кишечного тракта. Применяют слабо- и среднеуглекислые воды.</a:t>
            </a:r>
          </a:p>
          <a:p>
            <a:r>
              <a:rPr lang="ru-RU" dirty="0"/>
              <a:t>Среди биологически активных компонентов в минеральных водах содержатся такие микроэлементы, как кобальт, медь, марганец, йод, бром, кремний.</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53</a:t>
            </a:fld>
            <a:endParaRPr lang="ru-RU"/>
          </a:p>
        </p:txBody>
      </p:sp>
    </p:spTree>
    <p:extLst>
      <p:ext uri="{BB962C8B-B14F-4D97-AF65-F5344CB8AC3E}">
        <p14:creationId xmlns:p14="http://schemas.microsoft.com/office/powerpoint/2010/main" val="1921448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Реакция воды (рН)</a:t>
            </a:r>
          </a:p>
        </p:txBody>
      </p:sp>
      <p:sp>
        <p:nvSpPr>
          <p:cNvPr id="3" name="Объект 2"/>
          <p:cNvSpPr>
            <a:spLocks noGrp="1"/>
          </p:cNvSpPr>
          <p:nvPr>
            <p:ph idx="1"/>
          </p:nvPr>
        </p:nvSpPr>
        <p:spPr>
          <a:xfrm>
            <a:off x="457200" y="1600200"/>
            <a:ext cx="8229600" cy="4925144"/>
          </a:xfrm>
        </p:spPr>
        <p:txBody>
          <a:bodyPr>
            <a:normAutofit lnSpcReduction="10000"/>
          </a:bodyPr>
          <a:lstStyle/>
          <a:p>
            <a:r>
              <a:rPr lang="ru-RU" dirty="0" smtClean="0"/>
              <a:t>также </a:t>
            </a:r>
            <a:r>
              <a:rPr lang="ru-RU" dirty="0"/>
              <a:t>является одним из критериев при характеристике лечебных минеральных вод. Вода может быть сильнокислой (рН меньше 3,5), кислой (рН от 3,5 до 5,5), слабокислой (рН от 5,5 до 6,8), нейтральной (рН от 6,8 до 7,2), слабощелочной (рН от 7,2 до 8,5), щелочной (рН выше 8,5). Для лечения используют в основном слабокислые или слабощелочные минеральные воды.</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54</a:t>
            </a:fld>
            <a:endParaRPr lang="ru-RU"/>
          </a:p>
        </p:txBody>
      </p:sp>
    </p:spTree>
    <p:extLst>
      <p:ext uri="{BB962C8B-B14F-4D97-AF65-F5344CB8AC3E}">
        <p14:creationId xmlns:p14="http://schemas.microsoft.com/office/powerpoint/2010/main" val="135295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Минеральные воды на один приём назначаются</a:t>
            </a:r>
            <a:r>
              <a:rPr lang="ru-RU" dirty="0" smtClean="0"/>
              <a:t>:</a:t>
            </a:r>
            <a:endParaRPr lang="ru-RU" dirty="0"/>
          </a:p>
        </p:txBody>
      </p:sp>
      <p:sp>
        <p:nvSpPr>
          <p:cNvPr id="3" name="Объект 2"/>
          <p:cNvSpPr>
            <a:spLocks noGrp="1"/>
          </p:cNvSpPr>
          <p:nvPr>
            <p:ph idx="1"/>
          </p:nvPr>
        </p:nvSpPr>
        <p:spPr>
          <a:xfrm>
            <a:off x="457200" y="1600200"/>
            <a:ext cx="8507288" cy="4997152"/>
          </a:xfrm>
        </p:spPr>
        <p:txBody>
          <a:bodyPr>
            <a:normAutofit/>
          </a:bodyPr>
          <a:lstStyle/>
          <a:p>
            <a:pPr marL="0" lvl="0" indent="0">
              <a:buNone/>
            </a:pPr>
            <a:r>
              <a:rPr lang="ru-RU" dirty="0" smtClean="0"/>
              <a:t>из </a:t>
            </a:r>
            <a:r>
              <a:rPr lang="ru-RU" dirty="0"/>
              <a:t>расчёта 3 мл на 1 кг массы тела ребёнка.</a:t>
            </a:r>
          </a:p>
          <a:p>
            <a:pPr marL="0" indent="0">
              <a:buNone/>
            </a:pPr>
            <a:r>
              <a:rPr lang="ru-RU" dirty="0"/>
              <a:t>Например, ребёнку 12 лет, масса тела 43 кг – на один приём потребуется (43 кг х 3 мл) = 129 мл минеральной воды.</a:t>
            </a:r>
          </a:p>
          <a:p>
            <a:pPr marL="0" lvl="0" indent="0">
              <a:buNone/>
            </a:pPr>
            <a:r>
              <a:rPr lang="ru-RU" dirty="0"/>
              <a:t>возраст ребёнка (в годах) х 10 = количество воды в мл.</a:t>
            </a:r>
          </a:p>
          <a:p>
            <a:pPr marL="0" indent="0">
              <a:buNone/>
            </a:pPr>
            <a:r>
              <a:rPr lang="ru-RU" dirty="0"/>
              <a:t>Например, ребёнку 12 лет на один приём потребуется 12 х 10 = 120 мл минеральной воды.</a:t>
            </a:r>
          </a:p>
          <a:p>
            <a:endParaRPr lang="ru-RU" dirty="0"/>
          </a:p>
        </p:txBody>
      </p:sp>
      <p:sp>
        <p:nvSpPr>
          <p:cNvPr id="4" name="Номер слайда 3"/>
          <p:cNvSpPr>
            <a:spLocks noGrp="1"/>
          </p:cNvSpPr>
          <p:nvPr>
            <p:ph type="sldNum" sz="quarter" idx="12"/>
          </p:nvPr>
        </p:nvSpPr>
        <p:spPr/>
        <p:txBody>
          <a:bodyPr/>
          <a:lstStyle/>
          <a:p>
            <a:fld id="{CA9E0E5D-FA66-4A08-9BAB-8C1E2469D733}" type="slidenum">
              <a:rPr lang="ru-RU" smtClean="0"/>
              <a:t>55</a:t>
            </a:fld>
            <a:endParaRPr lang="ru-RU"/>
          </a:p>
        </p:txBody>
      </p:sp>
    </p:spTree>
    <p:extLst>
      <p:ext uri="{BB962C8B-B14F-4D97-AF65-F5344CB8AC3E}">
        <p14:creationId xmlns:p14="http://schemas.microsoft.com/office/powerpoint/2010/main" val="1488490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714202"/>
          </a:xfrm>
        </p:spPr>
        <p:txBody>
          <a:bodyPr>
            <a:normAutofit fontScale="90000"/>
          </a:bodyPr>
          <a:lstStyle/>
          <a:p>
            <a:r>
              <a:rPr lang="ru-RU" dirty="0"/>
              <a:t>Большое значение в эффективности лечения минеральными водами имеет температура. </a:t>
            </a:r>
          </a:p>
        </p:txBody>
      </p:sp>
      <p:sp>
        <p:nvSpPr>
          <p:cNvPr id="3" name="Объект 2"/>
          <p:cNvSpPr>
            <a:spLocks noGrp="1"/>
          </p:cNvSpPr>
          <p:nvPr>
            <p:ph idx="1"/>
          </p:nvPr>
        </p:nvSpPr>
        <p:spPr>
          <a:xfrm>
            <a:off x="457200" y="2060848"/>
            <a:ext cx="8229600" cy="4536504"/>
          </a:xfrm>
        </p:spPr>
        <p:txBody>
          <a:bodyPr>
            <a:normAutofit fontScale="85000" lnSpcReduction="10000"/>
          </a:bodyPr>
          <a:lstStyle/>
          <a:p>
            <a:r>
              <a:rPr lang="ru-RU" dirty="0"/>
              <a:t>Тёплая вода снижает повышенный тонус желудка и кишечника, снимает спазм и несколько угнетает секреторную деятельность желудка при повышенной кислотности. Холодная вода, наоборот, усиливает двигательную активность желудка и кишечника, а также стимулирует секреторную деятельность при пониженной кислотности. Чтобы продлить время раздражения слизистой оболочки, минеральную воду нежно пить медленно, отдельными небольшими глотками с перерывом (''смаковать''). </a:t>
            </a:r>
          </a:p>
        </p:txBody>
      </p:sp>
      <p:sp>
        <p:nvSpPr>
          <p:cNvPr id="4" name="Номер слайда 3"/>
          <p:cNvSpPr>
            <a:spLocks noGrp="1"/>
          </p:cNvSpPr>
          <p:nvPr>
            <p:ph type="sldNum" sz="quarter" idx="12"/>
          </p:nvPr>
        </p:nvSpPr>
        <p:spPr/>
        <p:txBody>
          <a:bodyPr/>
          <a:lstStyle/>
          <a:p>
            <a:fld id="{CA9E0E5D-FA66-4A08-9BAB-8C1E2469D733}" type="slidenum">
              <a:rPr lang="ru-RU" smtClean="0"/>
              <a:t>56</a:t>
            </a:fld>
            <a:endParaRPr lang="ru-RU"/>
          </a:p>
        </p:txBody>
      </p:sp>
    </p:spTree>
    <p:extLst>
      <p:ext uri="{BB962C8B-B14F-4D97-AF65-F5344CB8AC3E}">
        <p14:creationId xmlns:p14="http://schemas.microsoft.com/office/powerpoint/2010/main" val="33452868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lstStyle/>
          <a:p>
            <a:r>
              <a:rPr lang="ru-RU" dirty="0"/>
              <a:t>При наличии повышенной секреторной деятельности желудка и повышенной кислотности для уменьшения раздражающего действия воду нужно пить быстро, большими глотками (''залпом''). </a:t>
            </a:r>
            <a:endParaRPr lang="ru-RU" dirty="0" smtClean="0"/>
          </a:p>
          <a:p>
            <a:r>
              <a:rPr lang="ru-RU" dirty="0"/>
              <a:t>Холодная минеральная вода усиливает двигательную функцию кишечника и оказывает послабляющее действие, тёплая и горячая расслабляет мускулатуру кишечника, что может привести к задержке стула. </a:t>
            </a:r>
          </a:p>
        </p:txBody>
      </p:sp>
      <p:sp>
        <p:nvSpPr>
          <p:cNvPr id="2" name="Номер слайда 1"/>
          <p:cNvSpPr>
            <a:spLocks noGrp="1"/>
          </p:cNvSpPr>
          <p:nvPr>
            <p:ph type="sldNum" sz="quarter" idx="12"/>
          </p:nvPr>
        </p:nvSpPr>
        <p:spPr/>
        <p:txBody>
          <a:bodyPr/>
          <a:lstStyle/>
          <a:p>
            <a:fld id="{CA9E0E5D-FA66-4A08-9BAB-8C1E2469D733}" type="slidenum">
              <a:rPr lang="ru-RU" smtClean="0"/>
              <a:t>57</a:t>
            </a:fld>
            <a:endParaRPr lang="ru-RU"/>
          </a:p>
        </p:txBody>
      </p:sp>
    </p:spTree>
    <p:extLst>
      <p:ext uri="{BB962C8B-B14F-4D97-AF65-F5344CB8AC3E}">
        <p14:creationId xmlns:p14="http://schemas.microsoft.com/office/powerpoint/2010/main" val="3657193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a:xfrm>
            <a:off x="0" y="274638"/>
            <a:ext cx="9144000" cy="1498600"/>
          </a:xfrm>
        </p:spPr>
        <p:txBody>
          <a:bodyPr/>
          <a:lstStyle/>
          <a:p>
            <a:r>
              <a:rPr lang="ru-RU" b="1">
                <a:solidFill>
                  <a:srgbClr val="FF0066"/>
                </a:solidFill>
                <a:latin typeface="Times New Roman" pitchFamily="18" charset="0"/>
              </a:rPr>
              <a:t>СПАСИБО ЗА ВНИМАНИЕ!</a:t>
            </a:r>
            <a:br>
              <a:rPr lang="ru-RU" b="1">
                <a:solidFill>
                  <a:srgbClr val="FF0066"/>
                </a:solidFill>
                <a:latin typeface="Times New Roman" pitchFamily="18" charset="0"/>
              </a:rPr>
            </a:br>
            <a:endParaRPr lang="ru-RU" b="1">
              <a:solidFill>
                <a:srgbClr val="FF0066"/>
              </a:solidFill>
              <a:latin typeface="Times New Roman" pitchFamily="18" charset="0"/>
            </a:endParaRPr>
          </a:p>
        </p:txBody>
      </p:sp>
      <p:sp>
        <p:nvSpPr>
          <p:cNvPr id="58370" name="Rectangle 3"/>
          <p:cNvSpPr>
            <a:spLocks noGrp="1" noChangeArrowheads="1"/>
          </p:cNvSpPr>
          <p:nvPr>
            <p:ph type="body" idx="1"/>
          </p:nvPr>
        </p:nvSpPr>
        <p:spPr>
          <a:xfrm>
            <a:off x="468313" y="4941888"/>
            <a:ext cx="8229600" cy="1727200"/>
          </a:xfrm>
        </p:spPr>
        <p:txBody>
          <a:bodyPr/>
          <a:lstStyle/>
          <a:p>
            <a:pPr algn="ctr">
              <a:buFontTx/>
              <a:buNone/>
            </a:pPr>
            <a:r>
              <a:rPr lang="ru-RU" sz="2800" b="1">
                <a:solidFill>
                  <a:schemeClr val="accent2"/>
                </a:solidFill>
                <a:latin typeface="Times New Roman" pitchFamily="18" charset="0"/>
              </a:rPr>
              <a:t>Вопрос:</a:t>
            </a:r>
          </a:p>
          <a:p>
            <a:pPr algn="ctr">
              <a:buFontTx/>
              <a:buNone/>
            </a:pPr>
            <a:r>
              <a:rPr lang="ru-RU" sz="2800" b="1">
                <a:latin typeface="Times New Roman" pitchFamily="18" charset="0"/>
              </a:rPr>
              <a:t>Как  часто отмечаются неврологические нарушения у детей раннего возраста?</a:t>
            </a:r>
          </a:p>
          <a:p>
            <a:pPr algn="ctr">
              <a:buFontTx/>
              <a:buNone/>
            </a:pPr>
            <a:endParaRPr lang="ru-RU" sz="2800" b="1">
              <a:latin typeface="Times New Roman" pitchFamily="18" charset="0"/>
            </a:endParaRPr>
          </a:p>
        </p:txBody>
      </p:sp>
      <p:pic>
        <p:nvPicPr>
          <p:cNvPr id="58371" name="Picture 4" descr="98926B F&amp;B Radiant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557338"/>
            <a:ext cx="295910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1289736116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975"/>
            <a:ext cx="5257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CA9E0E5D-FA66-4A08-9BAB-8C1E2469D733}" type="slidenum">
              <a:rPr lang="ru-RU" smtClean="0"/>
              <a:t>58</a:t>
            </a:fld>
            <a:endParaRPr lang="ru-RU"/>
          </a:p>
        </p:txBody>
      </p:sp>
    </p:spTree>
    <p:extLst>
      <p:ext uri="{BB962C8B-B14F-4D97-AF65-F5344CB8AC3E}">
        <p14:creationId xmlns:p14="http://schemas.microsoft.com/office/powerpoint/2010/main" val="129422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2988" y="4941888"/>
            <a:ext cx="7499350" cy="1143000"/>
          </a:xfrm>
        </p:spPr>
        <p:txBody>
          <a:bodyPr/>
          <a:lstStyle/>
          <a:p>
            <a:r>
              <a:rPr lang="ru-RU" sz="2600"/>
              <a:t/>
            </a:r>
            <a:br>
              <a:rPr lang="ru-RU" sz="2600"/>
            </a:br>
            <a:endParaRPr lang="ru-RU" sz="2600">
              <a:solidFill>
                <a:schemeClr val="accent1"/>
              </a:solidFill>
            </a:endParaRPr>
          </a:p>
        </p:txBody>
      </p:sp>
      <p:sp>
        <p:nvSpPr>
          <p:cNvPr id="50179" name="Rectangle 3"/>
          <p:cNvSpPr>
            <a:spLocks noGrp="1" noChangeArrowheads="1"/>
          </p:cNvSpPr>
          <p:nvPr>
            <p:ph type="body" idx="1"/>
          </p:nvPr>
        </p:nvSpPr>
        <p:spPr>
          <a:xfrm>
            <a:off x="179388" y="1268413"/>
            <a:ext cx="8964612" cy="3529012"/>
          </a:xfrm>
        </p:spPr>
        <p:txBody>
          <a:bodyPr/>
          <a:lstStyle/>
          <a:p>
            <a:pPr>
              <a:lnSpc>
                <a:spcPct val="80000"/>
              </a:lnSpc>
              <a:spcBef>
                <a:spcPct val="0"/>
              </a:spcBef>
              <a:buFontTx/>
              <a:buNone/>
            </a:pPr>
            <a:endParaRPr lang="ru-RU" sz="2800">
              <a:solidFill>
                <a:schemeClr val="accent1"/>
              </a:solidFill>
            </a:endParaRPr>
          </a:p>
          <a:p>
            <a:pPr>
              <a:lnSpc>
                <a:spcPct val="80000"/>
              </a:lnSpc>
            </a:pPr>
            <a:r>
              <a:rPr lang="ru-RU" sz="2800"/>
              <a:t>является составной частью комплекса витаминов группы В,  действует как кофактор для ферментов, вовлеченных в ДНК и РНК биосинтез</a:t>
            </a:r>
            <a:br>
              <a:rPr lang="ru-RU" sz="2800"/>
            </a:br>
            <a:endParaRPr lang="ru-RU" sz="2800"/>
          </a:p>
          <a:p>
            <a:pPr>
              <a:lnSpc>
                <a:spcPct val="80000"/>
              </a:lnSpc>
            </a:pPr>
            <a:r>
              <a:rPr lang="ru-RU" sz="2800" b="1">
                <a:solidFill>
                  <a:schemeClr val="hlink"/>
                </a:solidFill>
              </a:rPr>
              <a:t>важный компонент для снижения гиперомоцистеинемии, патогенетического фактора риска расщелин позвоночника и некоторых других пороков</a:t>
            </a:r>
          </a:p>
        </p:txBody>
      </p:sp>
      <p:sp>
        <p:nvSpPr>
          <p:cNvPr id="50180" name="Rectangle 4"/>
          <p:cNvSpPr>
            <a:spLocks/>
          </p:cNvSpPr>
          <p:nvPr/>
        </p:nvSpPr>
        <p:spPr bwMode="auto">
          <a:xfrm>
            <a:off x="827088" y="274638"/>
            <a:ext cx="81073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4400"/>
              <a:t>Фолиевая кислота</a:t>
            </a:r>
            <a:r>
              <a:rPr lang="ru-RU" sz="4400">
                <a:solidFill>
                  <a:schemeClr val="tx2"/>
                </a:solidFill>
              </a:rPr>
              <a:t> </a:t>
            </a:r>
          </a:p>
        </p:txBody>
      </p:sp>
      <p:sp>
        <p:nvSpPr>
          <p:cNvPr id="50181" name="Line 5"/>
          <p:cNvSpPr>
            <a:spLocks noChangeShapeType="1"/>
          </p:cNvSpPr>
          <p:nvPr/>
        </p:nvSpPr>
        <p:spPr bwMode="auto">
          <a:xfrm>
            <a:off x="1331913" y="5588000"/>
            <a:ext cx="7343775" cy="1588"/>
          </a:xfrm>
          <a:prstGeom prst="line">
            <a:avLst/>
          </a:prstGeom>
          <a:noFill/>
          <a:ln w="476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182" name="Text Box 6"/>
          <p:cNvSpPr txBox="1">
            <a:spLocks noChangeArrowheads="1"/>
          </p:cNvSpPr>
          <p:nvPr/>
        </p:nvSpPr>
        <p:spPr bwMode="auto">
          <a:xfrm>
            <a:off x="1258888" y="5084763"/>
            <a:ext cx="6913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solidFill>
                  <a:srgbClr val="FF6600"/>
                </a:solidFill>
              </a:rPr>
              <a:t>Моногенные      Врожденные                            </a:t>
            </a:r>
            <a:r>
              <a:rPr lang="ru-RU" b="1">
                <a:solidFill>
                  <a:srgbClr val="FF6600"/>
                </a:solidFill>
              </a:rPr>
              <a:t>МФЗ</a:t>
            </a:r>
            <a:r>
              <a:rPr lang="ru-RU" b="1"/>
              <a:t> </a:t>
            </a:r>
          </a:p>
        </p:txBody>
      </p:sp>
      <p:sp>
        <p:nvSpPr>
          <p:cNvPr id="50183" name="Line 7"/>
          <p:cNvSpPr>
            <a:spLocks noChangeShapeType="1"/>
          </p:cNvSpPr>
          <p:nvPr/>
        </p:nvSpPr>
        <p:spPr bwMode="auto">
          <a:xfrm>
            <a:off x="1331913" y="5445125"/>
            <a:ext cx="0" cy="288925"/>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184" name="Line 8"/>
          <p:cNvSpPr>
            <a:spLocks noChangeShapeType="1"/>
          </p:cNvSpPr>
          <p:nvPr/>
        </p:nvSpPr>
        <p:spPr bwMode="auto">
          <a:xfrm>
            <a:off x="4500563" y="5445125"/>
            <a:ext cx="0" cy="288925"/>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185" name="Line 9"/>
          <p:cNvSpPr>
            <a:spLocks noChangeShapeType="1"/>
          </p:cNvSpPr>
          <p:nvPr/>
        </p:nvSpPr>
        <p:spPr bwMode="auto">
          <a:xfrm>
            <a:off x="2700338" y="5445125"/>
            <a:ext cx="0" cy="288925"/>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186" name="Line 10"/>
          <p:cNvSpPr>
            <a:spLocks noChangeShapeType="1"/>
          </p:cNvSpPr>
          <p:nvPr/>
        </p:nvSpPr>
        <p:spPr bwMode="auto">
          <a:xfrm>
            <a:off x="8101013" y="5445125"/>
            <a:ext cx="0" cy="288925"/>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187" name="Text Box 11"/>
          <p:cNvSpPr txBox="1">
            <a:spLocks noChangeArrowheads="1"/>
          </p:cNvSpPr>
          <p:nvPr/>
        </p:nvSpPr>
        <p:spPr bwMode="auto">
          <a:xfrm>
            <a:off x="3276600" y="5805488"/>
            <a:ext cx="7920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solidFill>
                  <a:srgbClr val="FF6600"/>
                </a:solidFill>
              </a:rPr>
              <a:t>Выраженность действия фолиевой кислоты</a:t>
            </a:r>
          </a:p>
        </p:txBody>
      </p:sp>
      <p:sp>
        <p:nvSpPr>
          <p:cNvPr id="2" name="Номер слайда 1"/>
          <p:cNvSpPr>
            <a:spLocks noGrp="1"/>
          </p:cNvSpPr>
          <p:nvPr>
            <p:ph type="sldNum" sz="quarter" idx="12"/>
          </p:nvPr>
        </p:nvSpPr>
        <p:spPr/>
        <p:txBody>
          <a:bodyPr/>
          <a:lstStyle/>
          <a:p>
            <a:fld id="{CA9E0E5D-FA66-4A08-9BAB-8C1E2469D733}" type="slidenum">
              <a:rPr lang="ru-RU" smtClean="0"/>
              <a:t>6</a:t>
            </a:fld>
            <a:endParaRPr lang="ru-RU"/>
          </a:p>
        </p:txBody>
      </p:sp>
    </p:spTree>
    <p:extLst>
      <p:ext uri="{BB962C8B-B14F-4D97-AF65-F5344CB8AC3E}">
        <p14:creationId xmlns:p14="http://schemas.microsoft.com/office/powerpoint/2010/main" val="93451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288" y="260350"/>
            <a:ext cx="8497887" cy="3240088"/>
          </a:xfrm>
        </p:spPr>
        <p:txBody>
          <a:bodyPr>
            <a:normAutofit/>
          </a:bodyPr>
          <a:lstStyle/>
          <a:p>
            <a:pPr algn="ctr">
              <a:buFontTx/>
              <a:buNone/>
            </a:pPr>
            <a:r>
              <a:rPr lang="ru-RU" sz="4000"/>
              <a:t>    </a:t>
            </a:r>
            <a:r>
              <a:rPr lang="ru-RU" sz="2400" b="1">
                <a:solidFill>
                  <a:srgbClr val="FF33CC"/>
                </a:solidFill>
              </a:rPr>
              <a:t>Дефицит витамина  у беременных приводит: </a:t>
            </a:r>
          </a:p>
          <a:p>
            <a:pPr algn="just"/>
            <a:r>
              <a:rPr lang="ru-RU" sz="2400"/>
              <a:t>к формированию дефектов нервной трубки плода</a:t>
            </a:r>
          </a:p>
          <a:p>
            <a:pPr algn="just"/>
            <a:r>
              <a:rPr lang="ru-RU" sz="2400"/>
              <a:t>к формированию пороков развития сердечно-сосудистой системы плода</a:t>
            </a:r>
          </a:p>
          <a:p>
            <a:pPr algn="just"/>
            <a:r>
              <a:rPr lang="ru-RU" sz="2400"/>
              <a:t>к повышению риска невынашивания беременности или задержки развития ребенка. </a:t>
            </a:r>
          </a:p>
          <a:p>
            <a:pPr algn="just">
              <a:buFontTx/>
              <a:buNone/>
            </a:pPr>
            <a:r>
              <a:rPr lang="ru-RU" sz="2400"/>
              <a:t>    </a:t>
            </a:r>
          </a:p>
          <a:p>
            <a:endParaRPr lang="ru-RU" sz="2400"/>
          </a:p>
        </p:txBody>
      </p:sp>
      <p:pic>
        <p:nvPicPr>
          <p:cNvPr id="60419" name="Picture 2" descr="C:\Users\Аверс\Desktop\0001_2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284538"/>
            <a:ext cx="49688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descr="C:\Users\Аверс\Desktop\22944_674_1180084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57563"/>
            <a:ext cx="33131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CA9E0E5D-FA66-4A08-9BAB-8C1E2469D733}" type="slidenum">
              <a:rPr lang="ru-RU" smtClean="0"/>
              <a:t>7</a:t>
            </a:fld>
            <a:endParaRPr lang="ru-RU"/>
          </a:p>
        </p:txBody>
      </p:sp>
    </p:spTree>
    <p:extLst>
      <p:ext uri="{BB962C8B-B14F-4D97-AF65-F5344CB8AC3E}">
        <p14:creationId xmlns:p14="http://schemas.microsoft.com/office/powerpoint/2010/main" val="424513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396875" y="0"/>
            <a:ext cx="9828213" cy="83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Rectangle 3"/>
          <p:cNvSpPr>
            <a:spLocks noGrp="1" noChangeArrowheads="1"/>
          </p:cNvSpPr>
          <p:nvPr>
            <p:ph type="title"/>
          </p:nvPr>
        </p:nvSpPr>
        <p:spPr>
          <a:xfrm>
            <a:off x="1042988" y="0"/>
            <a:ext cx="8893175" cy="1143000"/>
          </a:xfrm>
        </p:spPr>
        <p:txBody>
          <a:bodyPr/>
          <a:lstStyle/>
          <a:p>
            <a:r>
              <a:rPr lang="ru-RU" sz="4100" b="1">
                <a:solidFill>
                  <a:srgbClr val="FF6600"/>
                </a:solidFill>
              </a:rPr>
              <a:t>10 заповедей</a:t>
            </a:r>
            <a:r>
              <a:rPr lang="ru-RU" sz="4100">
                <a:solidFill>
                  <a:srgbClr val="000810"/>
                </a:solidFill>
              </a:rPr>
              <a:t> </a:t>
            </a:r>
            <a:r>
              <a:rPr lang="ru-RU" sz="2600">
                <a:solidFill>
                  <a:srgbClr val="000810"/>
                </a:solidFill>
              </a:rPr>
              <a:t>для профилактики </a:t>
            </a:r>
            <a:br>
              <a:rPr lang="ru-RU" sz="2600">
                <a:solidFill>
                  <a:srgbClr val="000810"/>
                </a:solidFill>
              </a:rPr>
            </a:br>
            <a:r>
              <a:rPr lang="ru-RU" sz="2600">
                <a:solidFill>
                  <a:srgbClr val="000810"/>
                </a:solidFill>
              </a:rPr>
              <a:t>врожденных дефектов:</a:t>
            </a:r>
          </a:p>
        </p:txBody>
      </p:sp>
      <p:sp>
        <p:nvSpPr>
          <p:cNvPr id="52228" name="Rectangle 4"/>
          <p:cNvSpPr>
            <a:spLocks noGrp="1" noChangeArrowheads="1"/>
          </p:cNvSpPr>
          <p:nvPr>
            <p:ph type="body" idx="1"/>
          </p:nvPr>
        </p:nvSpPr>
        <p:spPr>
          <a:xfrm>
            <a:off x="-180975" y="1196975"/>
            <a:ext cx="9324975" cy="6769100"/>
          </a:xfrm>
        </p:spPr>
        <p:txBody>
          <a:bodyPr/>
          <a:lstStyle/>
          <a:p>
            <a:pPr marL="692150" indent="-609600">
              <a:lnSpc>
                <a:spcPct val="80000"/>
              </a:lnSpc>
              <a:buClr>
                <a:srgbClr val="FF6600"/>
              </a:buClr>
              <a:buFont typeface="Wingdings 2" pitchFamily="18" charset="2"/>
              <a:buAutoNum type="arabicPeriod"/>
            </a:pPr>
            <a:r>
              <a:rPr lang="ru-RU" sz="2400" b="1">
                <a:solidFill>
                  <a:srgbClr val="000810"/>
                </a:solidFill>
              </a:rPr>
              <a:t>Любая фертильная женщина может быть беременной.</a:t>
            </a:r>
          </a:p>
          <a:p>
            <a:pPr marL="692150" indent="-609600">
              <a:lnSpc>
                <a:spcPct val="80000"/>
              </a:lnSpc>
              <a:buClr>
                <a:srgbClr val="FF6600"/>
              </a:buClr>
              <a:buFont typeface="Wingdings 2" pitchFamily="18" charset="2"/>
              <a:buAutoNum type="arabicPeriod"/>
            </a:pPr>
            <a:r>
              <a:rPr lang="ru-RU" sz="2400" b="1">
                <a:solidFill>
                  <a:srgbClr val="000810"/>
                </a:solidFill>
              </a:rPr>
              <a:t>Пытайся завершить комплектование своей семьи пока ты молод.</a:t>
            </a:r>
          </a:p>
          <a:p>
            <a:pPr marL="692150" indent="-609600">
              <a:lnSpc>
                <a:spcPct val="80000"/>
              </a:lnSpc>
              <a:buClr>
                <a:srgbClr val="FF6600"/>
              </a:buClr>
              <a:buFont typeface="Wingdings 2" pitchFamily="18" charset="2"/>
              <a:buAutoNum type="arabicPeriod"/>
            </a:pPr>
            <a:r>
              <a:rPr lang="ru-RU" sz="2400" b="1">
                <a:solidFill>
                  <a:srgbClr val="000810"/>
                </a:solidFill>
              </a:rPr>
              <a:t>Осуществляй пренатальный контроль в установленном порядке.</a:t>
            </a:r>
          </a:p>
          <a:p>
            <a:pPr marL="692150" indent="-609600">
              <a:lnSpc>
                <a:spcPct val="80000"/>
              </a:lnSpc>
              <a:buClr>
                <a:srgbClr val="FF6600"/>
              </a:buClr>
              <a:buFont typeface="Wingdings 2" pitchFamily="18" charset="2"/>
              <a:buAutoNum type="arabicPeriod"/>
            </a:pPr>
            <a:r>
              <a:rPr lang="ru-RU" sz="2400" b="1">
                <a:solidFill>
                  <a:srgbClr val="000810"/>
                </a:solidFill>
              </a:rPr>
              <a:t>Сделай вакцинацию против краснухи до беременности.</a:t>
            </a:r>
          </a:p>
          <a:p>
            <a:pPr marL="692150" indent="-609600">
              <a:lnSpc>
                <a:spcPct val="80000"/>
              </a:lnSpc>
              <a:buClr>
                <a:srgbClr val="FF6600"/>
              </a:buClr>
              <a:buFont typeface="Wingdings 2" pitchFamily="18" charset="2"/>
              <a:buAutoNum type="arabicPeriod"/>
            </a:pPr>
            <a:r>
              <a:rPr lang="ru-RU" sz="2400" b="1">
                <a:solidFill>
                  <a:srgbClr val="000810"/>
                </a:solidFill>
              </a:rPr>
              <a:t>Избегай медикаментов, за исключением строго необходимых.</a:t>
            </a:r>
          </a:p>
          <a:p>
            <a:pPr marL="692150" indent="-609600">
              <a:lnSpc>
                <a:spcPct val="80000"/>
              </a:lnSpc>
              <a:buClr>
                <a:srgbClr val="FF6600"/>
              </a:buClr>
              <a:buFont typeface="Wingdings 2" pitchFamily="18" charset="2"/>
              <a:buAutoNum type="arabicPeriod"/>
            </a:pPr>
            <a:r>
              <a:rPr lang="ru-RU" sz="2400" b="1">
                <a:solidFill>
                  <a:srgbClr val="000810"/>
                </a:solidFill>
              </a:rPr>
              <a:t>Избегай алкогольных напитков.</a:t>
            </a:r>
          </a:p>
          <a:p>
            <a:pPr marL="692150" indent="-609600">
              <a:lnSpc>
                <a:spcPct val="80000"/>
              </a:lnSpc>
              <a:buClr>
                <a:srgbClr val="FF6600"/>
              </a:buClr>
              <a:buFont typeface="Wingdings 2" pitchFamily="18" charset="2"/>
              <a:buAutoNum type="arabicPeriod"/>
            </a:pPr>
            <a:r>
              <a:rPr lang="ru-RU" sz="2400" b="1">
                <a:solidFill>
                  <a:srgbClr val="000810"/>
                </a:solidFill>
              </a:rPr>
              <a:t>Избегай курения и мест курения.</a:t>
            </a:r>
          </a:p>
          <a:p>
            <a:pPr marL="692150" indent="-609600">
              <a:lnSpc>
                <a:spcPct val="80000"/>
              </a:lnSpc>
              <a:buClr>
                <a:srgbClr val="FF6600"/>
              </a:buClr>
              <a:buFont typeface="Wingdings 2" pitchFamily="18" charset="2"/>
              <a:buAutoNum type="arabicPeriod"/>
            </a:pPr>
            <a:r>
              <a:rPr lang="ru-RU" sz="2400" b="1">
                <a:solidFill>
                  <a:srgbClr val="000810"/>
                </a:solidFill>
              </a:rPr>
              <a:t>Ешь хорошо и разнообразно, предпочитая фрукты и овощи.</a:t>
            </a:r>
          </a:p>
          <a:p>
            <a:pPr marL="692150" indent="-609600">
              <a:lnSpc>
                <a:spcPct val="80000"/>
              </a:lnSpc>
              <a:buClr>
                <a:srgbClr val="FF6600"/>
              </a:buClr>
              <a:buFont typeface="Wingdings 2" pitchFamily="18" charset="2"/>
              <a:buAutoNum type="arabicPeriod"/>
            </a:pPr>
            <a:r>
              <a:rPr lang="ru-RU" sz="2400" b="1">
                <a:solidFill>
                  <a:srgbClr val="000810"/>
                </a:solidFill>
              </a:rPr>
              <a:t>Спроси совета относительно риска для беременности на своей работе.</a:t>
            </a:r>
          </a:p>
          <a:p>
            <a:pPr marL="692150" indent="-609600">
              <a:lnSpc>
                <a:spcPct val="80000"/>
              </a:lnSpc>
              <a:buClr>
                <a:srgbClr val="FF6600"/>
              </a:buClr>
              <a:buFont typeface="Wingdings 2" pitchFamily="18" charset="2"/>
              <a:buAutoNum type="arabicPeriod"/>
            </a:pPr>
            <a:r>
              <a:rPr lang="ru-RU" sz="2400" b="1">
                <a:solidFill>
                  <a:srgbClr val="000810"/>
                </a:solidFill>
              </a:rPr>
              <a:t>Если сомневаешься, проконсультируйся у своего врача или у врача специализированной службы.</a:t>
            </a:r>
          </a:p>
        </p:txBody>
      </p:sp>
      <p:sp>
        <p:nvSpPr>
          <p:cNvPr id="2" name="Номер слайда 1"/>
          <p:cNvSpPr>
            <a:spLocks noGrp="1"/>
          </p:cNvSpPr>
          <p:nvPr>
            <p:ph type="sldNum" sz="quarter" idx="12"/>
          </p:nvPr>
        </p:nvSpPr>
        <p:spPr/>
        <p:txBody>
          <a:bodyPr/>
          <a:lstStyle/>
          <a:p>
            <a:fld id="{CA9E0E5D-FA66-4A08-9BAB-8C1E2469D733}" type="slidenum">
              <a:rPr lang="ru-RU" smtClean="0"/>
              <a:t>8</a:t>
            </a:fld>
            <a:endParaRPr lang="ru-RU"/>
          </a:p>
        </p:txBody>
      </p:sp>
    </p:spTree>
    <p:extLst>
      <p:ext uri="{BB962C8B-B14F-4D97-AF65-F5344CB8AC3E}">
        <p14:creationId xmlns:p14="http://schemas.microsoft.com/office/powerpoint/2010/main" val="1691897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81000" y="6172200"/>
            <a:ext cx="8229600" cy="568325"/>
          </a:xfrm>
        </p:spPr>
        <p:txBody>
          <a:bodyPr/>
          <a:lstStyle/>
          <a:p>
            <a:pPr marL="0" indent="0">
              <a:lnSpc>
                <a:spcPct val="80000"/>
              </a:lnSpc>
              <a:buNone/>
            </a:pPr>
            <a:r>
              <a:rPr lang="ru-RU" sz="1800" dirty="0" smtClean="0"/>
              <a:t>Структура </a:t>
            </a:r>
            <a:r>
              <a:rPr lang="ru-RU" sz="1800" dirty="0"/>
              <a:t>заболеваемости детей различного возраста в Российской Федерации по данным диспансеризации (на 100000 детей)</a:t>
            </a:r>
          </a:p>
        </p:txBody>
      </p:sp>
      <p:pic>
        <p:nvPicPr>
          <p:cNvPr id="76803" name="Picture 3" descr="a_gra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305800" cy="581025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4185E21-DA2C-434E-A946-A69B5852F4B1}" type="slidenum">
              <a:rPr lang="ru-RU" smtClean="0"/>
              <a:t>9</a:t>
            </a:fld>
            <a:endParaRPr lang="ru-RU"/>
          </a:p>
        </p:txBody>
      </p:sp>
    </p:spTree>
    <p:extLst>
      <p:ext uri="{BB962C8B-B14F-4D97-AF65-F5344CB8AC3E}">
        <p14:creationId xmlns:p14="http://schemas.microsoft.com/office/powerpoint/2010/main" val="384214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1601</Words>
  <Application>Microsoft Office PowerPoint</Application>
  <PresentationFormat>Экран (4:3)</PresentationFormat>
  <Paragraphs>231</Paragraphs>
  <Slides>58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Тема Office</vt:lpstr>
      <vt:lpstr>Диспансерное наблюдение и реабилитация детей с заболеваниями нервной системы в условиях детской поликлиники</vt:lpstr>
      <vt:lpstr>План</vt:lpstr>
      <vt:lpstr>Презентация PowerPoint</vt:lpstr>
      <vt:lpstr>Презентация PowerPoint</vt:lpstr>
      <vt:lpstr>Схема проведения  периконцепционных  мероприятий</vt:lpstr>
      <vt:lpstr> </vt:lpstr>
      <vt:lpstr>Презентация PowerPoint</vt:lpstr>
      <vt:lpstr>10 заповедей для профилактики  врожденных дефектов:</vt:lpstr>
      <vt:lpstr>Презентация PowerPoint</vt:lpstr>
      <vt:lpstr>Презентация PowerPoint</vt:lpstr>
      <vt:lpstr>Презентация PowerPoint</vt:lpstr>
      <vt:lpstr>2015г.</vt:lpstr>
      <vt:lpstr>Российское общество психиатров // psychiatr.ru </vt:lpstr>
      <vt:lpstr>2015 г.</vt:lpstr>
      <vt:lpstr>2015г.</vt:lpstr>
      <vt:lpstr>2015г.</vt:lpstr>
      <vt:lpstr>2015г.</vt:lpstr>
      <vt:lpstr>2015г.</vt:lpstr>
      <vt:lpstr>http://www.kraszdrav.ru/assets/documents/Doc218.02.2015%2017:24.docx</vt:lpstr>
      <vt:lpstr>Презентация PowerPoint</vt:lpstr>
      <vt:lpstr>Медицинская реабилитация</vt:lpstr>
      <vt:lpstr>Презентация PowerPoint</vt:lpstr>
      <vt:lpstr>Медицинская реабилитация</vt:lpstr>
      <vt:lpstr>Оценка состояния пациента и окружающих факторов</vt:lpstr>
      <vt:lpstr>Формирование цели и программы реабилитации</vt:lpstr>
      <vt:lpstr>Медицинская реабилитация проводится в 3 этапа в зависимости от тяжести состояния пациента</vt:lpstr>
      <vt:lpstr>Второй этап реабилитации</vt:lpstr>
      <vt:lpstr>Третий этап реабилитации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санаториев психоневрологического профиля детям на 2016 год</vt:lpstr>
      <vt:lpstr>Презентация PowerPoint</vt:lpstr>
      <vt:lpstr>Презентация PowerPoint</vt:lpstr>
      <vt:lpstr>Детский ортопедический санаторий "ПИОНЕРСК"</vt:lpstr>
      <vt:lpstr>Лечебные грязи</vt:lpstr>
      <vt:lpstr>Санаторий «Озеро Горькое»</vt:lpstr>
      <vt:lpstr>Презентация PowerPoint</vt:lpstr>
      <vt:lpstr>Презентация PowerPoint</vt:lpstr>
      <vt:lpstr>санаторий "Озеро Карачи"</vt:lpstr>
      <vt:lpstr>Презентация PowerPoint</vt:lpstr>
      <vt:lpstr>Презентация PowerPoint</vt:lpstr>
      <vt:lpstr>Презентация PowerPoint</vt:lpstr>
      <vt:lpstr>ПИТЬЕВОЕ ПРИМЕНЕНИЕ МИНЕРАЛЬНЫХ ВОД</vt:lpstr>
      <vt:lpstr>Презентация PowerPoint</vt:lpstr>
      <vt:lpstr>По ионному составу: </vt:lpstr>
      <vt:lpstr>Реакция воды (рН)</vt:lpstr>
      <vt:lpstr>Минеральные воды на один приём назначаются:</vt:lpstr>
      <vt:lpstr>Большое значение в эффективности лечения минеральными водами имеет температура. </vt:lpstr>
      <vt:lpstr>Презентация PowerPoint</vt:lpstr>
      <vt:lpstr>СПАСИБО ЗА ВНИМАНИЕ!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Диспансерное наблюдение и реабилитация детей с заболеваниями нервной системы в условиях детской поликлиники</dc:title>
  <dc:creator>Adminn</dc:creator>
  <cp:lastModifiedBy>Adminn</cp:lastModifiedBy>
  <cp:revision>35</cp:revision>
  <dcterms:created xsi:type="dcterms:W3CDTF">2016-10-22T11:47:24Z</dcterms:created>
  <dcterms:modified xsi:type="dcterms:W3CDTF">2016-10-23T13:22:20Z</dcterms:modified>
</cp:coreProperties>
</file>