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57" r:id="rId2"/>
    <p:sldId id="270" r:id="rId3"/>
    <p:sldId id="259" r:id="rId4"/>
    <p:sldId id="275" r:id="rId5"/>
    <p:sldId id="276" r:id="rId6"/>
    <p:sldId id="277" r:id="rId7"/>
    <p:sldId id="296" r:id="rId8"/>
    <p:sldId id="278" r:id="rId9"/>
    <p:sldId id="290" r:id="rId10"/>
    <p:sldId id="273" r:id="rId11"/>
    <p:sldId id="279" r:id="rId12"/>
    <p:sldId id="280" r:id="rId13"/>
    <p:sldId id="298" r:id="rId14"/>
    <p:sldId id="282" r:id="rId15"/>
    <p:sldId id="285" r:id="rId16"/>
    <p:sldId id="301" r:id="rId17"/>
    <p:sldId id="286" r:id="rId18"/>
    <p:sldId id="302" r:id="rId19"/>
    <p:sldId id="303" r:id="rId20"/>
    <p:sldId id="288" r:id="rId21"/>
    <p:sldId id="291" r:id="rId22"/>
    <p:sldId id="265" r:id="rId23"/>
    <p:sldId id="292" r:id="rId24"/>
    <p:sldId id="293" r:id="rId25"/>
    <p:sldId id="299" r:id="rId26"/>
    <p:sldId id="294" r:id="rId27"/>
    <p:sldId id="26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7E971-DC12-41E7-A83B-0A02B4D97FEF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7E1BA-0337-40AA-A25A-E60C1BA978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03ECC-86CC-45A6-BC07-51CF945A9D74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2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96ED32-1421-4F9D-8657-386F2C0C2D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3728" y="2348880"/>
            <a:ext cx="5825202" cy="164630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хранения фармацевтических товаров в аптеке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CD13EC2E-5AE1-44A7-B795-7EB1F86E2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198" y="412814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университет имени профессора В.Ф. Войно-Ясенецкого»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Министерства здравоохранения Российской Федерации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Фармацевтический колледж</a:t>
            </a:r>
            <a:endParaRPr kumimoji="0" lang="ru-RU" sz="1600" b="0" i="0" u="none" strike="noStrike" cap="none" normalizeH="0" baseline="0" dirty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EBD68580-8D46-457F-AC72-2ACEB3416C91}"/>
              </a:ext>
            </a:extLst>
          </p:cNvPr>
          <p:cNvSpPr txBox="1"/>
          <p:nvPr/>
        </p:nvSpPr>
        <p:spPr>
          <a:xfrm>
            <a:off x="5588000" y="5153795"/>
            <a:ext cx="3829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Выполнил: Мальцева Д.А. 202-1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53A0E616-FC79-438E-9256-E03C7A84C196}"/>
              </a:ext>
            </a:extLst>
          </p:cNvPr>
          <p:cNvSpPr txBox="1"/>
          <p:nvPr/>
        </p:nvSpPr>
        <p:spPr>
          <a:xfrm>
            <a:off x="5588000" y="5492349"/>
            <a:ext cx="3714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Проверил: Тюльпанова М.В.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2FE56377-FCB3-4A5C-9DBF-4A9C4F55CD95}"/>
              </a:ext>
            </a:extLst>
          </p:cNvPr>
          <p:cNvSpPr txBox="1"/>
          <p:nvPr/>
        </p:nvSpPr>
        <p:spPr>
          <a:xfrm>
            <a:off x="3275856" y="6066124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Красноярск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01788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13759" y="188640"/>
            <a:ext cx="7467600" cy="55652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Изделия медицинского назначения следует хранить раздельно по группам: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Резиновые изделия;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Изделия из пластмассы;</a:t>
            </a:r>
          </a:p>
          <a:p>
            <a:pPr lvl="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Перевязочные средства и вспомогательные материалы;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Изделия медицинской техники.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370321\Desktop\07de63c24f82fcd3f4af43cf9c5ca3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4" y="3734219"/>
            <a:ext cx="8208911" cy="288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6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7467600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Хранение изделий медицинского назначения осуществляется в соответствии с приказом МЗ РФ от 13.11.1997 №377 «Об утверждении инструкции по организации хранения в аптечных учреждениях различных групп лекарственных средств и изделий медицинского назначения».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66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467600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Резиновые изделия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052736"/>
            <a:ext cx="7704856" cy="5421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наилучшего сохранения резиновых изделий в помещениях хранения необходимо создать: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защиту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света 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низкой температуры воздуха; текучего воздуха (сквозняков, механической вентиляции); механических повреждений (сдавливания, сгибания, скручивания, вытягивания и т.п.);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относительную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влажность не менее 65%;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изоляцию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воздействия агрессивных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веществ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вдали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нагревательных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приборов.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202189" cy="6202189"/>
          </a:xfrm>
        </p:spPr>
      </p:pic>
    </p:spTree>
    <p:extLst>
      <p:ext uri="{BB962C8B-B14F-4D97-AF65-F5344CB8AC3E}">
        <p14:creationId xmlns:p14="http://schemas.microsoft.com/office/powerpoint/2010/main" val="38419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548680"/>
            <a:ext cx="7467600" cy="606928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резиновых изделий в лежачем положении (бужи, катетеры, пузыри для льда, перчатки и т.п.), оборудуются выдвижными ящиками с таким расчетом, чтобы в них можно было размещать предметы на всю длину, свободно, не допуская их сгибов, сплющивания, скручивания и т.п.;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изделий в подвешенном состоянии (жгутов, зондов,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ирригаторной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трубки), оборудуются вешалками, расположенными под крышкой шкафа. Вешалки должны быть съемными с тем, чтобы их можно было вынимать с подвешенными предметами. Для укрепления вешалок устанавливаются накладки с выемками.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47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Пластмассовые изделия: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1196752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Изделия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 пластмасс следует хранить в вентилируемом темном помещении, на расстоянии не менее 1 м от отопительных систем. В помещении не должно быть открытого огня, паров летучих веществ. Электроприборы, арматура и выключатели должны быть изготовлены в противопожарном исполнении. В помещении, где хранятся целлофановые, целлулоидные,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аминопластовые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изделия, следует поддерживать относительную влажность воздуха не выше 65%.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99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64704"/>
            <a:ext cx="8347657" cy="5565105"/>
          </a:xfrm>
        </p:spPr>
      </p:pic>
    </p:spTree>
    <p:extLst>
      <p:ext uri="{BB962C8B-B14F-4D97-AF65-F5344CB8AC3E}">
        <p14:creationId xmlns:p14="http://schemas.microsoft.com/office/powerpoint/2010/main" val="21087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Перевязочные средства и вспомогательный материал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1340768"/>
            <a:ext cx="7467600" cy="48737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Перевязочные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средства хранят в сухом проветриваемом помещении в шкафах, ящиках, на стеллажах и поддонах, которые должны быть выкрашены изнутри светлой масляной краской и содержаться в чистоте.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Стерильный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перевязочный материал (бинты, марлевые салфетки, вата) хранятся в заводской упаковке. Запрещается их хранение в первичной вскрытой упаковке.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Нестерильный перевязочный материал (вата, марля) хранят упакованными в плотную бумагу или в тюках (мешках) на стеллажах или поддонах.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Вспомогательный материал (фильтровальная бумага, бумажные капсулы и др.) необходимо хранить в промышленной упаковке в сухих и проветриваемых помещениях в отдельных шкафах в строго гигиенических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условиях.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1693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267844" cy="4653996"/>
          </a:xfrm>
        </p:spPr>
      </p:pic>
    </p:spTree>
    <p:extLst>
      <p:ext uri="{BB962C8B-B14F-4D97-AF65-F5344CB8AC3E}">
        <p14:creationId xmlns:p14="http://schemas.microsoft.com/office/powerpoint/2010/main" val="9833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7931150" cy="5728052"/>
          </a:xfrm>
        </p:spPr>
      </p:pic>
    </p:spTree>
    <p:extLst>
      <p:ext uri="{BB962C8B-B14F-4D97-AF65-F5344CB8AC3E}">
        <p14:creationId xmlns:p14="http://schemas.microsoft.com/office/powerpoint/2010/main" val="271701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Фармацевтические товары классифицируют следующим образом: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331640" y="2276872"/>
            <a:ext cx="6779096" cy="3196952"/>
          </a:xfrm>
        </p:spPr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I. Лекарственные средства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II. Изделия медицинского назначения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III.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Парафармацевтическая продукция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Медицинская техника</a:t>
            </a:r>
          </a:p>
        </p:txBody>
      </p:sp>
    </p:spTree>
    <p:extLst>
      <p:ext uri="{BB962C8B-B14F-4D97-AF65-F5344CB8AC3E}">
        <p14:creationId xmlns:p14="http://schemas.microsoft.com/office/powerpoint/2010/main" val="26235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Объект 4" descr="Изображение выглядит как стол, элементы, различные, друг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D8937243-60CF-4BCE-99EB-99926DE5B8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9" t="9091" r="8433" b="2"/>
          <a:stretch/>
        </p:blipFill>
        <p:spPr>
          <a:xfrm>
            <a:off x="2731324" y="-8467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FB42C9-D60E-4F8C-B760-13582479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73" y="2249452"/>
            <a:ext cx="3430254" cy="15970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Медицинская техника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68950" y="3681414"/>
            <a:ext cx="357266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107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9250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00875" y="-8467"/>
            <a:ext cx="2140745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4250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78750" y="3589868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678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27584" y="260648"/>
            <a:ext cx="7467600" cy="5997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Медицинская техника хранится на витринах, медицинские приборы хранятся в отдельном шкафу, шприцы и системы трансфузий хранятся в первичной упаковке в отдельном шкафу.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64904"/>
            <a:ext cx="6336704" cy="41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7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8C9B83F-64CD-41C1-925F-A08801FFD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E1655065-0BD7-4422-BEC0-4401E9980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4DDD90AC-ABEC-4A76-9C9C-AD0A5F8FC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xmlns="" id="{21A8AFEF-EC50-4C0B-9C64-814B76C82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xmlns="" id="{CAFAA800-E117-4357-84E4-56B63EA03E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xmlns="" id="{8DDFC9F4-3B45-402D-8AD7-60B3F08ED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xmlns="" id="{F26A0854-FBE4-4587-B349-06BE192BD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xmlns="" id="{54A9C4C6-FF7D-470E-BFCA-CE4F60A1F0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xmlns="" id="{B1721EA8-4871-45D4-B78F-AE805A3004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E5763971-E3A3-45C6-9BA8-2E032C7A55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xmlns="" id="{32752E94-0E01-4AF5-A43A-F2FAD8737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Объект 4" descr="Изображение выглядит как бутылка, стол, сидит, чаш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7CABB3E-79ED-4EB2-AD98-08A0E01465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9" t="6687" r="22118" b="-1"/>
          <a:stretch/>
        </p:blipFill>
        <p:spPr>
          <a:xfrm>
            <a:off x="3347864" y="-8467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F4B68B-3485-4DC3-A3E7-B73AD280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37134"/>
            <a:ext cx="4427985" cy="16217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Парафармацевтическая продукция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A57C1A16-B8AB-4D99-A195-A38F556A64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7028259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F8A9B20B-D1DD-4573-B5EC-5580295192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568950" y="3681414"/>
            <a:ext cx="3572669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3">
            <a:extLst>
              <a:ext uri="{FF2B5EF4-FFF2-40B4-BE49-F238E27FC236}">
                <a16:creationId xmlns:a16="http://schemas.microsoft.com/office/drawing/2014/main" xmlns="" id="{66D61E08-70C3-48D8-BEA0-787111DC3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107" y="-8467"/>
            <a:ext cx="2255512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FC55298F-0AE5-478E-AD2B-03C2614C58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02581" y="-8467"/>
            <a:ext cx="1941419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4">
            <a:extLst>
              <a:ext uri="{FF2B5EF4-FFF2-40B4-BE49-F238E27FC236}">
                <a16:creationId xmlns:a16="http://schemas.microsoft.com/office/drawing/2014/main" xmlns="" id="{C180E4EA-0B63-4779-A895-7E90E71088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699250" y="3048000"/>
            <a:ext cx="2444750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xmlns="" id="{CEE01D9D-3DE8-4EED-B0D3-8F3C79CC7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000875" y="-8467"/>
            <a:ext cx="2140745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xmlns="" id="{89AF5CE9-607F-43F4-8983-DCD6DA4051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74047" y="-8467"/>
            <a:ext cx="967571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9">
            <a:extLst>
              <a:ext uri="{FF2B5EF4-FFF2-40B4-BE49-F238E27FC236}">
                <a16:creationId xmlns:a16="http://schemas.microsoft.com/office/drawing/2014/main" xmlns="" id="{6EEA2DBD-9E1E-4521-8C01-F32AD18A89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204250" y="-8467"/>
            <a:ext cx="937369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Isosceles Triangle 29">
            <a:extLst>
              <a:ext uri="{FF2B5EF4-FFF2-40B4-BE49-F238E27FC236}">
                <a16:creationId xmlns:a16="http://schemas.microsoft.com/office/drawing/2014/main" xmlns="" id="{15BBD2C1-BA9B-46A9-A27A-33498B1692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778750" y="3589868"/>
            <a:ext cx="136286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559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86172" y="260648"/>
            <a:ext cx="7467600" cy="59972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условия хранения продукции в течение срока годности устанавливает изготовитель в технологической инструкции на минеральную воду конкретного наименования.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минеральных вод осуществляется в бутылках, в прохладном и защищенном от света месте, в горизонтальном положении.</a:t>
            </a:r>
          </a:p>
          <a:p>
            <a:endParaRPr lang="ru-RU" dirty="0"/>
          </a:p>
        </p:txBody>
      </p:sp>
      <p:pic>
        <p:nvPicPr>
          <p:cNvPr id="5122" name="Picture 2" descr="C:\Users\1370321\Desktop\depositphotos_279181368-stock-photo-rows-of-many-transparent-plas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4735"/>
            <a:ext cx="5688632" cy="316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9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55576" y="692696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Хранение лечебно-косметических товаров должно осуществляться на стеллажах, в защищенном от света месте, вдали от отопительных приборов, при температуре +6-25°С и относительной влажности 55-70.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Температура хранения для жидкой продукции - не ниже плюс 5°С и не выше плюс 25°С; для туалетного твердого мыла - не ниже минус 5°С, для остальной парфюмерно-косметической продукции - не ниже 0°С и не выше плюс 25°С.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25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396016" cy="5997154"/>
          </a:xfrm>
        </p:spPr>
      </p:pic>
    </p:spTree>
    <p:extLst>
      <p:ext uri="{BB962C8B-B14F-4D97-AF65-F5344CB8AC3E}">
        <p14:creationId xmlns:p14="http://schemas.microsoft.com/office/powerpoint/2010/main" val="43317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7467600" cy="5709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Требования к процессам хранения пищевых продуктов для детского питания устанавливаются в соответствии с требованиями технического регламента в сфере безопасности пищевых продуктов.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927866"/>
            <a:ext cx="5904656" cy="35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4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6D59AD3-2AB3-432B-A5DE-1CF1906C95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1916832"/>
            <a:ext cx="6447501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282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739781-A889-46EC-9032-F2F6FD62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276872"/>
            <a:ext cx="4427984" cy="165618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Лекарственные средства</a:t>
            </a:r>
          </a:p>
        </p:txBody>
      </p:sp>
      <p:pic>
        <p:nvPicPr>
          <p:cNvPr id="5" name="Объект 4" descr="Изображение выглядит как бутылка, внутренний, стол,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93DA25F1-CD6D-4169-98F2-F6B5478DD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t="9091" r="22295" b="1"/>
          <a:stretch/>
        </p:blipFill>
        <p:spPr>
          <a:xfrm>
            <a:off x="3563888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660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908720"/>
            <a:ext cx="7467600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Хранение лекарственных средств в аптеке осуществляется в соответствии с требованиями приказа Министерства здравоохранения РФ от 31 августа 2016 г. N 646н "Об утверждении Правил надлежащей практики хранения и перевозки лекарственных препаратов для медицинского применения" и приказа Министерства здравоохранения и социального развития РФ от 23 августа 2010 г. №706н от 28.12.2010 "Об утверждении Правил хранения лекарственных средств".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12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620688"/>
            <a:ext cx="7467600" cy="4873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Лекарственные средства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размещают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учетом: </a:t>
            </a:r>
          </a:p>
          <a:p>
            <a:pPr lvl="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физико-химических свойств лекарственных средств;</a:t>
            </a:r>
          </a:p>
          <a:p>
            <a:pPr lvl="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фармакологических групп (для аптечных и медицинских организаций); </a:t>
            </a:r>
          </a:p>
          <a:p>
            <a:pPr lvl="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способа применения (внутреннее, наружное);</a:t>
            </a:r>
          </a:p>
          <a:p>
            <a:pPr lvl="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агрегатного состояния фармацевтических субстанций (жидкие, сыпучие, газообразные). </a:t>
            </a:r>
          </a:p>
          <a:p>
            <a:endParaRPr lang="ru-RU" dirty="0"/>
          </a:p>
        </p:txBody>
      </p:sp>
      <p:pic>
        <p:nvPicPr>
          <p:cNvPr id="1026" name="Picture 2" descr="C:\Users\1370321\Desktop\ec084792936091f4da0dd3f6101713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3024336" cy="213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0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620688"/>
            <a:ext cx="7529264" cy="517701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Помещения для хранения лекарственных средств должны быть оснащены приборами для регистрации параметров воздуха (термометрами, гигрометрами (электронными гигрометрами) или психрометрами). Измерительные части этих приборов должны размещаться на расстоянии не менее 3 м от дверей, окон и отопительных приборов. Приборы и (или) части приборов, с которых производится визуальное считывание показаний, должны располагаться в доступном для персонала месте на высоте 1,5 - 1,7 м от пола.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02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4532560" cy="547260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958056"/>
            <a:ext cx="3571999" cy="4762665"/>
          </a:xfrm>
        </p:spPr>
      </p:pic>
    </p:spTree>
    <p:extLst>
      <p:ext uri="{BB962C8B-B14F-4D97-AF65-F5344CB8AC3E}">
        <p14:creationId xmlns:p14="http://schemas.microsoft.com/office/powerpoint/2010/main" val="24802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794010" y="279826"/>
            <a:ext cx="7385248" cy="5997280"/>
          </a:xfrm>
        </p:spPr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Стеллажи, шкафы, полки, предназначенные для хранения лекарственных средств, должны быть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идентифицированы и расположены в соответствии с нормативными документами.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370321\Desktop\0-02-04-d732264d2489e7792f52e32c95c43190d1d9764bcb6c5ec503ed766aa42857f2_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3"/>
            <a:ext cx="7525600" cy="407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29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F0F4AE-AF92-4BE0-82D0-73229B6F7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700808"/>
            <a:ext cx="3384376" cy="23690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Изделия медицинского назначения</a:t>
            </a:r>
          </a:p>
        </p:txBody>
      </p:sp>
      <p:pic>
        <p:nvPicPr>
          <p:cNvPr id="5" name="Объект 4" descr="Изображение выглядит как внутренний, стол, сидит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AD922FD-4942-4502-B597-15FEF9876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07" t="9091" r="2822"/>
          <a:stretch/>
        </p:blipFill>
        <p:spPr>
          <a:xfrm>
            <a:off x="3202390" y="-1"/>
            <a:ext cx="5941610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0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143</TotalTime>
  <Words>813</Words>
  <Application>Microsoft Office PowerPoint</Application>
  <PresentationFormat>Экран (4:3)</PresentationFormat>
  <Paragraphs>53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Эркер</vt:lpstr>
      <vt:lpstr>Организация хранения фармацевтических товаров в аптеке</vt:lpstr>
      <vt:lpstr>Фармацевтические товары классифицируют следующим образом:</vt:lpstr>
      <vt:lpstr>Лекарственные средства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Изделия медицинского назначения</vt:lpstr>
      <vt:lpstr>Презентация PowerPoint</vt:lpstr>
      <vt:lpstr>Презентация PowerPoint</vt:lpstr>
      <vt:lpstr>Резиновые изделия</vt:lpstr>
      <vt:lpstr>Презентация PowerPoint</vt:lpstr>
      <vt:lpstr>Презентация PowerPoint</vt:lpstr>
      <vt:lpstr>Пластмассовые изделия:</vt:lpstr>
      <vt:lpstr>Презентация PowerPoint</vt:lpstr>
      <vt:lpstr>Перевязочные средства и вспомогательный материал</vt:lpstr>
      <vt:lpstr>Презентация PowerPoint</vt:lpstr>
      <vt:lpstr>Презентация PowerPoint</vt:lpstr>
      <vt:lpstr>Медицинская техника</vt:lpstr>
      <vt:lpstr>Презентация PowerPoint</vt:lpstr>
      <vt:lpstr>Парафармацевтическая продукция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хранения фармацевтических товаров в аптеке</dc:title>
  <dc:creator>dareyna</dc:creator>
  <cp:lastModifiedBy>dareyna</cp:lastModifiedBy>
  <cp:revision>63</cp:revision>
  <dcterms:created xsi:type="dcterms:W3CDTF">2020-07-02T09:18:00Z</dcterms:created>
  <dcterms:modified xsi:type="dcterms:W3CDTF">2020-07-02T12:15:20Z</dcterms:modified>
</cp:coreProperties>
</file>