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75" r:id="rId5"/>
    <p:sldId id="259" r:id="rId6"/>
    <p:sldId id="257" r:id="rId7"/>
    <p:sldId id="266" r:id="rId8"/>
    <p:sldId id="262" r:id="rId9"/>
    <p:sldId id="263" r:id="rId10"/>
    <p:sldId id="287" r:id="rId11"/>
    <p:sldId id="286" r:id="rId12"/>
    <p:sldId id="276" r:id="rId13"/>
    <p:sldId id="285" r:id="rId14"/>
    <p:sldId id="283" r:id="rId15"/>
    <p:sldId id="281" r:id="rId16"/>
    <p:sldId id="261" r:id="rId17"/>
    <p:sldId id="274" r:id="rId18"/>
    <p:sldId id="284" r:id="rId19"/>
    <p:sldId id="264" r:id="rId20"/>
    <p:sldId id="267" r:id="rId21"/>
    <p:sldId id="288" r:id="rId22"/>
    <p:sldId id="282" r:id="rId23"/>
  </p:sldIdLst>
  <p:sldSz cx="18288000" cy="10287000"/>
  <p:notesSz cx="6858000" cy="9144000"/>
  <p:embeddedFontLst>
    <p:embeddedFont>
      <p:font typeface="Baskerville Display PT" panose="020B0604020202020204" charset="-52"/>
      <p:regular r:id="rId24"/>
    </p:embeddedFont>
    <p:embeddedFont>
      <p:font typeface="Lato" panose="020B0604020202020204" charset="0"/>
      <p:regular r:id="rId25"/>
    </p:embeddedFont>
    <p:embeddedFont>
      <p:font typeface="Montserrat" panose="020B0604020202020204" charset="-52"/>
      <p:regular r:id="rId26"/>
    </p:embeddedFont>
    <p:embeddedFont>
      <p:font typeface="Baskerville Display PT Bold" panose="020B0604020202020204" charset="-52"/>
      <p:regular r:id="rId27"/>
    </p:embeddedFont>
    <p:embeddedFont>
      <p:font typeface="Libre Baskerville Italics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askerville Display PT Italics" panose="020B0604020202020204" charset="-5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22" autoAdjust="0"/>
  </p:normalViewPr>
  <p:slideViewPr>
    <p:cSldViewPr>
      <p:cViewPr>
        <p:scale>
          <a:sx n="50" d="100"/>
          <a:sy n="50" d="100"/>
        </p:scale>
        <p:origin x="-1046" y="-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2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5862" y="-20515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9378280" y="-410161"/>
            <a:ext cx="9144000" cy="11734850"/>
          </a:xfrm>
          <a:custGeom>
            <a:avLst/>
            <a:gdLst/>
            <a:ahLst/>
            <a:cxnLst/>
            <a:rect l="l" t="t" r="r" b="b"/>
            <a:pathLst>
              <a:path w="3895090" h="4998720">
                <a:moveTo>
                  <a:pt x="3895090" y="4998720"/>
                </a:moveTo>
                <a:lnTo>
                  <a:pt x="0" y="4998720"/>
                </a:lnTo>
                <a:lnTo>
                  <a:pt x="0" y="0"/>
                </a:lnTo>
                <a:lnTo>
                  <a:pt x="3895090" y="0"/>
                </a:lnTo>
                <a:lnTo>
                  <a:pt x="3895090" y="4998720"/>
                </a:lnTo>
                <a:close/>
              </a:path>
            </a:pathLst>
          </a:custGeom>
          <a:blipFill>
            <a:blip r:embed="rId3"/>
            <a:stretch>
              <a:fillRect t="-110" b="-11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20726" y="1181100"/>
            <a:ext cx="7391400" cy="2884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93"/>
              </a:lnSpc>
            </a:pPr>
            <a:r>
              <a:rPr lang="ru-RU" sz="7200" dirty="0" smtClean="0">
                <a:solidFill>
                  <a:srgbClr val="000000"/>
                </a:solidFill>
                <a:latin typeface="Libre Baskerville Italics"/>
              </a:rPr>
              <a:t>Персональный</a:t>
            </a:r>
            <a:r>
              <a:rPr lang="en-US" sz="7200" dirty="0" smtClean="0">
                <a:solidFill>
                  <a:srgbClr val="000000"/>
                </a:solidFill>
                <a:latin typeface="Libre Baskerville Italics"/>
              </a:rPr>
              <a:t> </a:t>
            </a:r>
            <a:r>
              <a:rPr lang="ru-RU" sz="7200" dirty="0" smtClean="0">
                <a:solidFill>
                  <a:srgbClr val="000000"/>
                </a:solidFill>
                <a:latin typeface="Libre Baskerville Italics"/>
              </a:rPr>
              <a:t>бренд </a:t>
            </a:r>
            <a:r>
              <a:rPr lang="ru-RU" sz="7200" dirty="0">
                <a:solidFill>
                  <a:srgbClr val="000000"/>
                </a:solidFill>
                <a:latin typeface="Libre Baskerville Italics"/>
              </a:rPr>
              <a:t>в </a:t>
            </a:r>
            <a:r>
              <a:rPr lang="ru-RU" sz="7200" dirty="0" smtClean="0">
                <a:solidFill>
                  <a:srgbClr val="000000"/>
                </a:solidFill>
                <a:latin typeface="Libre Baskerville Italics"/>
              </a:rPr>
              <a:t>медицине</a:t>
            </a:r>
            <a:endParaRPr lang="en-US" sz="7200" dirty="0">
              <a:solidFill>
                <a:srgbClr val="000000"/>
              </a:solidFill>
              <a:latin typeface="Libre Baskerville Italics"/>
            </a:endParaRPr>
          </a:p>
        </p:txBody>
      </p:sp>
      <p:sp>
        <p:nvSpPr>
          <p:cNvPr id="8" name="AutoShape 8"/>
          <p:cNvSpPr/>
          <p:nvPr/>
        </p:nvSpPr>
        <p:spPr>
          <a:xfrm rot="5400000">
            <a:off x="3619500" y="7277568"/>
            <a:ext cx="2057400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2213204" y="9029700"/>
            <a:ext cx="5106660" cy="666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1900" u="none" dirty="0" smtClean="0">
                <a:solidFill>
                  <a:srgbClr val="000000"/>
                </a:solidFill>
                <a:latin typeface="Montserrat"/>
              </a:rPr>
              <a:t>Красноярск </a:t>
            </a:r>
          </a:p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1900" u="none" dirty="0" smtClean="0">
                <a:solidFill>
                  <a:srgbClr val="000000"/>
                </a:solidFill>
                <a:latin typeface="Montserrat"/>
              </a:rPr>
              <a:t>2024</a:t>
            </a:r>
            <a:endParaRPr lang="en-US" sz="1900" u="none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3400" y="8306268"/>
            <a:ext cx="87630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Штукарина 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Анастасия Марковна</a:t>
            </a: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32"/>
            <a:ext cx="2971800" cy="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990600" y="4632960"/>
            <a:ext cx="79248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Стратегия </a:t>
            </a:r>
            <a:r>
              <a:rPr lang="ru-RU" sz="4000" dirty="0">
                <a:solidFill>
                  <a:srgbClr val="000000"/>
                </a:solidFill>
                <a:latin typeface="Baskerville Display PT"/>
              </a:rPr>
              <a:t>позиционирования в онлайн и офлайн </a:t>
            </a: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пространстве</a:t>
            </a:r>
            <a:endParaRPr lang="ru-RU" sz="4000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2203635"/>
            <a:ext cx="5381594" cy="80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17585" y="-67818"/>
            <a:ext cx="18288000" cy="103548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61"/>
            <a:ext cx="5732351" cy="429926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85075" y="3170999"/>
            <a:ext cx="3013752" cy="1809017"/>
            <a:chOff x="0" y="0"/>
            <a:chExt cx="793745" cy="4764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B8877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90963" y="3170999"/>
            <a:ext cx="3013752" cy="1809017"/>
            <a:chOff x="0" y="0"/>
            <a:chExt cx="793745" cy="476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B8877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92537" y="3170999"/>
            <a:ext cx="3013752" cy="1809017"/>
            <a:chOff x="0" y="0"/>
            <a:chExt cx="793745" cy="4764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B8877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81711" y="3385093"/>
            <a:ext cx="3013752" cy="1809017"/>
            <a:chOff x="0" y="0"/>
            <a:chExt cx="793745" cy="4764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F5F2E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87599" y="3385093"/>
            <a:ext cx="3013752" cy="1809017"/>
            <a:chOff x="0" y="0"/>
            <a:chExt cx="793745" cy="4764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F5F2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189173" y="3385093"/>
            <a:ext cx="3013752" cy="1809017"/>
            <a:chOff x="0" y="0"/>
            <a:chExt cx="793745" cy="47644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F5F2E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76400" y="5356035"/>
            <a:ext cx="4267200" cy="2644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Новый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уровень коммуникации со студентами и коллегами</a:t>
            </a: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085075" y="3602067"/>
            <a:ext cx="330607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>
                <a:solidFill>
                  <a:srgbClr val="000000"/>
                </a:solidFill>
                <a:latin typeface="Baskerville Display PT Italics"/>
              </a:rPr>
              <a:t>1</a:t>
            </a: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027123" y="5356035"/>
            <a:ext cx="5410200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Улучшение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качества образовательного и воспитательного процесса</a:t>
            </a:r>
          </a:p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896851" y="3602067"/>
            <a:ext cx="330607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>
                <a:solidFill>
                  <a:srgbClr val="000000"/>
                </a:solidFill>
                <a:latin typeface="Baskerville Display PT Italics"/>
              </a:rPr>
              <a:t>3</a:t>
            </a: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010400" y="5357009"/>
            <a:ext cx="4267200" cy="2644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Влияние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на профессиональное развитие</a:t>
            </a:r>
          </a:p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490963" y="3602067"/>
            <a:ext cx="330607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>
                <a:solidFill>
                  <a:srgbClr val="000000"/>
                </a:solidFill>
                <a:latin typeface="Baskerville Display PT Italics"/>
              </a:rPr>
              <a:t>2</a:t>
            </a: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205769" y="34132"/>
            <a:ext cx="11642707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Преимущества </a:t>
            </a:r>
            <a:r>
              <a:rPr lang="ru-RU" sz="6000" dirty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личного бренда</a:t>
            </a:r>
          </a:p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9258300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1992"/>
            <a:ext cx="3157537" cy="1068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4519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-166528"/>
            <a:ext cx="18624690" cy="104763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57400" y="-492720"/>
            <a:ext cx="148590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endParaRPr lang="en-US" sz="5499" u="none" dirty="0">
              <a:solidFill>
                <a:srgbClr val="000000"/>
              </a:solidFill>
              <a:latin typeface="Libre Baskerville Italics"/>
            </a:endParaRPr>
          </a:p>
          <a:p>
            <a:pPr marL="0" lvl="0" indent="0" algn="ctr">
              <a:lnSpc>
                <a:spcPts val="11793"/>
              </a:lnSpc>
              <a:spcBef>
                <a:spcPct val="0"/>
              </a:spcBef>
            </a:pP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Взаимодействие преподаватель - студент</a:t>
            </a:r>
            <a:endParaRPr lang="en-US" sz="6000" u="none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06583" y="4313570"/>
            <a:ext cx="10781417" cy="5973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3748" b="1" dirty="0" smtClean="0">
                <a:solidFill>
                  <a:srgbClr val="000000"/>
                </a:solidFill>
                <a:latin typeface="Baskerville Display PT"/>
              </a:rPr>
              <a:t>Мультиплексная персона – это: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Мотивирующая ролевая модель</a:t>
            </a:r>
            <a:endParaRPr lang="ru-RU" sz="3748" dirty="0" smtClean="0">
              <a:solidFill>
                <a:srgbClr val="000000"/>
              </a:solidFill>
              <a:latin typeface="Baskerville Display PT"/>
            </a:endParaRP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Наставник, планирующий карьеру и развитие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Проводник в профессиональное сообщество</a:t>
            </a:r>
            <a:endParaRPr lang="ru-RU" sz="3748" dirty="0" smtClean="0">
              <a:solidFill>
                <a:srgbClr val="000000"/>
              </a:solidFill>
              <a:latin typeface="Baskerville Display PT"/>
            </a:endParaRP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Поддерживающий взрослый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Носитель продвинутой картины мира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Обладатель уникального опыта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ru-RU" sz="3600" u="none" dirty="0" smtClean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683"/>
            <a:ext cx="3158304" cy="1068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686" y="5252828"/>
            <a:ext cx="7239000" cy="505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530" y="9182100"/>
            <a:ext cx="29749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120" y="2041069"/>
            <a:ext cx="1842657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В процессе нового взаимодействия, преподаватель, из человека оказывающего образовательные услуги, превращается в </a:t>
            </a:r>
            <a:r>
              <a:rPr lang="ru-RU" sz="4000" b="1" dirty="0" smtClean="0">
                <a:solidFill>
                  <a:srgbClr val="000000"/>
                </a:solidFill>
                <a:latin typeface="Baskerville Display PT"/>
              </a:rPr>
              <a:t>мультиплексную персону.</a:t>
            </a:r>
            <a:endParaRPr lang="en-US" sz="4000" b="1" dirty="0">
              <a:solidFill>
                <a:srgbClr val="000000"/>
              </a:solidFill>
              <a:latin typeface="Baskerville Display PT"/>
            </a:endParaRPr>
          </a:p>
        </p:txBody>
      </p:sp>
    </p:spTree>
    <p:extLst>
      <p:ext uri="{BB962C8B-B14F-4D97-AF65-F5344CB8AC3E}">
        <p14:creationId xmlns:p14="http://schemas.microsoft.com/office/powerpoint/2010/main" val="36307154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-72610"/>
            <a:ext cx="18288000" cy="103548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3012" y="1485900"/>
            <a:ext cx="768758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Определение цели и целевой аудитории</a:t>
            </a: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1015" y="1255939"/>
            <a:ext cx="66199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ru-RU" sz="5499" dirty="0">
                <a:solidFill>
                  <a:srgbClr val="000000"/>
                </a:solidFill>
                <a:latin typeface="Baskerville Display PT Bold"/>
              </a:rPr>
              <a:t>1</a:t>
            </a:r>
            <a:endParaRPr lang="en-US" sz="5499" u="none" dirty="0">
              <a:solidFill>
                <a:srgbClr val="000000"/>
              </a:solidFill>
              <a:latin typeface="Baskerville Display P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333268"/>
            <a:ext cx="71247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Выбор стратегии и форм коммуникации </a:t>
            </a: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8601" y="7142768"/>
            <a:ext cx="66199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ru-RU" sz="5499" dirty="0">
                <a:solidFill>
                  <a:srgbClr val="000000"/>
                </a:solidFill>
                <a:latin typeface="Baskerville Display PT Bold"/>
              </a:rPr>
              <a:t>3</a:t>
            </a:r>
            <a:endParaRPr lang="en-US" sz="5499" u="none" dirty="0">
              <a:solidFill>
                <a:srgbClr val="000000"/>
              </a:solidFill>
              <a:latin typeface="Baskerville Display P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39201" y="1409700"/>
            <a:ext cx="91440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           Идентификация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сильных сторон </a:t>
            </a:r>
            <a:endParaRPr lang="ru-RU" sz="3748" dirty="0" smtClean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 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          и создание визуального образа</a:t>
            </a: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marL="0" lvl="0" indent="0" algn="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91600" y="1184448"/>
            <a:ext cx="66199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ru-RU" sz="5499" dirty="0">
                <a:solidFill>
                  <a:srgbClr val="000000"/>
                </a:solidFill>
                <a:latin typeface="Baskerville Display PT Bold"/>
              </a:rPr>
              <a:t>2</a:t>
            </a:r>
            <a:endParaRPr lang="en-US" sz="5499" u="none" dirty="0">
              <a:solidFill>
                <a:srgbClr val="000000"/>
              </a:solidFill>
              <a:latin typeface="Baskerville Display P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82555" y="7389416"/>
            <a:ext cx="8262873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 Создание и размещение контента</a:t>
            </a: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65399" y="7199255"/>
            <a:ext cx="66199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99"/>
              </a:lnSpc>
              <a:spcBef>
                <a:spcPct val="0"/>
              </a:spcBef>
            </a:pPr>
            <a:r>
              <a:rPr lang="ru-RU" sz="5499" dirty="0">
                <a:solidFill>
                  <a:srgbClr val="000000"/>
                </a:solidFill>
                <a:latin typeface="Baskerville Display PT Bold"/>
              </a:rPr>
              <a:t>4</a:t>
            </a:r>
            <a:endParaRPr lang="en-US" sz="5499" u="none" dirty="0">
              <a:solidFill>
                <a:srgbClr val="000000"/>
              </a:solidFill>
              <a:latin typeface="Baskerville Display PT Bold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09600" y="5152292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6398060" y="3978053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400000">
            <a:off x="6382211" y="6206442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2936203" y="5128846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6"/>
          <p:cNvSpPr txBox="1"/>
          <p:nvPr/>
        </p:nvSpPr>
        <p:spPr>
          <a:xfrm>
            <a:off x="1028700" y="339967"/>
            <a:ext cx="166639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247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rgbClr val="000000"/>
                </a:solidFill>
                <a:latin typeface="Baskerville Display PT"/>
              </a:rPr>
              <a:t>Этапы формирования персонального бренда</a:t>
            </a:r>
            <a:endParaRPr lang="en-US" sz="6000" b="1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591" y="9258300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5285" y="2933700"/>
            <a:ext cx="6315715" cy="420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45720" y="0"/>
            <a:ext cx="18288000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1168" y="2030288"/>
            <a:ext cx="117348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Определение Цели: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1. Самоанализ</a:t>
            </a:r>
          </a:p>
          <a:p>
            <a:pPr marL="742950" lvl="0" indent="-742950">
              <a:lnSpc>
                <a:spcPts val="2660"/>
              </a:lnSpc>
              <a:spcBef>
                <a:spcPct val="0"/>
              </a:spcBef>
              <a:buAutoNum type="arabicPeriod"/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2.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Выявление своих ценностей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3.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Установление метрик успеха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78474" y="1378324"/>
            <a:ext cx="5741100" cy="64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866900"/>
            <a:ext cx="5630484" cy="400139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26477" y="7436"/>
            <a:ext cx="16040100" cy="1370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793"/>
              </a:lnSpc>
              <a:spcBef>
                <a:spcPct val="0"/>
              </a:spcBef>
            </a:pPr>
            <a:r>
              <a:rPr lang="ru-RU" sz="6600" dirty="0" smtClean="0">
                <a:solidFill>
                  <a:srgbClr val="000000"/>
                </a:solidFill>
                <a:latin typeface="Libre Baskerville Italics"/>
              </a:rPr>
              <a:t>Цель и целевая аудитория</a:t>
            </a:r>
            <a:endParaRPr lang="en-US" sz="6600" u="none" dirty="0">
              <a:solidFill>
                <a:srgbClr val="000000"/>
              </a:solidFill>
              <a:latin typeface="Libre Baskerville Itali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712" y="9029700"/>
            <a:ext cx="2971800" cy="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8"/>
          <p:cNvSpPr txBox="1"/>
          <p:nvPr/>
        </p:nvSpPr>
        <p:spPr>
          <a:xfrm>
            <a:off x="1428080" y="5227579"/>
            <a:ext cx="16640432" cy="5142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000000"/>
                </a:solidFill>
                <a:latin typeface="Baskerville Display PT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ЦА педагогов </a:t>
            </a:r>
            <a:r>
              <a:rPr lang="ru-RU" sz="3600" b="1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медицинских </a:t>
            </a:r>
            <a:r>
              <a:rPr lang="ru-RU" sz="36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ВУЗов: </a:t>
            </a:r>
            <a:endParaRPr lang="ru-RU" sz="36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36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marL="571500" lvl="0" indent="-571500">
              <a:lnSpc>
                <a:spcPts val="26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Абитуриенты, студенты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и их родители </a:t>
            </a:r>
          </a:p>
          <a:p>
            <a:pPr marL="571500" lvl="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Коллеги </a:t>
            </a:r>
          </a:p>
          <a:p>
            <a:pPr marL="571500" lvl="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Специалисты вашей сферы</a:t>
            </a:r>
          </a:p>
          <a:p>
            <a:pPr marL="571500" lvl="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Широкая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общественность</a:t>
            </a:r>
          </a:p>
          <a:p>
            <a:pPr marL="571500" lvl="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marL="0" lvl="0" indent="0">
              <a:lnSpc>
                <a:spcPts val="5247"/>
              </a:lnSpc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/>
            </a:endParaRPr>
          </a:p>
          <a:p>
            <a:pPr marL="0" lvl="0" indent="0">
              <a:lnSpc>
                <a:spcPts val="5247"/>
              </a:lnSpc>
              <a:spcBef>
                <a:spcPct val="0"/>
              </a:spcBef>
            </a:pPr>
            <a:endParaRPr lang="en-US" sz="3600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89" y="-355600"/>
            <a:ext cx="3157537" cy="1068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117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22860"/>
            <a:ext cx="18288000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82040" y="2115851"/>
            <a:ext cx="10088880" cy="7340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Сильные стороны</a:t>
            </a: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:</a:t>
            </a:r>
          </a:p>
          <a:p>
            <a:pPr lvl="0"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1.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Экспертные навыки</a:t>
            </a: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marL="742950" lvl="0" indent="-742950">
              <a:spcBef>
                <a:spcPct val="0"/>
              </a:spcBef>
              <a:buAutoNum type="arabicPeriod"/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2. Личностные качества</a:t>
            </a:r>
          </a:p>
          <a:p>
            <a:pPr lvl="0"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3.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Достижения в любых сферах жизни</a:t>
            </a:r>
          </a:p>
          <a:p>
            <a:pPr lvl="0"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4.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Образование и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самообразование</a:t>
            </a:r>
          </a:p>
          <a:p>
            <a:pPr lvl="0"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5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.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Собственные методы преподавания/лечения</a:t>
            </a: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6. Увлечения и хобби</a:t>
            </a: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78474" y="1378324"/>
            <a:ext cx="5741100" cy="64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2593" y="148148"/>
            <a:ext cx="178307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Идентификация сильных сторон и создание визуального образа</a:t>
            </a:r>
            <a:endParaRPr lang="en-US" sz="6000" u="none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11201400" y="2200719"/>
            <a:ext cx="6172200" cy="4129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/>
              </a:rPr>
              <a:t>Визуальный образ</a:t>
            </a: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: </a:t>
            </a:r>
            <a:endParaRPr lang="ru-RU" sz="40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1. Язык коммуникации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2. Невербальные сигналы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3. Имидж персоны</a:t>
            </a:r>
            <a:endParaRPr lang="ru-RU" sz="3600" dirty="0" smtClean="0">
              <a:solidFill>
                <a:srgbClr val="000000"/>
              </a:solidFill>
              <a:latin typeface="Baskerville Display PT"/>
            </a:endParaRPr>
          </a:p>
          <a:p>
            <a:pPr marL="0" lvl="0" indent="0">
              <a:lnSpc>
                <a:spcPts val="5247"/>
              </a:lnSpc>
              <a:spcBef>
                <a:spcPct val="0"/>
              </a:spcBef>
            </a:pPr>
            <a:endParaRPr lang="en-US" sz="3600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0" y="-200025"/>
            <a:ext cx="3157537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8490" y="6057900"/>
            <a:ext cx="5763504" cy="425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9258300"/>
            <a:ext cx="2971800" cy="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272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30480" y="-67818"/>
            <a:ext cx="18288000" cy="103548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" y="-114949"/>
            <a:ext cx="6617843" cy="435009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276600" y="3046795"/>
            <a:ext cx="3013752" cy="1809017"/>
            <a:chOff x="0" y="0"/>
            <a:chExt cx="793745" cy="4764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B8877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76435" y="3098965"/>
            <a:ext cx="3013752" cy="1809017"/>
            <a:chOff x="0" y="0"/>
            <a:chExt cx="793745" cy="4764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B8877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657600" y="3415703"/>
            <a:ext cx="3013752" cy="1809017"/>
            <a:chOff x="0" y="0"/>
            <a:chExt cx="793745" cy="4764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F5F2E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027122" y="3449461"/>
            <a:ext cx="3013752" cy="1809017"/>
            <a:chOff x="0" y="0"/>
            <a:chExt cx="793745" cy="47644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93745" cy="476449"/>
            </a:xfrm>
            <a:custGeom>
              <a:avLst/>
              <a:gdLst/>
              <a:ahLst/>
              <a:cxnLst/>
              <a:rect l="l" t="t" r="r" b="b"/>
              <a:pathLst>
                <a:path w="793745" h="476449">
                  <a:moveTo>
                    <a:pt x="0" y="0"/>
                  </a:moveTo>
                  <a:lnTo>
                    <a:pt x="793745" y="0"/>
                  </a:lnTo>
                  <a:lnTo>
                    <a:pt x="793745" y="476449"/>
                  </a:lnTo>
                  <a:lnTo>
                    <a:pt x="0" y="476449"/>
                  </a:lnTo>
                  <a:close/>
                </a:path>
              </a:pathLst>
            </a:custGeom>
            <a:solidFill>
              <a:srgbClr val="F5F2EC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86862" y="4855812"/>
            <a:ext cx="9061938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/>
              </a:rPr>
              <a:t>Офлайн-пространство</a:t>
            </a:r>
            <a:endParaRPr lang="ru-RU" sz="4000" b="1" dirty="0" smtClean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u="none" dirty="0" smtClean="0">
                <a:solidFill>
                  <a:srgbClr val="000000"/>
                </a:solidFill>
                <a:latin typeface="Baskerville Display PT"/>
              </a:rPr>
              <a:t>СМИ: ТВ, р</a:t>
            </a: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адио, ж</a:t>
            </a:r>
            <a:r>
              <a:rPr lang="ru-RU" sz="4000" u="none" dirty="0" smtClean="0">
                <a:solidFill>
                  <a:srgbClr val="000000"/>
                </a:solidFill>
                <a:latin typeface="Baskerville Display PT"/>
              </a:rPr>
              <a:t>урналы/газеты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Публикации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u="none" dirty="0" smtClean="0">
                <a:solidFill>
                  <a:srgbClr val="000000"/>
                </a:solidFill>
                <a:latin typeface="Baskerville Display PT"/>
              </a:rPr>
              <a:t>Экспертные выступления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Публичные и образовательные мероприятия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u="none" dirty="0" smtClean="0">
                <a:solidFill>
                  <a:srgbClr val="000000"/>
                </a:solidFill>
                <a:latin typeface="Baskerville Display PT"/>
              </a:rPr>
              <a:t>Сотрудничество с мед учреждениями</a:t>
            </a:r>
          </a:p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352800" y="3632106"/>
            <a:ext cx="330607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>
                <a:solidFill>
                  <a:srgbClr val="000000"/>
                </a:solidFill>
                <a:latin typeface="Baskerville Display PT Italics"/>
              </a:rPr>
              <a:t>1</a:t>
            </a: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533276" y="4933454"/>
            <a:ext cx="7315200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/>
              </a:rPr>
              <a:t>Онлайн-пространство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Сайт учреждения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Интернет-издания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Социальные сети</a:t>
            </a:r>
            <a:endParaRPr lang="ru-RU" sz="4000" dirty="0">
              <a:solidFill>
                <a:srgbClr val="000000"/>
              </a:solidFill>
              <a:latin typeface="Baskerville Display PT"/>
            </a:endParaRPr>
          </a:p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734800" y="3611225"/>
            <a:ext cx="330607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>
                <a:solidFill>
                  <a:srgbClr val="000000"/>
                </a:solidFill>
                <a:latin typeface="Baskerville Display PT Italics"/>
              </a:rPr>
              <a:t>2</a:t>
            </a: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010400" y="5357009"/>
            <a:ext cx="42672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205769" y="34132"/>
            <a:ext cx="11642707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Каналы коммуникации</a:t>
            </a:r>
            <a:endParaRPr lang="ru-RU" sz="6000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0" y="-292834"/>
            <a:ext cx="3157537" cy="1068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9258300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2625" y="4303636"/>
            <a:ext cx="1682750" cy="13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82428" y="2602109"/>
            <a:ext cx="1658521" cy="134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436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76200" y="2930"/>
            <a:ext cx="18364200" cy="1032986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81741"/>
              </p:ext>
            </p:extLst>
          </p:nvPr>
        </p:nvGraphicFramePr>
        <p:xfrm>
          <a:off x="23446" y="190500"/>
          <a:ext cx="18112154" cy="9475463"/>
        </p:xfrm>
        <a:graphic>
          <a:graphicData uri="http://schemas.openxmlformats.org/drawingml/2006/table">
            <a:tbl>
              <a:tblPr firstRow="1" firstCol="1" bandRow="1"/>
              <a:tblGrid>
                <a:gridCol w="2209800"/>
                <a:gridCol w="4551397"/>
                <a:gridCol w="2968957"/>
                <a:gridCol w="6553200"/>
                <a:gridCol w="1828800"/>
              </a:tblGrid>
              <a:tr h="488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сеть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 контента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 показа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Взаимодействие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Facebook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Широкий спектр пользователей всех возрастов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статьи, фото, видео, события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 определяет, какой контент будет показан в ленте пользователя, учитывая реакции и взаимодействие с ним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комментарии, лайки,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репосты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сообщения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Instagram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18 до 34 лет</a:t>
                      </a: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активно использующая мобильные устройства.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Фото, видео, короткие тексты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Публикации показываются в хронологическом порядке или на основе алгоритма, учитывающего интересы и взаимодействие с контентом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TikTok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16 до 24 лет</a:t>
                      </a: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предпочитающая короткий и визуальный контент.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Короткие  креативные видеоролики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 показа контента основан на предпочтениях и действиях пользователя, а также на популярности и вовлеченности ролика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ВКонтакте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Взрослая аудитория всех возрастов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Статьи, фото, видео, аудиозаписи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Публикации показываются в хронологическом порядке или в соответствии с алгоритмом, учитывающим интересы и взаимодействие с контентом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Одноклассники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Взрослая аудитория старше 40 лет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Статьи, фото, видео, аудиозаписи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Публикации показываются в хронологическом порядке или в соответствии с алгоритмом, учитывающим интересы и взаимодействие с контентом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Яндекс Дзен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Аудитория всех возрастов, интересующаяся различными темами и контентом.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Статьи, заметки, фото и видео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Публикации показываются на основе интересов пользователя и алгоритма, учитывающего взаимодействие с контентом и рекомендации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Telegram каналы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Аудитория всех возрастов, заинтересованная в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актуальной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информации на различные темы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Статьи, заметки, фото, видео, аудиозаписи и другие форматы контента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Публикации показываются в хронологическом порядке в ленте подписчиков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2" marR="13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9258300"/>
            <a:ext cx="29749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>
            <a:fillRect/>
          </a:stretch>
        </p:blipFill>
        <p:spPr>
          <a:xfrm>
            <a:off x="0" y="7620"/>
            <a:ext cx="18364200" cy="1022135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880318" y="-107774"/>
            <a:ext cx="8815101" cy="10014575"/>
            <a:chOff x="25211" y="-72837"/>
            <a:chExt cx="11753466" cy="13352767"/>
          </a:xfrm>
        </p:grpSpPr>
        <p:sp>
          <p:nvSpPr>
            <p:cNvPr id="8" name="TextBox 8"/>
            <p:cNvSpPr txBox="1"/>
            <p:nvPr/>
          </p:nvSpPr>
          <p:spPr>
            <a:xfrm rot="16200000">
              <a:off x="10087615" y="11588869"/>
              <a:ext cx="2800767" cy="5813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dirty="0" smtClean="0">
                  <a:solidFill>
                    <a:srgbClr val="000000"/>
                  </a:solidFill>
                  <a:latin typeface="Lato"/>
                </a:rPr>
                <a:t>INSTAGRAM</a:t>
              </a:r>
              <a:endParaRPr lang="en-US" sz="2400" dirty="0">
                <a:solidFill>
                  <a:srgbClr val="000000"/>
                </a:solidFill>
                <a:latin typeface="Lato"/>
              </a:endParaRP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78768" y="232410"/>
              <a:ext cx="10287000" cy="10299700"/>
              <a:chOff x="0" y="-6350"/>
              <a:chExt cx="10287000" cy="102997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" y="-6350"/>
                <a:ext cx="10286999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 rot="16200000">
              <a:off x="-146746" y="99121"/>
              <a:ext cx="925272" cy="5813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ru-RU" sz="2400" dirty="0" smtClean="0">
                  <a:solidFill>
                    <a:srgbClr val="000000"/>
                  </a:solidFill>
                  <a:latin typeface="Lato"/>
                </a:rPr>
                <a:t>100</a:t>
              </a:r>
              <a:r>
                <a:rPr lang="en-US" sz="2400" dirty="0" smtClean="0">
                  <a:solidFill>
                    <a:srgbClr val="000000"/>
                  </a:solidFill>
                  <a:latin typeface="Lato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Lato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 rot="16200000">
              <a:off x="0" y="2009775"/>
              <a:ext cx="575568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ru-RU" sz="2400" dirty="0" smtClean="0">
                  <a:solidFill>
                    <a:srgbClr val="000000"/>
                  </a:solidFill>
                  <a:latin typeface="Lato"/>
                </a:rPr>
                <a:t>80</a:t>
              </a:r>
              <a:r>
                <a:rPr lang="en-US" sz="2400" dirty="0" smtClean="0">
                  <a:solidFill>
                    <a:srgbClr val="000000"/>
                  </a:solidFill>
                  <a:latin typeface="Lato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Lato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 rot="16200000">
              <a:off x="-877" y="4068052"/>
              <a:ext cx="575568" cy="523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ru-RU" sz="2400" dirty="0" smtClean="0">
                  <a:solidFill>
                    <a:srgbClr val="000000"/>
                  </a:solidFill>
                  <a:latin typeface="Lato"/>
                </a:rPr>
                <a:t>60</a:t>
              </a:r>
              <a:endParaRPr lang="en-US" sz="2400" dirty="0">
                <a:solidFill>
                  <a:srgbClr val="000000"/>
                </a:solidFill>
                <a:latin typeface="Lato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 rot="16200000">
              <a:off x="0" y="6124575"/>
              <a:ext cx="575568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ru-RU" sz="2400" dirty="0" smtClean="0">
                  <a:solidFill>
                    <a:srgbClr val="000000"/>
                  </a:solidFill>
                  <a:latin typeface="Lato"/>
                </a:rPr>
                <a:t>40</a:t>
              </a:r>
              <a:r>
                <a:rPr lang="en-US" sz="2400" dirty="0" smtClean="0">
                  <a:solidFill>
                    <a:srgbClr val="000000"/>
                  </a:solidFill>
                  <a:latin typeface="Lato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Lato"/>
              </a:endParaRP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778768" y="649238"/>
              <a:ext cx="9644166" cy="9876525"/>
              <a:chOff x="0" y="410478"/>
              <a:chExt cx="9644166" cy="98765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10287000"/>
                <a:ext cx="617432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7432">
                    <a:moveTo>
                      <a:pt x="0" y="0"/>
                    </a:moveTo>
                    <a:lnTo>
                      <a:pt x="0" y="0"/>
                    </a:lnTo>
                    <a:lnTo>
                      <a:pt x="617432" y="0"/>
                    </a:lnTo>
                    <a:lnTo>
                      <a:pt x="61743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713463" y="9669720"/>
                <a:ext cx="617432" cy="617281"/>
              </a:xfrm>
              <a:custGeom>
                <a:avLst/>
                <a:gdLst/>
                <a:ahLst/>
                <a:cxnLst/>
                <a:rect l="l" t="t" r="r" b="b"/>
                <a:pathLst>
                  <a:path w="617432" h="2070100">
                    <a:moveTo>
                      <a:pt x="0" y="2070100"/>
                    </a:moveTo>
                    <a:lnTo>
                      <a:pt x="0" y="49395"/>
                    </a:lnTo>
                    <a:cubicBezTo>
                      <a:pt x="0" y="36295"/>
                      <a:pt x="5204" y="23730"/>
                      <a:pt x="14467" y="14467"/>
                    </a:cubicBezTo>
                    <a:cubicBezTo>
                      <a:pt x="23730" y="5204"/>
                      <a:pt x="36294" y="0"/>
                      <a:pt x="49394" y="0"/>
                    </a:cubicBezTo>
                    <a:lnTo>
                      <a:pt x="568037" y="0"/>
                    </a:lnTo>
                    <a:cubicBezTo>
                      <a:pt x="581137" y="0"/>
                      <a:pt x="593701" y="5204"/>
                      <a:pt x="602964" y="14467"/>
                    </a:cubicBezTo>
                    <a:cubicBezTo>
                      <a:pt x="612227" y="23730"/>
                      <a:pt x="617431" y="36295"/>
                      <a:pt x="617431" y="49395"/>
                    </a:cubicBezTo>
                    <a:lnTo>
                      <a:pt x="617431" y="2070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034264" y="9148078"/>
                <a:ext cx="617432" cy="1138923"/>
              </a:xfrm>
              <a:custGeom>
                <a:avLst/>
                <a:gdLst/>
                <a:ahLst/>
                <a:cxnLst/>
                <a:rect l="l" t="t" r="r" b="b"/>
                <a:pathLst>
                  <a:path w="617432" h="3298190">
                    <a:moveTo>
                      <a:pt x="0" y="3298190"/>
                    </a:moveTo>
                    <a:lnTo>
                      <a:pt x="0" y="49395"/>
                    </a:lnTo>
                    <a:cubicBezTo>
                      <a:pt x="0" y="36295"/>
                      <a:pt x="5204" y="23730"/>
                      <a:pt x="14467" y="14467"/>
                    </a:cubicBezTo>
                    <a:cubicBezTo>
                      <a:pt x="23731" y="5204"/>
                      <a:pt x="36294" y="0"/>
                      <a:pt x="49394" y="0"/>
                    </a:cubicBezTo>
                    <a:lnTo>
                      <a:pt x="568037" y="0"/>
                    </a:lnTo>
                    <a:cubicBezTo>
                      <a:pt x="581137" y="0"/>
                      <a:pt x="593701" y="5204"/>
                      <a:pt x="602964" y="14467"/>
                    </a:cubicBezTo>
                    <a:cubicBezTo>
                      <a:pt x="612228" y="23730"/>
                      <a:pt x="617432" y="36295"/>
                      <a:pt x="617432" y="49395"/>
                    </a:cubicBezTo>
                    <a:lnTo>
                      <a:pt x="617432" y="32981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6373291" y="7817873"/>
                <a:ext cx="617431" cy="2469128"/>
              </a:xfrm>
              <a:custGeom>
                <a:avLst/>
                <a:gdLst/>
                <a:ahLst/>
                <a:cxnLst/>
                <a:rect l="l" t="t" r="r" b="b"/>
                <a:pathLst>
                  <a:path w="617431" h="4119033">
                    <a:moveTo>
                      <a:pt x="0" y="4119033"/>
                    </a:moveTo>
                    <a:lnTo>
                      <a:pt x="0" y="49394"/>
                    </a:lnTo>
                    <a:cubicBezTo>
                      <a:pt x="0" y="22114"/>
                      <a:pt x="22115" y="0"/>
                      <a:pt x="49395" y="0"/>
                    </a:cubicBezTo>
                    <a:lnTo>
                      <a:pt x="568037" y="0"/>
                    </a:lnTo>
                    <a:cubicBezTo>
                      <a:pt x="595317" y="0"/>
                      <a:pt x="617432" y="22114"/>
                      <a:pt x="617432" y="49394"/>
                    </a:cubicBezTo>
                    <a:lnTo>
                      <a:pt x="617432" y="41190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7694092" y="5348741"/>
                <a:ext cx="617431" cy="4938260"/>
              </a:xfrm>
              <a:custGeom>
                <a:avLst/>
                <a:gdLst/>
                <a:ahLst/>
                <a:cxnLst/>
                <a:rect l="l" t="t" r="r" b="b"/>
                <a:pathLst>
                  <a:path w="617431" h="5765659">
                    <a:moveTo>
                      <a:pt x="0" y="5765659"/>
                    </a:moveTo>
                    <a:lnTo>
                      <a:pt x="0" y="49395"/>
                    </a:lnTo>
                    <a:cubicBezTo>
                      <a:pt x="0" y="36294"/>
                      <a:pt x="5204" y="23731"/>
                      <a:pt x="14467" y="14467"/>
                    </a:cubicBezTo>
                    <a:cubicBezTo>
                      <a:pt x="23730" y="5204"/>
                      <a:pt x="36294" y="0"/>
                      <a:pt x="49394" y="0"/>
                    </a:cubicBezTo>
                    <a:lnTo>
                      <a:pt x="568036" y="0"/>
                    </a:lnTo>
                    <a:cubicBezTo>
                      <a:pt x="581136" y="0"/>
                      <a:pt x="593701" y="5204"/>
                      <a:pt x="602964" y="14467"/>
                    </a:cubicBezTo>
                    <a:cubicBezTo>
                      <a:pt x="612227" y="23731"/>
                      <a:pt x="617431" y="36294"/>
                      <a:pt x="617431" y="49395"/>
                    </a:cubicBezTo>
                    <a:lnTo>
                      <a:pt x="617431" y="576565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026734" y="410478"/>
                <a:ext cx="617432" cy="9876525"/>
              </a:xfrm>
              <a:custGeom>
                <a:avLst/>
                <a:gdLst/>
                <a:ahLst/>
                <a:cxnLst/>
                <a:rect l="l" t="t" r="r" b="b"/>
                <a:pathLst>
                  <a:path w="617432" h="8235373">
                    <a:moveTo>
                      <a:pt x="0" y="8235373"/>
                    </a:moveTo>
                    <a:lnTo>
                      <a:pt x="0" y="49395"/>
                    </a:lnTo>
                    <a:cubicBezTo>
                      <a:pt x="0" y="36295"/>
                      <a:pt x="5204" y="23731"/>
                      <a:pt x="14467" y="14468"/>
                    </a:cubicBezTo>
                    <a:cubicBezTo>
                      <a:pt x="23730" y="5204"/>
                      <a:pt x="36294" y="0"/>
                      <a:pt x="49394" y="0"/>
                    </a:cubicBezTo>
                    <a:lnTo>
                      <a:pt x="568037" y="0"/>
                    </a:lnTo>
                    <a:cubicBezTo>
                      <a:pt x="581137" y="0"/>
                      <a:pt x="593701" y="5204"/>
                      <a:pt x="602964" y="14468"/>
                    </a:cubicBezTo>
                    <a:cubicBezTo>
                      <a:pt x="612227" y="23731"/>
                      <a:pt x="617432" y="36295"/>
                      <a:pt x="617432" y="49395"/>
                    </a:cubicBezTo>
                    <a:lnTo>
                      <a:pt x="617432" y="823537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38" name="TextBox 38"/>
          <p:cNvSpPr txBox="1"/>
          <p:nvPr/>
        </p:nvSpPr>
        <p:spPr>
          <a:xfrm>
            <a:off x="10240528" y="1445153"/>
            <a:ext cx="784860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66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Выбор соц сетей </a:t>
            </a:r>
          </a:p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66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для размещения</a:t>
            </a:r>
            <a:endParaRPr lang="en-US" sz="6600" u="none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71" y="8871046"/>
            <a:ext cx="7402629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50" y="2851150"/>
            <a:ext cx="457319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16" y="1052251"/>
            <a:ext cx="12700" cy="771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18"/>
          <p:cNvSpPr txBox="1"/>
          <p:nvPr/>
        </p:nvSpPr>
        <p:spPr>
          <a:xfrm>
            <a:off x="3668656" y="478291"/>
            <a:ext cx="431676" cy="39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20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1" name="TextBox 18"/>
          <p:cNvSpPr txBox="1"/>
          <p:nvPr/>
        </p:nvSpPr>
        <p:spPr>
          <a:xfrm>
            <a:off x="2037134" y="499381"/>
            <a:ext cx="431676" cy="39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ru-RU" sz="2400" dirty="0">
                <a:solidFill>
                  <a:srgbClr val="000000"/>
                </a:solidFill>
                <a:latin typeface="Lato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Lato"/>
              </a:rPr>
              <a:t> 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251274" y="7866419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smtClean="0">
                <a:solidFill>
                  <a:srgbClr val="000000"/>
                </a:solidFill>
                <a:latin typeface="Lato"/>
              </a:rPr>
              <a:t>FACEBOOK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262997" y="6868977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ВКОНТАКТЕ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4" name="TextBox 8"/>
          <p:cNvSpPr txBox="1"/>
          <p:nvPr/>
        </p:nvSpPr>
        <p:spPr>
          <a:xfrm>
            <a:off x="5089" y="5806812"/>
            <a:ext cx="233635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ОДНОКЛАС</a:t>
            </a:r>
          </a:p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СНИКИ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286443" y="4859885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smtClean="0">
                <a:solidFill>
                  <a:srgbClr val="000000"/>
                </a:solidFill>
                <a:latin typeface="Lato"/>
              </a:rPr>
              <a:t>TIK TOK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286443" y="3869285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smtClean="0">
                <a:solidFill>
                  <a:srgbClr val="000000"/>
                </a:solidFill>
                <a:latin typeface="Lato"/>
              </a:rPr>
              <a:t>TWITTER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262997" y="2878683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ДРУГОЕ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8" name="TextBox 8"/>
          <p:cNvSpPr txBox="1"/>
          <p:nvPr/>
        </p:nvSpPr>
        <p:spPr>
          <a:xfrm>
            <a:off x="9829800" y="8892783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95,2%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9753600" y="7827182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95,2%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0" name="TextBox 8"/>
          <p:cNvSpPr txBox="1"/>
          <p:nvPr/>
        </p:nvSpPr>
        <p:spPr>
          <a:xfrm>
            <a:off x="6049902" y="6862966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45,2%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4198054" y="5872365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21,4%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2" name="TextBox 8"/>
          <p:cNvSpPr txBox="1"/>
          <p:nvPr/>
        </p:nvSpPr>
        <p:spPr>
          <a:xfrm>
            <a:off x="3283853" y="4836275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14,3%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3" name="TextBox 8"/>
          <p:cNvSpPr txBox="1"/>
          <p:nvPr/>
        </p:nvSpPr>
        <p:spPr>
          <a:xfrm>
            <a:off x="2444697" y="3885553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4.8%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2388409" y="2859274"/>
            <a:ext cx="2100575" cy="3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dirty="0" smtClean="0">
                <a:solidFill>
                  <a:srgbClr val="000000"/>
                </a:solidFill>
                <a:latin typeface="Lato"/>
              </a:rPr>
              <a:t>4.8%</a:t>
            </a:r>
            <a:endParaRPr lang="en-US" sz="2400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9097555"/>
            <a:ext cx="29749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052161"/>
              </p:ext>
            </p:extLst>
          </p:nvPr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Формула" r:id="rId8" imgW="114120" imgH="215640" progId="Equation.3">
                  <p:embed/>
                </p:oleObj>
              </mc:Choice>
              <mc:Fallback>
                <p:oleObj name="Формула" r:id="rId8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2039600" y="7255509"/>
            <a:ext cx="6784975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Baskerville Display PT"/>
              </a:rPr>
              <a:t>а</a:t>
            </a:r>
            <a:r>
              <a:rPr lang="ru-RU" sz="2000" dirty="0" smtClean="0">
                <a:solidFill>
                  <a:srgbClr val="000000"/>
                </a:solidFill>
                <a:latin typeface="Baskerville Display PT"/>
              </a:rPr>
              <a:t>втор исследования </a:t>
            </a:r>
            <a:r>
              <a:rPr lang="ru-RU" sz="2000" dirty="0" err="1" smtClean="0">
                <a:solidFill>
                  <a:srgbClr val="000000"/>
                </a:solidFill>
                <a:latin typeface="Baskerville Display PT"/>
              </a:rPr>
              <a:t>Погоревич</a:t>
            </a:r>
            <a:r>
              <a:rPr lang="ru-RU" sz="2000" dirty="0" smtClean="0">
                <a:solidFill>
                  <a:srgbClr val="000000"/>
                </a:solidFill>
                <a:latin typeface="Baskerville Display P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Baskerville Display PT"/>
              </a:rPr>
              <a:t>А.В.,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askerville Display PT"/>
              </a:rPr>
              <a:t>к.э.н., </a:t>
            </a:r>
            <a:r>
              <a:rPr lang="ru-RU" sz="2000" dirty="0">
                <a:solidFill>
                  <a:srgbClr val="000000"/>
                </a:solidFill>
                <a:latin typeface="Baskerville Display PT"/>
              </a:rPr>
              <a:t>доцент кафедры рекламы и социокультурной деятельности Гуманитарного института ФГАОУ ВО «Сибирский федеральный университет</a:t>
            </a:r>
            <a:r>
              <a:rPr lang="ru-RU" sz="2000" dirty="0" smtClean="0">
                <a:solidFill>
                  <a:srgbClr val="000000"/>
                </a:solidFill>
                <a:latin typeface="Baskerville Display PT"/>
              </a:rPr>
              <a:t>»</a:t>
            </a:r>
            <a:endParaRPr lang="ru-RU" sz="2000" dirty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Baskerville Display P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37836" y="-67818"/>
            <a:ext cx="18288000" cy="103548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64" y="-67818"/>
            <a:ext cx="5939332" cy="435009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685800" y="4680726"/>
            <a:ext cx="9061938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r>
              <a:rPr lang="ru-RU" sz="3748" b="1" dirty="0" smtClean="0">
                <a:solidFill>
                  <a:srgbClr val="000000"/>
                </a:solidFill>
                <a:latin typeface="Baskerville Display PT"/>
              </a:rPr>
              <a:t>ЭКСПЕРТНЫЙ</a:t>
            </a:r>
            <a:endParaRPr lang="ru-RU" sz="3748" b="1" dirty="0" smtClean="0">
              <a:solidFill>
                <a:srgbClr val="000000"/>
              </a:solidFill>
              <a:latin typeface="Baskerville Display PT"/>
            </a:endParaRP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Мнение о препарате/методе лечения</a:t>
            </a:r>
            <a:endParaRPr lang="ru-RU" sz="3200" dirty="0" smtClean="0">
              <a:solidFill>
                <a:srgbClr val="000000"/>
              </a:solidFill>
              <a:latin typeface="Baskerville Display PT"/>
            </a:endParaRP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Рассуждение о медицинской проблеме</a:t>
            </a:r>
            <a:endParaRPr lang="ru-RU" sz="3200" u="none" dirty="0" smtClean="0">
              <a:solidFill>
                <a:srgbClr val="000000"/>
              </a:solidFill>
              <a:latin typeface="Baskerville Display PT"/>
            </a:endParaRP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Профессиональные наблюдения</a:t>
            </a: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u="none" dirty="0" smtClean="0">
                <a:solidFill>
                  <a:srgbClr val="000000"/>
                </a:solidFill>
                <a:latin typeface="Baskerville Display PT"/>
              </a:rPr>
              <a:t>Советы и рекомендации</a:t>
            </a: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Интересные факты </a:t>
            </a: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u="none" dirty="0" smtClean="0">
                <a:solidFill>
                  <a:srgbClr val="000000"/>
                </a:solidFill>
                <a:latin typeface="Baskerville Display PT"/>
              </a:rPr>
              <a:t>Случаи из практики</a:t>
            </a:r>
            <a:endParaRPr lang="ru-RU" sz="3200" u="none" dirty="0" smtClean="0">
              <a:solidFill>
                <a:srgbClr val="000000"/>
              </a:solidFill>
              <a:latin typeface="Baskerville Display PT"/>
            </a:endParaRPr>
          </a:p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38364" y="3194175"/>
            <a:ext cx="3394752" cy="2177925"/>
            <a:chOff x="3276600" y="3046795"/>
            <a:chExt cx="3394752" cy="2177925"/>
          </a:xfrm>
        </p:grpSpPr>
        <p:grpSp>
          <p:nvGrpSpPr>
            <p:cNvPr id="5" name="Group 5"/>
            <p:cNvGrpSpPr/>
            <p:nvPr/>
          </p:nvGrpSpPr>
          <p:grpSpPr>
            <a:xfrm>
              <a:off x="3276600" y="3046795"/>
              <a:ext cx="3013752" cy="1809017"/>
              <a:chOff x="0" y="0"/>
              <a:chExt cx="793745" cy="47644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B8877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657600" y="3415703"/>
              <a:ext cx="3013752" cy="1809017"/>
              <a:chOff x="0" y="0"/>
              <a:chExt cx="793745" cy="47644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F5F2EC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352800" y="3632106"/>
              <a:ext cx="3306074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>
                  <a:solidFill>
                    <a:srgbClr val="000000"/>
                  </a:solidFill>
                  <a:latin typeface="Baskerville Display PT Italics"/>
                </a:rPr>
                <a:t>1</a:t>
              </a:r>
              <a:endParaRPr lang="en-US" sz="8000" u="none" dirty="0">
                <a:solidFill>
                  <a:srgbClr val="000000"/>
                </a:solidFill>
                <a:latin typeface="Baskerville Display PT Italics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732497" y="4680726"/>
            <a:ext cx="8330077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r>
              <a:rPr lang="ru-RU" sz="3748" b="1" dirty="0" smtClean="0">
                <a:solidFill>
                  <a:srgbClr val="000000"/>
                </a:solidFill>
                <a:latin typeface="Baskerville Display PT"/>
              </a:rPr>
              <a:t>ЛИЧНЫЙ</a:t>
            </a:r>
            <a:endParaRPr lang="ru-RU" sz="3748" b="1" dirty="0" smtClean="0">
              <a:solidFill>
                <a:srgbClr val="000000"/>
              </a:solidFill>
              <a:latin typeface="Baskerville Display PT"/>
            </a:endParaRP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Личные наблюдения</a:t>
            </a: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Рассуждения на общие темы </a:t>
            </a: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Заметки про увлечения и хобби</a:t>
            </a:r>
            <a:endParaRPr lang="ru-RU" sz="3200" dirty="0" smtClean="0">
              <a:solidFill>
                <a:srgbClr val="000000"/>
              </a:solidFill>
              <a:latin typeface="Baskerville Display PT"/>
            </a:endParaRP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Впечатления из путешествий</a:t>
            </a:r>
            <a:endParaRPr lang="ru-RU" sz="3200" dirty="0" smtClean="0">
              <a:solidFill>
                <a:srgbClr val="000000"/>
              </a:solidFill>
              <a:latin typeface="Baskerville Display PT"/>
            </a:endParaRP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Репортажи с культурных мероприятий</a:t>
            </a:r>
          </a:p>
          <a:p>
            <a:pPr marL="457200" lvl="0" indent="-4572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Мнение о книге/фильме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ru-RU" sz="3200" dirty="0">
              <a:solidFill>
                <a:srgbClr val="000000"/>
              </a:solidFill>
              <a:latin typeface="Baskerville Display PT"/>
            </a:endParaRPr>
          </a:p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010400" y="5357009"/>
            <a:ext cx="42672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913446" y="-139010"/>
            <a:ext cx="11642707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Виды контента</a:t>
            </a:r>
            <a:endParaRPr lang="ru-RU" sz="6000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9265920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9212316" y="3194175"/>
            <a:ext cx="3394752" cy="2177925"/>
            <a:chOff x="3276600" y="3046795"/>
            <a:chExt cx="3394752" cy="2177925"/>
          </a:xfrm>
        </p:grpSpPr>
        <p:grpSp>
          <p:nvGrpSpPr>
            <p:cNvPr id="29" name="Group 5"/>
            <p:cNvGrpSpPr/>
            <p:nvPr/>
          </p:nvGrpSpPr>
          <p:grpSpPr>
            <a:xfrm>
              <a:off x="3276600" y="3046795"/>
              <a:ext cx="3013752" cy="1809017"/>
              <a:chOff x="0" y="0"/>
              <a:chExt cx="793745" cy="476449"/>
            </a:xfrm>
          </p:grpSpPr>
          <p:sp>
            <p:nvSpPr>
              <p:cNvPr id="35" name="Freeform 6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B88770"/>
              </a:solidFill>
            </p:spPr>
          </p:sp>
          <p:sp>
            <p:nvSpPr>
              <p:cNvPr id="36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30" name="Group 14"/>
            <p:cNvGrpSpPr/>
            <p:nvPr/>
          </p:nvGrpSpPr>
          <p:grpSpPr>
            <a:xfrm>
              <a:off x="3657600" y="3415703"/>
              <a:ext cx="3013752" cy="1809017"/>
              <a:chOff x="0" y="0"/>
              <a:chExt cx="793745" cy="476449"/>
            </a:xfrm>
          </p:grpSpPr>
          <p:sp>
            <p:nvSpPr>
              <p:cNvPr id="32" name="Freeform 15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F5F2EC"/>
              </a:solidFill>
            </p:spPr>
          </p:sp>
          <p:sp>
            <p:nvSpPr>
              <p:cNvPr id="33" name="TextBox 1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1" name="TextBox 24"/>
            <p:cNvSpPr txBox="1"/>
            <p:nvPr/>
          </p:nvSpPr>
          <p:spPr>
            <a:xfrm>
              <a:off x="3352800" y="3632106"/>
              <a:ext cx="3306074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ru-RU" sz="8000" dirty="0">
                  <a:solidFill>
                    <a:srgbClr val="000000"/>
                  </a:solidFill>
                  <a:latin typeface="Baskerville Display PT Italics"/>
                </a:rPr>
                <a:t>2</a:t>
              </a:r>
              <a:endParaRPr lang="en-US" sz="8000" u="none" dirty="0">
                <a:solidFill>
                  <a:srgbClr val="000000"/>
                </a:solidFill>
                <a:latin typeface="Baskerville Display PT Italics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050280" y="1329223"/>
            <a:ext cx="122423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3600" dirty="0">
                <a:solidFill>
                  <a:srgbClr val="000000"/>
                </a:solidFill>
                <a:latin typeface="Baskerville Display PT"/>
              </a:rPr>
              <a:t>Профессиональную информацию желательно разбавлять личной и отвлеченными </a:t>
            </a:r>
            <a:r>
              <a:rPr lang="ru-RU" sz="3600" dirty="0" smtClean="0">
                <a:solidFill>
                  <a:srgbClr val="000000"/>
                </a:solidFill>
                <a:latin typeface="Baskerville Display PT"/>
              </a:rPr>
              <a:t>темами. Это делает </a:t>
            </a:r>
            <a:r>
              <a:rPr lang="ru-RU" sz="3600" dirty="0">
                <a:solidFill>
                  <a:srgbClr val="000000"/>
                </a:solidFill>
                <a:latin typeface="Baskerville Display PT"/>
              </a:rPr>
              <a:t>специалиста человечнее.</a:t>
            </a:r>
            <a:r>
              <a:rPr lang="en-US" sz="3600" dirty="0">
                <a:solidFill>
                  <a:srgbClr val="000000"/>
                </a:solidFill>
                <a:latin typeface="Baskerville Display PT"/>
              </a:rPr>
              <a:t> </a:t>
            </a:r>
            <a:endParaRPr lang="ru-RU" sz="3600" dirty="0">
              <a:solidFill>
                <a:srgbClr val="000000"/>
              </a:solidFill>
              <a:latin typeface="Baskerville Display PT"/>
            </a:endParaRPr>
          </a:p>
        </p:txBody>
      </p:sp>
    </p:spTree>
    <p:extLst>
      <p:ext uri="{BB962C8B-B14F-4D97-AF65-F5344CB8AC3E}">
        <p14:creationId xmlns:p14="http://schemas.microsoft.com/office/powerpoint/2010/main" val="36732653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24000" y="266700"/>
            <a:ext cx="14076261" cy="1331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66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Формат контента в соц сетях</a:t>
            </a:r>
            <a:endParaRPr lang="en-US" sz="6600" u="none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596" y="1874520"/>
            <a:ext cx="193990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425" y="9182100"/>
            <a:ext cx="29749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640" y="8801100"/>
            <a:ext cx="6784975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Baskerville Display PT"/>
              </a:rPr>
              <a:t>а</a:t>
            </a:r>
            <a:r>
              <a:rPr lang="ru-RU" sz="2000" dirty="0" smtClean="0">
                <a:solidFill>
                  <a:srgbClr val="000000"/>
                </a:solidFill>
                <a:latin typeface="Baskerville Display PT"/>
              </a:rPr>
              <a:t>втор исследования </a:t>
            </a:r>
            <a:r>
              <a:rPr lang="ru-RU" sz="2000" dirty="0" err="1" smtClean="0">
                <a:solidFill>
                  <a:srgbClr val="000000"/>
                </a:solidFill>
                <a:latin typeface="Baskerville Display PT"/>
              </a:rPr>
              <a:t>Погоревич</a:t>
            </a:r>
            <a:r>
              <a:rPr lang="ru-RU" sz="2000" dirty="0" smtClean="0">
                <a:solidFill>
                  <a:srgbClr val="000000"/>
                </a:solidFill>
                <a:latin typeface="Baskerville Display P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Baskerville Display PT"/>
              </a:rPr>
              <a:t>А.В.,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Baskerville Display PT"/>
              </a:rPr>
              <a:t>к.э.н., </a:t>
            </a:r>
            <a:r>
              <a:rPr lang="ru-RU" sz="2000" dirty="0">
                <a:solidFill>
                  <a:srgbClr val="000000"/>
                </a:solidFill>
                <a:latin typeface="Baskerville Display PT"/>
              </a:rPr>
              <a:t>доцент кафедры рекламы и социокультурной деятельности Гуманитарного института ФГАОУ ВО «Сибирский федеральный университет</a:t>
            </a:r>
            <a:r>
              <a:rPr lang="ru-RU" sz="2000" dirty="0" smtClean="0">
                <a:solidFill>
                  <a:srgbClr val="000000"/>
                </a:solidFill>
                <a:latin typeface="Baskerville Display PT"/>
              </a:rPr>
              <a:t>»</a:t>
            </a:r>
            <a:endParaRPr lang="ru-RU" sz="2000" dirty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Baskerville Display P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17585" y="-165143"/>
            <a:ext cx="19356572" cy="108880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73397" y="-91440"/>
            <a:ext cx="10056905" cy="10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ru-RU" sz="6999" dirty="0" smtClean="0">
                <a:solidFill>
                  <a:srgbClr val="000000"/>
                </a:solidFill>
                <a:latin typeface="Libre Baskerville Italics"/>
              </a:rPr>
              <a:t>План</a:t>
            </a:r>
            <a:endParaRPr lang="en-US" sz="6999" u="none" dirty="0">
              <a:solidFill>
                <a:srgbClr val="000000"/>
              </a:solidFill>
              <a:latin typeface="Libre Baskerville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5170572"/>
            <a:ext cx="527638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Понятие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 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«личный бренд»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28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2800" b="1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99640" y="3543300"/>
            <a:ext cx="2740713" cy="62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r>
              <a:rPr lang="en-US" sz="3748" u="none" dirty="0">
                <a:solidFill>
                  <a:srgbClr val="000000"/>
                </a:solidFill>
                <a:latin typeface="Baskerville Display PT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88097" y="5120134"/>
            <a:ext cx="579432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1900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Формирование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 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личного </a:t>
            </a:r>
            <a:r>
              <a:rPr lang="ru-RU" sz="4000" b="1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бренда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28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28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endParaRPr lang="en-US" sz="1900" u="none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57800" y="3655425"/>
            <a:ext cx="3254923" cy="62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r>
              <a:rPr lang="en-US" sz="3748" u="none" dirty="0">
                <a:solidFill>
                  <a:srgbClr val="000000"/>
                </a:solidFill>
                <a:latin typeface="Baskerville Display PT"/>
              </a:rPr>
              <a:t>3.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38900" y="5131080"/>
            <a:ext cx="54102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Преимущества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4000" b="1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успешного </a:t>
            </a: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личного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4000" b="1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 бренда</a:t>
            </a: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4000" b="1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28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 algn="ctr">
              <a:lnSpc>
                <a:spcPts val="2660"/>
              </a:lnSpc>
              <a:spcBef>
                <a:spcPct val="0"/>
              </a:spcBef>
            </a:pPr>
            <a:endParaRPr lang="ru-RU" sz="2800" b="1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73644" y="3619500"/>
            <a:ext cx="2740713" cy="62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r>
              <a:rPr lang="en-US" sz="3748" u="none" dirty="0">
                <a:solidFill>
                  <a:srgbClr val="000000"/>
                </a:solidFill>
                <a:latin typeface="Baskerville Display PT"/>
              </a:rPr>
              <a:t>2.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3930033" y="4000500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9957424" y="4000500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5621000" y="4000500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-2018377" y="4000500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867" y="8752030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6"/>
          <p:cNvSpPr txBox="1"/>
          <p:nvPr/>
        </p:nvSpPr>
        <p:spPr>
          <a:xfrm>
            <a:off x="1219200" y="1465808"/>
            <a:ext cx="1706880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Цель: </a:t>
            </a:r>
            <a:r>
              <a:rPr lang="ru-RU" sz="40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раскрыть преимущества персонального бренда, как </a:t>
            </a:r>
          </a:p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endParaRPr lang="ru-RU" sz="40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инструмента эффективной коммуникации </a:t>
            </a:r>
            <a:r>
              <a:rPr lang="ru-RU" sz="40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в </a:t>
            </a:r>
            <a:r>
              <a:rPr lang="ru-RU" sz="40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современных </a:t>
            </a:r>
          </a:p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endParaRPr lang="ru-RU" sz="40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условиях.</a:t>
            </a:r>
            <a:endParaRPr lang="en-US" sz="4000" u="none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endParaRPr lang="en-US" sz="1900" u="none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59" y="6667500"/>
            <a:ext cx="308451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6901815"/>
            <a:ext cx="5526076" cy="38464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30480" y="-38100"/>
            <a:ext cx="18624690" cy="104763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81400" y="-902305"/>
            <a:ext cx="135636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endParaRPr lang="en-US" sz="5499" u="none" dirty="0">
              <a:solidFill>
                <a:srgbClr val="000000"/>
              </a:solidFill>
              <a:latin typeface="Libre Baskerville Italics"/>
            </a:endParaRPr>
          </a:p>
          <a:p>
            <a:pPr marL="0" lvl="0" indent="0" algn="ctr">
              <a:lnSpc>
                <a:spcPts val="11793"/>
              </a:lnSpc>
              <a:spcBef>
                <a:spcPct val="0"/>
              </a:spcBef>
            </a:pP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Форм</a:t>
            </a: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ы контента</a:t>
            </a:r>
            <a:endParaRPr lang="en-US" sz="6000" u="none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24400" y="1457315"/>
            <a:ext cx="137160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Тексты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Фото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Видео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Прямые трансляции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Аудио (подкасты)</a:t>
            </a:r>
          </a:p>
          <a:p>
            <a:pPr marL="742950" lvl="0" indent="-742950">
              <a:lnSpc>
                <a:spcPts val="5247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Интерактив (опросы, конкурсы, игры)</a:t>
            </a: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ru-RU" sz="3600" u="none" dirty="0" smtClean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86" y="-66674"/>
            <a:ext cx="3158304" cy="1068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9054"/>
            <a:ext cx="4165968" cy="624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530" y="9182100"/>
            <a:ext cx="29749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6667500"/>
            <a:ext cx="17221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>
                <a:solidFill>
                  <a:srgbClr val="000000"/>
                </a:solidFill>
                <a:latin typeface="Baskerville Display PT"/>
              </a:rPr>
              <a:t>Через </a:t>
            </a: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эти формы коммуникации </a:t>
            </a:r>
            <a:r>
              <a:rPr lang="ru-RU" sz="4000" dirty="0">
                <a:solidFill>
                  <a:srgbClr val="000000"/>
                </a:solidFill>
                <a:latin typeface="Baskerville Display PT"/>
              </a:rPr>
              <a:t>можно создать положительную ролевую модель для студентов, которая вдохновляет, мотивирует и помогает им развиваться</a:t>
            </a:r>
            <a:endParaRPr lang="en-US" sz="4000" dirty="0">
              <a:solidFill>
                <a:srgbClr val="000000"/>
              </a:solidFill>
              <a:latin typeface="Baskerville Display P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38686" y="36869"/>
            <a:ext cx="18624690" cy="104763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55585" y="-266700"/>
            <a:ext cx="135636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endParaRPr lang="en-US" sz="5499" u="none" dirty="0">
              <a:solidFill>
                <a:srgbClr val="000000"/>
              </a:solidFill>
              <a:latin typeface="Libre Baskerville Italics"/>
            </a:endParaRPr>
          </a:p>
          <a:p>
            <a:pPr marL="0" lvl="0" indent="0" algn="ctr">
              <a:spcBef>
                <a:spcPct val="0"/>
              </a:spcBef>
            </a:pP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Создание л</a:t>
            </a: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ичного бренда – проектная деятельность</a:t>
            </a:r>
            <a:endParaRPr lang="en-US" sz="6000" u="none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3238500"/>
            <a:ext cx="55626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3748" b="1" dirty="0" smtClean="0">
                <a:solidFill>
                  <a:srgbClr val="000000"/>
                </a:solidFill>
                <a:latin typeface="Baskerville Display PT"/>
              </a:rPr>
              <a:t>Опоры:</a:t>
            </a: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мотивация</a:t>
            </a:r>
            <a:endParaRPr lang="ru-RU" sz="3748" dirty="0" smtClean="0">
              <a:solidFill>
                <a:srgbClr val="000000"/>
              </a:solidFill>
              <a:latin typeface="Baskerville Display PT"/>
            </a:endParaRP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ценности</a:t>
            </a: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п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ольза</a:t>
            </a: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у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никальность</a:t>
            </a: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сообщество</a:t>
            </a: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ru-RU" sz="3600" u="none" dirty="0" smtClean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86" y="-102315"/>
            <a:ext cx="3158304" cy="1068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686" y="-22860"/>
            <a:ext cx="4681142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530" y="9182100"/>
            <a:ext cx="29749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7985" y="7711321"/>
            <a:ext cx="17221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Транслируя свои мысли в формате </a:t>
            </a:r>
            <a:r>
              <a:rPr lang="ru-RU" sz="4000" dirty="0" err="1" smtClean="0">
                <a:solidFill>
                  <a:srgbClr val="000000"/>
                </a:solidFill>
                <a:latin typeface="Baskerville Display PT"/>
              </a:rPr>
              <a:t>соц</a:t>
            </a:r>
            <a:r>
              <a:rPr lang="ru-RU" sz="4000" dirty="0" smtClean="0">
                <a:solidFill>
                  <a:srgbClr val="000000"/>
                </a:solidFill>
                <a:latin typeface="Baskerville Display PT"/>
              </a:rPr>
              <a:t> сетей, мы говорим на языке, понятном студентам, становимся ближе, укрепляем доверие, а значит можем положительно влиять на них.</a:t>
            </a:r>
            <a:endParaRPr lang="en-US" sz="4000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4999" y="3084472"/>
            <a:ext cx="8794185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3748" b="1" dirty="0" smtClean="0">
                <a:solidFill>
                  <a:srgbClr val="000000"/>
                </a:solidFill>
                <a:latin typeface="Baskerville Display PT"/>
              </a:rPr>
              <a:t>Новые навыки:</a:t>
            </a: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с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овершенствование стиля</a:t>
            </a: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р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абота над техникой  речи</a:t>
            </a: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фото и видео съемка</a:t>
            </a:r>
            <a:endParaRPr lang="ru-RU" sz="3748" dirty="0" smtClean="0">
              <a:solidFill>
                <a:srgbClr val="000000"/>
              </a:solidFill>
              <a:latin typeface="Baskerville Display PT"/>
            </a:endParaRP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н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аписание сценариев</a:t>
            </a:r>
          </a:p>
          <a:p>
            <a:pPr marL="571500" lvl="0" indent="-571500">
              <a:lnSpc>
                <a:spcPts val="52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копирайтинг</a:t>
            </a: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ru-RU" sz="3600" u="none" dirty="0" smtClean="0">
              <a:solidFill>
                <a:srgbClr val="000000"/>
              </a:solidFill>
              <a:latin typeface="Baskerville Display PT"/>
            </a:endParaRPr>
          </a:p>
        </p:txBody>
      </p:sp>
    </p:spTree>
    <p:extLst>
      <p:ext uri="{BB962C8B-B14F-4D97-AF65-F5344CB8AC3E}">
        <p14:creationId xmlns:p14="http://schemas.microsoft.com/office/powerpoint/2010/main" val="22426192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23446" y="0"/>
            <a:ext cx="18288000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58860" y="952500"/>
            <a:ext cx="12951313" cy="10002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/>
              </a:rPr>
              <a:t>И </a:t>
            </a:r>
            <a:r>
              <a:rPr lang="ru-RU" sz="4000" b="1" dirty="0">
                <a:solidFill>
                  <a:srgbClr val="000000"/>
                </a:solidFill>
                <a:latin typeface="Baskerville Display PT"/>
              </a:rPr>
              <a:t>помните,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что 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формирова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ние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своего бренда - это дело не пары дней. Приготовьтесь к активной системной 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работе. 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Стратегия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личного бренда помогает вывести коммуникацию 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между </a:t>
            </a:r>
            <a:r>
              <a:rPr lang="ru-RU" sz="3748" b="1" dirty="0" smtClean="0">
                <a:solidFill>
                  <a:srgbClr val="000000"/>
                </a:solidFill>
                <a:latin typeface="Baskerville Display PT"/>
              </a:rPr>
              <a:t>студентом и педагогом, медицинским работником и пациентом 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на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новый уровень, создавая условия для 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большей вовлеченности </a:t>
            </a:r>
            <a:r>
              <a:rPr lang="ru-RU" sz="3748" dirty="0">
                <a:solidFill>
                  <a:srgbClr val="000000"/>
                </a:solidFill>
                <a:latin typeface="Baskerville Display PT"/>
              </a:rPr>
              <a:t>и укрепляя мотивацию</a:t>
            </a:r>
            <a:r>
              <a:rPr lang="ru-RU" sz="3748" dirty="0" smtClean="0">
                <a:solidFill>
                  <a:srgbClr val="000000"/>
                </a:solidFill>
                <a:latin typeface="Baskerville Display PT"/>
              </a:rPr>
              <a:t>.</a:t>
            </a: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ru-RU" sz="3748" dirty="0" smtClean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ru-RU" sz="3748" dirty="0" smtClean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ru-RU" sz="3748" dirty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r>
              <a:rPr lang="ru-RU" sz="3748" b="1" dirty="0" smtClean="0">
                <a:solidFill>
                  <a:srgbClr val="000000"/>
                </a:solidFill>
                <a:latin typeface="Baskerville Display PT"/>
              </a:rPr>
              <a:t>Удачи в построении личного бренда!</a:t>
            </a:r>
            <a:endParaRPr lang="ru-RU" sz="3748" b="1" dirty="0">
              <a:solidFill>
                <a:srgbClr val="000000"/>
              </a:solidFill>
              <a:latin typeface="Baskerville Display PT"/>
            </a:endParaRPr>
          </a:p>
          <a:p>
            <a:pPr lvl="0">
              <a:lnSpc>
                <a:spcPts val="5247"/>
              </a:lnSpc>
              <a:spcBef>
                <a:spcPct val="0"/>
              </a:spcBef>
            </a:pPr>
            <a:endParaRPr lang="ru-RU" sz="3748" dirty="0" smtClean="0">
              <a:solidFill>
                <a:srgbClr val="000000"/>
              </a:solidFill>
              <a:latin typeface="Baskerville Display PT"/>
            </a:endParaRPr>
          </a:p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ru-RU" sz="3748" u="none" dirty="0">
              <a:solidFill>
                <a:srgbClr val="000000"/>
              </a:solidFill>
              <a:latin typeface="Baskerville Display PT"/>
            </a:endParaRPr>
          </a:p>
          <a:p>
            <a:pPr lvl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6" y="-348974"/>
            <a:ext cx="3157537" cy="1068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866900"/>
            <a:ext cx="4165968" cy="624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9042120"/>
            <a:ext cx="29749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6607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173012" y="0"/>
            <a:ext cx="19076987" cy="107308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63927" y="4871488"/>
            <a:ext cx="4036065" cy="4791286"/>
            <a:chOff x="0" y="0"/>
            <a:chExt cx="1062997" cy="1261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2997" cy="1261903"/>
            </a:xfrm>
            <a:custGeom>
              <a:avLst/>
              <a:gdLst/>
              <a:ahLst/>
              <a:cxnLst/>
              <a:rect l="l" t="t" r="r" b="b"/>
              <a:pathLst>
                <a:path w="1062997" h="1261903">
                  <a:moveTo>
                    <a:pt x="0" y="0"/>
                  </a:moveTo>
                  <a:lnTo>
                    <a:pt x="1062997" y="0"/>
                  </a:lnTo>
                  <a:lnTo>
                    <a:pt x="1062997" y="1261903"/>
                  </a:lnTo>
                  <a:lnTo>
                    <a:pt x="0" y="1261903"/>
                  </a:lnTo>
                  <a:close/>
                </a:path>
              </a:pathLst>
            </a:custGeom>
            <a:solidFill>
              <a:srgbClr val="B88770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20000" y="4848042"/>
            <a:ext cx="4036065" cy="4791286"/>
            <a:chOff x="0" y="0"/>
            <a:chExt cx="1062997" cy="12619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2997" cy="1261903"/>
            </a:xfrm>
            <a:custGeom>
              <a:avLst/>
              <a:gdLst/>
              <a:ahLst/>
              <a:cxnLst/>
              <a:rect l="l" t="t" r="r" b="b"/>
              <a:pathLst>
                <a:path w="1062997" h="1261903">
                  <a:moveTo>
                    <a:pt x="0" y="0"/>
                  </a:moveTo>
                  <a:lnTo>
                    <a:pt x="1062997" y="0"/>
                  </a:lnTo>
                  <a:lnTo>
                    <a:pt x="1062997" y="1261903"/>
                  </a:lnTo>
                  <a:lnTo>
                    <a:pt x="0" y="1261903"/>
                  </a:lnTo>
                  <a:close/>
                </a:path>
              </a:pathLst>
            </a:custGeom>
            <a:solidFill>
              <a:srgbClr val="B88770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11919" y="4771652"/>
            <a:ext cx="4036065" cy="4791286"/>
            <a:chOff x="0" y="0"/>
            <a:chExt cx="1062997" cy="12619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2997" cy="1261903"/>
            </a:xfrm>
            <a:custGeom>
              <a:avLst/>
              <a:gdLst/>
              <a:ahLst/>
              <a:cxnLst/>
              <a:rect l="l" t="t" r="r" b="b"/>
              <a:pathLst>
                <a:path w="1062997" h="1261903">
                  <a:moveTo>
                    <a:pt x="0" y="0"/>
                  </a:moveTo>
                  <a:lnTo>
                    <a:pt x="1062997" y="0"/>
                  </a:lnTo>
                  <a:lnTo>
                    <a:pt x="1062997" y="1261903"/>
                  </a:lnTo>
                  <a:lnTo>
                    <a:pt x="0" y="1261903"/>
                  </a:lnTo>
                  <a:close/>
                </a:path>
              </a:pathLst>
            </a:custGeom>
            <a:solidFill>
              <a:srgbClr val="B88770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3905" y="1257300"/>
            <a:ext cx="4036065" cy="4791286"/>
            <a:chOff x="0" y="0"/>
            <a:chExt cx="1062997" cy="12619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62997" cy="1261903"/>
            </a:xfrm>
            <a:custGeom>
              <a:avLst/>
              <a:gdLst/>
              <a:ahLst/>
              <a:cxnLst/>
              <a:rect l="l" t="t" r="r" b="b"/>
              <a:pathLst>
                <a:path w="1062997" h="1261903">
                  <a:moveTo>
                    <a:pt x="0" y="0"/>
                  </a:moveTo>
                  <a:lnTo>
                    <a:pt x="1062997" y="0"/>
                  </a:lnTo>
                  <a:lnTo>
                    <a:pt x="1062997" y="1261903"/>
                  </a:lnTo>
                  <a:lnTo>
                    <a:pt x="0" y="1261903"/>
                  </a:lnTo>
                  <a:close/>
                </a:path>
              </a:pathLst>
            </a:custGeom>
            <a:solidFill>
              <a:srgbClr val="F5F2E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801338" y="1257300"/>
            <a:ext cx="4036065" cy="4791286"/>
            <a:chOff x="0" y="0"/>
            <a:chExt cx="1062997" cy="12619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2997" cy="1261903"/>
            </a:xfrm>
            <a:custGeom>
              <a:avLst/>
              <a:gdLst/>
              <a:ahLst/>
              <a:cxnLst/>
              <a:rect l="l" t="t" r="r" b="b"/>
              <a:pathLst>
                <a:path w="1062997" h="1261903">
                  <a:moveTo>
                    <a:pt x="0" y="0"/>
                  </a:moveTo>
                  <a:lnTo>
                    <a:pt x="1062997" y="0"/>
                  </a:lnTo>
                  <a:lnTo>
                    <a:pt x="1062997" y="1261903"/>
                  </a:lnTo>
                  <a:lnTo>
                    <a:pt x="0" y="1261903"/>
                  </a:lnTo>
                  <a:close/>
                </a:path>
              </a:pathLst>
            </a:custGeom>
            <a:solidFill>
              <a:srgbClr val="F5F2E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93887" y="1181100"/>
            <a:ext cx="4036065" cy="4791286"/>
            <a:chOff x="0" y="0"/>
            <a:chExt cx="1062997" cy="126190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2997" cy="1261903"/>
            </a:xfrm>
            <a:custGeom>
              <a:avLst/>
              <a:gdLst/>
              <a:ahLst/>
              <a:cxnLst/>
              <a:rect l="l" t="t" r="r" b="b"/>
              <a:pathLst>
                <a:path w="1062997" h="1261903">
                  <a:moveTo>
                    <a:pt x="0" y="0"/>
                  </a:moveTo>
                  <a:lnTo>
                    <a:pt x="1062997" y="0"/>
                  </a:lnTo>
                  <a:lnTo>
                    <a:pt x="1062997" y="1261903"/>
                  </a:lnTo>
                  <a:lnTo>
                    <a:pt x="0" y="1261903"/>
                  </a:lnTo>
                  <a:close/>
                </a:path>
              </a:pathLst>
            </a:custGeom>
            <a:solidFill>
              <a:srgbClr val="F5F2E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456918" y="3314700"/>
            <a:ext cx="287808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1900" dirty="0" smtClean="0">
                <a:solidFill>
                  <a:srgbClr val="000000"/>
                </a:solidFill>
                <a:latin typeface="Montserrat"/>
              </a:rPr>
              <a:t>Ведущая на телеканалах Енисей, ТВ Центр, Афонтово</a:t>
            </a:r>
            <a:endParaRPr lang="en-US" sz="1900" u="none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7915" y="1350553"/>
            <a:ext cx="391805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3600" u="none" dirty="0">
                <a:solidFill>
                  <a:srgbClr val="000000"/>
                </a:solidFill>
                <a:latin typeface="Baskerville Display PT"/>
              </a:rPr>
              <a:t>1.</a:t>
            </a:r>
          </a:p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/>
              </a:rPr>
              <a:t>Образование</a:t>
            </a:r>
            <a:endParaRPr lang="en-US" sz="4000" b="1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92615" y="3314700"/>
            <a:ext cx="2908655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1900" dirty="0" smtClean="0">
                <a:solidFill>
                  <a:srgbClr val="000000"/>
                </a:solidFill>
                <a:latin typeface="Montserrat"/>
              </a:rPr>
              <a:t>Преподаватель фармацевтического колледжа КрасГМУ</a:t>
            </a:r>
            <a:endParaRPr lang="en-US" sz="1900" u="none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556692" y="3319871"/>
            <a:ext cx="296907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1900" dirty="0" smtClean="0">
                <a:solidFill>
                  <a:srgbClr val="000000"/>
                </a:solidFill>
                <a:latin typeface="Montserrat"/>
              </a:rPr>
              <a:t>Автор и в</a:t>
            </a:r>
            <a:r>
              <a:rPr lang="ru-RU" sz="1900" dirty="0" smtClean="0">
                <a:solidFill>
                  <a:srgbClr val="000000"/>
                </a:solidFill>
                <a:latin typeface="Montserrat"/>
              </a:rPr>
              <a:t>едущая тренингов,</a:t>
            </a:r>
          </a:p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ru-RU" sz="1900" dirty="0">
                <a:solidFill>
                  <a:srgbClr val="000000"/>
                </a:solidFill>
                <a:latin typeface="Montserrat"/>
              </a:rPr>
              <a:t>с</a:t>
            </a:r>
            <a:r>
              <a:rPr lang="ru-RU" sz="1900" dirty="0" smtClean="0">
                <a:solidFill>
                  <a:srgbClr val="000000"/>
                </a:solidFill>
                <a:latin typeface="Montserrat"/>
              </a:rPr>
              <a:t>пециалист </a:t>
            </a:r>
            <a:r>
              <a:rPr lang="ru-RU" sz="1900" dirty="0" smtClean="0">
                <a:solidFill>
                  <a:srgbClr val="000000"/>
                </a:solidFill>
                <a:latin typeface="Montserrat"/>
              </a:rPr>
              <a:t>по омоложению</a:t>
            </a:r>
            <a:endParaRPr lang="en-US" sz="1900" u="none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33617" y="-78677"/>
            <a:ext cx="15764401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93"/>
              </a:lnSpc>
              <a:spcBef>
                <a:spcPct val="0"/>
              </a:spcBef>
            </a:pPr>
            <a:r>
              <a:rPr lang="ru-RU" sz="6600" dirty="0" smtClean="0">
                <a:solidFill>
                  <a:srgbClr val="000000"/>
                </a:solidFill>
                <a:latin typeface="Libre Baskerville Italics"/>
              </a:rPr>
              <a:t>Сферы моей деятельности</a:t>
            </a:r>
            <a:endParaRPr lang="en-US" sz="6600" u="none" dirty="0">
              <a:solidFill>
                <a:srgbClr val="000000"/>
              </a:solidFill>
              <a:latin typeface="Libre Baskerville Itali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23" y="5056825"/>
            <a:ext cx="3468392" cy="462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04" y="4969956"/>
            <a:ext cx="3498196" cy="465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14325600" y="4895103"/>
            <a:ext cx="3429000" cy="46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3"/>
          <p:cNvSpPr txBox="1"/>
          <p:nvPr/>
        </p:nvSpPr>
        <p:spPr>
          <a:xfrm>
            <a:off x="5884180" y="1416040"/>
            <a:ext cx="391805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ru-RU" sz="3600" dirty="0">
                <a:solidFill>
                  <a:srgbClr val="000000"/>
                </a:solidFill>
                <a:latin typeface="Baskerville Display PT"/>
              </a:rPr>
              <a:t>2</a:t>
            </a:r>
            <a:r>
              <a:rPr lang="en-US" sz="3600" u="none" dirty="0" smtClean="0">
                <a:solidFill>
                  <a:srgbClr val="000000"/>
                </a:solidFill>
                <a:latin typeface="Baskerville Display PT"/>
              </a:rPr>
              <a:t>.</a:t>
            </a:r>
            <a:endParaRPr lang="en-US" sz="3600" u="none" dirty="0">
              <a:solidFill>
                <a:srgbClr val="000000"/>
              </a:solidFill>
              <a:latin typeface="Baskerville Display PT"/>
            </a:endParaRPr>
          </a:p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/>
              </a:rPr>
              <a:t>Телевидение</a:t>
            </a:r>
            <a:endParaRPr lang="en-US" sz="4000" b="1" u="none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12052892" y="1416173"/>
            <a:ext cx="391805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ru-RU" sz="3600" dirty="0">
                <a:solidFill>
                  <a:srgbClr val="000000"/>
                </a:solidFill>
                <a:latin typeface="Baskerville Display PT"/>
              </a:rPr>
              <a:t>3</a:t>
            </a:r>
            <a:r>
              <a:rPr lang="en-US" sz="3600" u="none" dirty="0" smtClean="0">
                <a:solidFill>
                  <a:srgbClr val="000000"/>
                </a:solidFill>
                <a:latin typeface="Baskerville Display PT"/>
              </a:rPr>
              <a:t>.</a:t>
            </a:r>
            <a:endParaRPr lang="en-US" sz="3600" u="none" dirty="0">
              <a:solidFill>
                <a:srgbClr val="000000"/>
              </a:solidFill>
              <a:latin typeface="Baskerville Display PT"/>
            </a:endParaRPr>
          </a:p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rgbClr val="000000"/>
                </a:solidFill>
                <a:latin typeface="Baskerville Display PT"/>
              </a:rPr>
              <a:t>Косметология</a:t>
            </a:r>
            <a:endParaRPr lang="en-US" sz="4000" b="1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" y="8866216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-81199"/>
            <a:ext cx="18288000" cy="103548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818"/>
            <a:ext cx="6729805" cy="384560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38438" y="3600708"/>
            <a:ext cx="4563877" cy="2293352"/>
            <a:chOff x="7563312" y="3170999"/>
            <a:chExt cx="4563877" cy="2293352"/>
          </a:xfrm>
        </p:grpSpPr>
        <p:grpSp>
          <p:nvGrpSpPr>
            <p:cNvPr id="8" name="Group 8"/>
            <p:cNvGrpSpPr/>
            <p:nvPr/>
          </p:nvGrpSpPr>
          <p:grpSpPr>
            <a:xfrm>
              <a:off x="7563312" y="3170999"/>
              <a:ext cx="3013752" cy="1809017"/>
              <a:chOff x="0" y="0"/>
              <a:chExt cx="793745" cy="47644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B88770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7844749" y="3450789"/>
              <a:ext cx="3013752" cy="1809017"/>
              <a:chOff x="0" y="0"/>
              <a:chExt cx="793745" cy="4764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F5F2EC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7859989" y="3463803"/>
              <a:ext cx="4267200" cy="2000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5247"/>
                </a:lnSpc>
                <a:spcBef>
                  <a:spcPct val="0"/>
                </a:spcBef>
              </a:pPr>
              <a:r>
                <a:rPr lang="ru-RU" sz="3748" dirty="0" smtClean="0">
                  <a:solidFill>
                    <a:srgbClr val="000000"/>
                  </a:solidFill>
                  <a:latin typeface="Baskerville Display PT"/>
                </a:rPr>
                <a:t>Появление новых профессий</a:t>
              </a:r>
              <a:endParaRPr lang="ru-RU" sz="3748" dirty="0">
                <a:solidFill>
                  <a:srgbClr val="000000"/>
                </a:solidFill>
                <a:latin typeface="Baskerville Display PT"/>
              </a:endParaRPr>
            </a:p>
            <a:p>
              <a:pPr marL="0" lvl="0" indent="0" algn="ctr">
                <a:lnSpc>
                  <a:spcPts val="5247"/>
                </a:lnSpc>
                <a:spcBef>
                  <a:spcPct val="0"/>
                </a:spcBef>
              </a:pPr>
              <a:endParaRPr lang="en-US" sz="3748" u="none" dirty="0">
                <a:solidFill>
                  <a:srgbClr val="000000"/>
                </a:solidFill>
                <a:latin typeface="Baskerville Display PT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969057" y="0"/>
            <a:ext cx="12649199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Новый мир – </a:t>
            </a:r>
          </a:p>
          <a:p>
            <a:pPr lvl="0" algn="ctr">
              <a:lnSpc>
                <a:spcPts val="11200"/>
              </a:lnSpc>
              <a:spcBef>
                <a:spcPct val="0"/>
              </a:spcBef>
            </a:pPr>
            <a:r>
              <a:rPr lang="ru-RU" sz="6000" dirty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н</a:t>
            </a:r>
            <a:r>
              <a:rPr lang="ru-RU" sz="6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овые формы коммуникации</a:t>
            </a:r>
            <a:endParaRPr lang="ru-RU" sz="6000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endParaRPr lang="en-US" sz="8000" u="none" dirty="0">
              <a:solidFill>
                <a:srgbClr val="000000"/>
              </a:solidFill>
              <a:latin typeface="Baskerville Display PT Itali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814" y="9121253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7086600" y="3638330"/>
            <a:ext cx="4563877" cy="2960201"/>
            <a:chOff x="7563312" y="3170999"/>
            <a:chExt cx="4563877" cy="2960201"/>
          </a:xfrm>
        </p:grpSpPr>
        <p:grpSp>
          <p:nvGrpSpPr>
            <p:cNvPr id="33" name="Group 8"/>
            <p:cNvGrpSpPr/>
            <p:nvPr/>
          </p:nvGrpSpPr>
          <p:grpSpPr>
            <a:xfrm>
              <a:off x="7563312" y="3170999"/>
              <a:ext cx="3013752" cy="1809017"/>
              <a:chOff x="0" y="0"/>
              <a:chExt cx="793745" cy="476449"/>
            </a:xfrm>
          </p:grpSpPr>
          <p:sp>
            <p:nvSpPr>
              <p:cNvPr id="41" name="Freeform 9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B88770"/>
              </a:solidFill>
            </p:spPr>
          </p:sp>
          <p:sp>
            <p:nvSpPr>
              <p:cNvPr id="43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36" name="Group 17"/>
            <p:cNvGrpSpPr/>
            <p:nvPr/>
          </p:nvGrpSpPr>
          <p:grpSpPr>
            <a:xfrm>
              <a:off x="7844749" y="3450789"/>
              <a:ext cx="3013752" cy="1809017"/>
              <a:chOff x="0" y="0"/>
              <a:chExt cx="793745" cy="476449"/>
            </a:xfrm>
          </p:grpSpPr>
          <p:sp>
            <p:nvSpPr>
              <p:cNvPr id="38" name="Freeform 18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F5F2EC"/>
              </a:solidFill>
            </p:spPr>
          </p:sp>
          <p:sp>
            <p:nvSpPr>
              <p:cNvPr id="3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37" name="TextBox 34"/>
            <p:cNvSpPr txBox="1"/>
            <p:nvPr/>
          </p:nvSpPr>
          <p:spPr>
            <a:xfrm>
              <a:off x="7859989" y="3463803"/>
              <a:ext cx="4267200" cy="2667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5247"/>
                </a:lnSpc>
                <a:spcBef>
                  <a:spcPct val="0"/>
                </a:spcBef>
              </a:pPr>
              <a:r>
                <a:rPr lang="ru-RU" sz="3748" dirty="0" smtClean="0">
                  <a:solidFill>
                    <a:srgbClr val="000000"/>
                  </a:solidFill>
                  <a:latin typeface="Baskerville Display PT"/>
                </a:rPr>
                <a:t>Высокая скорость всех процессов в обществе</a:t>
              </a:r>
              <a:endParaRPr lang="ru-RU" sz="3748" dirty="0">
                <a:solidFill>
                  <a:srgbClr val="000000"/>
                </a:solidFill>
                <a:latin typeface="Baskerville Display PT"/>
              </a:endParaRPr>
            </a:p>
            <a:p>
              <a:pPr marL="0" lvl="0" indent="0" algn="ctr">
                <a:lnSpc>
                  <a:spcPts val="5247"/>
                </a:lnSpc>
                <a:spcBef>
                  <a:spcPct val="0"/>
                </a:spcBef>
              </a:pPr>
              <a:endParaRPr lang="en-US" sz="3748" u="none" dirty="0">
                <a:solidFill>
                  <a:srgbClr val="000000"/>
                </a:solidFill>
                <a:latin typeface="Baskerville Display PT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3513938" y="3638330"/>
            <a:ext cx="4563877" cy="2960201"/>
            <a:chOff x="7563312" y="3170999"/>
            <a:chExt cx="4563877" cy="2960201"/>
          </a:xfrm>
        </p:grpSpPr>
        <p:grpSp>
          <p:nvGrpSpPr>
            <p:cNvPr id="45" name="Group 8"/>
            <p:cNvGrpSpPr/>
            <p:nvPr/>
          </p:nvGrpSpPr>
          <p:grpSpPr>
            <a:xfrm>
              <a:off x="7563312" y="3170999"/>
              <a:ext cx="3013752" cy="1809017"/>
              <a:chOff x="0" y="0"/>
              <a:chExt cx="793745" cy="476449"/>
            </a:xfrm>
          </p:grpSpPr>
          <p:sp>
            <p:nvSpPr>
              <p:cNvPr id="50" name="Freeform 9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B88770"/>
              </a:solidFill>
            </p:spPr>
          </p:sp>
          <p:sp>
            <p:nvSpPr>
              <p:cNvPr id="51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46" name="Group 17"/>
            <p:cNvGrpSpPr/>
            <p:nvPr/>
          </p:nvGrpSpPr>
          <p:grpSpPr>
            <a:xfrm>
              <a:off x="7844749" y="3450789"/>
              <a:ext cx="3013752" cy="1809017"/>
              <a:chOff x="0" y="0"/>
              <a:chExt cx="793745" cy="476449"/>
            </a:xfrm>
          </p:grpSpPr>
          <p:sp>
            <p:nvSpPr>
              <p:cNvPr id="48" name="Freeform 18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F5F2EC"/>
              </a:solidFill>
            </p:spPr>
          </p:sp>
          <p:sp>
            <p:nvSpPr>
              <p:cNvPr id="4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7" name="TextBox 34"/>
            <p:cNvSpPr txBox="1"/>
            <p:nvPr/>
          </p:nvSpPr>
          <p:spPr>
            <a:xfrm>
              <a:off x="7859989" y="3463803"/>
              <a:ext cx="4267200" cy="2667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5247"/>
                </a:lnSpc>
                <a:spcBef>
                  <a:spcPct val="0"/>
                </a:spcBef>
              </a:pPr>
              <a:r>
                <a:rPr lang="ru-RU" sz="3748" dirty="0" smtClean="0">
                  <a:solidFill>
                    <a:srgbClr val="000000"/>
                  </a:solidFill>
                  <a:latin typeface="Baskerville Display PT"/>
                </a:rPr>
                <a:t>Новый технологический уклад жизни</a:t>
              </a:r>
              <a:endParaRPr lang="ru-RU" sz="3748" dirty="0">
                <a:solidFill>
                  <a:srgbClr val="000000"/>
                </a:solidFill>
                <a:latin typeface="Baskerville Display PT"/>
              </a:endParaRPr>
            </a:p>
            <a:p>
              <a:pPr marL="0" lvl="0" indent="0" algn="ctr">
                <a:lnSpc>
                  <a:spcPts val="5247"/>
                </a:lnSpc>
                <a:spcBef>
                  <a:spcPct val="0"/>
                </a:spcBef>
              </a:pPr>
              <a:endParaRPr lang="en-US" sz="3748" u="none" dirty="0">
                <a:solidFill>
                  <a:srgbClr val="000000"/>
                </a:solidFill>
                <a:latin typeface="Baskerville Display PT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999119" y="6438900"/>
            <a:ext cx="4563877" cy="2960201"/>
            <a:chOff x="7563312" y="3170999"/>
            <a:chExt cx="4563877" cy="2960201"/>
          </a:xfrm>
        </p:grpSpPr>
        <p:grpSp>
          <p:nvGrpSpPr>
            <p:cNvPr id="53" name="Group 8"/>
            <p:cNvGrpSpPr/>
            <p:nvPr/>
          </p:nvGrpSpPr>
          <p:grpSpPr>
            <a:xfrm>
              <a:off x="7563312" y="3170999"/>
              <a:ext cx="3013752" cy="1809017"/>
              <a:chOff x="0" y="0"/>
              <a:chExt cx="793745" cy="476449"/>
            </a:xfrm>
          </p:grpSpPr>
          <p:sp>
            <p:nvSpPr>
              <p:cNvPr id="58" name="Freeform 9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B88770"/>
              </a:solidFill>
            </p:spPr>
          </p:sp>
          <p:sp>
            <p:nvSpPr>
              <p:cNvPr id="59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54" name="Group 17"/>
            <p:cNvGrpSpPr/>
            <p:nvPr/>
          </p:nvGrpSpPr>
          <p:grpSpPr>
            <a:xfrm>
              <a:off x="7844749" y="3450789"/>
              <a:ext cx="3013752" cy="1809017"/>
              <a:chOff x="0" y="0"/>
              <a:chExt cx="793745" cy="476449"/>
            </a:xfrm>
          </p:grpSpPr>
          <p:sp>
            <p:nvSpPr>
              <p:cNvPr id="56" name="Freeform 18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F5F2EC"/>
              </a:solidFill>
            </p:spPr>
          </p:sp>
          <p:sp>
            <p:nvSpPr>
              <p:cNvPr id="57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55" name="TextBox 34"/>
            <p:cNvSpPr txBox="1"/>
            <p:nvPr/>
          </p:nvSpPr>
          <p:spPr>
            <a:xfrm>
              <a:off x="7859989" y="3463803"/>
              <a:ext cx="4267200" cy="2667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5247"/>
                </a:lnSpc>
                <a:spcBef>
                  <a:spcPct val="0"/>
                </a:spcBef>
              </a:pPr>
              <a:r>
                <a:rPr lang="ru-RU" sz="3748" dirty="0" smtClean="0">
                  <a:solidFill>
                    <a:srgbClr val="000000"/>
                  </a:solidFill>
                  <a:latin typeface="Baskerville Display PT"/>
                </a:rPr>
                <a:t>Культурная трансформация мира</a:t>
              </a:r>
              <a:endParaRPr lang="ru-RU" sz="3748" dirty="0">
                <a:solidFill>
                  <a:srgbClr val="000000"/>
                </a:solidFill>
                <a:latin typeface="Baskerville Display PT"/>
              </a:endParaRPr>
            </a:p>
            <a:p>
              <a:pPr marL="0" lvl="0" indent="0" algn="ctr">
                <a:lnSpc>
                  <a:spcPts val="5247"/>
                </a:lnSpc>
                <a:spcBef>
                  <a:spcPct val="0"/>
                </a:spcBef>
              </a:pPr>
              <a:endParaRPr lang="en-US" sz="3748" u="none" dirty="0">
                <a:solidFill>
                  <a:srgbClr val="000000"/>
                </a:solidFill>
                <a:latin typeface="Baskerville Display PT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0505344" y="6440760"/>
            <a:ext cx="4563877" cy="2960201"/>
            <a:chOff x="7563312" y="3170999"/>
            <a:chExt cx="4563877" cy="2960201"/>
          </a:xfrm>
        </p:grpSpPr>
        <p:grpSp>
          <p:nvGrpSpPr>
            <p:cNvPr id="61" name="Group 8"/>
            <p:cNvGrpSpPr/>
            <p:nvPr/>
          </p:nvGrpSpPr>
          <p:grpSpPr>
            <a:xfrm>
              <a:off x="7563312" y="3170999"/>
              <a:ext cx="3013752" cy="1809017"/>
              <a:chOff x="0" y="0"/>
              <a:chExt cx="793745" cy="476449"/>
            </a:xfrm>
          </p:grpSpPr>
          <p:sp>
            <p:nvSpPr>
              <p:cNvPr id="66" name="Freeform 9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B88770"/>
              </a:solidFill>
            </p:spPr>
          </p:sp>
          <p:sp>
            <p:nvSpPr>
              <p:cNvPr id="67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62" name="Group 17"/>
            <p:cNvGrpSpPr/>
            <p:nvPr/>
          </p:nvGrpSpPr>
          <p:grpSpPr>
            <a:xfrm>
              <a:off x="7844749" y="3450789"/>
              <a:ext cx="3013752" cy="1809017"/>
              <a:chOff x="0" y="0"/>
              <a:chExt cx="793745" cy="476449"/>
            </a:xfrm>
          </p:grpSpPr>
          <p:sp>
            <p:nvSpPr>
              <p:cNvPr id="64" name="Freeform 18"/>
              <p:cNvSpPr/>
              <p:nvPr/>
            </p:nvSpPr>
            <p:spPr>
              <a:xfrm>
                <a:off x="0" y="0"/>
                <a:ext cx="793745" cy="476449"/>
              </a:xfrm>
              <a:custGeom>
                <a:avLst/>
                <a:gdLst/>
                <a:ahLst/>
                <a:cxnLst/>
                <a:rect l="l" t="t" r="r" b="b"/>
                <a:pathLst>
                  <a:path w="793745" h="476449">
                    <a:moveTo>
                      <a:pt x="0" y="0"/>
                    </a:moveTo>
                    <a:lnTo>
                      <a:pt x="793745" y="0"/>
                    </a:lnTo>
                    <a:lnTo>
                      <a:pt x="793745" y="476449"/>
                    </a:lnTo>
                    <a:lnTo>
                      <a:pt x="0" y="476449"/>
                    </a:lnTo>
                    <a:close/>
                  </a:path>
                </a:pathLst>
              </a:custGeom>
              <a:solidFill>
                <a:srgbClr val="F5F2EC"/>
              </a:solidFill>
            </p:spPr>
          </p:sp>
          <p:sp>
            <p:nvSpPr>
              <p:cNvPr id="65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63" name="TextBox 34"/>
            <p:cNvSpPr txBox="1"/>
            <p:nvPr/>
          </p:nvSpPr>
          <p:spPr>
            <a:xfrm>
              <a:off x="7859989" y="3463803"/>
              <a:ext cx="4267200" cy="2667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5247"/>
                </a:lnSpc>
                <a:spcBef>
                  <a:spcPct val="0"/>
                </a:spcBef>
              </a:pPr>
              <a:r>
                <a:rPr lang="ru-RU" sz="3748" dirty="0" smtClean="0">
                  <a:solidFill>
                    <a:srgbClr val="000000"/>
                  </a:solidFill>
                  <a:latin typeface="Baskerville Display PT"/>
                </a:rPr>
                <a:t>Быстрое развитие искусственного интеллекта</a:t>
              </a:r>
              <a:endParaRPr lang="ru-RU" sz="3748" dirty="0">
                <a:solidFill>
                  <a:srgbClr val="000000"/>
                </a:solidFill>
                <a:latin typeface="Baskerville Display PT"/>
              </a:endParaRPr>
            </a:p>
            <a:p>
              <a:pPr marL="0" lvl="0" indent="0" algn="ctr">
                <a:lnSpc>
                  <a:spcPts val="5247"/>
                </a:lnSpc>
                <a:spcBef>
                  <a:spcPct val="0"/>
                </a:spcBef>
              </a:pPr>
              <a:endParaRPr lang="en-US" sz="3748" u="none" dirty="0">
                <a:solidFill>
                  <a:srgbClr val="000000"/>
                </a:solidFill>
                <a:latin typeface="Baskerville Display PT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11562" y="-41030"/>
            <a:ext cx="18308736" cy="103280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" y="-114300"/>
            <a:ext cx="4775201" cy="35814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29200" y="1714500"/>
            <a:ext cx="12496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99"/>
              </a:lnSpc>
              <a:spcBef>
                <a:spcPct val="0"/>
              </a:spcBef>
            </a:pPr>
            <a:r>
              <a:rPr lang="ru-RU" sz="6999" dirty="0" smtClean="0">
                <a:solidFill>
                  <a:srgbClr val="000000"/>
                </a:solidFill>
                <a:latin typeface="Libre Baskerville Italics"/>
              </a:rPr>
              <a:t>Персональный </a:t>
            </a:r>
            <a:r>
              <a:rPr lang="ru-RU" sz="6999" dirty="0">
                <a:solidFill>
                  <a:srgbClr val="000000"/>
                </a:solidFill>
                <a:latin typeface="Libre Baskerville Italics"/>
              </a:rPr>
              <a:t>(личный) бренд</a:t>
            </a:r>
            <a:endParaRPr lang="en-US" sz="6999" dirty="0">
              <a:solidFill>
                <a:srgbClr val="000000"/>
              </a:solidFill>
              <a:latin typeface="Libre Baskerville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1" y="4229100"/>
            <a:ext cx="5486400" cy="491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Понятие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из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маркетинга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1997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году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Том Питерс,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впервые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предложил рассматривать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личность как "бренд" в профессиональной </a:t>
            </a: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сфере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  <a:cs typeface="Times New Roman" panose="02020603050405020304" pitchFamily="18" charset="0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  <a:cs typeface="Times New Roman" panose="02020603050405020304" pitchFamily="18" charset="0"/>
            </a:endParaRPr>
          </a:p>
          <a:p>
            <a:pPr marL="0" lvl="0" indent="0">
              <a:lnSpc>
                <a:spcPts val="2660"/>
              </a:lnSpc>
              <a:spcBef>
                <a:spcPct val="0"/>
              </a:spcBef>
            </a:pPr>
            <a:endParaRPr lang="en-US" sz="1900" u="none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99640" y="3619500"/>
            <a:ext cx="2740713" cy="62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r>
              <a:rPr lang="en-US" sz="3748" u="none" dirty="0">
                <a:solidFill>
                  <a:srgbClr val="000000"/>
                </a:solidFill>
                <a:latin typeface="Baskerville Display PT"/>
              </a:rPr>
              <a:t>1.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58411" y="4170326"/>
            <a:ext cx="5410200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Персональный бренд актуален не только для отдельных личностей, но и для организаций, учреждений.</a:t>
            </a: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28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580912" y="3467100"/>
            <a:ext cx="3254923" cy="62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r>
              <a:rPr lang="en-US" sz="3748" u="none" dirty="0">
                <a:solidFill>
                  <a:srgbClr val="000000"/>
                </a:solidFill>
                <a:latin typeface="Baskerville Display PT"/>
              </a:rPr>
              <a:t>3.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15000" y="4092032"/>
            <a:ext cx="7055093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Персональный бренд — </a:t>
            </a: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это уникальный образ и восприятие персоны в профессиональном и личном контексте. </a:t>
            </a: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Это комбинация навыков, ценностей и визуальных элементов, которые выделяют человека среди других, формируя его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узнаваемость и влияние.</a:t>
            </a: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28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 </a:t>
            </a:r>
            <a:endParaRPr lang="en-US" sz="2800" u="none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48600" y="3543300"/>
            <a:ext cx="2740713" cy="62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r>
              <a:rPr lang="en-US" sz="3748" u="none" dirty="0">
                <a:solidFill>
                  <a:srgbClr val="000000"/>
                </a:solidFill>
                <a:latin typeface="Baskerville Display PT"/>
              </a:rPr>
              <a:t>2.</a:t>
            </a:r>
          </a:p>
        </p:txBody>
      </p:sp>
      <p:sp>
        <p:nvSpPr>
          <p:cNvPr id="13" name="AutoShape 13"/>
          <p:cNvSpPr/>
          <p:nvPr/>
        </p:nvSpPr>
        <p:spPr>
          <a:xfrm>
            <a:off x="3930033" y="3848100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9957424" y="3848100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6061015" y="3848100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-2228389" y="3848100"/>
            <a:ext cx="4456777" cy="0"/>
          </a:xfrm>
          <a:prstGeom prst="line">
            <a:avLst/>
          </a:prstGeom>
          <a:ln w="28575" cap="flat">
            <a:solidFill>
              <a:srgbClr val="B8877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75" y="9105900"/>
            <a:ext cx="29749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30480" y="0"/>
            <a:ext cx="18288000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0" y="1417843"/>
            <a:ext cx="17526000" cy="145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Бренд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медицинского/образовательного учреждения влияет на его сотрудников и наоборот деятельность каждого сотрудника/студента формирует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бренд учреждения.</a:t>
            </a: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78474" y="1378324"/>
            <a:ext cx="5741100" cy="64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7"/>
              </a:lnSpc>
              <a:spcBef>
                <a:spcPct val="0"/>
              </a:spcBef>
            </a:pPr>
            <a:endParaRPr lang="en-US" sz="3748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94" y="5981700"/>
            <a:ext cx="7514706" cy="43053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6800" y="62718"/>
            <a:ext cx="16040100" cy="1370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793"/>
              </a:lnSpc>
              <a:spcBef>
                <a:spcPct val="0"/>
              </a:spcBef>
            </a:pPr>
            <a:r>
              <a:rPr lang="ru-RU" sz="7200" dirty="0" smtClean="0">
                <a:solidFill>
                  <a:srgbClr val="000000"/>
                </a:solidFill>
                <a:latin typeface="Libre Baskerville Italics"/>
              </a:rPr>
              <a:t>Выгодный симбиоз</a:t>
            </a:r>
            <a:endParaRPr lang="en-US" sz="7200" u="none" dirty="0">
              <a:solidFill>
                <a:srgbClr val="000000"/>
              </a:solidFill>
              <a:latin typeface="Libre Baskerville Itali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708" y="344778"/>
            <a:ext cx="2971800" cy="8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8"/>
          <p:cNvSpPr txBox="1"/>
          <p:nvPr/>
        </p:nvSpPr>
        <p:spPr>
          <a:xfrm>
            <a:off x="766634" y="2918532"/>
            <a:ext cx="17301878" cy="444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60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000000"/>
                </a:solidFill>
                <a:latin typeface="Baskerville Display PT"/>
              </a:rPr>
              <a:t> </a:t>
            </a:r>
            <a:endParaRPr lang="ru-RU" sz="36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endParaRPr lang="ru-RU" sz="3600" b="1" dirty="0" smtClean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Мы создаем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имидж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фармацевтического колледжа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, как и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студенты. </a:t>
            </a: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И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всегда приятно, приходя в лечебные учреждения, слышать,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отзывы о наших ребятах, которые показали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себя как «</a:t>
            </a:r>
            <a:r>
              <a:rPr lang="ru-RU" sz="3600" dirty="0" err="1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умнички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», «очень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старательные», 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«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владеют манипуляциями</a:t>
            </a:r>
            <a:r>
              <a:rPr lang="ru-RU" sz="3600" dirty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». </a:t>
            </a:r>
            <a:endParaRPr lang="ru-RU" sz="3600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pPr marL="0" lvl="0" indent="0">
              <a:lnSpc>
                <a:spcPts val="5247"/>
              </a:lnSpc>
              <a:spcBef>
                <a:spcPct val="0"/>
              </a:spcBef>
            </a:pPr>
            <a:endParaRPr lang="ru-RU" sz="3600" dirty="0" smtClean="0">
              <a:solidFill>
                <a:srgbClr val="000000"/>
              </a:solidFill>
              <a:latin typeface="Baskerville Display PT"/>
            </a:endParaRPr>
          </a:p>
          <a:p>
            <a:pPr marL="0" lvl="0" indent="0">
              <a:lnSpc>
                <a:spcPts val="5247"/>
              </a:lnSpc>
              <a:spcBef>
                <a:spcPct val="0"/>
              </a:spcBef>
            </a:pPr>
            <a:endParaRPr lang="en-US" sz="3600" u="none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3700"/>
            <a:ext cx="3157537" cy="1068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5861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553200" y="5573648"/>
            <a:ext cx="4998308" cy="2473474"/>
            <a:chOff x="0" y="0"/>
            <a:chExt cx="1316427" cy="6514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6427" cy="651450"/>
            </a:xfrm>
            <a:custGeom>
              <a:avLst/>
              <a:gdLst/>
              <a:ahLst/>
              <a:cxnLst/>
              <a:rect l="l" t="t" r="r" b="b"/>
              <a:pathLst>
                <a:path w="1316427" h="651450">
                  <a:moveTo>
                    <a:pt x="0" y="0"/>
                  </a:moveTo>
                  <a:lnTo>
                    <a:pt x="1316427" y="0"/>
                  </a:lnTo>
                  <a:lnTo>
                    <a:pt x="1316427" y="651450"/>
                  </a:lnTo>
                  <a:lnTo>
                    <a:pt x="0" y="651450"/>
                  </a:lnTo>
                  <a:close/>
                </a:path>
              </a:pathLst>
            </a:custGeom>
            <a:solidFill>
              <a:srgbClr val="B88770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60992" y="5550695"/>
            <a:ext cx="4998308" cy="2473474"/>
            <a:chOff x="0" y="0"/>
            <a:chExt cx="1316427" cy="651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6427" cy="651450"/>
            </a:xfrm>
            <a:custGeom>
              <a:avLst/>
              <a:gdLst/>
              <a:ahLst/>
              <a:cxnLst/>
              <a:rect l="l" t="t" r="r" b="b"/>
              <a:pathLst>
                <a:path w="1316427" h="651450">
                  <a:moveTo>
                    <a:pt x="0" y="0"/>
                  </a:moveTo>
                  <a:lnTo>
                    <a:pt x="1316427" y="0"/>
                  </a:lnTo>
                  <a:lnTo>
                    <a:pt x="1316427" y="651450"/>
                  </a:lnTo>
                  <a:lnTo>
                    <a:pt x="0" y="651450"/>
                  </a:lnTo>
                  <a:close/>
                </a:path>
              </a:pathLst>
            </a:custGeom>
            <a:solidFill>
              <a:srgbClr val="B88770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553200" y="8295752"/>
            <a:ext cx="499830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ru-RU" sz="5400" dirty="0" smtClean="0">
                <a:solidFill>
                  <a:srgbClr val="000000"/>
                </a:solidFill>
                <a:latin typeface="Baskerville Display PT"/>
              </a:rPr>
              <a:t>Репутация</a:t>
            </a:r>
            <a:endParaRPr lang="en-US" sz="5400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60992" y="8293399"/>
            <a:ext cx="499830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ru-RU" sz="5400" dirty="0" smtClean="0">
                <a:solidFill>
                  <a:srgbClr val="000000"/>
                </a:solidFill>
                <a:latin typeface="Baskerville Display PT"/>
              </a:rPr>
              <a:t>Активность в соц. сетях</a:t>
            </a:r>
            <a:endParaRPr lang="en-US" sz="5400" dirty="0">
              <a:solidFill>
                <a:srgbClr val="000000"/>
              </a:solidFill>
              <a:latin typeface="Baskerville Display P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11116" y="5559467"/>
            <a:ext cx="4998308" cy="2473474"/>
            <a:chOff x="0" y="0"/>
            <a:chExt cx="1316427" cy="651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16427" cy="651450"/>
            </a:xfrm>
            <a:custGeom>
              <a:avLst/>
              <a:gdLst/>
              <a:ahLst/>
              <a:cxnLst/>
              <a:rect l="l" t="t" r="r" b="b"/>
              <a:pathLst>
                <a:path w="1316427" h="651450">
                  <a:moveTo>
                    <a:pt x="0" y="0"/>
                  </a:moveTo>
                  <a:lnTo>
                    <a:pt x="1316427" y="0"/>
                  </a:lnTo>
                  <a:lnTo>
                    <a:pt x="1316427" y="651450"/>
                  </a:lnTo>
                  <a:lnTo>
                    <a:pt x="0" y="651450"/>
                  </a:lnTo>
                  <a:close/>
                </a:path>
              </a:pathLst>
            </a:custGeom>
            <a:solidFill>
              <a:srgbClr val="B88770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11116" y="8320760"/>
            <a:ext cx="499830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ru-RU" sz="5400" dirty="0" smtClean="0">
                <a:solidFill>
                  <a:srgbClr val="000000"/>
                </a:solidFill>
                <a:latin typeface="Baskerville Display PT"/>
              </a:rPr>
              <a:t>Известность</a:t>
            </a:r>
            <a:endParaRPr lang="en-US" sz="5400" dirty="0">
              <a:solidFill>
                <a:srgbClr val="000000"/>
              </a:solidFill>
              <a:latin typeface="Baskerville Display PT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3818" b="25362"/>
          <a:stretch/>
        </p:blipFill>
        <p:spPr>
          <a:xfrm>
            <a:off x="13182600" y="3539085"/>
            <a:ext cx="3124200" cy="3248347"/>
          </a:xfrm>
          <a:prstGeom prst="rect">
            <a:avLst/>
          </a:prstGeom>
        </p:spPr>
      </p:pic>
      <p:sp>
        <p:nvSpPr>
          <p:cNvPr id="27" name="TextBox 24"/>
          <p:cNvSpPr txBox="1"/>
          <p:nvPr/>
        </p:nvSpPr>
        <p:spPr>
          <a:xfrm>
            <a:off x="7858" y="815340"/>
            <a:ext cx="171450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 smtClean="0">
                <a:solidFill>
                  <a:srgbClr val="000000"/>
                </a:solidFill>
                <a:latin typeface="Baskerville Display PT Bold" panose="020B0604020202020204" charset="-52"/>
                <a:ea typeface="Baskerville Display PT Bold" panose="020B0604020202020204" charset="-52"/>
              </a:rPr>
              <a:t>Личный бренд не равно…</a:t>
            </a:r>
            <a:endParaRPr lang="en-US" sz="8000" dirty="0">
              <a:solidFill>
                <a:srgbClr val="000000"/>
              </a:solidFill>
              <a:latin typeface="Baskerville Display PT Bold" panose="020B0604020202020204" charset="-52"/>
              <a:ea typeface="Baskerville Display PT Bold" panose="020B0604020202020204" charset="-5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1" r="7029" b="2956"/>
          <a:stretch/>
        </p:blipFill>
        <p:spPr bwMode="auto">
          <a:xfrm>
            <a:off x="7139354" y="3571554"/>
            <a:ext cx="3885962" cy="31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845595"/>
            <a:ext cx="3757246" cy="29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9329614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30480" y="-46893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4036065" cy="10287000"/>
            <a:chOff x="0" y="0"/>
            <a:chExt cx="106299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2997" cy="2709333"/>
            </a:xfrm>
            <a:custGeom>
              <a:avLst/>
              <a:gdLst/>
              <a:ahLst/>
              <a:cxnLst/>
              <a:rect l="l" t="t" r="r" b="b"/>
              <a:pathLst>
                <a:path w="1062997" h="2709333">
                  <a:moveTo>
                    <a:pt x="0" y="0"/>
                  </a:moveTo>
                  <a:lnTo>
                    <a:pt x="1062997" y="0"/>
                  </a:lnTo>
                  <a:lnTo>
                    <a:pt x="10629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88770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495800" y="202009"/>
            <a:ext cx="133350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ru-RU" sz="5400" b="1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ПЕРСОНАЛЬНЫЙ БРЕНД В МЕДИЦИНЕ</a:t>
            </a:r>
            <a:endParaRPr lang="en-US" sz="5400" b="1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90122" y="5991792"/>
            <a:ext cx="131826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26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Baskerville Display PT"/>
              </a:rPr>
              <a:t>В </a:t>
            </a:r>
            <a:r>
              <a:rPr lang="ru-RU" sz="3200" b="1" dirty="0">
                <a:solidFill>
                  <a:srgbClr val="000000"/>
                </a:solidFill>
                <a:latin typeface="Baskerville Display PT"/>
              </a:rPr>
              <a:t>контексте медицинского образования</a:t>
            </a:r>
            <a:r>
              <a:rPr lang="ru-RU" sz="3200" dirty="0">
                <a:solidFill>
                  <a:srgbClr val="000000"/>
                </a:solidFill>
                <a:latin typeface="Baskerville Display PT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формирование персонального </a:t>
            </a:r>
            <a:r>
              <a:rPr lang="ru-RU" sz="3200" dirty="0">
                <a:solidFill>
                  <a:srgbClr val="000000"/>
                </a:solidFill>
                <a:latin typeface="Baskerville Display PT"/>
              </a:rPr>
              <a:t>бренда становится </a:t>
            </a: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частью </a:t>
            </a: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качественного </a:t>
            </a:r>
            <a:r>
              <a:rPr lang="ru-RU" sz="3200" dirty="0">
                <a:solidFill>
                  <a:srgbClr val="000000"/>
                </a:solidFill>
                <a:latin typeface="Baskerville Display PT"/>
              </a:rPr>
              <a:t>образовательного </a:t>
            </a: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процесса</a:t>
            </a:r>
            <a:r>
              <a:rPr lang="en-US" sz="3200" dirty="0">
                <a:solidFill>
                  <a:srgbClr val="000000"/>
                </a:solidFill>
                <a:latin typeface="Baskerville Display PT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и </a:t>
            </a:r>
            <a:r>
              <a:rPr lang="ru-RU" sz="3200" dirty="0">
                <a:solidFill>
                  <a:srgbClr val="000000"/>
                </a:solidFill>
                <a:latin typeface="Baskerville Display PT"/>
              </a:rPr>
              <a:t>важным фактором в построении </a:t>
            </a: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успешной </a:t>
            </a:r>
            <a:r>
              <a:rPr lang="ru-RU" sz="3200" dirty="0">
                <a:solidFill>
                  <a:srgbClr val="000000"/>
                </a:solidFill>
                <a:latin typeface="Baskerville Display PT"/>
              </a:rPr>
              <a:t>образовательной траектории студента </a:t>
            </a:r>
            <a:r>
              <a:rPr lang="ru-RU" sz="3200" dirty="0" smtClean="0">
                <a:solidFill>
                  <a:srgbClr val="000000"/>
                </a:solidFill>
                <a:latin typeface="Baskerville Display PT"/>
              </a:rPr>
              <a:t>и </a:t>
            </a:r>
            <a:r>
              <a:rPr lang="ru-RU" sz="3200" dirty="0">
                <a:solidFill>
                  <a:srgbClr val="000000"/>
                </a:solidFill>
                <a:latin typeface="Baskerville Display PT"/>
              </a:rPr>
              <a:t>карьеры преподавателя.</a:t>
            </a:r>
          </a:p>
          <a:p>
            <a:pPr>
              <a:lnSpc>
                <a:spcPts val="4226"/>
              </a:lnSpc>
            </a:pPr>
            <a:endParaRPr lang="en-US" sz="3018" dirty="0">
              <a:solidFill>
                <a:srgbClr val="000000"/>
              </a:solidFill>
              <a:latin typeface="Baskerville Display P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4882" y="2020312"/>
            <a:ext cx="133927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Baskerville Display PT" panose="020B0604020202020204" charset="-52"/>
                <a:ea typeface="Baskerville Display PT" panose="020B0604020202020204" charset="-52"/>
              </a:rPr>
              <a:t>Персональный бренд в </a:t>
            </a:r>
            <a:r>
              <a:rPr lang="ru-RU" sz="3200" b="1" dirty="0" smtClean="0">
                <a:latin typeface="Baskerville Display PT" panose="020B0604020202020204" charset="-52"/>
                <a:ea typeface="Baskerville Display PT" panose="020B0604020202020204" charset="-52"/>
              </a:rPr>
              <a:t>медицине </a:t>
            </a:r>
            <a:r>
              <a:rPr lang="ru-RU" sz="3200" dirty="0">
                <a:latin typeface="Baskerville Display PT" panose="020B0604020202020204" charset="-52"/>
                <a:ea typeface="Baskerville Display PT" panose="020B0604020202020204" charset="-52"/>
              </a:rPr>
              <a:t>— </a:t>
            </a:r>
            <a:r>
              <a:rPr lang="ru-RU" sz="3200" dirty="0" smtClean="0">
                <a:latin typeface="Baskerville Display PT" panose="020B0604020202020204" charset="-52"/>
                <a:ea typeface="Baskerville Display PT" panose="020B0604020202020204" charset="-52"/>
              </a:rPr>
              <a:t>это </a:t>
            </a:r>
            <a:r>
              <a:rPr lang="ru-RU" sz="3200" dirty="0" smtClean="0">
                <a:latin typeface="Baskerville Display PT" panose="020B0604020202020204" charset="-52"/>
                <a:ea typeface="Baskerville Display PT" panose="020B0604020202020204" charset="-52"/>
              </a:rPr>
              <a:t>«катализатор восприятия» </a:t>
            </a:r>
            <a:r>
              <a:rPr lang="ru-RU" sz="3200" dirty="0">
                <a:latin typeface="Baskerville Display PT" panose="020B0604020202020204" charset="-52"/>
                <a:ea typeface="Baskerville Display PT" panose="020B0604020202020204" charset="-52"/>
              </a:rPr>
              <a:t>профессионала. </a:t>
            </a:r>
            <a:endParaRPr lang="ru-RU" sz="3200" dirty="0" smtClean="0"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r>
              <a:rPr lang="ru-RU" sz="3200" dirty="0" smtClean="0">
                <a:latin typeface="Baskerville Display PT" panose="020B0604020202020204" charset="-52"/>
                <a:ea typeface="Baskerville Display PT" panose="020B0604020202020204" charset="-52"/>
              </a:rPr>
              <a:t>Это стратегический </a:t>
            </a:r>
            <a:r>
              <a:rPr lang="ru-RU" sz="3200" dirty="0">
                <a:latin typeface="Baskerville Display PT" panose="020B0604020202020204" charset="-52"/>
                <a:ea typeface="Baskerville Display PT" panose="020B0604020202020204" charset="-52"/>
              </a:rPr>
              <a:t>инструмент, который помогает </a:t>
            </a:r>
            <a:r>
              <a:rPr lang="ru-RU" sz="3200" dirty="0" smtClean="0">
                <a:latin typeface="Baskerville Display PT" panose="020B0604020202020204" charset="-52"/>
                <a:ea typeface="Baskerville Display PT" panose="020B0604020202020204" charset="-52"/>
              </a:rPr>
              <a:t>выстроить эффективную коммуникацию с пациентами и коллегами, </a:t>
            </a:r>
            <a:r>
              <a:rPr lang="ru-RU" sz="3200" dirty="0">
                <a:latin typeface="Baskerville Display PT" panose="020B0604020202020204" charset="-52"/>
                <a:ea typeface="Baskerville Display PT" panose="020B0604020202020204" charset="-52"/>
              </a:rPr>
              <a:t>положительно влиять на личностное </a:t>
            </a:r>
            <a:r>
              <a:rPr lang="ru-RU" sz="3200" dirty="0" smtClean="0">
                <a:latin typeface="Baskerville Display PT" panose="020B0604020202020204" charset="-52"/>
                <a:ea typeface="Baskerville Display PT" panose="020B0604020202020204" charset="-52"/>
              </a:rPr>
              <a:t>и </a:t>
            </a:r>
            <a:r>
              <a:rPr lang="ru-RU" sz="3200" dirty="0">
                <a:latin typeface="Baskerville Display PT" panose="020B0604020202020204" charset="-52"/>
                <a:ea typeface="Baskerville Display PT" panose="020B0604020202020204" charset="-52"/>
              </a:rPr>
              <a:t>профессиональное развитие. </a:t>
            </a:r>
            <a:endParaRPr lang="ru-RU" sz="3200" dirty="0" smtClean="0">
              <a:latin typeface="Baskerville Display PT" panose="020B0604020202020204" charset="-52"/>
              <a:ea typeface="Baskerville Display PT" panose="020B0604020202020204" charset="-52"/>
            </a:endParaRPr>
          </a:p>
          <a:p>
            <a:r>
              <a:rPr lang="ru-RU" sz="3200" dirty="0" smtClean="0">
                <a:latin typeface="Baskerville Display PT" panose="020B0604020202020204" charset="-52"/>
                <a:ea typeface="Baskerville Display PT" panose="020B0604020202020204" charset="-52"/>
              </a:rPr>
              <a:t>Сильный ПБ врача может стать причиной, по которой пациенты выбирают именно его.</a:t>
            </a:r>
            <a:endParaRPr lang="ru-RU" sz="3200" dirty="0"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019300"/>
            <a:ext cx="4343400" cy="66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8913108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79010" y="-44443"/>
            <a:ext cx="18367010" cy="10331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984" y="630942"/>
            <a:ext cx="18069021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ru-RU" sz="4800" b="1" u="none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ПРИМЕРЫ УПЕШНЫХ ЛИЧНЫХ БРЕНДОВ В МЕДИЦИНЕ </a:t>
            </a:r>
            <a:endParaRPr lang="en-US" sz="4800" b="1" u="none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3400" y="7622470"/>
            <a:ext cx="16992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Можно по-разному относиться к профессиональной деятельности и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личности,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но каждый из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них служит </a:t>
            </a:r>
            <a:r>
              <a:rPr lang="ru-RU" sz="3600" dirty="0" smtClean="0">
                <a:solidFill>
                  <a:srgbClr val="000000"/>
                </a:solidFill>
                <a:latin typeface="Baskerville Display PT" panose="020B0604020202020204" charset="-52"/>
                <a:ea typeface="Baskerville Display PT" panose="020B0604020202020204" charset="-52"/>
              </a:rPr>
              <a:t>примером успешно выстроенного персонального бренда </a:t>
            </a:r>
            <a:endParaRPr lang="en-US" sz="3600" u="none" dirty="0">
              <a:solidFill>
                <a:srgbClr val="000000"/>
              </a:solidFill>
              <a:latin typeface="Baskerville Display PT" panose="020B0604020202020204" charset="-52"/>
              <a:ea typeface="Baskerville Display PT" panose="020B0604020202020204" charset="-52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-457200"/>
            <a:ext cx="3084513" cy="1074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121597" y="2181202"/>
            <a:ext cx="15453546" cy="4852104"/>
            <a:chOff x="777240" y="1303434"/>
            <a:chExt cx="15453546" cy="485210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8" r="13547"/>
            <a:stretch/>
          </p:blipFill>
          <p:spPr>
            <a:xfrm>
              <a:off x="9665733" y="1303434"/>
              <a:ext cx="6565053" cy="4262578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777240" y="5813882"/>
              <a:ext cx="3859293" cy="319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r>
                <a:rPr lang="ru-RU" sz="1900" u="none" dirty="0" smtClean="0">
                  <a:solidFill>
                    <a:srgbClr val="000000"/>
                  </a:solidFill>
                  <a:latin typeface="Montserrat"/>
                </a:rPr>
                <a:t>Елена Малышева</a:t>
              </a:r>
              <a:endParaRPr lang="en-US" sz="1900" u="none" dirty="0">
                <a:solidFill>
                  <a:srgbClr val="000000"/>
                </a:solidFill>
                <a:latin typeface="Montserrat"/>
              </a:endParaRP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76"/>
            <a:stretch/>
          </p:blipFill>
          <p:spPr>
            <a:xfrm>
              <a:off x="1219200" y="1303434"/>
              <a:ext cx="4950188" cy="426257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133" y="1303434"/>
              <a:ext cx="7577918" cy="4262578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3" t="6472" r="8386" b="36699"/>
            <a:stretch/>
          </p:blipFill>
          <p:spPr>
            <a:xfrm>
              <a:off x="8557902" y="1303434"/>
              <a:ext cx="3624411" cy="4262578"/>
            </a:xfrm>
            <a:prstGeom prst="rect">
              <a:avLst/>
            </a:prstGeom>
          </p:spPr>
        </p:pic>
        <p:sp>
          <p:nvSpPr>
            <p:cNvPr id="14" name="TextBox 9"/>
            <p:cNvSpPr txBox="1"/>
            <p:nvPr/>
          </p:nvSpPr>
          <p:spPr>
            <a:xfrm>
              <a:off x="4560333" y="5835642"/>
              <a:ext cx="3859293" cy="319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r>
                <a:rPr lang="ru-RU" sz="1900" dirty="0" smtClean="0">
                  <a:solidFill>
                    <a:srgbClr val="000000"/>
                  </a:solidFill>
                  <a:latin typeface="Montserrat"/>
                </a:rPr>
                <a:t>Андрей Курпатов</a:t>
              </a:r>
              <a:endParaRPr lang="en-US" sz="1900" u="none" dirty="0">
                <a:solidFill>
                  <a:srgbClr val="000000"/>
                </a:solidFill>
                <a:latin typeface="Montserrat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8446533" y="5835642"/>
              <a:ext cx="3859293" cy="319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r>
                <a:rPr lang="ru-RU" sz="1900" dirty="0" smtClean="0">
                  <a:solidFill>
                    <a:srgbClr val="000000"/>
                  </a:solidFill>
                  <a:latin typeface="Montserrat"/>
                </a:rPr>
                <a:t>Сергей Бубновский</a:t>
              </a:r>
              <a:endParaRPr lang="en-US" sz="1900" u="none" dirty="0">
                <a:solidFill>
                  <a:srgbClr val="000000"/>
                </a:solidFill>
                <a:latin typeface="Montserrat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12256533" y="5835642"/>
              <a:ext cx="3859293" cy="319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r>
                <a:rPr lang="ru-RU" sz="1900" dirty="0" smtClean="0">
                  <a:solidFill>
                    <a:srgbClr val="000000"/>
                  </a:solidFill>
                  <a:latin typeface="Montserrat"/>
                </a:rPr>
                <a:t>Александр Мясников</a:t>
              </a:r>
              <a:endParaRPr lang="en-US" sz="1900" u="none" dirty="0">
                <a:solidFill>
                  <a:srgbClr val="000000"/>
                </a:solidFill>
                <a:latin typeface="Montserrat"/>
              </a:endParaRPr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56" y="9003804"/>
            <a:ext cx="29749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13079</TotalTime>
  <Words>1142</Words>
  <Application>Microsoft Office PowerPoint</Application>
  <PresentationFormat>Произвольный</PresentationFormat>
  <Paragraphs>278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Baskerville Display PT</vt:lpstr>
      <vt:lpstr>Lato</vt:lpstr>
      <vt:lpstr>Times New Roman</vt:lpstr>
      <vt:lpstr>Montserrat</vt:lpstr>
      <vt:lpstr>Baskerville Display PT Bold</vt:lpstr>
      <vt:lpstr>Libre Baskerville Italics</vt:lpstr>
      <vt:lpstr>Calibri</vt:lpstr>
      <vt:lpstr>Baskerville Display PT Italics</vt:lpstr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Nude and Black French Fashion Aesthetic Marketing plan</dc:title>
  <dc:creator>Анастасия Штукарина</dc:creator>
  <cp:lastModifiedBy>Анастасия Штукарина</cp:lastModifiedBy>
  <cp:revision>112</cp:revision>
  <dcterms:created xsi:type="dcterms:W3CDTF">2006-08-16T00:00:00Z</dcterms:created>
  <dcterms:modified xsi:type="dcterms:W3CDTF">2024-02-08T14:42:38Z</dcterms:modified>
  <dc:identifier>DAFghkXbfgk</dc:identifier>
</cp:coreProperties>
</file>