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F21B9F-D754-4BFB-9454-D198DCBD987E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29053A-0774-41D4-8E07-84EBAEAFA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mr.krasgmu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Меры по улучшению </a:t>
            </a:r>
            <a:r>
              <a:rPr lang="ru-RU" dirty="0" err="1" smtClean="0"/>
              <a:t>наукометрических</a:t>
            </a:r>
            <a:r>
              <a:rPr lang="ru-RU" dirty="0" smtClean="0"/>
              <a:t> показателей</a:t>
            </a:r>
            <a:br>
              <a:rPr lang="ru-RU" dirty="0" smtClean="0"/>
            </a:br>
            <a:r>
              <a:rPr lang="ru-RU" dirty="0" smtClean="0"/>
              <a:t>журнала </a:t>
            </a:r>
            <a:br>
              <a:rPr lang="ru-RU" dirty="0" smtClean="0"/>
            </a:br>
            <a:r>
              <a:rPr lang="ru-RU" dirty="0" smtClean="0"/>
              <a:t>«Сибирское </a:t>
            </a:r>
            <a:r>
              <a:rPr lang="ru-RU" dirty="0" smtClean="0"/>
              <a:t>медицинское </a:t>
            </a:r>
            <a:r>
              <a:rPr lang="ru-RU" dirty="0" smtClean="0"/>
              <a:t>обозрение»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941168"/>
            <a:ext cx="6480048" cy="1752600"/>
          </a:xfrm>
        </p:spPr>
        <p:txBody>
          <a:bodyPr/>
          <a:lstStyle/>
          <a:p>
            <a:r>
              <a:rPr lang="ru-RU" dirty="0" err="1" smtClean="0"/>
              <a:t>Салмин</a:t>
            </a:r>
            <a:r>
              <a:rPr lang="ru-RU" dirty="0" smtClean="0"/>
              <a:t> В.В.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4261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Перечень мер по улучшению </a:t>
            </a:r>
            <a:r>
              <a:rPr lang="ru-RU" sz="3200" dirty="0" err="1" smtClean="0"/>
              <a:t>наукометрических</a:t>
            </a:r>
            <a:r>
              <a:rPr lang="ru-RU" sz="3200" dirty="0" smtClean="0"/>
              <a:t> показателей журнала СМО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676456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Выполнять требования по вхождению СМО в БД </a:t>
            </a:r>
            <a:r>
              <a:rPr lang="en-US" sz="2800" dirty="0" smtClean="0"/>
              <a:t>SCOPUS</a:t>
            </a:r>
            <a:r>
              <a:rPr lang="ru-RU" sz="2800" dirty="0" smtClean="0"/>
              <a:t> (комплекс мер)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 </a:t>
            </a:r>
            <a:r>
              <a:rPr lang="ru-RU" sz="2800" dirty="0" smtClean="0"/>
              <a:t>Снизить до уровня менее  10 % прием статей с </a:t>
            </a:r>
            <a:r>
              <a:rPr lang="ru-RU" sz="2800" dirty="0" err="1" smtClean="0"/>
              <a:t>аффилиацией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КрасГМУ</a:t>
            </a:r>
            <a:endParaRPr lang="ru-RU" sz="2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Увеличить число публикаций в СМО до уровня 200 в год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800" i="1" dirty="0" smtClean="0">
                <a:solidFill>
                  <a:srgbClr val="FFFF00"/>
                </a:solidFill>
              </a:rPr>
              <a:t>Требовать от оргкомитетов конференций на базе </a:t>
            </a:r>
            <a:r>
              <a:rPr lang="ru-RU" sz="2800" i="1" dirty="0" err="1" smtClean="0">
                <a:solidFill>
                  <a:srgbClr val="FFFF00"/>
                </a:solidFill>
              </a:rPr>
              <a:t>КрасГМУ</a:t>
            </a:r>
            <a:r>
              <a:rPr lang="ru-RU" sz="2800" i="1" dirty="0" smtClean="0">
                <a:solidFill>
                  <a:srgbClr val="FFFF00"/>
                </a:solidFill>
              </a:rPr>
              <a:t> публикацию  отобранных статей внешних авторов в СМО в объеме не менее ½ выпуска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800" i="1" dirty="0" smtClean="0">
                <a:solidFill>
                  <a:srgbClr val="FFFF00"/>
                </a:solidFill>
              </a:rPr>
              <a:t>Ввести критерий подтверждения статуса визит-профессора для зарубежного или российского ученого - публикация статьи в СМО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ru-RU" sz="2800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endParaRPr lang="ru-RU" sz="2800" dirty="0" smtClean="0"/>
          </a:p>
          <a:p>
            <a:pPr>
              <a:spcBef>
                <a:spcPts val="0"/>
              </a:spcBef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424936" cy="60229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200" i="1" dirty="0" smtClean="0">
                <a:solidFill>
                  <a:srgbClr val="FFFF00"/>
                </a:solidFill>
              </a:rPr>
              <a:t>Ввести в условие международной стажировки публикацию статьи в СМО в соавторстве с зарубежными учеными (при  длительной стажировке - не менее 1 статьи в год , также  с указанием международной </a:t>
            </a:r>
            <a:r>
              <a:rPr lang="ru-RU" sz="3200" i="1" dirty="0" err="1" smtClean="0">
                <a:solidFill>
                  <a:srgbClr val="FFFF00"/>
                </a:solidFill>
              </a:rPr>
              <a:t>аффилиации</a:t>
            </a:r>
            <a:r>
              <a:rPr lang="ru-RU" sz="3200" i="1" dirty="0" smtClean="0">
                <a:solidFill>
                  <a:srgbClr val="FFFF00"/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/>
              <a:t>Ввести в состав аппарата СМО должность переводчика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/>
              <a:t>Стимулировать рейтингом цитирование статей СМО в базах </a:t>
            </a:r>
            <a:r>
              <a:rPr lang="en-US" sz="3200" dirty="0" err="1" smtClean="0"/>
              <a:t>WoS&amp;SCOPUS</a:t>
            </a:r>
            <a:r>
              <a:rPr lang="en-US" sz="3200" dirty="0" smtClean="0"/>
              <a:t>. (</a:t>
            </a:r>
            <a:r>
              <a:rPr lang="ru-RU" sz="3200" dirty="0" smtClean="0"/>
              <a:t>Опубликовать правильное полное и сокращенные английские названия журнала.)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i="1" dirty="0" smtClean="0">
                <a:solidFill>
                  <a:srgbClr val="FFFF00"/>
                </a:solidFill>
              </a:rPr>
              <a:t>Сохранить за публикациями в СМО уровень баллов в рейтинге, соответствующий статьям в журналах перечня ВАК.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Перечень мер по обеспечению вхождения СМО в </a:t>
            </a:r>
            <a:r>
              <a:rPr lang="en-US" dirty="0" smtClean="0"/>
              <a:t>SCOPUS </a:t>
            </a:r>
            <a:r>
              <a:rPr lang="ru-RU" dirty="0" smtClean="0"/>
              <a:t>в</a:t>
            </a:r>
            <a:r>
              <a:rPr lang="en-US" dirty="0" smtClean="0"/>
              <a:t> 2016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80526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dirty="0" smtClean="0"/>
              <a:t>Работы по сайту СМО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Включить англоязычную оболочку сайта СМО</a:t>
            </a:r>
            <a:r>
              <a:rPr lang="en-US" sz="2200" dirty="0" smtClean="0"/>
              <a:t> </a:t>
            </a:r>
            <a:r>
              <a:rPr lang="en-US" sz="2200" dirty="0" smtClean="0">
                <a:hlinkClick r:id="rId2"/>
              </a:rPr>
              <a:t>http://smr.krasgmu.ru</a:t>
            </a:r>
            <a:r>
              <a:rPr lang="en-US" sz="2200" dirty="0" smtClean="0"/>
              <a:t> </a:t>
            </a:r>
            <a:r>
              <a:rPr lang="ru-RU" sz="2200" dirty="0" smtClean="0"/>
              <a:t> и опубликовать общую информацию (состав редакционной коллегии, политику журнала,  этические требования *** ) , а также информацию для авторов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Настроить и опубликовать правила размещения статей через сайт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Начать прием статей в СМО через сайт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Закупить архивы СМО в Е-</a:t>
            </a:r>
            <a:r>
              <a:rPr lang="en-US" sz="2200" dirty="0" smtClean="0"/>
              <a:t>library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Опубликовать архивы  СМО</a:t>
            </a:r>
          </a:p>
          <a:p>
            <a:pPr>
              <a:spcBef>
                <a:spcPts val="0"/>
              </a:spcBef>
            </a:pPr>
            <a:r>
              <a:rPr lang="ru-RU" sz="2200" i="1" dirty="0" smtClean="0">
                <a:solidFill>
                  <a:srgbClr val="FFFF00"/>
                </a:solidFill>
              </a:rPr>
              <a:t>Перерегистрировать язык журнала на английский. Прием статей вести как на русском с  последующим переводом </a:t>
            </a:r>
            <a:r>
              <a:rPr lang="ru-RU" sz="2200" i="1" dirty="0" smtClean="0">
                <a:solidFill>
                  <a:srgbClr val="FFFF00"/>
                </a:solidFill>
              </a:rPr>
              <a:t>редакцией,  </a:t>
            </a:r>
            <a:r>
              <a:rPr lang="ru-RU" sz="2200" i="1" dirty="0" smtClean="0">
                <a:solidFill>
                  <a:srgbClr val="FFFF00"/>
                </a:solidFill>
              </a:rPr>
              <a:t>так и на английском языках </a:t>
            </a:r>
          </a:p>
          <a:p>
            <a:pPr>
              <a:spcBef>
                <a:spcPts val="0"/>
              </a:spcBef>
            </a:pPr>
            <a:r>
              <a:rPr lang="ru-RU" sz="2200" i="1" dirty="0" smtClean="0">
                <a:solidFill>
                  <a:srgbClr val="FFFF00"/>
                </a:solidFill>
              </a:rPr>
              <a:t>Начать работу по переводу архивов журнала  </a:t>
            </a:r>
            <a:r>
              <a:rPr lang="ru-RU" sz="2200" i="1" dirty="0" smtClean="0">
                <a:solidFill>
                  <a:srgbClr val="FFFF00"/>
                </a:solidFill>
              </a:rPr>
              <a:t>(глубиной не </a:t>
            </a:r>
            <a:r>
              <a:rPr lang="ru-RU" sz="2200" i="1" dirty="0" smtClean="0">
                <a:solidFill>
                  <a:srgbClr val="FFFF00"/>
                </a:solidFill>
              </a:rPr>
              <a:t>менее 5 </a:t>
            </a:r>
            <a:r>
              <a:rPr lang="ru-RU" sz="2200" i="1" dirty="0" smtClean="0">
                <a:solidFill>
                  <a:srgbClr val="FFFF00"/>
                </a:solidFill>
              </a:rPr>
              <a:t>лет)</a:t>
            </a:r>
            <a:r>
              <a:rPr lang="ru-RU" sz="2200" dirty="0" smtClean="0">
                <a:solidFill>
                  <a:srgbClr val="FFFF00"/>
                </a:solidFill>
              </a:rPr>
              <a:t>. </a:t>
            </a:r>
            <a:endParaRPr lang="ru-RU" sz="2200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endParaRPr lang="ru-RU" sz="2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Иные меры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9508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200" dirty="0" smtClean="0"/>
              <a:t>Организовать </a:t>
            </a:r>
            <a:r>
              <a:rPr lang="ru-RU" sz="3200" dirty="0" smtClean="0"/>
              <a:t>присвоение </a:t>
            </a:r>
            <a:r>
              <a:rPr lang="en-US" sz="3200" dirty="0" smtClean="0"/>
              <a:t>DOI </a:t>
            </a:r>
            <a:r>
              <a:rPr lang="ru-RU" sz="3200" dirty="0" smtClean="0"/>
              <a:t>для статей СМО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Пересмотреть и актуализировать функциональные обязанности членов редакционной коллегии и редакционного совета</a:t>
            </a:r>
          </a:p>
          <a:p>
            <a:pPr>
              <a:spcBef>
                <a:spcPts val="0"/>
              </a:spcBef>
            </a:pPr>
            <a:r>
              <a:rPr lang="ru-RU" sz="3200" i="1" dirty="0" smtClean="0">
                <a:solidFill>
                  <a:srgbClr val="FFFF00"/>
                </a:solidFill>
              </a:rPr>
              <a:t>Пересмотреть и усилить пул рецензентов (списки обеспечивают члены редакционного совета</a:t>
            </a:r>
            <a:r>
              <a:rPr lang="en-US" sz="3200" i="1" dirty="0" smtClean="0">
                <a:solidFill>
                  <a:srgbClr val="FFFF00"/>
                </a:solidFill>
              </a:rPr>
              <a:t>)</a:t>
            </a:r>
            <a:endParaRPr lang="ru-RU" sz="3200" i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294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Меры по улучшению наукометрических показателей журнала  «Сибирское медицинское обозрение»</vt:lpstr>
      <vt:lpstr>Перечень мер по улучшению наукометрических показателей журнала СМО</vt:lpstr>
      <vt:lpstr>Слайд 3</vt:lpstr>
      <vt:lpstr>Перечень мер по обеспечению вхождения СМО в SCOPUS в 2016 </vt:lpstr>
      <vt:lpstr>Иные меры 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 улучшению наукометрических показателей журнала  Сибирское медицинское обозрение</dc:title>
  <dc:creator>АллаМАС</dc:creator>
  <cp:lastModifiedBy>АллаМАС</cp:lastModifiedBy>
  <cp:revision>6</cp:revision>
  <dcterms:created xsi:type="dcterms:W3CDTF">2015-12-23T16:15:36Z</dcterms:created>
  <dcterms:modified xsi:type="dcterms:W3CDTF">2015-12-23T16:54:20Z</dcterms:modified>
</cp:coreProperties>
</file>