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9" r:id="rId4"/>
    <p:sldMasterId id="2147483712" r:id="rId5"/>
    <p:sldMasterId id="2147483725" r:id="rId6"/>
    <p:sldMasterId id="2147483738" r:id="rId7"/>
    <p:sldMasterId id="2147483753" r:id="rId8"/>
    <p:sldMasterId id="2147483768" r:id="rId9"/>
    <p:sldMasterId id="2147483783" r:id="rId10"/>
    <p:sldMasterId id="2147483795" r:id="rId11"/>
    <p:sldMasterId id="2147483808" r:id="rId12"/>
    <p:sldMasterId id="2147483822" r:id="rId13"/>
  </p:sldMasterIdLst>
  <p:notesMasterIdLst>
    <p:notesMasterId r:id="rId68"/>
  </p:notesMasterIdLst>
  <p:sldIdLst>
    <p:sldId id="341" r:id="rId14"/>
    <p:sldId id="265" r:id="rId15"/>
    <p:sldId id="266" r:id="rId16"/>
    <p:sldId id="267" r:id="rId17"/>
    <p:sldId id="326" r:id="rId18"/>
    <p:sldId id="358" r:id="rId19"/>
    <p:sldId id="346" r:id="rId20"/>
    <p:sldId id="347" r:id="rId21"/>
    <p:sldId id="256" r:id="rId22"/>
    <p:sldId id="361" r:id="rId23"/>
    <p:sldId id="362" r:id="rId24"/>
    <p:sldId id="327" r:id="rId25"/>
    <p:sldId id="328" r:id="rId26"/>
    <p:sldId id="357" r:id="rId27"/>
    <p:sldId id="350" r:id="rId28"/>
    <p:sldId id="354" r:id="rId29"/>
    <p:sldId id="351" r:id="rId30"/>
    <p:sldId id="355" r:id="rId31"/>
    <p:sldId id="352" r:id="rId32"/>
    <p:sldId id="356" r:id="rId33"/>
    <p:sldId id="311" r:id="rId34"/>
    <p:sldId id="275" r:id="rId35"/>
    <p:sldId id="343" r:id="rId36"/>
    <p:sldId id="344" r:id="rId37"/>
    <p:sldId id="345" r:id="rId38"/>
    <p:sldId id="359" r:id="rId39"/>
    <p:sldId id="276" r:id="rId40"/>
    <p:sldId id="342" r:id="rId41"/>
    <p:sldId id="282" r:id="rId42"/>
    <p:sldId id="284" r:id="rId43"/>
    <p:sldId id="285" r:id="rId44"/>
    <p:sldId id="286" r:id="rId45"/>
    <p:sldId id="319" r:id="rId46"/>
    <p:sldId id="287" r:id="rId47"/>
    <p:sldId id="363" r:id="rId48"/>
    <p:sldId id="333" r:id="rId49"/>
    <p:sldId id="288" r:id="rId50"/>
    <p:sldId id="329" r:id="rId51"/>
    <p:sldId id="290" r:id="rId52"/>
    <p:sldId id="312" r:id="rId53"/>
    <p:sldId id="340" r:id="rId54"/>
    <p:sldId id="331" r:id="rId55"/>
    <p:sldId id="295" r:id="rId56"/>
    <p:sldId id="296" r:id="rId57"/>
    <p:sldId id="298" r:id="rId58"/>
    <p:sldId id="338" r:id="rId59"/>
    <p:sldId id="360" r:id="rId60"/>
    <p:sldId id="322" r:id="rId61"/>
    <p:sldId id="304" r:id="rId62"/>
    <p:sldId id="339" r:id="rId63"/>
    <p:sldId id="272" r:id="rId64"/>
    <p:sldId id="289" r:id="rId65"/>
    <p:sldId id="309" r:id="rId66"/>
    <p:sldId id="310" r:id="rId6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2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27" autoAdjust="0"/>
  </p:normalViewPr>
  <p:slideViewPr>
    <p:cSldViewPr snapToGrid="0">
      <p:cViewPr varScale="1">
        <p:scale>
          <a:sx n="75" d="100"/>
          <a:sy n="75" d="100"/>
        </p:scale>
        <p:origin x="29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5.2158185087975116E-2"/>
          <c:y val="6.532596880190257E-2"/>
          <c:w val="0.9277800865169632"/>
          <c:h val="0.81085985134829419"/>
        </c:manualLayout>
      </c:layout>
      <c:bar3DChart>
        <c:barDir val="col"/>
        <c:grouping val="stacked"/>
        <c:varyColors val="0"/>
        <c:ser>
          <c:idx val="0"/>
          <c:order val="0"/>
          <c:tx>
            <c:strRef>
              <c:f>Лист1!$B$1</c:f>
              <c:strCache>
                <c:ptCount val="1"/>
                <c:pt idx="0">
                  <c:v>туберкулез</c:v>
                </c:pt>
              </c:strCache>
            </c:strRef>
          </c:tx>
          <c:spPr>
            <a:solidFill>
              <a:schemeClr val="accent1"/>
            </a:solidFill>
            <a:ln>
              <a:noFill/>
            </a:ln>
            <a:effectLst/>
            <a:sp3d/>
          </c:spPr>
          <c:invertIfNegative val="0"/>
          <c:cat>
            <c:numRef>
              <c:f>Лист1!$A$2:$A$5</c:f>
              <c:numCache>
                <c:formatCode>General</c:formatCode>
                <c:ptCount val="4"/>
                <c:pt idx="0">
                  <c:v>2015</c:v>
                </c:pt>
                <c:pt idx="1">
                  <c:v>2016</c:v>
                </c:pt>
                <c:pt idx="2">
                  <c:v>2017</c:v>
                </c:pt>
                <c:pt idx="3">
                  <c:v>2018</c:v>
                </c:pt>
              </c:numCache>
            </c:numRef>
          </c:cat>
          <c:val>
            <c:numRef>
              <c:f>Лист1!$B$2:$B$5</c:f>
              <c:numCache>
                <c:formatCode>General</c:formatCode>
                <c:ptCount val="4"/>
                <c:pt idx="0">
                  <c:v>86</c:v>
                </c:pt>
                <c:pt idx="1">
                  <c:v>110</c:v>
                </c:pt>
                <c:pt idx="2">
                  <c:v>148</c:v>
                </c:pt>
                <c:pt idx="3">
                  <c:v>179</c:v>
                </c:pt>
              </c:numCache>
            </c:numRef>
          </c:val>
          <c:extLst xmlns:c16r2="http://schemas.microsoft.com/office/drawing/2015/06/chart">
            <c:ext xmlns:c16="http://schemas.microsoft.com/office/drawing/2014/chart" uri="{C3380CC4-5D6E-409C-BE32-E72D297353CC}">
              <c16:uniqueId val="{00000000-4300-427E-A508-4B24551E94B1}"/>
            </c:ext>
          </c:extLst>
        </c:ser>
        <c:ser>
          <c:idx val="1"/>
          <c:order val="1"/>
          <c:tx>
            <c:strRef>
              <c:f>Лист1!$C$1</c:f>
              <c:strCache>
                <c:ptCount val="1"/>
                <c:pt idx="0">
                  <c:v>множественные инфекции (в том числе туберкулез)</c:v>
                </c:pt>
              </c:strCache>
            </c:strRef>
          </c:tx>
          <c:spPr>
            <a:solidFill>
              <a:schemeClr val="tx2">
                <a:lumMod val="40000"/>
                <a:lumOff val="60000"/>
              </a:schemeClr>
            </a:solidFill>
            <a:ln>
              <a:noFill/>
            </a:ln>
            <a:effectLst/>
            <a:sp3d/>
          </c:spPr>
          <c:invertIfNegative val="0"/>
          <c:dLbls>
            <c:dLbl>
              <c:idx val="0"/>
              <c:layout>
                <c:manualLayout>
                  <c:x val="0"/>
                  <c:y val="7.8486334968465313E-2"/>
                </c:manualLayout>
              </c:layout>
              <c:tx>
                <c:rich>
                  <a:bodyPr/>
                  <a:lstStyle/>
                  <a:p>
                    <a:r>
                      <a:rPr lang="en-US" smtClean="0"/>
                      <a:t>56%</a:t>
                    </a:r>
                    <a:endParaRPr lang="en-US"/>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4300-427E-A508-4B24551E94B1}"/>
                </c:ext>
                <c:ext xmlns:c15="http://schemas.microsoft.com/office/drawing/2012/chart" uri="{CE6537A1-D6FC-4f65-9D91-7224C49458BB}">
                  <c15:layout/>
                </c:ext>
              </c:extLst>
            </c:dLbl>
            <c:dLbl>
              <c:idx val="1"/>
              <c:layout>
                <c:manualLayout>
                  <c:x val="0"/>
                  <c:y val="0.12333566923615967"/>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smtClean="0"/>
                      <a:t>63%</a:t>
                    </a:r>
                    <a:endParaRPr lang="en-US" dirty="0"/>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4-4300-427E-A508-4B24551E94B1}"/>
                </c:ext>
                <c:ext xmlns:c15="http://schemas.microsoft.com/office/drawing/2012/chart" uri="{CE6537A1-D6FC-4f65-9D91-7224C49458BB}">
                  <c15:spPr xmlns:c15="http://schemas.microsoft.com/office/drawing/2012/chart">
                    <a:prstGeom prst="wedgeRectCallout">
                      <a:avLst>
                        <a:gd name="adj1" fmla="val -137286"/>
                        <a:gd name="adj2" fmla="val -142601"/>
                      </a:avLst>
                    </a:prstGeom>
                    <a:noFill/>
                    <a:ln>
                      <a:noFill/>
                    </a:ln>
                  </c15:spPr>
                  <c15:layout/>
                </c:ext>
              </c:extLst>
            </c:dLbl>
            <c:dLbl>
              <c:idx val="2"/>
              <c:layout>
                <c:manualLayout>
                  <c:x val="0"/>
                  <c:y val="0.13174491941135238"/>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smtClean="0"/>
                      <a:t>75%</a:t>
                    </a:r>
                    <a:endParaRPr lang="en-US"/>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4300-427E-A508-4B24551E94B1}"/>
                </c:ext>
                <c:ext xmlns:c15="http://schemas.microsoft.com/office/drawing/2012/chart" uri="{CE6537A1-D6FC-4f65-9D91-7224C49458BB}">
                  <c15:spPr xmlns:c15="http://schemas.microsoft.com/office/drawing/2012/chart">
                    <a:prstGeom prst="wedgeRectCallout">
                      <a:avLst>
                        <a:gd name="adj1" fmla="val -130129"/>
                        <a:gd name="adj2" fmla="val -58245"/>
                      </a:avLst>
                    </a:prstGeom>
                    <a:noFill/>
                    <a:ln>
                      <a:noFill/>
                    </a:ln>
                  </c15:spPr>
                  <c15:layout/>
                </c:ext>
              </c:extLst>
            </c:dLbl>
            <c:dLbl>
              <c:idx val="3"/>
              <c:layout>
                <c:manualLayout>
                  <c:x val="0"/>
                  <c:y val="8.4092501751927021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smtClean="0"/>
                      <a:t>77%</a:t>
                    </a:r>
                    <a:endParaRPr lang="en-US" dirty="0"/>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6-4300-427E-A508-4B24551E94B1}"/>
                </c:ext>
                <c:ext xmlns:c15="http://schemas.microsoft.com/office/drawing/2012/chart" uri="{CE6537A1-D6FC-4f65-9D91-7224C49458BB}">
                  <c15:spPr xmlns:c15="http://schemas.microsoft.com/office/drawing/2012/chart">
                    <a:prstGeom prst="wedgeRectCallout">
                      <a:avLst>
                        <a:gd name="adj1" fmla="val -115814"/>
                        <a:gd name="adj2" fmla="val -34947"/>
                      </a:avLst>
                    </a:prstGeom>
                    <a:noFill/>
                    <a:ln>
                      <a:noFill/>
                    </a:ln>
                  </c15:spPr>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Лист1!$A$2:$A$5</c:f>
              <c:numCache>
                <c:formatCode>General</c:formatCode>
                <c:ptCount val="4"/>
                <c:pt idx="0">
                  <c:v>2015</c:v>
                </c:pt>
                <c:pt idx="1">
                  <c:v>2016</c:v>
                </c:pt>
                <c:pt idx="2">
                  <c:v>2017</c:v>
                </c:pt>
                <c:pt idx="3">
                  <c:v>2018</c:v>
                </c:pt>
              </c:numCache>
            </c:numRef>
          </c:cat>
          <c:val>
            <c:numRef>
              <c:f>Лист1!$C$2:$C$5</c:f>
              <c:numCache>
                <c:formatCode>General</c:formatCode>
                <c:ptCount val="4"/>
                <c:pt idx="0">
                  <c:v>42</c:v>
                </c:pt>
                <c:pt idx="1">
                  <c:v>24</c:v>
                </c:pt>
                <c:pt idx="2">
                  <c:v>81</c:v>
                </c:pt>
                <c:pt idx="3">
                  <c:v>64</c:v>
                </c:pt>
              </c:numCache>
            </c:numRef>
          </c:val>
          <c:extLst xmlns:c16r2="http://schemas.microsoft.com/office/drawing/2015/06/chart">
            <c:ext xmlns:c16="http://schemas.microsoft.com/office/drawing/2014/chart" uri="{C3380CC4-5D6E-409C-BE32-E72D297353CC}">
              <c16:uniqueId val="{00000001-4300-427E-A508-4B24551E94B1}"/>
            </c:ext>
          </c:extLst>
        </c:ser>
        <c:ser>
          <c:idx val="2"/>
          <c:order val="2"/>
          <c:tx>
            <c:strRef>
              <c:f>Лист1!$D$1</c:f>
              <c:strCache>
                <c:ptCount val="1"/>
                <c:pt idx="0">
                  <c:v>другие вторичные заболевания</c:v>
                </c:pt>
              </c:strCache>
            </c:strRef>
          </c:tx>
          <c:spPr>
            <a:solidFill>
              <a:schemeClr val="accent6"/>
            </a:solidFill>
            <a:ln>
              <a:noFill/>
            </a:ln>
            <a:effectLst/>
            <a:sp3d/>
          </c:spPr>
          <c:invertIfNegative val="0"/>
          <c:dLbls>
            <c:dLbl>
              <c:idx val="0"/>
              <c:layout>
                <c:manualLayout>
                  <c:x val="4.6296296296296224E-3"/>
                  <c:y val="-5.138926852851798E-17"/>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baseline="0" smtClean="0"/>
                      <a:t> 229</a:t>
                    </a:r>
                    <a:endParaRPr lang="en-US" dirty="0"/>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A-4300-427E-A508-4B24551E94B1}"/>
                </c:ext>
                <c:ext xmlns:c15="http://schemas.microsoft.com/office/drawing/2012/chart" uri="{CE6537A1-D6FC-4f65-9D91-7224C49458BB}">
                  <c15:spPr xmlns:c15="http://schemas.microsoft.com/office/drawing/2012/chart">
                    <a:prstGeom prst="wedgeRectCallout">
                      <a:avLst>
                        <a:gd name="adj1" fmla="val -58088"/>
                        <a:gd name="adj2" fmla="val -3615"/>
                      </a:avLst>
                    </a:prstGeom>
                    <a:noFill/>
                    <a:ln>
                      <a:noFill/>
                    </a:ln>
                  </c15:spPr>
                  <c15:layout>
                    <c:manualLayout>
                      <c:w val="5.117697093418877E-2"/>
                      <c:h val="4.9844340585667855E-2"/>
                    </c:manualLayout>
                  </c15:layout>
                </c:ext>
              </c:extLst>
            </c:dLbl>
            <c:dLbl>
              <c:idx val="1"/>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baseline="0" smtClean="0"/>
                      <a:t>213</a:t>
                    </a:r>
                    <a:endParaRPr lang="en-US"/>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4300-427E-A508-4B24551E94B1}"/>
                </c:ext>
                <c:ext xmlns:c15="http://schemas.microsoft.com/office/drawing/2012/chart" uri="{CE6537A1-D6FC-4f65-9D91-7224C49458BB}">
                  <c15:spPr xmlns:c15="http://schemas.microsoft.com/office/drawing/2012/chart">
                    <a:prstGeom prst="wedgeRectCallout">
                      <a:avLst>
                        <a:gd name="adj1" fmla="val -43531"/>
                        <a:gd name="adj2" fmla="val 7231"/>
                      </a:avLst>
                    </a:prstGeom>
                    <a:noFill/>
                    <a:ln>
                      <a:noFill/>
                    </a:ln>
                  </c15:spPr>
                  <c15:layout/>
                </c:ext>
              </c:extLst>
            </c:dLbl>
            <c:dLbl>
              <c:idx val="2"/>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baseline="0" smtClean="0"/>
                      <a:t>307</a:t>
                    </a:r>
                    <a:endParaRPr lang="en-US" dirty="0"/>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8-4300-427E-A508-4B24551E94B1}"/>
                </c:ext>
                <c:ext xmlns:c15="http://schemas.microsoft.com/office/drawing/2012/chart" uri="{CE6537A1-D6FC-4f65-9D91-7224C49458BB}">
                  <c15:spPr xmlns:c15="http://schemas.microsoft.com/office/drawing/2012/chart">
                    <a:prstGeom prst="wedgeRectCallout">
                      <a:avLst>
                        <a:gd name="adj1" fmla="val -46668"/>
                        <a:gd name="adj2" fmla="val 21691"/>
                      </a:avLst>
                    </a:prstGeom>
                    <a:noFill/>
                    <a:ln>
                      <a:noFill/>
                    </a:ln>
                  </c15:spPr>
                  <c15:layout/>
                </c:ext>
              </c:extLst>
            </c:dLbl>
            <c:dLbl>
              <c:idx val="3"/>
              <c:layout>
                <c:manualLayout>
                  <c:x val="4.6296296296296224E-3"/>
                  <c:y val="-2.5227860883191976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r>
                      <a:rPr lang="en-US" dirty="0" smtClean="0"/>
                      <a:t>250</a:t>
                    </a:r>
                    <a:endParaRPr lang="en-US"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4300-427E-A508-4B24551E94B1}"/>
                </c:ext>
                <c:ext xmlns:c15="http://schemas.microsoft.com/office/drawing/2012/chart" uri="{CE6537A1-D6FC-4f65-9D91-7224C49458BB}">
                  <c15:spPr xmlns:c15="http://schemas.microsoft.com/office/drawing/2012/chart">
                    <a:prstGeom prst="wedgeRectCallout">
                      <a:avLst/>
                    </a:prstGeom>
                    <a:noFill/>
                    <a:ln>
                      <a:noFill/>
                    </a:ln>
                  </c15:spPr>
                  <c15:layout>
                    <c:manualLayout>
                      <c:w val="7.0946704578594338E-2"/>
                      <c:h val="4.9844340585667855E-2"/>
                    </c:manualLayout>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Лист1!$A$2:$A$5</c:f>
              <c:numCache>
                <c:formatCode>General</c:formatCode>
                <c:ptCount val="4"/>
                <c:pt idx="0">
                  <c:v>2015</c:v>
                </c:pt>
                <c:pt idx="1">
                  <c:v>2016</c:v>
                </c:pt>
                <c:pt idx="2">
                  <c:v>2017</c:v>
                </c:pt>
                <c:pt idx="3">
                  <c:v>2018</c:v>
                </c:pt>
              </c:numCache>
            </c:numRef>
          </c:cat>
          <c:val>
            <c:numRef>
              <c:f>Лист1!$D$2:$D$5</c:f>
              <c:numCache>
                <c:formatCode>General</c:formatCode>
                <c:ptCount val="4"/>
                <c:pt idx="0">
                  <c:v>101</c:v>
                </c:pt>
                <c:pt idx="1">
                  <c:v>79</c:v>
                </c:pt>
                <c:pt idx="2">
                  <c:v>78</c:v>
                </c:pt>
                <c:pt idx="3">
                  <c:v>82</c:v>
                </c:pt>
              </c:numCache>
            </c:numRef>
          </c:val>
          <c:extLst xmlns:c16r2="http://schemas.microsoft.com/office/drawing/2015/06/chart">
            <c:ext xmlns:c16="http://schemas.microsoft.com/office/drawing/2014/chart" uri="{C3380CC4-5D6E-409C-BE32-E72D297353CC}">
              <c16:uniqueId val="{00000002-4300-427E-A508-4B24551E94B1}"/>
            </c:ext>
          </c:extLst>
        </c:ser>
        <c:dLbls>
          <c:showLegendKey val="0"/>
          <c:showVal val="0"/>
          <c:showCatName val="0"/>
          <c:showSerName val="0"/>
          <c:showPercent val="0"/>
          <c:showBubbleSize val="0"/>
        </c:dLbls>
        <c:gapWidth val="150"/>
        <c:shape val="box"/>
        <c:axId val="303997800"/>
        <c:axId val="304000936"/>
        <c:axId val="0"/>
      </c:bar3DChart>
      <c:catAx>
        <c:axId val="303997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04000936"/>
        <c:crosses val="autoZero"/>
        <c:auto val="1"/>
        <c:lblAlgn val="ctr"/>
        <c:lblOffset val="100"/>
        <c:noMultiLvlLbl val="0"/>
      </c:catAx>
      <c:valAx>
        <c:axId val="304000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03997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0.12944</cdr:x>
      <cdr:y>0.55626</cdr:y>
    </cdr:from>
    <cdr:to>
      <cdr:x>0.30444</cdr:x>
      <cdr:y>0.81056</cdr:y>
    </cdr:to>
    <cdr:sp macro="" textlink="">
      <cdr:nvSpPr>
        <cdr:cNvPr id="4" name="Двойные фигурные скобки 3"/>
        <cdr:cNvSpPr/>
      </cdr:nvSpPr>
      <cdr:spPr>
        <a:xfrm xmlns:a="http://schemas.openxmlformats.org/drawingml/2006/main">
          <a:off x="1065236" y="2520280"/>
          <a:ext cx="1440160" cy="1152128"/>
        </a:xfrm>
        <a:prstGeom xmlns:a="http://schemas.openxmlformats.org/drawingml/2006/main" prst="bracePair">
          <a:avLst/>
        </a:prstGeom>
        <a:ln xmlns:a="http://schemas.openxmlformats.org/drawingml/2006/main">
          <a:solidFill>
            <a:schemeClr val="accent1"/>
          </a:solidFill>
        </a:ln>
        <a:effectLst xmlns:a="http://schemas.openxmlformats.org/drawingml/2006/main">
          <a:glow rad="63500">
            <a:schemeClr val="accent2">
              <a:satMod val="175000"/>
              <a:alpha val="40000"/>
            </a:schemeClr>
          </a:glow>
        </a:effectLst>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b="1" cap="none" spc="0">
            <a:ln w="22225">
              <a:solidFill>
                <a:schemeClr val="accent2"/>
              </a:solidFill>
              <a:prstDash val="solid"/>
            </a:ln>
            <a:solidFill>
              <a:schemeClr val="accent2">
                <a:lumMod val="40000"/>
                <a:lumOff val="60000"/>
              </a:schemeClr>
            </a:solidFill>
            <a:effectLst/>
          </a:endParaRPr>
        </a:p>
      </cdr:txBody>
    </cdr:sp>
  </cdr:relSizeAnchor>
  <cdr:relSizeAnchor xmlns:cdr="http://schemas.openxmlformats.org/drawingml/2006/chartDrawing">
    <cdr:from>
      <cdr:x>0.33069</cdr:x>
      <cdr:y>0.52448</cdr:y>
    </cdr:from>
    <cdr:to>
      <cdr:x>0.50568</cdr:x>
      <cdr:y>0.81056</cdr:y>
    </cdr:to>
    <cdr:sp macro="" textlink="">
      <cdr:nvSpPr>
        <cdr:cNvPr id="5" name="Двойные фигурные скобки 4"/>
        <cdr:cNvSpPr/>
      </cdr:nvSpPr>
      <cdr:spPr>
        <a:xfrm xmlns:a="http://schemas.openxmlformats.org/drawingml/2006/main">
          <a:off x="2721420" y="2376264"/>
          <a:ext cx="1440160" cy="1296144"/>
        </a:xfrm>
        <a:prstGeom xmlns:a="http://schemas.openxmlformats.org/drawingml/2006/main" prst="bracePair">
          <a:avLst/>
        </a:prstGeom>
        <a:ln xmlns:a="http://schemas.openxmlformats.org/drawingml/2006/main">
          <a:solidFill>
            <a:schemeClr val="accent1"/>
          </a:solidFill>
        </a:ln>
        <a:effectLst xmlns:a="http://schemas.openxmlformats.org/drawingml/2006/main">
          <a:glow rad="63500">
            <a:schemeClr val="accent2">
              <a:satMod val="175000"/>
              <a:alpha val="40000"/>
            </a:schemeClr>
          </a:glow>
        </a:effectLst>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b="1" cap="none" spc="0">
            <a:ln w="22225">
              <a:solidFill>
                <a:schemeClr val="accent2"/>
              </a:solidFill>
              <a:prstDash val="solid"/>
            </a:ln>
            <a:solidFill>
              <a:schemeClr val="accent2">
                <a:lumMod val="40000"/>
                <a:lumOff val="60000"/>
              </a:schemeClr>
            </a:solidFill>
            <a:effectLst/>
          </a:endParaRPr>
        </a:p>
      </cdr:txBody>
    </cdr:sp>
  </cdr:relSizeAnchor>
  <cdr:relSizeAnchor xmlns:cdr="http://schemas.openxmlformats.org/drawingml/2006/chartDrawing">
    <cdr:from>
      <cdr:x>0.53193</cdr:x>
      <cdr:y>0.34965</cdr:y>
    </cdr:from>
    <cdr:to>
      <cdr:x>0.70693</cdr:x>
      <cdr:y>0.81056</cdr:y>
    </cdr:to>
    <cdr:sp macro="" textlink="">
      <cdr:nvSpPr>
        <cdr:cNvPr id="6" name="Двойные фигурные скобки 5"/>
        <cdr:cNvSpPr/>
      </cdr:nvSpPr>
      <cdr:spPr>
        <a:xfrm xmlns:a="http://schemas.openxmlformats.org/drawingml/2006/main">
          <a:off x="4377604" y="1584176"/>
          <a:ext cx="1440160" cy="2088232"/>
        </a:xfrm>
        <a:prstGeom xmlns:a="http://schemas.openxmlformats.org/drawingml/2006/main" prst="bracePair">
          <a:avLst/>
        </a:prstGeom>
        <a:ln xmlns:a="http://schemas.openxmlformats.org/drawingml/2006/main">
          <a:solidFill>
            <a:schemeClr val="accent1"/>
          </a:solidFill>
        </a:ln>
        <a:effectLst xmlns:a="http://schemas.openxmlformats.org/drawingml/2006/main">
          <a:glow rad="63500">
            <a:schemeClr val="accent2">
              <a:satMod val="175000"/>
              <a:alpha val="40000"/>
            </a:schemeClr>
          </a:glow>
        </a:effectLst>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b="1" cap="none" spc="0">
            <a:ln w="22225">
              <a:solidFill>
                <a:schemeClr val="accent2"/>
              </a:solidFill>
              <a:prstDash val="solid"/>
            </a:ln>
            <a:solidFill>
              <a:schemeClr val="accent2">
                <a:lumMod val="40000"/>
                <a:lumOff val="60000"/>
              </a:schemeClr>
            </a:solidFill>
            <a:effectLst/>
          </a:endParaRPr>
        </a:p>
      </cdr:txBody>
    </cdr:sp>
  </cdr:relSizeAnchor>
  <cdr:relSizeAnchor xmlns:cdr="http://schemas.openxmlformats.org/drawingml/2006/chartDrawing">
    <cdr:from>
      <cdr:x>0.73318</cdr:x>
      <cdr:y>0.41322</cdr:y>
    </cdr:from>
    <cdr:to>
      <cdr:x>0.90818</cdr:x>
      <cdr:y>0.81056</cdr:y>
    </cdr:to>
    <cdr:sp macro="" textlink="">
      <cdr:nvSpPr>
        <cdr:cNvPr id="7" name="Двойные фигурные скобки 6"/>
        <cdr:cNvSpPr/>
      </cdr:nvSpPr>
      <cdr:spPr>
        <a:xfrm xmlns:a="http://schemas.openxmlformats.org/drawingml/2006/main">
          <a:off x="6033788" y="1872208"/>
          <a:ext cx="1440160" cy="1800200"/>
        </a:xfrm>
        <a:prstGeom xmlns:a="http://schemas.openxmlformats.org/drawingml/2006/main" prst="bracePair">
          <a:avLst/>
        </a:prstGeom>
        <a:ln xmlns:a="http://schemas.openxmlformats.org/drawingml/2006/main">
          <a:solidFill>
            <a:schemeClr val="accent1"/>
          </a:solidFill>
        </a:ln>
        <a:effectLst xmlns:a="http://schemas.openxmlformats.org/drawingml/2006/main">
          <a:glow rad="63500">
            <a:schemeClr val="accent2">
              <a:satMod val="175000"/>
              <a:alpha val="40000"/>
            </a:schemeClr>
          </a:glow>
        </a:effectLst>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b="1" cap="none" spc="0">
            <a:ln w="22225">
              <a:solidFill>
                <a:schemeClr val="accent2"/>
              </a:solidFill>
              <a:prstDash val="solid"/>
            </a:ln>
            <a:solidFill>
              <a:schemeClr val="accent2">
                <a:lumMod val="40000"/>
                <a:lumOff val="60000"/>
              </a:schemeClr>
            </a:solidFill>
            <a:effectLst/>
          </a:endParaRPr>
        </a:p>
      </cdr:txBody>
    </cdr:sp>
  </cdr:relSizeAnchor>
  <cdr:relSizeAnchor xmlns:cdr="http://schemas.openxmlformats.org/drawingml/2006/chartDrawing">
    <cdr:from>
      <cdr:x>0.61375</cdr:x>
      <cdr:y>0.06357</cdr:y>
    </cdr:from>
    <cdr:to>
      <cdr:x>0.90249</cdr:x>
      <cdr:y>0.20661</cdr:y>
    </cdr:to>
    <cdr:sp macro="" textlink="">
      <cdr:nvSpPr>
        <cdr:cNvPr id="3" name="Арка 2"/>
        <cdr:cNvSpPr/>
      </cdr:nvSpPr>
      <cdr:spPr>
        <a:xfrm xmlns:a="http://schemas.openxmlformats.org/drawingml/2006/main">
          <a:off x="5050904" y="288032"/>
          <a:ext cx="2376264" cy="648072"/>
        </a:xfrm>
        <a:prstGeom xmlns:a="http://schemas.openxmlformats.org/drawingml/2006/main" prst="blockArc">
          <a:avLst>
            <a:gd name="adj1" fmla="val 10622601"/>
            <a:gd name="adj2" fmla="val 324392"/>
            <a:gd name="adj3" fmla="val 12514"/>
          </a:avLst>
        </a:prstGeom>
        <a:solidFill xmlns:a="http://schemas.openxmlformats.org/drawingml/2006/main">
          <a:schemeClr val="tx2">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0.70888</cdr:x>
      <cdr:y>0</cdr:y>
    </cdr:from>
    <cdr:to>
      <cdr:x>0.87361</cdr:x>
      <cdr:y>0.08571</cdr:y>
    </cdr:to>
    <cdr:sp macro="" textlink="">
      <cdr:nvSpPr>
        <cdr:cNvPr id="8" name="TextBox 7"/>
        <cdr:cNvSpPr txBox="1"/>
      </cdr:nvSpPr>
      <cdr:spPr>
        <a:xfrm xmlns:a="http://schemas.openxmlformats.org/drawingml/2006/main">
          <a:off x="5833814" y="0"/>
          <a:ext cx="1355626"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3200" b="1" dirty="0" smtClean="0"/>
            <a:t>34%</a:t>
          </a:r>
          <a:endParaRPr lang="ru-RU" sz="3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D9687-4824-4305-8FF8-A2AEBD198AE1}" type="datetimeFigureOut">
              <a:rPr lang="ru-RU" smtClean="0"/>
              <a:t>10.04.2020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79CFF-6F12-46F1-B653-CFD0A9C8081D}" type="slidenum">
              <a:rPr lang="ru-RU" smtClean="0"/>
              <a:t>‹#›</a:t>
            </a:fld>
            <a:endParaRPr lang="ru-RU"/>
          </a:p>
        </p:txBody>
      </p:sp>
    </p:spTree>
    <p:extLst>
      <p:ext uri="{BB962C8B-B14F-4D97-AF65-F5344CB8AC3E}">
        <p14:creationId xmlns:p14="http://schemas.microsoft.com/office/powerpoint/2010/main" val="611359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B19618-EF2D-4F0A-9C20-177A08846D6E}" type="slidenum">
              <a:rPr lang="ru-RU" altLang="ru-RU" smtClean="0">
                <a:solidFill>
                  <a:prstClr val="black"/>
                </a:solidFill>
                <a:latin typeface="Times New Roman" panose="02020603050405020304" pitchFamily="18" charset="0"/>
              </a:rPr>
              <a:pPr>
                <a:spcBef>
                  <a:spcPct val="0"/>
                </a:spcBef>
              </a:pPr>
              <a:t>1</a:t>
            </a:fld>
            <a:endParaRPr lang="ru-RU" altLang="ru-RU" smtClean="0">
              <a:solidFill>
                <a:prstClr val="black"/>
              </a:solidFill>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685800" y="1143000"/>
            <a:ext cx="5486400" cy="3086100"/>
          </a:xfrm>
          <a:ln/>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3690622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arenR" startAt="2"/>
            </a:pPr>
            <a:r>
              <a:rPr lang="ru-RU" dirty="0" smtClean="0"/>
              <a:t>бронхоскопия с биопсией патологического материала (щипцовая, щеточная биопсия, </a:t>
            </a:r>
            <a:r>
              <a:rPr lang="ru-RU" dirty="0" err="1" smtClean="0"/>
              <a:t>трансбронхиальная</a:t>
            </a:r>
            <a:r>
              <a:rPr lang="ru-RU" dirty="0" smtClean="0"/>
              <a:t> биопсия легкого, лимфоузлов); </a:t>
            </a:r>
          </a:p>
          <a:p>
            <a:pPr marL="0" indent="0">
              <a:buNone/>
            </a:pPr>
            <a:r>
              <a:rPr lang="ru-RU" dirty="0" smtClean="0"/>
              <a:t> 3)	</a:t>
            </a:r>
            <a:r>
              <a:rPr lang="ru-RU" dirty="0" err="1" smtClean="0"/>
              <a:t>трансторакальная</a:t>
            </a:r>
            <a:r>
              <a:rPr lang="ru-RU" dirty="0" smtClean="0"/>
              <a:t> биопсия; </a:t>
            </a:r>
          </a:p>
          <a:p>
            <a:pPr marL="0" indent="0">
              <a:buNone/>
            </a:pPr>
            <a:r>
              <a:rPr lang="ru-RU" dirty="0" smtClean="0"/>
              <a:t> 4) </a:t>
            </a:r>
            <a:r>
              <a:rPr lang="ru-RU" dirty="0" err="1" smtClean="0"/>
              <a:t>медиастиноскопия</a:t>
            </a:r>
            <a:r>
              <a:rPr lang="ru-RU" dirty="0" smtClean="0"/>
              <a:t>;</a:t>
            </a:r>
          </a:p>
          <a:p>
            <a:r>
              <a:rPr lang="ru-RU" dirty="0" smtClean="0"/>
              <a:t>5)	торакоскопия с биопсией легкого или лимфоузлов;</a:t>
            </a:r>
          </a:p>
          <a:p>
            <a:r>
              <a:rPr lang="ru-RU" dirty="0" smtClean="0"/>
              <a:t>6)	диагностическая торакотомия с открытой биопсией легкого.</a:t>
            </a:r>
          </a:p>
          <a:p>
            <a:r>
              <a:rPr lang="ru-RU" dirty="0" smtClean="0"/>
              <a:t>	Только при соблюдении такого алгоритма обследования возможно своевременно и правильно диагностировать заболевание и назначить адекватное лечение.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13</a:t>
            </a:fld>
            <a:endParaRPr lang="ru-RU"/>
          </a:p>
        </p:txBody>
      </p:sp>
    </p:spTree>
    <p:extLst>
      <p:ext uri="{BB962C8B-B14F-4D97-AF65-F5344CB8AC3E}">
        <p14:creationId xmlns:p14="http://schemas.microsoft.com/office/powerpoint/2010/main" val="55530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Особо следует остановиться на выявлении туберкулеза у ВИЧ-инфицированных, так как 75% из них так или иначе умирает от туберкулеза.</a:t>
            </a:r>
          </a:p>
          <a:p>
            <a:r>
              <a:rPr lang="ru-RU" dirty="0" smtClean="0"/>
              <a:t>В 2019 году в нашем крае зарегистрировано около 41 тыс. ВИЧ. </a:t>
            </a:r>
            <a:r>
              <a:rPr lang="ru-RU" dirty="0" err="1" smtClean="0"/>
              <a:t>Недовыявлено</a:t>
            </a:r>
            <a:r>
              <a:rPr lang="ru-RU" dirty="0" smtClean="0"/>
              <a:t> по различным прогнозам еще не менее15 тыс. Из них по эпидемиологическим </a:t>
            </a:r>
            <a:r>
              <a:rPr lang="ru-RU" dirty="0" err="1" smtClean="0"/>
              <a:t>рассчетом</a:t>
            </a:r>
            <a:r>
              <a:rPr lang="ru-RU" dirty="0" smtClean="0"/>
              <a:t> должно заболеть туберкулезом от 30 до 50%. </a:t>
            </a:r>
          </a:p>
          <a:p>
            <a:r>
              <a:rPr lang="ru-RU" dirty="0" smtClean="0"/>
              <a:t>При этом выявление туберкулеза у ВИЧ-инфицированных зависит от выраженности иммунодефицита или от уровня СД4 лимфоцитов.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14</a:t>
            </a:fld>
            <a:endParaRPr lang="ru-RU"/>
          </a:p>
        </p:txBody>
      </p:sp>
    </p:spTree>
    <p:extLst>
      <p:ext uri="{BB962C8B-B14F-4D97-AF65-F5344CB8AC3E}">
        <p14:creationId xmlns:p14="http://schemas.microsoft.com/office/powerpoint/2010/main" val="313228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ранних стадиях ВИЧ-инфекции, когда уровень СД4 клеток больше 350 то особенностей выявления туберкулеза нет: применяется ФЛГ или ДИАСКИНТЕСТ, только обследование необходимо проводить 2 раза в год.</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15</a:t>
            </a:fld>
            <a:endParaRPr lang="ru-RU"/>
          </a:p>
        </p:txBody>
      </p:sp>
    </p:spTree>
    <p:extLst>
      <p:ext uri="{BB962C8B-B14F-4D97-AF65-F5344CB8AC3E}">
        <p14:creationId xmlns:p14="http://schemas.microsoft.com/office/powerpoint/2010/main" val="24630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 вот на поздних стадиях ВИЧ-инфекции Реакция Манту и ДИАСКИНТЕСТ ЛОЖНООТРИЦАТЕЛЬНЫ, а на обзорной рентгенограмме грудной клетки или </a:t>
            </a:r>
            <a:r>
              <a:rPr lang="ru-RU" dirty="0" err="1" smtClean="0"/>
              <a:t>флюорограмме</a:t>
            </a:r>
            <a:r>
              <a:rPr lang="ru-RU" dirty="0" smtClean="0"/>
              <a:t> изменения часто  ОТСУТСТВУЮТ.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16</a:t>
            </a:fld>
            <a:endParaRPr lang="ru-RU"/>
          </a:p>
        </p:txBody>
      </p:sp>
    </p:spTree>
    <p:extLst>
      <p:ext uri="{BB962C8B-B14F-4D97-AF65-F5344CB8AC3E}">
        <p14:creationId xmlns:p14="http://schemas.microsoft.com/office/powerpoint/2010/main" val="3433984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Поэтому скрининг туберкулеза на поздних стадиях ВИЧ-инфекции основывается на выявлении 4 клинических симптомов: быстро нарастающая адинамия, повышение температуры, снижение веса, ночные поты, кашель.</a:t>
            </a:r>
          </a:p>
          <a:p>
            <a:r>
              <a:rPr lang="ru-RU" dirty="0" smtClean="0"/>
              <a:t>При наличии любого из этих симптомов или их появлении – обязательное исключение туберкулеза,</a:t>
            </a:r>
            <a:r>
              <a:rPr lang="ru-RU" baseline="0" dirty="0" smtClean="0"/>
              <a:t> не зависимо от сроков предыдущего обследования с целью исключения данной патологии.</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17</a:t>
            </a:fld>
            <a:endParaRPr lang="ru-RU"/>
          </a:p>
        </p:txBody>
      </p:sp>
    </p:spTree>
    <p:extLst>
      <p:ext uri="{BB962C8B-B14F-4D97-AF65-F5344CB8AC3E}">
        <p14:creationId xmlns:p14="http://schemas.microsoft.com/office/powerpoint/2010/main" val="454013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диагностики </a:t>
            </a:r>
            <a:r>
              <a:rPr lang="ru-RU" dirty="0" err="1" smtClean="0"/>
              <a:t>туберкуза</a:t>
            </a:r>
            <a:r>
              <a:rPr lang="ru-RU" dirty="0" smtClean="0"/>
              <a:t> необходимо использовать широкий спектр методов обследования, а приоритет отдавать, так называемым, быстрыми методами диагностики (компьютерная томография, молекулярно-генетические методы, посев на жидкие питательные среды и др.). </a:t>
            </a:r>
          </a:p>
          <a:p>
            <a:r>
              <a:rPr lang="ru-RU" dirty="0" smtClean="0"/>
              <a:t>При этом необходимо исключить «рутину» и понятие «так положено». (пример повторения </a:t>
            </a:r>
            <a:r>
              <a:rPr lang="ru-RU" dirty="0" err="1" smtClean="0"/>
              <a:t>рентгенобследования</a:t>
            </a:r>
            <a:r>
              <a:rPr lang="ru-RU" dirty="0" smtClean="0"/>
              <a:t> через месяц, если есть симптомы).</a:t>
            </a:r>
          </a:p>
          <a:p>
            <a:r>
              <a:rPr lang="ru-RU" dirty="0" smtClean="0"/>
              <a:t>Новый метод лабораторной диагностики туберкулеза у ВИЧ-инфицированных пациентов, основанный на выявлении ЛИПОАРАБИНОМАННАНА клеточной стенки MБТ в моче - ЛИПОАРАБИНОМАННАНОВЫЙ ТЕСТ или ЛАМ-тест. Как показали исследования, что данный тест </a:t>
            </a:r>
            <a:r>
              <a:rPr lang="ru-RU" dirty="0" err="1" smtClean="0"/>
              <a:t>высокоспецифичен</a:t>
            </a:r>
            <a:r>
              <a:rPr lang="ru-RU" dirty="0" smtClean="0"/>
              <a:t> именно у ВИЧ-инфицированных пациентов с </a:t>
            </a:r>
            <a:r>
              <a:rPr lang="ru-RU" dirty="0" err="1" smtClean="0"/>
              <a:t>иммуннодефицитом</a:t>
            </a:r>
            <a:r>
              <a:rPr lang="ru-RU" dirty="0" smtClean="0"/>
              <a:t>. При отсутствии иммунодефицита,</a:t>
            </a:r>
            <a:r>
              <a:rPr lang="ru-RU" baseline="0" dirty="0" smtClean="0"/>
              <a:t> данный тест теряет свою специфичность.</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18</a:t>
            </a:fld>
            <a:endParaRPr lang="ru-RU"/>
          </a:p>
        </p:txBody>
      </p:sp>
    </p:spTree>
    <p:extLst>
      <p:ext uri="{BB962C8B-B14F-4D97-AF65-F5344CB8AC3E}">
        <p14:creationId xmlns:p14="http://schemas.microsoft.com/office/powerpoint/2010/main" val="2403158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 самое главное, что проведение скрининга на выявление туберкулеза у ВИЧ-инфицированных должно проводиться ВНЕ УЧРЕЖДЕНИЙ ПРОТИВОТУБЕРКУЛЕЗНОЙ СЛУЖБЫ: в центрах СПИДа или инфекционных стационарах или поликлиниках.</a:t>
            </a:r>
          </a:p>
          <a:p>
            <a:r>
              <a:rPr lang="ru-RU" dirty="0" smtClean="0"/>
              <a:t>Перевод или направление в учреждения противотуберкулезной службы больных ВИЧ с подозрением на туберкулез недопустимо!</a:t>
            </a:r>
          </a:p>
          <a:p>
            <a:r>
              <a:rPr lang="ru-RU" dirty="0" smtClean="0"/>
              <a:t>К сожалению это правило в нашем крае очень часто нарушается.</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19</a:t>
            </a:fld>
            <a:endParaRPr lang="ru-RU"/>
          </a:p>
        </p:txBody>
      </p:sp>
    </p:spTree>
    <p:extLst>
      <p:ext uri="{BB962C8B-B14F-4D97-AF65-F5344CB8AC3E}">
        <p14:creationId xmlns:p14="http://schemas.microsoft.com/office/powerpoint/2010/main" val="180395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Основное правило диагностики, которое касается почти всех вторичных заболеваний при ВИЧ, включая туберкулез, неизменно: чем тяжелее иммунодефицит, тем раньше следует начинать интенсивно обследовать больного, включая инвазивные методы диагностики, при этом исследуя любые возможные биологические материалы. Не следует воздерживаться от обследования только потому, что некоторые процедуры могут быть неприятными для больного. </a:t>
            </a:r>
            <a:r>
              <a:rPr lang="ru-RU" dirty="0" err="1" smtClean="0"/>
              <a:t>Кристиан</a:t>
            </a:r>
            <a:r>
              <a:rPr lang="ru-RU" dirty="0" smtClean="0"/>
              <a:t> </a:t>
            </a:r>
            <a:r>
              <a:rPr lang="ru-RU" dirty="0" err="1" smtClean="0"/>
              <a:t>Хоффман</a:t>
            </a:r>
            <a:r>
              <a:rPr lang="ru-RU" dirty="0" smtClean="0"/>
              <a:t>, 2009 г.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20</a:t>
            </a:fld>
            <a:endParaRPr lang="ru-RU"/>
          </a:p>
        </p:txBody>
      </p:sp>
    </p:spTree>
    <p:extLst>
      <p:ext uri="{BB962C8B-B14F-4D97-AF65-F5344CB8AC3E}">
        <p14:creationId xmlns:p14="http://schemas.microsoft.com/office/powerpoint/2010/main" val="106942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Дифференциальная диагностика милиарного туберкулеза легких с брюшным тифом.  ТИФОИДНАЯ ФОРМА.</a:t>
            </a:r>
          </a:p>
          <a:p>
            <a:r>
              <a:rPr lang="ru-RU" dirty="0" smtClean="0"/>
              <a:t>Настоящего инкубационного периода при милиарном туберкулезе не бывает. В большинстве случаев больной заболевает неожиданно, температура тела поднимается до высоких цифр с резко выраженными явления общей интоксикации. Течение заболевания очень напоминает картину брюшного тифа с преобладающими явлениями общей интоксикации. Это сходство с брюшным тифом особенно велико в начале заболевания, но в дальнейшем постепенно начинают обнаруживаться отклонения, не свойственные брюшному тифу. Первое, температура поднимается не постепенно, как при тифе, а быстро, и в течение 1-2 дней достигает 38-40. Вначале она может носить постоянный характер, как при тифе, но скоро становится неправильной, отмечаются значительные, не свойственные брюшному тифу колебания. Очень скоро наступает помутнение сознания. Пульс мягкий, малый, учащенный. Тахикардия нередко доходит до 120-150 в 1 минуту; свойственная тифу относительная брадикардия здесь почти не наблюдается. В клиническом анализе крови характерных изменений не выявляется.  Почти постоянным симптомом милиарного туберкулеза является относительная </a:t>
            </a:r>
            <a:r>
              <a:rPr lang="ru-RU" dirty="0" err="1" smtClean="0"/>
              <a:t>лимфопения</a:t>
            </a:r>
            <a:r>
              <a:rPr lang="ru-RU" dirty="0" smtClean="0"/>
              <a:t>, в то время как при тифе чаще наблюдается лимфоцитоз. На второй неделе заболевания, наряду с общими тяжелыми изменениями, обнаруживаются и симптомы, связанные с высыпанием бугорков в легких и мозговых оболочках. Появляется одышка до 40-60 в 1 минуту, цианоз.</a:t>
            </a:r>
          </a:p>
          <a:p>
            <a:r>
              <a:rPr lang="ru-RU" dirty="0" smtClean="0"/>
              <a:t>МБТ в мокроте, как правило не выявляются, так как для этой формы туберкулеза деструкция легочной ткани не характерна.  Однако у ВИЧ инфицированных пациентов с выраженным иммунодефицитом возможно и наличие </a:t>
            </a:r>
            <a:r>
              <a:rPr lang="ru-RU" dirty="0" err="1" smtClean="0"/>
              <a:t>бактериовыделения</a:t>
            </a:r>
            <a:r>
              <a:rPr lang="ru-RU" dirty="0" smtClean="0"/>
              <a:t>. Туберкулиновые реакции при милиарном туберкулезе в начале заболевания отрицательные и могут стать положительными через 1,5-2 месяца, если больного начинают лечить специфическими средствами.</a:t>
            </a:r>
          </a:p>
          <a:p>
            <a:endParaRPr lang="ru-RU" dirty="0" smtClean="0"/>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21</a:t>
            </a:fld>
            <a:endParaRPr lang="ru-RU"/>
          </a:p>
        </p:txBody>
      </p:sp>
    </p:spTree>
    <p:extLst>
      <p:ext uri="{BB962C8B-B14F-4D97-AF65-F5344CB8AC3E}">
        <p14:creationId xmlns:p14="http://schemas.microsoft.com/office/powerpoint/2010/main" val="3689748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Рентгендиагносика</a:t>
            </a:r>
            <a:r>
              <a:rPr lang="ru-RU" dirty="0" smtClean="0"/>
              <a:t>. Рентгенологическая картина острого милиарного туберкулеза чрезвычайно характерна, однако неодинакова в различных фазах заболевания. В ранних фазах развития острого милиарного туберкулеза на рентгенограммах отмечается усиление легочного рисунка, имеющего сетчатый вид. Рентгенологическая картина характерная для милиарного туберкулеза появляется только на второй-третьей неделе после первых клинических проявлений заболевания. Она характеризуется густой монотонной, однотипной диссеминацией в виде мелких мягких очагов в обеих легких. Густота и интенсивность очаговых теней обычно значительнее в средних и нижних отделах, чем в верхней части легких.</a:t>
            </a:r>
          </a:p>
          <a:p>
            <a:r>
              <a:rPr lang="ru-RU" dirty="0" smtClean="0"/>
              <a:t>Однако применение МСКТ компьютерной</a:t>
            </a:r>
            <a:r>
              <a:rPr lang="ru-RU" baseline="0" dirty="0" smtClean="0"/>
              <a:t> томографии позволяет выявить характерные изменения на ранних стадиях заболевания, о чем говорит опыт диагностики данной формы туберкулеза у ВИЧ-инфицированных пациентов, у которых при наличии одного из 4-х клинических симптомов (лихорадка, кашель, ночная потливость, потеря массы тела) и при отсутствии изменений на обзорной рентгенографии органов грудной клетки мы обязаны проводить МСКТ исследование и в результате выявляем милиарный туберкулез.</a:t>
            </a:r>
            <a:endParaRPr lang="ru-RU" dirty="0" smtClean="0"/>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22</a:t>
            </a:fld>
            <a:endParaRPr lang="ru-RU"/>
          </a:p>
        </p:txBody>
      </p:sp>
    </p:spTree>
    <p:extLst>
      <p:ext uri="{BB962C8B-B14F-4D97-AF65-F5344CB8AC3E}">
        <p14:creationId xmlns:p14="http://schemas.microsoft.com/office/powerpoint/2010/main" val="151892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Клинико-рентгенологическая картина различных форм диссеминированного туберкулеза легких в большинстве случаев до того типична, что его диагностика не представляет особых затруднений. </a:t>
            </a:r>
          </a:p>
          <a:p>
            <a:r>
              <a:rPr lang="ru-RU" dirty="0" smtClean="0"/>
              <a:t>	Но в ряде случаев клинико-рентгенологическая картина диссеминированного туберкулеза легких чрезвычайно похожа на другие заболевания, что создает большие диагностические трудности. </a:t>
            </a:r>
          </a:p>
          <a:p>
            <a:r>
              <a:rPr lang="ru-RU" dirty="0" smtClean="0"/>
              <a:t>	Все эти заболевания (и туберкулез тоже) в клинике принято называть синдромом диссеминированного поражения легких, общим клиническим признаком для которых является нарастающая одышка и наличие рентгенологического синдрома легочной диссеминации, проявляющегося изменениями в обеих легких узелкового (очагового), сетчатого или смешанного характера, занимающих все легочные поля или большую их часть.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5</a:t>
            </a:fld>
            <a:endParaRPr lang="ru-RU"/>
          </a:p>
        </p:txBody>
      </p:sp>
    </p:spTree>
    <p:extLst>
      <p:ext uri="{BB962C8B-B14F-4D97-AF65-F5344CB8AC3E}">
        <p14:creationId xmlns:p14="http://schemas.microsoft.com/office/powerpoint/2010/main" val="2405005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Нередко диссеминированный туберкулез легких приходится дифференцировать с острой двусторонней внебольничной пневмонией.</a:t>
            </a:r>
          </a:p>
          <a:p>
            <a:r>
              <a:rPr lang="ru-RU" dirty="0" smtClean="0"/>
              <a:t>Оба заболевания могут протекать с выраженной интоксикацией и лихорадкой, а в ряде случаев пневмония может иметь затяжной характер.</a:t>
            </a:r>
          </a:p>
          <a:p>
            <a:r>
              <a:rPr lang="ru-RU" dirty="0" smtClean="0"/>
              <a:t>АНАМНЕЗ. КОНТАКТ С ТУБЕРКУЛЕЗНЫМИ БОЛЬНЫМИ В настоящее время, при сложившейся эпидемиологической ситуации по туберкулезу, факт контакта с туберкулезными больными большого диагностического значения не имеет.</a:t>
            </a:r>
          </a:p>
          <a:p>
            <a:r>
              <a:rPr lang="ru-RU" dirty="0" smtClean="0"/>
              <a:t>НАЛИЧИЕ ПРОДРОМАЛЬНОГО ПЕРИОДА При остром начале заболевания, после более детального расспроса больного при туберкулезной природе заболевания в большинстве случаев удается выяснить имевшиеся ранее жалобы общего характера – слабость, кашель, потливость по ночам, субфебрильную температуру, которым больной особого значения не придавал. Для бактериальных пневмоний наличие длительных продромальных симптомов обычно не характерно.</a:t>
            </a:r>
          </a:p>
          <a:p>
            <a:r>
              <a:rPr lang="ru-RU" dirty="0" smtClean="0"/>
              <a:t>ЖАЛОБЫ. Больные пневмонией чаще предъявляют жалобы на головную боль, боли в суставах. Так же для внебольничной пневмонии более характерно обильного выделения мокроты. Однако наличие обильного выделения мокроты не всегда говорит в пользу неспецифического заболевания, т.к. в настоящее время туберкулез легких часто сопровождается присоединением вторичной микрофлоры, что так же сопровождается обильным выделением мокроты.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23</a:t>
            </a:fld>
            <a:endParaRPr lang="ru-RU"/>
          </a:p>
        </p:txBody>
      </p:sp>
    </p:spTree>
    <p:extLst>
      <p:ext uri="{BB962C8B-B14F-4D97-AF65-F5344CB8AC3E}">
        <p14:creationId xmlns:p14="http://schemas.microsoft.com/office/powerpoint/2010/main" val="3152770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ЛОКАЛИЗАЦИЯ. При туберкулезе легких процесс чаще локализуется в 1-2-6 сегментах, для пневмоний более характерна нижнедолевая локализация.</a:t>
            </a:r>
          </a:p>
          <a:p>
            <a:r>
              <a:rPr lang="ru-RU" dirty="0" smtClean="0"/>
              <a:t>ФИЗИКАЛЬНЫЕ ДАННЫЕ. Для пневмонии характерны выраженные </a:t>
            </a:r>
            <a:r>
              <a:rPr lang="ru-RU" dirty="0" err="1" smtClean="0"/>
              <a:t>аускультативные</a:t>
            </a:r>
            <a:r>
              <a:rPr lang="ru-RU" dirty="0" smtClean="0"/>
              <a:t> проявления (крепитация, влажные и сухие хрипы, бронхиальное дыхание). При туберкулезе, как правило </a:t>
            </a:r>
            <a:r>
              <a:rPr lang="ru-RU" dirty="0" err="1" smtClean="0"/>
              <a:t>аускультативная</a:t>
            </a:r>
            <a:r>
              <a:rPr lang="ru-RU" dirty="0" smtClean="0"/>
              <a:t> картина крайне скудна.</a:t>
            </a:r>
          </a:p>
          <a:p>
            <a:r>
              <a:rPr lang="ru-RU" dirty="0" smtClean="0"/>
              <a:t>Так же при специфических процессах </a:t>
            </a:r>
            <a:r>
              <a:rPr lang="ru-RU" dirty="0" err="1" smtClean="0"/>
              <a:t>аускультативные</a:t>
            </a:r>
            <a:r>
              <a:rPr lang="ru-RU" dirty="0" smtClean="0"/>
              <a:t> изменения далеко не соответствуют тем значительным рентгенологическим изменениям, которые мы видим на рентгенограмме и, наоборот, при неспецифических процессах </a:t>
            </a:r>
            <a:r>
              <a:rPr lang="ru-RU" dirty="0" err="1" smtClean="0"/>
              <a:t>аускультативные</a:t>
            </a:r>
            <a:r>
              <a:rPr lang="ru-RU" dirty="0" smtClean="0"/>
              <a:t> данные оказываются значительно больше выраженными, чем это можно было бы ожидать соответственно протяженности и характеру рентгенологических изменений.</a:t>
            </a:r>
          </a:p>
          <a:p>
            <a:r>
              <a:rPr lang="ru-RU" dirty="0" smtClean="0"/>
              <a:t>Другими словами, при туберкулезных процессах мы много видим, но мало слышим, при нетуберкулезных же, наоборот, меньше видно, но много слышно.</a:t>
            </a:r>
          </a:p>
          <a:p>
            <a:r>
              <a:rPr lang="ru-RU" dirty="0" smtClean="0"/>
              <a:t>При неспецифических заболеваниях легких чаще наблюдаются воспалительные процессы верхних дыхательных путей с покраснением зева и </a:t>
            </a:r>
            <a:r>
              <a:rPr lang="ru-RU" dirty="0" err="1" smtClean="0"/>
              <a:t>трахеобронхитом</a:t>
            </a:r>
            <a:r>
              <a:rPr lang="ru-RU" dirty="0" smtClean="0"/>
              <a:t>, что при туберкулезе встречается относительно не часто.</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24</a:t>
            </a:fld>
            <a:endParaRPr lang="ru-RU"/>
          </a:p>
        </p:txBody>
      </p:sp>
    </p:spTree>
    <p:extLst>
      <p:ext uri="{BB962C8B-B14F-4D97-AF65-F5344CB8AC3E}">
        <p14:creationId xmlns:p14="http://schemas.microsoft.com/office/powerpoint/2010/main" val="580669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ТУБЕРКУЛЕЗНЫЙ «АРХИВ»</a:t>
            </a:r>
          </a:p>
          <a:p>
            <a:r>
              <a:rPr lang="ru-RU" dirty="0" smtClean="0"/>
              <a:t>Очень частой ошибкой является заключение о туберкулезе, когда старые туберкулезные очаги расцениваются как бесспорный признак туберкулезного заболевания. 	Наличие таких изменений говорит только о перенесенном заболевании, но не как об этиологии заболевания.</a:t>
            </a:r>
          </a:p>
          <a:p>
            <a:r>
              <a:rPr lang="ru-RU" dirty="0" smtClean="0"/>
              <a:t>В дифференциальной диагностике заболеваний легких немаловажное значение принадлежит т.н. </a:t>
            </a:r>
            <a:r>
              <a:rPr lang="ru-RU" dirty="0" err="1" smtClean="0"/>
              <a:t>тетраде</a:t>
            </a:r>
            <a:r>
              <a:rPr lang="ru-RU" dirty="0" smtClean="0"/>
              <a:t>, которую составляют температура тела, лейкоцитоз, сдвиг лейкоцитарной формулы влево и скорость оседания эритроцитов.</a:t>
            </a:r>
          </a:p>
          <a:p>
            <a:r>
              <a:rPr lang="ru-RU" dirty="0" smtClean="0"/>
              <a:t>При туберкулезных процессах </a:t>
            </a:r>
            <a:r>
              <a:rPr lang="ru-RU" dirty="0" err="1" smtClean="0"/>
              <a:t>тетрада</a:t>
            </a:r>
            <a:r>
              <a:rPr lang="ru-RU" dirty="0" smtClean="0"/>
              <a:t> выражена значительно слабее, чем при неспецифических процессах.</a:t>
            </a:r>
          </a:p>
          <a:p>
            <a:r>
              <a:rPr lang="ru-RU" dirty="0" smtClean="0"/>
              <a:t>Можно сказать, что лейкоцитоз 15 тыс. и выше наблюдается, как правило, при неспецифических заболеваниях, а при туберкулезе возможно только при казеозной пневмонии.</a:t>
            </a:r>
          </a:p>
          <a:p>
            <a:r>
              <a:rPr lang="ru-RU" dirty="0" smtClean="0"/>
              <a:t>Кроме этого при неспецифических процессах нормализация гемограммы происходит вместе с нормализацией рентгенологической картины, тогда как при туберкулезе легких картина крови нормализуется намного быстрее, чем происходит рассасывание легочного процесса.</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25</a:t>
            </a:fld>
            <a:endParaRPr lang="ru-RU"/>
          </a:p>
        </p:txBody>
      </p:sp>
    </p:spTree>
    <p:extLst>
      <p:ext uri="{BB962C8B-B14F-4D97-AF65-F5344CB8AC3E}">
        <p14:creationId xmlns:p14="http://schemas.microsoft.com/office/powerpoint/2010/main" val="322643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Выявление микобактерий туберкулеза в мокроте больного во многих случаях помогает решить вопрос в пользу туберкулезного заболевания. Но хотелось бы предостеречь от переоценки бактериологических находок.</a:t>
            </a:r>
          </a:p>
          <a:p>
            <a:r>
              <a:rPr lang="ru-RU" dirty="0" smtClean="0"/>
              <a:t>Иногда вовлечение в неспецифический воспалительный деструктивный процесс старых туберкулезных очагов может привести к однократному или даже повторяющемся несколько раз </a:t>
            </a:r>
            <a:r>
              <a:rPr lang="ru-RU" dirty="0" err="1" smtClean="0"/>
              <a:t>бактериовыделению</a:t>
            </a:r>
            <a:r>
              <a:rPr lang="ru-RU" dirty="0" smtClean="0"/>
              <a:t>.</a:t>
            </a:r>
          </a:p>
          <a:p>
            <a:r>
              <a:rPr lang="ru-RU" dirty="0" smtClean="0"/>
              <a:t>Кроме того, при микроскопическом исследовании мокроты выявляются не только микобактерии туберкулеза, но и все кислотоустойчивые бактерии, которые нередко определяются при неспецифических заболеваниях.</a:t>
            </a:r>
          </a:p>
          <a:p>
            <a:r>
              <a:rPr lang="ru-RU" dirty="0" smtClean="0"/>
              <a:t>Поэтому факт обнаружения микобактерий (особенно по данным микроскопии мазка и ПЦР) должен рассматриваться в сочетании с другими признаками как один из элементов </a:t>
            </a:r>
            <a:r>
              <a:rPr lang="ru-RU" dirty="0" err="1" smtClean="0"/>
              <a:t>симптомокомплекса</a:t>
            </a:r>
            <a:r>
              <a:rPr lang="ru-RU" dirty="0" smtClean="0"/>
              <a:t>.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26</a:t>
            </a:fld>
            <a:endParaRPr lang="ru-RU"/>
          </a:p>
        </p:txBody>
      </p:sp>
    </p:spTree>
    <p:extLst>
      <p:ext uri="{BB962C8B-B14F-4D97-AF65-F5344CB8AC3E}">
        <p14:creationId xmlns:p14="http://schemas.microsoft.com/office/powerpoint/2010/main" val="197190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РЕНТГЕНКАРТИНА. При рентгенологическом исследовании можно выявить ряд характерных признаков, которые помогают правильно установить этиологию заболевания.</a:t>
            </a:r>
          </a:p>
          <a:p>
            <a:r>
              <a:rPr lang="ru-RU" dirty="0" smtClean="0"/>
              <a:t>	При туберкулезе на рентгенограмме очаги выглядят неодинаково. Рядом с мягкими тенями видны и более плотные, продуктивные очаговые тени; при неспецифических заболеваниях характер очагов на рентгенограмме более или менее одинаков (как результат одновременно </a:t>
            </a:r>
            <a:r>
              <a:rPr lang="ru-RU" dirty="0" err="1" smtClean="0"/>
              <a:t>развившегося</a:t>
            </a:r>
            <a:r>
              <a:rPr lang="ru-RU" dirty="0" smtClean="0"/>
              <a:t> процесса).</a:t>
            </a:r>
          </a:p>
          <a:p>
            <a:r>
              <a:rPr lang="ru-RU" dirty="0" smtClean="0"/>
              <a:t>	При неспецифических процессах верхушки легких обычно не поражены.</a:t>
            </a:r>
          </a:p>
          <a:p>
            <a:r>
              <a:rPr lang="ru-RU" dirty="0" smtClean="0"/>
              <a:t>	При не осложненном течении неспецифические очаговые тени обычно рассасываются через определенное время, не оставляя следов;</a:t>
            </a:r>
          </a:p>
          <a:p>
            <a:r>
              <a:rPr lang="ru-RU" dirty="0" smtClean="0"/>
              <a:t>при туберкулезном процессе полное рассасывание очагов без следов представляет довольно редкое явление.</a:t>
            </a:r>
          </a:p>
          <a:p>
            <a:r>
              <a:rPr lang="ru-RU" dirty="0" smtClean="0"/>
              <a:t>Кроме того, при туберкулезе очаговые изменения очень часто осложняются распадом.</a:t>
            </a:r>
          </a:p>
          <a:p>
            <a:r>
              <a:rPr lang="ru-RU" dirty="0" smtClean="0"/>
              <a:t>	Для неспецифических очаговых процессов характерна значительная изменчивость рентгенологической картины и быстрое их рассасывание. При диссеминированном туберкулезе легких изменения остаются стабильными длительное время. </a:t>
            </a:r>
          </a:p>
          <a:p>
            <a:r>
              <a:rPr lang="ru-RU" dirty="0" smtClean="0"/>
              <a:t>	В ряде случаев на начальных периодах заболевания специфические и неспецифические воспаления легких до того похожи, что их дифференциальная диагностика возможна только при динамическом наблюдении и проведении пробной терапии.</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27</a:t>
            </a:fld>
            <a:endParaRPr lang="ru-RU"/>
          </a:p>
        </p:txBody>
      </p:sp>
    </p:spTree>
    <p:extLst>
      <p:ext uri="{BB962C8B-B14F-4D97-AF65-F5344CB8AC3E}">
        <p14:creationId xmlns:p14="http://schemas.microsoft.com/office/powerpoint/2010/main" val="2842592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проведении пробной терапии необходимо соблюдать следующие правила.</a:t>
            </a:r>
          </a:p>
          <a:p>
            <a:r>
              <a:rPr lang="ru-RU" dirty="0" smtClean="0"/>
              <a:t>1.больной должен быть в полном объеме обследован рентгенологически (обзорная рентгенография органов грудной клетки с томографией патологии);</a:t>
            </a:r>
          </a:p>
          <a:p>
            <a:r>
              <a:rPr lang="ru-RU" dirty="0" smtClean="0"/>
              <a:t>2.контрольное рентгенологическое обследование должно точно повторять первоначальное;</a:t>
            </a:r>
          </a:p>
          <a:p>
            <a:r>
              <a:rPr lang="ru-RU" dirty="0" smtClean="0"/>
              <a:t>3.при проведении антибактериальной терапии не должны назначаться препараты активные в отношении микобактерий туберкулеза (</a:t>
            </a:r>
            <a:r>
              <a:rPr lang="ru-RU" dirty="0" err="1" smtClean="0"/>
              <a:t>аминогликозиды</a:t>
            </a:r>
            <a:r>
              <a:rPr lang="ru-RU" dirty="0" smtClean="0"/>
              <a:t> и </a:t>
            </a:r>
            <a:r>
              <a:rPr lang="ru-RU" dirty="0" err="1" smtClean="0"/>
              <a:t>фторхинолоны</a:t>
            </a:r>
            <a:r>
              <a:rPr lang="ru-RU" dirty="0" smtClean="0"/>
              <a:t>);</a:t>
            </a:r>
          </a:p>
          <a:p>
            <a:r>
              <a:rPr lang="ru-RU" dirty="0" smtClean="0"/>
              <a:t>4.учитывая требования п.3 препаратами выбора являются цефалоспорины 3 поколения активные в отношении синегнойной палочки (</a:t>
            </a:r>
            <a:r>
              <a:rPr lang="ru-RU" dirty="0" err="1" smtClean="0"/>
              <a:t>цефтазидим</a:t>
            </a:r>
            <a:r>
              <a:rPr lang="ru-RU" dirty="0" smtClean="0"/>
              <a:t>, </a:t>
            </a:r>
            <a:r>
              <a:rPr lang="ru-RU" dirty="0" err="1" smtClean="0"/>
              <a:t>цефопиразон</a:t>
            </a:r>
            <a:r>
              <a:rPr lang="ru-RU" dirty="0" smtClean="0"/>
              <a:t>); защищенные </a:t>
            </a:r>
            <a:r>
              <a:rPr lang="ru-RU" dirty="0" err="1" smtClean="0"/>
              <a:t>пеницилины</a:t>
            </a:r>
            <a:r>
              <a:rPr lang="ru-RU" dirty="0" smtClean="0"/>
              <a:t> (</a:t>
            </a:r>
            <a:r>
              <a:rPr lang="ru-RU" dirty="0" err="1" smtClean="0"/>
              <a:t>амоксиклав</a:t>
            </a:r>
            <a:r>
              <a:rPr lang="ru-RU" dirty="0" smtClean="0"/>
              <a:t>) в сочетании с </a:t>
            </a:r>
            <a:r>
              <a:rPr lang="ru-RU" dirty="0" err="1" smtClean="0"/>
              <a:t>макролидами</a:t>
            </a:r>
            <a:r>
              <a:rPr lang="ru-RU" dirty="0" smtClean="0"/>
              <a:t>.</a:t>
            </a:r>
          </a:p>
          <a:p>
            <a:r>
              <a:rPr lang="ru-RU" dirty="0" smtClean="0"/>
              <a:t>5.контрольное клинико-рентгенологическое обследование проводится через 10-12 дней лечения.</a:t>
            </a:r>
          </a:p>
          <a:p>
            <a:r>
              <a:rPr lang="ru-RU" dirty="0" smtClean="0"/>
              <a:t>При неспецифическом воспалении легких за это время должно произойти как клиническое улучшение, так и значительная инволюция рентгенологических изменений, без особых остаточных изменений.</a:t>
            </a:r>
          </a:p>
          <a:p>
            <a:r>
              <a:rPr lang="ru-RU" dirty="0" smtClean="0"/>
              <a:t>При туберкулезе легких, не смотря на возможное клиническое улучшение, рентгенологическая картина, как правило, остается стабильной.</a:t>
            </a:r>
          </a:p>
          <a:p>
            <a:r>
              <a:rPr lang="ru-RU" dirty="0" smtClean="0"/>
              <a:t>	В более сложных случаях применяются специальные методы исследования с биопсией патологического материала, вплоть до открытой биопсии легкого. (диагностическая торакотомия).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28</a:t>
            </a:fld>
            <a:endParaRPr lang="ru-RU"/>
          </a:p>
        </p:txBody>
      </p:sp>
    </p:spTree>
    <p:extLst>
      <p:ext uri="{BB962C8B-B14F-4D97-AF65-F5344CB8AC3E}">
        <p14:creationId xmlns:p14="http://schemas.microsoft.com/office/powerpoint/2010/main" val="3779616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САРКОИДОЗ. (БЕНЬЕ-БЕКА-ШАУМАНА).</a:t>
            </a:r>
          </a:p>
          <a:p>
            <a:r>
              <a:rPr lang="ru-RU" dirty="0" smtClean="0"/>
              <a:t>	</a:t>
            </a:r>
            <a:r>
              <a:rPr lang="ru-RU" dirty="0" err="1" smtClean="0"/>
              <a:t>Саркоидоз</a:t>
            </a:r>
            <a:r>
              <a:rPr lang="ru-RU" dirty="0" smtClean="0"/>
              <a:t> – это системное заболевание неизвестной этиологии, относящееся по своим морфологическим особенностям к группе </a:t>
            </a:r>
            <a:r>
              <a:rPr lang="ru-RU" dirty="0" err="1" smtClean="0"/>
              <a:t>гранулематозов</a:t>
            </a:r>
            <a:r>
              <a:rPr lang="ru-RU" dirty="0" smtClean="0"/>
              <a:t>.</a:t>
            </a:r>
          </a:p>
          <a:p>
            <a:r>
              <a:rPr lang="ru-RU" dirty="0" smtClean="0"/>
              <a:t>	Типичным морфологическим признаком </a:t>
            </a:r>
            <a:r>
              <a:rPr lang="ru-RU" dirty="0" err="1" smtClean="0"/>
              <a:t>саркоидоза</a:t>
            </a:r>
            <a:r>
              <a:rPr lang="ru-RU" dirty="0" smtClean="0"/>
              <a:t> являются </a:t>
            </a:r>
            <a:r>
              <a:rPr lang="ru-RU" dirty="0" err="1" smtClean="0"/>
              <a:t>неказеозные</a:t>
            </a:r>
            <a:r>
              <a:rPr lang="ru-RU" dirty="0" smtClean="0"/>
              <a:t> эпителиоидно-клеточные гранулемы, образующиеся в различных органах, нередко сочетающиеся с </a:t>
            </a:r>
            <a:r>
              <a:rPr lang="ru-RU" dirty="0" err="1" smtClean="0"/>
              <a:t>васкулитами</a:t>
            </a:r>
            <a:r>
              <a:rPr lang="ru-RU" dirty="0" smtClean="0"/>
              <a:t>.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29</a:t>
            </a:fld>
            <a:endParaRPr lang="ru-RU"/>
          </a:p>
        </p:txBody>
      </p:sp>
    </p:spTree>
    <p:extLst>
      <p:ext uri="{BB962C8B-B14F-4D97-AF65-F5344CB8AC3E}">
        <p14:creationId xmlns:p14="http://schemas.microsoft.com/office/powerpoint/2010/main" val="1402131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ОСОБЕННОСТИ ГРАНУЛЕМЫ ПРИ САРКОИДОЗЕ: 	</a:t>
            </a:r>
          </a:p>
          <a:p>
            <a:r>
              <a:rPr lang="ru-RU" dirty="0" smtClean="0"/>
              <a:t>Отсутствие казеозного некроза; </a:t>
            </a:r>
          </a:p>
          <a:p>
            <a:r>
              <a:rPr lang="ru-RU" dirty="0" smtClean="0"/>
              <a:t>Более мелкий размер и большее количество клеток</a:t>
            </a:r>
          </a:p>
          <a:p>
            <a:r>
              <a:rPr lang="ru-RU" dirty="0" smtClean="0"/>
              <a:t>Пирогова-</a:t>
            </a:r>
            <a:r>
              <a:rPr lang="ru-RU" dirty="0" err="1" smtClean="0"/>
              <a:t>Лангханса</a:t>
            </a:r>
            <a:r>
              <a:rPr lang="ru-RU" dirty="0" smtClean="0"/>
              <a:t>, чем при туберкулезе;</a:t>
            </a:r>
          </a:p>
          <a:p>
            <a:r>
              <a:rPr lang="ru-RU" dirty="0" smtClean="0"/>
              <a:t>Четкая </a:t>
            </a:r>
            <a:r>
              <a:rPr lang="ru-RU" dirty="0" err="1" smtClean="0"/>
              <a:t>очерченость</a:t>
            </a:r>
            <a:r>
              <a:rPr lang="ru-RU" dirty="0" smtClean="0"/>
              <a:t>, отсутствие склонности к слиянию.</a:t>
            </a:r>
          </a:p>
          <a:p>
            <a:r>
              <a:rPr lang="ru-RU" dirty="0" smtClean="0"/>
              <a:t>Легкие при </a:t>
            </a:r>
            <a:r>
              <a:rPr lang="ru-RU" dirty="0" err="1" smtClean="0"/>
              <a:t>саркоидозе</a:t>
            </a:r>
            <a:r>
              <a:rPr lang="ru-RU" dirty="0" smtClean="0"/>
              <a:t> поражаются в 90 – 95% случаев.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30</a:t>
            </a:fld>
            <a:endParaRPr lang="ru-RU"/>
          </a:p>
        </p:txBody>
      </p:sp>
    </p:spTree>
    <p:extLst>
      <p:ext uri="{BB962C8B-B14F-4D97-AF65-F5344CB8AC3E}">
        <p14:creationId xmlns:p14="http://schemas.microsoft.com/office/powerpoint/2010/main" val="1749542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ВЫДЕЛЯЮТ ПЯТЬ КЛИНИКО-РЕНТГЕНОЛОГИЧЕСКИХ ФОРМ САРКОИДОЗА:</a:t>
            </a:r>
          </a:p>
          <a:p>
            <a:r>
              <a:rPr lang="ru-RU" dirty="0" smtClean="0"/>
              <a:t>1. </a:t>
            </a:r>
            <a:r>
              <a:rPr lang="ru-RU" dirty="0" err="1" smtClean="0"/>
              <a:t>Саркоидоз</a:t>
            </a:r>
            <a:r>
              <a:rPr lang="ru-RU" dirty="0" smtClean="0"/>
              <a:t> внутригрудных лимфатических узлов.</a:t>
            </a:r>
          </a:p>
          <a:p>
            <a:r>
              <a:rPr lang="ru-RU" dirty="0" smtClean="0"/>
              <a:t>2. </a:t>
            </a:r>
            <a:r>
              <a:rPr lang="ru-RU" dirty="0" err="1" smtClean="0"/>
              <a:t>Саркоидоз</a:t>
            </a:r>
            <a:r>
              <a:rPr lang="ru-RU" dirty="0" smtClean="0"/>
              <a:t> внутригрудных лимфатических узлов и легких.</a:t>
            </a:r>
          </a:p>
          <a:p>
            <a:r>
              <a:rPr lang="ru-RU" dirty="0" smtClean="0"/>
              <a:t>3. </a:t>
            </a:r>
            <a:r>
              <a:rPr lang="ru-RU" dirty="0" err="1" smtClean="0"/>
              <a:t>Саркоидоз</a:t>
            </a:r>
            <a:r>
              <a:rPr lang="ru-RU" dirty="0" smtClean="0"/>
              <a:t> легких.</a:t>
            </a:r>
          </a:p>
          <a:p>
            <a:r>
              <a:rPr lang="ru-RU" dirty="0" smtClean="0"/>
              <a:t>4. </a:t>
            </a:r>
            <a:r>
              <a:rPr lang="ru-RU" dirty="0" err="1" smtClean="0"/>
              <a:t>Саркоидоз</a:t>
            </a:r>
            <a:r>
              <a:rPr lang="ru-RU" dirty="0" smtClean="0"/>
              <a:t> органов дыхания, комбинированный с поражением (единичным) других органов.</a:t>
            </a:r>
          </a:p>
          <a:p>
            <a:r>
              <a:rPr lang="ru-RU" dirty="0" smtClean="0"/>
              <a:t>5. </a:t>
            </a:r>
            <a:r>
              <a:rPr lang="ru-RU" dirty="0" err="1" smtClean="0"/>
              <a:t>Генерализованный</a:t>
            </a:r>
            <a:r>
              <a:rPr lang="ru-RU" dirty="0" smtClean="0"/>
              <a:t> </a:t>
            </a:r>
            <a:r>
              <a:rPr lang="ru-RU" dirty="0" err="1" smtClean="0"/>
              <a:t>саркоидоз</a:t>
            </a:r>
            <a:r>
              <a:rPr lang="ru-RU" dirty="0" smtClean="0"/>
              <a:t> с поражением органов дыхания.</a:t>
            </a:r>
          </a:p>
          <a:p>
            <a:r>
              <a:rPr lang="ru-RU" dirty="0" smtClean="0"/>
              <a:t>Клинически выделяют 2 формы течения </a:t>
            </a:r>
            <a:r>
              <a:rPr lang="ru-RU" dirty="0" err="1" smtClean="0"/>
              <a:t>саркоидоза</a:t>
            </a:r>
            <a:r>
              <a:rPr lang="ru-RU" dirty="0" smtClean="0"/>
              <a:t>: острую и первично-хроническую.</a:t>
            </a:r>
          </a:p>
          <a:p>
            <a:r>
              <a:rPr lang="ru-RU" dirty="0" smtClean="0"/>
              <a:t>В подавляющем большинстве случаев встречается вторая форма.</a:t>
            </a:r>
          </a:p>
          <a:p>
            <a:r>
              <a:rPr lang="ru-RU" dirty="0" smtClean="0"/>
              <a:t>Клиническая картина </a:t>
            </a:r>
            <a:r>
              <a:rPr lang="ru-RU" dirty="0" err="1" smtClean="0"/>
              <a:t>саркоидоза</a:t>
            </a:r>
            <a:r>
              <a:rPr lang="ru-RU" dirty="0" smtClean="0"/>
              <a:t> отличается большой вариабельностью. Из-за такого полиморфизма клинической картины </a:t>
            </a:r>
            <a:r>
              <a:rPr lang="ru-RU" dirty="0" err="1" smtClean="0"/>
              <a:t>саркоидоз</a:t>
            </a:r>
            <a:r>
              <a:rPr lang="ru-RU" dirty="0" smtClean="0"/>
              <a:t> не распознают на до госпитальном этапе более чем у трети больных.</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31</a:t>
            </a:fld>
            <a:endParaRPr lang="ru-RU"/>
          </a:p>
        </p:txBody>
      </p:sp>
    </p:spTree>
    <p:extLst>
      <p:ext uri="{BB962C8B-B14F-4D97-AF65-F5344CB8AC3E}">
        <p14:creationId xmlns:p14="http://schemas.microsoft.com/office/powerpoint/2010/main" val="1356622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Бессимптомное течение </a:t>
            </a:r>
            <a:r>
              <a:rPr lang="ru-RU" dirty="0" err="1" smtClean="0"/>
              <a:t>саркоидоза</a:t>
            </a:r>
            <a:r>
              <a:rPr lang="ru-RU" dirty="0" smtClean="0"/>
              <a:t> отмечается у 13% больных.</a:t>
            </a:r>
          </a:p>
          <a:p>
            <a:r>
              <a:rPr lang="ru-RU" dirty="0" smtClean="0"/>
              <a:t>Острое начало заболевания наблюдается у 20-25% пациентов, а первично-</a:t>
            </a:r>
            <a:r>
              <a:rPr lang="ru-RU" dirty="0" err="1" smtClean="0"/>
              <a:t>хроничекое</a:t>
            </a:r>
            <a:r>
              <a:rPr lang="ru-RU" dirty="0" smtClean="0"/>
              <a:t> у 65 – 70%.</a:t>
            </a:r>
          </a:p>
          <a:p>
            <a:r>
              <a:rPr lang="ru-RU" dirty="0" smtClean="0"/>
              <a:t>При остром начале </a:t>
            </a:r>
            <a:r>
              <a:rPr lang="ru-RU" dirty="0" err="1" smtClean="0"/>
              <a:t>саркоидоза</a:t>
            </a:r>
            <a:r>
              <a:rPr lang="ru-RU" dirty="0" smtClean="0"/>
              <a:t> клиническая картина не имеет специфических черт, а сходна с такими заболеваниями, как  туберкулез, ревматизм и другие, что влечет за собой частые диагностические ошибки.</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32</a:t>
            </a:fld>
            <a:endParaRPr lang="ru-RU"/>
          </a:p>
        </p:txBody>
      </p:sp>
    </p:spTree>
    <p:extLst>
      <p:ext uri="{BB962C8B-B14F-4D97-AF65-F5344CB8AC3E}">
        <p14:creationId xmlns:p14="http://schemas.microsoft.com/office/powerpoint/2010/main" val="230990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настоящее время описаны более 20 этиологических групп заболеваний, которые проявляются синдромом легочной диссеминации.</a:t>
            </a:r>
          </a:p>
          <a:p>
            <a:r>
              <a:rPr lang="ru-RU" dirty="0" smtClean="0"/>
              <a:t>	Среди них насчитывается свыше 150 различных заболеваний, для которых характерны такие изменения, поэтому их дифференциальная диагностика представляет один из наиболее трудных разделов пульмонологии.</a:t>
            </a:r>
          </a:p>
          <a:p>
            <a:r>
              <a:rPr lang="ru-RU" dirty="0" smtClean="0"/>
              <a:t>	Об этом говорит и тот факт, что срок от обращения за медицинской помощью до установки диагноза при легочной диссеминации колеблется от нескольких месяцев до нескольких лет, а частота диагностических ошибок достигает 50 и более процентов. </a:t>
            </a:r>
          </a:p>
          <a:p>
            <a:r>
              <a:rPr lang="ru-RU" dirty="0" smtClean="0"/>
              <a:t>	Однако обследование больного в полном объеме еще не гарантирует от ошибки, ибо врач диагностирует заболевания только те, которое знает.</a:t>
            </a:r>
          </a:p>
          <a:p>
            <a:r>
              <a:rPr lang="ru-RU" dirty="0" smtClean="0"/>
              <a:t>	Итак, классификация диссеминированных заболеваний легких.</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6</a:t>
            </a:fld>
            <a:endParaRPr lang="ru-RU"/>
          </a:p>
        </p:txBody>
      </p:sp>
    </p:spTree>
    <p:extLst>
      <p:ext uri="{BB962C8B-B14F-4D97-AF65-F5344CB8AC3E}">
        <p14:creationId xmlns:p14="http://schemas.microsoft.com/office/powerpoint/2010/main" val="3379066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ru-RU" dirty="0" smtClean="0"/>
              <a:t>Наиболее частые клинические проявления </a:t>
            </a:r>
            <a:r>
              <a:rPr lang="ru-RU" dirty="0" err="1" smtClean="0"/>
              <a:t>саркоидоза</a:t>
            </a:r>
            <a:r>
              <a:rPr lang="ru-RU" dirty="0" smtClean="0"/>
              <a:t> при остром начале заболевания следующие:</a:t>
            </a:r>
          </a:p>
          <a:p>
            <a:r>
              <a:rPr lang="ru-RU" dirty="0" smtClean="0"/>
              <a:t>1.ЛЕГОЧНЫЕ СИМПТОМЫ:  Кашель – 25%;  Одышка – 33%;  Боли в грудной клетке – 6%;</a:t>
            </a:r>
          </a:p>
          <a:p>
            <a:r>
              <a:rPr lang="ru-RU" dirty="0" smtClean="0"/>
              <a:t>2. ВНЕЛЕГОЧНЫЕ СИМПТОМЫ. Астенический синдром – 30%;      Лихорадка, различная по характеру – 30%; Артралгии/артриты – 25%;     Узловая эритема – 18%;  </a:t>
            </a:r>
            <a:r>
              <a:rPr lang="ru-RU" dirty="0" err="1" smtClean="0"/>
              <a:t>Гепатомегалия</a:t>
            </a:r>
            <a:r>
              <a:rPr lang="ru-RU" dirty="0" smtClean="0"/>
              <a:t> – 35%; Периферическая </a:t>
            </a:r>
            <a:r>
              <a:rPr lang="ru-RU" dirty="0" err="1" smtClean="0"/>
              <a:t>лимфоаденопатия</a:t>
            </a:r>
            <a:r>
              <a:rPr lang="ru-RU" dirty="0" smtClean="0"/>
              <a:t> – 6%;     </a:t>
            </a:r>
            <a:r>
              <a:rPr lang="ru-RU" dirty="0" err="1" smtClean="0"/>
              <a:t>Увеиты</a:t>
            </a:r>
            <a:r>
              <a:rPr lang="ru-RU" dirty="0" smtClean="0"/>
              <a:t> – 4%.</a:t>
            </a:r>
          </a:p>
          <a:p>
            <a:r>
              <a:rPr lang="ru-RU" dirty="0" smtClean="0"/>
              <a:t>Клинически заболевание проявляется кратковременным повышением температуры тела, болях в суставах мигрирующего характера. Суставы, как правило, визуально не изменены. При остром течении </a:t>
            </a:r>
            <a:r>
              <a:rPr lang="ru-RU" dirty="0" err="1" smtClean="0"/>
              <a:t>саркоидоза</a:t>
            </a:r>
            <a:r>
              <a:rPr lang="ru-RU" dirty="0" smtClean="0"/>
              <a:t> наряду с лихорадкой и артралгиями </a:t>
            </a:r>
            <a:r>
              <a:rPr lang="ru-RU" dirty="0" err="1" smtClean="0"/>
              <a:t>свойствена</a:t>
            </a:r>
            <a:r>
              <a:rPr lang="ru-RU" dirty="0" smtClean="0"/>
              <a:t> узловая эритема, так называемый вариант </a:t>
            </a:r>
            <a:r>
              <a:rPr lang="ru-RU" dirty="0" err="1" smtClean="0"/>
              <a:t>Лефгрена</a:t>
            </a:r>
            <a:r>
              <a:rPr lang="ru-RU" dirty="0" smtClean="0"/>
              <a:t>. Узловую эритему регистрируют более чем у 15% больных. Она нередко является маркером дебюта заболевания, а также может отражать и начало обострения заболевания. Первично-хроническая форма </a:t>
            </a:r>
            <a:r>
              <a:rPr lang="ru-RU" dirty="0" err="1" smtClean="0"/>
              <a:t>саркоидоза</a:t>
            </a:r>
            <a:r>
              <a:rPr lang="ru-RU" dirty="0" smtClean="0"/>
              <a:t> отмечается у 65-70% больных. Данная форма клинически почти всегда начинается незаметно и выявляется чаще всего при рентгенологическом обследовании органов грудной клетки.</a:t>
            </a:r>
          </a:p>
          <a:p>
            <a:r>
              <a:rPr lang="ru-RU" dirty="0" smtClean="0"/>
              <a:t>Жалобы отсутствуют, иногда пациенты отмечают некоторое недомогание, и лишь при прогрессировании заболевания может возникать одышка.</a:t>
            </a:r>
          </a:p>
          <a:p>
            <a:r>
              <a:rPr lang="ru-RU" dirty="0" smtClean="0"/>
              <a:t>Лабораторные показатели не характерны. Может наблюдаться </a:t>
            </a:r>
            <a:r>
              <a:rPr lang="ru-RU" dirty="0" err="1" smtClean="0"/>
              <a:t>гиперкальциемия</a:t>
            </a:r>
            <a:r>
              <a:rPr lang="ru-RU" dirty="0" smtClean="0"/>
              <a:t>, </a:t>
            </a:r>
            <a:r>
              <a:rPr lang="ru-RU" dirty="0" err="1" smtClean="0"/>
              <a:t>гиперкальциурия</a:t>
            </a:r>
            <a:r>
              <a:rPr lang="ru-RU" dirty="0" smtClean="0"/>
              <a:t>. При </a:t>
            </a:r>
            <a:r>
              <a:rPr lang="ru-RU" dirty="0" err="1" smtClean="0"/>
              <a:t>саркоидозе</a:t>
            </a:r>
            <a:r>
              <a:rPr lang="ru-RU" dirty="0" smtClean="0"/>
              <a:t> наблюдается отрицательная или очень слабо выраженная реакция на туберкулин.</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33</a:t>
            </a:fld>
            <a:endParaRPr lang="ru-RU"/>
          </a:p>
        </p:txBody>
      </p:sp>
    </p:spTree>
    <p:extLst>
      <p:ext uri="{BB962C8B-B14F-4D97-AF65-F5344CB8AC3E}">
        <p14:creationId xmlns:p14="http://schemas.microsoft.com/office/powerpoint/2010/main" val="1143882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Рентгенологическая картина зависит от формы </a:t>
            </a:r>
            <a:r>
              <a:rPr lang="ru-RU" dirty="0" err="1" smtClean="0"/>
              <a:t>саркоидоза</a:t>
            </a:r>
            <a:r>
              <a:rPr lang="ru-RU" dirty="0" smtClean="0"/>
              <a:t>. </a:t>
            </a:r>
          </a:p>
          <a:p>
            <a:r>
              <a:rPr lang="ru-RU" dirty="0" smtClean="0"/>
              <a:t>Исходя из этого различают три варианта </a:t>
            </a:r>
            <a:r>
              <a:rPr lang="ru-RU" dirty="0" err="1" smtClean="0"/>
              <a:t>рентгенкартины</a:t>
            </a:r>
            <a:r>
              <a:rPr lang="ru-RU" dirty="0" smtClean="0"/>
              <a:t>:</a:t>
            </a:r>
          </a:p>
          <a:p>
            <a:r>
              <a:rPr lang="ru-RU" dirty="0" smtClean="0"/>
              <a:t>1. </a:t>
            </a:r>
            <a:r>
              <a:rPr lang="ru-RU" dirty="0" err="1" smtClean="0"/>
              <a:t>Саркоидоз</a:t>
            </a:r>
            <a:r>
              <a:rPr lang="ru-RU" dirty="0" smtClean="0"/>
              <a:t> внутригрудных лимфатических узлов.</a:t>
            </a:r>
          </a:p>
          <a:p>
            <a:r>
              <a:rPr lang="ru-RU" dirty="0" smtClean="0"/>
              <a:t>2. </a:t>
            </a:r>
            <a:r>
              <a:rPr lang="ru-RU" dirty="0" err="1" smtClean="0"/>
              <a:t>Саркоидоз</a:t>
            </a:r>
            <a:r>
              <a:rPr lang="ru-RU" dirty="0" smtClean="0"/>
              <a:t> внутригрудных лимфатических узлов и легких.</a:t>
            </a:r>
          </a:p>
          <a:p>
            <a:r>
              <a:rPr lang="ru-RU" dirty="0" smtClean="0"/>
              <a:t>3. </a:t>
            </a:r>
            <a:r>
              <a:rPr lang="ru-RU" dirty="0" err="1" smtClean="0"/>
              <a:t>Саркоидоз</a:t>
            </a:r>
            <a:r>
              <a:rPr lang="ru-RU" dirty="0" smtClean="0"/>
              <a:t> легких.</a:t>
            </a:r>
          </a:p>
          <a:p>
            <a:r>
              <a:rPr lang="ru-RU" dirty="0" smtClean="0"/>
              <a:t>Следовательно, рентгенологическая картина </a:t>
            </a:r>
            <a:r>
              <a:rPr lang="ru-RU" dirty="0" err="1" smtClean="0"/>
              <a:t>саркоидоза</a:t>
            </a:r>
            <a:r>
              <a:rPr lang="ru-RU" dirty="0" smtClean="0"/>
              <a:t> на каждой своей стадии может напоминать ту или иную форму гематогенно-диссеминированного туберкулеза.</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34</a:t>
            </a:fld>
            <a:endParaRPr lang="ru-RU"/>
          </a:p>
        </p:txBody>
      </p:sp>
    </p:spTree>
    <p:extLst>
      <p:ext uri="{BB962C8B-B14F-4D97-AF65-F5344CB8AC3E}">
        <p14:creationId xmlns:p14="http://schemas.microsoft.com/office/powerpoint/2010/main" val="2244073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Однако в отличие от туберкулеза очаговые тени при </a:t>
            </a:r>
            <a:r>
              <a:rPr lang="ru-RU" dirty="0" err="1" smtClean="0"/>
              <a:t>саркоидозе</a:t>
            </a:r>
            <a:r>
              <a:rPr lang="ru-RU" dirty="0" smtClean="0"/>
              <a:t> располагаются преимущественно в средних отделах легких и редко на верхушках. Вокруг очагов отсутствует зона </a:t>
            </a:r>
            <a:r>
              <a:rPr lang="ru-RU" dirty="0" err="1" smtClean="0"/>
              <a:t>перифокального</a:t>
            </a:r>
            <a:r>
              <a:rPr lang="ru-RU" dirty="0" smtClean="0"/>
              <a:t> воспаления и в то же время определяется массивное поражение лимфатических узлов средостения (симптом бабочки). Не смотря на длительное течение болезни, при </a:t>
            </a:r>
            <a:r>
              <a:rPr lang="ru-RU" dirty="0" err="1" smtClean="0"/>
              <a:t>саркоидозе</a:t>
            </a:r>
            <a:r>
              <a:rPr lang="ru-RU" dirty="0" smtClean="0"/>
              <a:t> редко образуются полости распада. </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35</a:t>
            </a:fld>
            <a:endParaRPr lang="ru-RU"/>
          </a:p>
        </p:txBody>
      </p:sp>
    </p:spTree>
    <p:extLst>
      <p:ext uri="{BB962C8B-B14F-4D97-AF65-F5344CB8AC3E}">
        <p14:creationId xmlns:p14="http://schemas.microsoft.com/office/powerpoint/2010/main" val="527075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клинической картины первично-хронической формы </a:t>
            </a:r>
            <a:r>
              <a:rPr lang="ru-RU" dirty="0" err="1" smtClean="0"/>
              <a:t>саркоидоза</a:t>
            </a:r>
            <a:r>
              <a:rPr lang="ru-RU" dirty="0" smtClean="0"/>
              <a:t> характерно несоответствие между незначительными субъективными проявлениями болезни (как общими, так и со стороны легких) и степенью выраженности рентгеноморфологических изменений.</a:t>
            </a:r>
          </a:p>
          <a:p>
            <a:r>
              <a:rPr lang="ru-RU" dirty="0" smtClean="0"/>
              <a:t>При сомнениях диагноза необходима гистологическая верификация заболевания, которая достигается при помощи биопсий (бронхоскопия, </a:t>
            </a:r>
            <a:r>
              <a:rPr lang="ru-RU" dirty="0" err="1" smtClean="0"/>
              <a:t>медиастиноскопия</a:t>
            </a:r>
            <a:r>
              <a:rPr lang="ru-RU" dirty="0" smtClean="0"/>
              <a:t>, биопсия кожи) или диагностической торакотомии. Однако при гистологической верификации диагноза </a:t>
            </a:r>
            <a:r>
              <a:rPr lang="ru-RU" dirty="0" err="1" smtClean="0"/>
              <a:t>саркоидоза</a:t>
            </a:r>
            <a:r>
              <a:rPr lang="ru-RU" dirty="0" smtClean="0"/>
              <a:t> необходимо помнить, что морфологический диагноз почти всегда содержит некую долю сомнения, так как </a:t>
            </a:r>
            <a:r>
              <a:rPr lang="ru-RU" dirty="0" err="1" smtClean="0"/>
              <a:t>саркоидозная</a:t>
            </a:r>
            <a:r>
              <a:rPr lang="ru-RU" dirty="0" smtClean="0"/>
              <a:t> гранулема, особенно отдельно взятая, может быть тождественна туберкулезному бугорку… дифференциальная диагностика туберкулеза и </a:t>
            </a:r>
            <a:r>
              <a:rPr lang="ru-RU" dirty="0" err="1" smtClean="0"/>
              <a:t>саркоидоза</a:t>
            </a:r>
            <a:r>
              <a:rPr lang="ru-RU" dirty="0" smtClean="0"/>
              <a:t> примерно в 10% случаев невозможна. (</a:t>
            </a:r>
            <a:r>
              <a:rPr lang="ru-RU" dirty="0" err="1" smtClean="0"/>
              <a:t>В.И.Брауде</a:t>
            </a:r>
            <a:r>
              <a:rPr lang="ru-RU" dirty="0" smtClean="0"/>
              <a:t>, 1974 год).  Важность дифференциальной диагностики диссеминированного туберкулеза и </a:t>
            </a:r>
            <a:r>
              <a:rPr lang="ru-RU" dirty="0" err="1" smtClean="0"/>
              <a:t>саркоидоза</a:t>
            </a:r>
            <a:r>
              <a:rPr lang="ru-RU" dirty="0" smtClean="0"/>
              <a:t> заключается в различных методах лечения этих заболеваний. При </a:t>
            </a:r>
            <a:r>
              <a:rPr lang="ru-RU" dirty="0" err="1" smtClean="0"/>
              <a:t>саркоидозе</a:t>
            </a:r>
            <a:r>
              <a:rPr lang="ru-RU" dirty="0" smtClean="0"/>
              <a:t> применяется противовоспалительная или гормональная терапия, что является губительным для больного при туберкулезе. В диагностике </a:t>
            </a:r>
            <a:r>
              <a:rPr lang="ru-RU" dirty="0" err="1" smtClean="0"/>
              <a:t>саркоидоза</a:t>
            </a:r>
            <a:r>
              <a:rPr lang="ru-RU" dirty="0" smtClean="0"/>
              <a:t> необходимо учитывать все диагностические критерии, которые должны согласовываться между собой: </a:t>
            </a:r>
          </a:p>
          <a:p>
            <a:r>
              <a:rPr lang="ru-RU" dirty="0" smtClean="0"/>
              <a:t>  1) клиническая картина;   2) рентгенологическая картина 3) биопсия;  4) туберкулиновая проба,    5) эффект от лечения.</a:t>
            </a:r>
          </a:p>
          <a:p>
            <a:r>
              <a:rPr lang="ru-RU" dirty="0" err="1" smtClean="0"/>
              <a:t>Т.о</a:t>
            </a:r>
            <a:r>
              <a:rPr lang="ru-RU" dirty="0" smtClean="0"/>
              <a:t>. </a:t>
            </a:r>
            <a:r>
              <a:rPr lang="ru-RU" dirty="0" err="1" smtClean="0"/>
              <a:t>диференциальная</a:t>
            </a:r>
            <a:r>
              <a:rPr lang="ru-RU" dirty="0" smtClean="0"/>
              <a:t> диагностика диссеминированного туберкулеза легких и </a:t>
            </a:r>
            <a:r>
              <a:rPr lang="ru-RU" dirty="0" err="1" smtClean="0"/>
              <a:t>саркоидоза</a:t>
            </a:r>
            <a:r>
              <a:rPr lang="ru-RU" dirty="0" smtClean="0"/>
              <a:t> в некоторых случаях достаточно сложна, но если принимать во внимание все диагностические критерии, то почти всегда можно установить правильный диагноз.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37</a:t>
            </a:fld>
            <a:endParaRPr lang="ru-RU"/>
          </a:p>
        </p:txBody>
      </p:sp>
    </p:spTree>
    <p:extLst>
      <p:ext uri="{BB962C8B-B14F-4D97-AF65-F5344CB8AC3E}">
        <p14:creationId xmlns:p14="http://schemas.microsoft.com/office/powerpoint/2010/main" val="79816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Картину диссеминированного туберкулеза легких может симулировать хронический застой в легких, вызванный недостаточностью кровообращения, как следствие декомпенсации пороков сердца или кардиосклероза различной природы. Застойные явления в легких приводят к переполнению кровью сосудов малого круга кровообращения, которые на рентгенограмме в тангенциальной проекции выглядят как </a:t>
            </a:r>
            <a:r>
              <a:rPr lang="ru-RU" dirty="0" err="1" smtClean="0"/>
              <a:t>очаговоподобные</a:t>
            </a:r>
            <a:r>
              <a:rPr lang="ru-RU" dirty="0" smtClean="0"/>
              <a:t> тени.</a:t>
            </a:r>
          </a:p>
          <a:p>
            <a:r>
              <a:rPr lang="ru-RU" dirty="0" smtClean="0"/>
              <a:t>С другой стороны, застойные или воспалительные транссудаты, располагающиеся обычно вблизи сосудов и бронхов так же могут самостоятельно образовывать тень. Иногда эти транссудаты приводят к развитию мелких ателектазов, которые так же дают на рентгенограмме мелкопятнистые </a:t>
            </a:r>
            <a:r>
              <a:rPr lang="ru-RU" dirty="0" err="1" smtClean="0"/>
              <a:t>псевдомилиарные</a:t>
            </a:r>
            <a:r>
              <a:rPr lang="ru-RU" dirty="0" smtClean="0"/>
              <a:t> высыпания. Правильному диагнозу способствуют следующие критерии. На застойное легкое указывает в анамнезе заболевания сердца и клинические проявления сердечной недостаточности, а именно, выраженная одышка и цианоз, множество влажных, застойных хрипов в нижних отделах легких, глухие сердечные тоны, увеличение печени за счет застоя. В мокроте могут выявляться клетки сердечного порока.</a:t>
            </a:r>
          </a:p>
          <a:p>
            <a:r>
              <a:rPr lang="ru-RU" dirty="0" smtClean="0"/>
              <a:t>Рентгенологически интенсивность теней при застое в легких нарастает по направлению к их корню.  Сам корень значительно расширен, его тень массивна.  Легочные изменения локализованы преимущественно в среднем и нижнем отделах, причем больше в медиальных зонах легких. </a:t>
            </a:r>
          </a:p>
          <a:p>
            <a:r>
              <a:rPr lang="ru-RU" dirty="0" smtClean="0"/>
              <a:t>Однако в ряде случаев правильный диагноз выявляется при проведении пробной терапии, когда с устранением декомпенсации сердечной деятельности значительно уменьшаются изменения в легких.</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38</a:t>
            </a:fld>
            <a:endParaRPr lang="ru-RU"/>
          </a:p>
        </p:txBody>
      </p:sp>
    </p:spTree>
    <p:extLst>
      <p:ext uri="{BB962C8B-B14F-4D97-AF65-F5344CB8AC3E}">
        <p14:creationId xmlns:p14="http://schemas.microsoft.com/office/powerpoint/2010/main" val="3092506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Диссеминации опухолевой природы.</a:t>
            </a:r>
          </a:p>
          <a:p>
            <a:r>
              <a:rPr lang="ru-RU" dirty="0" smtClean="0"/>
              <a:t>Симулировать диссеминированный туберкулез легких могут следующие виды опухолей: </a:t>
            </a:r>
            <a:r>
              <a:rPr lang="ru-RU" dirty="0" err="1" smtClean="0"/>
              <a:t>карциноматоз</a:t>
            </a:r>
            <a:r>
              <a:rPr lang="ru-RU" dirty="0" smtClean="0"/>
              <a:t> легких, бронхоальвеолярный рак, раковый лимфангит. Среди этих заболеваний наиболее часто встречается </a:t>
            </a:r>
            <a:r>
              <a:rPr lang="ru-RU" dirty="0" err="1" smtClean="0"/>
              <a:t>карциноматоз</a:t>
            </a:r>
            <a:r>
              <a:rPr lang="ru-RU" dirty="0" smtClean="0"/>
              <a:t> </a:t>
            </a:r>
            <a:r>
              <a:rPr lang="ru-RU" dirty="0" err="1" smtClean="0"/>
              <a:t>леких</a:t>
            </a:r>
            <a:r>
              <a:rPr lang="ru-RU" dirty="0" smtClean="0"/>
              <a:t>.</a:t>
            </a:r>
          </a:p>
          <a:p>
            <a:r>
              <a:rPr lang="ru-RU" dirty="0" err="1" smtClean="0"/>
              <a:t>Карциноматоз</a:t>
            </a:r>
            <a:r>
              <a:rPr lang="ru-RU" dirty="0" smtClean="0"/>
              <a:t> легких это метастазы опухолей различной локализации в легкие.</a:t>
            </a:r>
          </a:p>
          <a:p>
            <a:r>
              <a:rPr lang="ru-RU" dirty="0" smtClean="0"/>
              <a:t>При этом в легкие чаще всего </a:t>
            </a:r>
            <a:r>
              <a:rPr lang="ru-RU" dirty="0" err="1" smtClean="0"/>
              <a:t>метастазируют</a:t>
            </a:r>
            <a:r>
              <a:rPr lang="ru-RU" dirty="0" smtClean="0"/>
              <a:t> опухоли полового аппарата (яичника, яичек), почек, молочной и щитовидной железы, поджелудочной железы, толстого кишечника, костей, реже рака кожи, крайне редко рак желудка. </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39</a:t>
            </a:fld>
            <a:endParaRPr lang="ru-RU"/>
          </a:p>
        </p:txBody>
      </p:sp>
    </p:spTree>
    <p:extLst>
      <p:ext uri="{BB962C8B-B14F-4D97-AF65-F5344CB8AC3E}">
        <p14:creationId xmlns:p14="http://schemas.microsoft.com/office/powerpoint/2010/main" val="2016164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опухолевую природу заболевания может указать анамнез:</a:t>
            </a:r>
          </a:p>
          <a:p>
            <a:r>
              <a:rPr lang="ru-RU" dirty="0" smtClean="0"/>
              <a:t>необходимо выяснить не проводились ли операции по поводу опухолей, так как метастазы в легкие чаще возникают в первые 5 лет после операции.</a:t>
            </a:r>
          </a:p>
          <a:p>
            <a:r>
              <a:rPr lang="ru-RU" dirty="0" smtClean="0"/>
              <a:t>Или возможно наличие опухоли на момент обследования пациента.</a:t>
            </a:r>
          </a:p>
          <a:p>
            <a:r>
              <a:rPr lang="ru-RU" dirty="0" smtClean="0"/>
              <a:t>Так как для данных поражений легких характерна 4 стадии опухолевого процесса, то как правило у этих больных имеется соответствующая клиника.</a:t>
            </a:r>
          </a:p>
          <a:p>
            <a:r>
              <a:rPr lang="ru-RU" dirty="0" smtClean="0"/>
              <a:t>Быстрое ухудшение общего состояния, прогрессирующая слабость и похудание, симптомы интоксикации, боли в грудной клетке, сухой мучительный кашель, прогрессирующая одышка.</a:t>
            </a:r>
          </a:p>
          <a:p>
            <a:r>
              <a:rPr lang="ru-RU" dirty="0" smtClean="0"/>
              <a:t>При осмотре могут определятся увеличенные периферические лимфоузлы, особенно надключичные (</a:t>
            </a:r>
            <a:r>
              <a:rPr lang="ru-RU" dirty="0" err="1" smtClean="0"/>
              <a:t>метестазы</a:t>
            </a:r>
            <a:r>
              <a:rPr lang="ru-RU" dirty="0" smtClean="0"/>
              <a:t>).</a:t>
            </a:r>
          </a:p>
          <a:p>
            <a:r>
              <a:rPr lang="ru-RU" dirty="0" smtClean="0"/>
              <a:t>В анализе крови нарастающая гипохромная анемия, ускоренное СОЭ, повышение фибриногена.</a:t>
            </a:r>
          </a:p>
          <a:p>
            <a:r>
              <a:rPr lang="ru-RU" dirty="0" smtClean="0"/>
              <a:t>При диссеминированном туберкулезе эти </a:t>
            </a:r>
            <a:r>
              <a:rPr lang="ru-RU" dirty="0" err="1" smtClean="0"/>
              <a:t>клиничекие</a:t>
            </a:r>
            <a:r>
              <a:rPr lang="ru-RU" dirty="0" smtClean="0"/>
              <a:t> проявления, менее выражены, а при наличии таковой, как правило имеется деструкция легочной ткани и массивное </a:t>
            </a:r>
            <a:r>
              <a:rPr lang="ru-RU" dirty="0" err="1" smtClean="0"/>
              <a:t>бактериовыделение</a:t>
            </a:r>
            <a:r>
              <a:rPr lang="ru-RU" dirty="0" smtClean="0"/>
              <a:t>.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40</a:t>
            </a:fld>
            <a:endParaRPr lang="ru-RU"/>
          </a:p>
        </p:txBody>
      </p:sp>
    </p:spTree>
    <p:extLst>
      <p:ext uri="{BB962C8B-B14F-4D97-AF65-F5344CB8AC3E}">
        <p14:creationId xmlns:p14="http://schemas.microsoft.com/office/powerpoint/2010/main" val="2866260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Главными рентгенологическими критериями распознавания онкологических заболеваний является локализация изменений в средних и нижних отделах легких.</a:t>
            </a:r>
          </a:p>
          <a:p>
            <a:r>
              <a:rPr lang="ru-RU" dirty="0" smtClean="0"/>
              <a:t>Нередко выявляются очаги различных размеров, от мелких до крупных.</a:t>
            </a:r>
          </a:p>
          <a:p>
            <a:r>
              <a:rPr lang="ru-RU" dirty="0" smtClean="0"/>
              <a:t>Контуры очагов как мелких, так и в особенности более крупных резко очерчены, причем характерна известная их изолированность (синдром «разменной монеты»), они не сливаются между собой, отсутствует деструкция.</a:t>
            </a:r>
          </a:p>
          <a:p>
            <a:r>
              <a:rPr lang="ru-RU" dirty="0" smtClean="0"/>
              <a:t>Так же при опухолевых поражениях нередко отмечается расширение корней легких.</a:t>
            </a:r>
          </a:p>
          <a:p>
            <a:r>
              <a:rPr lang="ru-RU" dirty="0" smtClean="0"/>
              <a:t>При появлении выпота в плевральной полости, он имеет характер транссудата (низкое содержание белка и форменных элементов), при туберкулезе – экссудат. Нет положительной динамики в сторону уменьшения накопления жидкости в процессе лечения. (слайд №23 </a:t>
            </a:r>
            <a:r>
              <a:rPr lang="ru-RU" dirty="0" err="1" smtClean="0"/>
              <a:t>карциноматоз</a:t>
            </a:r>
            <a:r>
              <a:rPr lang="ru-RU" dirty="0" smtClean="0"/>
              <a:t>)</a:t>
            </a:r>
          </a:p>
          <a:p>
            <a:r>
              <a:rPr lang="ru-RU" dirty="0" smtClean="0"/>
              <a:t>Для подтверждения диагноза необходима гистологическая верификация.</a:t>
            </a:r>
          </a:p>
          <a:p>
            <a:r>
              <a:rPr lang="ru-RU" dirty="0" smtClean="0"/>
              <a:t>С этой целью обязательно проведение бронхоскопии с биопсией или другие методы биопсии.</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41</a:t>
            </a:fld>
            <a:endParaRPr lang="ru-RU"/>
          </a:p>
        </p:txBody>
      </p:sp>
    </p:spTree>
    <p:extLst>
      <p:ext uri="{BB962C8B-B14F-4D97-AF65-F5344CB8AC3E}">
        <p14:creationId xmlns:p14="http://schemas.microsoft.com/office/powerpoint/2010/main" val="3716898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ПНЕВМОКОНИОЗЫ.</a:t>
            </a:r>
          </a:p>
          <a:p>
            <a:r>
              <a:rPr lang="ru-RU" dirty="0" smtClean="0"/>
              <a:t>Сущность </a:t>
            </a:r>
            <a:r>
              <a:rPr lang="ru-RU" dirty="0" err="1" smtClean="0"/>
              <a:t>пневмоканиозов</a:t>
            </a:r>
            <a:r>
              <a:rPr lang="ru-RU" dirty="0" smtClean="0"/>
              <a:t> состоит в прогрессирующем развитии фиброза в легких в результате длительного попадания пыли.  Морфологическим субстратом </a:t>
            </a:r>
            <a:r>
              <a:rPr lang="ru-RU" dirty="0" err="1" smtClean="0"/>
              <a:t>пневмоканиозов</a:t>
            </a:r>
            <a:r>
              <a:rPr lang="ru-RU" dirty="0" smtClean="0"/>
              <a:t>, как и туберкулезного воспаления,</a:t>
            </a:r>
          </a:p>
          <a:p>
            <a:r>
              <a:rPr lang="ru-RU" dirty="0" smtClean="0"/>
              <a:t>является гранулема, что обуславливает сходство рентгенологической картины  при данных заболеваниях.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43</a:t>
            </a:fld>
            <a:endParaRPr lang="ru-RU"/>
          </a:p>
        </p:txBody>
      </p:sp>
    </p:spTree>
    <p:extLst>
      <p:ext uri="{BB962C8B-B14F-4D97-AF65-F5344CB8AC3E}">
        <p14:creationId xmlns:p14="http://schemas.microsoft.com/office/powerpoint/2010/main" val="1210741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РЕНТГЕНОЛОГИЧЕСКИЕ ПРИЗНАКИ ПНЕВМОКАНИОЗА.</a:t>
            </a:r>
          </a:p>
          <a:p>
            <a:r>
              <a:rPr lang="ru-RU" dirty="0" smtClean="0"/>
              <a:t>1.	очаги при </a:t>
            </a:r>
            <a:r>
              <a:rPr lang="ru-RU" dirty="0" err="1" smtClean="0"/>
              <a:t>пневмоканиозах</a:t>
            </a:r>
            <a:r>
              <a:rPr lang="ru-RU" dirty="0" smtClean="0"/>
              <a:t> наиболее густо расположены в боковых и средних частях легких.</a:t>
            </a:r>
          </a:p>
          <a:p>
            <a:r>
              <a:rPr lang="ru-RU" dirty="0" smtClean="0"/>
              <a:t>2.	В большинстве случаев очаги при </a:t>
            </a:r>
            <a:r>
              <a:rPr lang="ru-RU" dirty="0" err="1" smtClean="0"/>
              <a:t>кониозах</a:t>
            </a:r>
            <a:r>
              <a:rPr lang="ru-RU" dirty="0" smtClean="0"/>
              <a:t> неравномерны, контуры их неправильны и зигзагообразны, тени очагов плотны, а фиброзные изменения выражены значительно рельефнее и грубее, чем при диссеминированном туберкулезе.</a:t>
            </a:r>
          </a:p>
          <a:p>
            <a:r>
              <a:rPr lang="ru-RU" dirty="0" smtClean="0"/>
              <a:t>3.	Очаги расположены симметрично с обеих сторон, без тенденции к слиянию и распаду. Причем в прикорневой зоне легких нередко их совершенно нет. Верхушки вначале либо вовсе чистые, либо мало поражены, в дальнейшем же обсеменение охватывает и верхние отделы (при туб-</a:t>
            </a:r>
            <a:r>
              <a:rPr lang="ru-RU" dirty="0" err="1" smtClean="0"/>
              <a:t>зе</a:t>
            </a:r>
            <a:r>
              <a:rPr lang="ru-RU" dirty="0" smtClean="0"/>
              <a:t> вначале поражаются верхние отделы).</a:t>
            </a:r>
          </a:p>
          <a:p>
            <a:r>
              <a:rPr lang="ru-RU" dirty="0" smtClean="0"/>
              <a:t>4.	Корни легких значительно уплотнены, </a:t>
            </a:r>
            <a:r>
              <a:rPr lang="ru-RU" dirty="0" err="1" smtClean="0"/>
              <a:t>безструктурны</a:t>
            </a:r>
            <a:r>
              <a:rPr lang="ru-RU" dirty="0" smtClean="0"/>
              <a:t>.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46</a:t>
            </a:fld>
            <a:endParaRPr lang="ru-RU"/>
          </a:p>
        </p:txBody>
      </p:sp>
    </p:spTree>
    <p:extLst>
      <p:ext uri="{BB962C8B-B14F-4D97-AF65-F5344CB8AC3E}">
        <p14:creationId xmlns:p14="http://schemas.microsoft.com/office/powerpoint/2010/main" val="327173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7</a:t>
            </a:fld>
            <a:endParaRPr lang="ru-RU"/>
          </a:p>
        </p:txBody>
      </p:sp>
    </p:spTree>
    <p:extLst>
      <p:ext uri="{BB962C8B-B14F-4D97-AF65-F5344CB8AC3E}">
        <p14:creationId xmlns:p14="http://schemas.microsoft.com/office/powerpoint/2010/main" val="783248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5.</a:t>
            </a:r>
            <a:r>
              <a:rPr lang="ru-RU" baseline="0" dirty="0" smtClean="0"/>
              <a:t> </a:t>
            </a:r>
            <a:r>
              <a:rPr lang="ru-RU" dirty="0" smtClean="0"/>
              <a:t>Внутригрудные лимфоузлы могут поражаться при обеих заболеваниях. При этом при пневмокониозах их кальцинация идет по контурам лимфоузлов, а при туберкулезе – в виде отложения солей кальция в виде отдельных </a:t>
            </a:r>
            <a:r>
              <a:rPr lang="ru-RU" dirty="0" err="1" smtClean="0"/>
              <a:t>глыбок</a:t>
            </a:r>
            <a:r>
              <a:rPr lang="ru-RU" dirty="0" smtClean="0"/>
              <a:t>.</a:t>
            </a:r>
          </a:p>
          <a:p>
            <a:r>
              <a:rPr lang="ru-RU" dirty="0" smtClean="0"/>
              <a:t>Обязательным спутником всех пневмокониозов эмфизема, постепенно прогрессирующая с течением заболевания.</a:t>
            </a:r>
          </a:p>
          <a:p>
            <a:r>
              <a:rPr lang="ru-RU" dirty="0" smtClean="0"/>
              <a:t>Чрезвычайно часто к пневмокониозу (силикозу) присоединяется туберкулез.  	Наиболее характерной чертой </a:t>
            </a:r>
            <a:r>
              <a:rPr lang="ru-RU" dirty="0" err="1" smtClean="0"/>
              <a:t>пневмоканиоза</a:t>
            </a:r>
            <a:r>
              <a:rPr lang="ru-RU" dirty="0" smtClean="0"/>
              <a:t> следует считать резкое </a:t>
            </a:r>
            <a:r>
              <a:rPr lang="ru-RU" dirty="0" err="1" smtClean="0"/>
              <a:t>несосответствие</a:t>
            </a:r>
            <a:r>
              <a:rPr lang="ru-RU" dirty="0" smtClean="0"/>
              <a:t> между массивной рентгенологической тенью и сравнительно немногочисленными данными </a:t>
            </a:r>
            <a:r>
              <a:rPr lang="ru-RU" dirty="0" err="1" smtClean="0"/>
              <a:t>физикального</a:t>
            </a:r>
            <a:r>
              <a:rPr lang="ru-RU" dirty="0" smtClean="0"/>
              <a:t> исследования.</a:t>
            </a:r>
          </a:p>
          <a:p>
            <a:r>
              <a:rPr lang="ru-RU" dirty="0" smtClean="0"/>
              <a:t>Клиническая симптоматология </a:t>
            </a:r>
            <a:r>
              <a:rPr lang="ru-RU" dirty="0" err="1" smtClean="0"/>
              <a:t>пневмоканиозов</a:t>
            </a:r>
            <a:r>
              <a:rPr lang="ru-RU" dirty="0" smtClean="0"/>
              <a:t> </a:t>
            </a:r>
            <a:r>
              <a:rPr lang="ru-RU" dirty="0" err="1" smtClean="0"/>
              <a:t>непатогноманична</a:t>
            </a:r>
            <a:r>
              <a:rPr lang="ru-RU" dirty="0" smtClean="0"/>
              <a:t>, так как она свойственна всем хроническим фиброзным процессам в легких.</a:t>
            </a:r>
          </a:p>
          <a:p>
            <a:r>
              <a:rPr lang="ru-RU" dirty="0" smtClean="0"/>
              <a:t>В сложных случаях диагностики прибегают к гистологической верификации диагноза.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47</a:t>
            </a:fld>
            <a:endParaRPr lang="ru-RU"/>
          </a:p>
        </p:txBody>
      </p:sp>
    </p:spTree>
    <p:extLst>
      <p:ext uri="{BB962C8B-B14F-4D97-AF65-F5344CB8AC3E}">
        <p14:creationId xmlns:p14="http://schemas.microsoft.com/office/powerpoint/2010/main" val="3957027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ИДЕОПАТИЧЕСКИЙ ФИБРОЗИРУЮЩИЙ АЛЬВЕОЛИТ.</a:t>
            </a:r>
          </a:p>
          <a:p>
            <a:r>
              <a:rPr lang="ru-RU" dirty="0" smtClean="0"/>
              <a:t>ИФА – наиболее распространенные синонимы: болезнь или синдром </a:t>
            </a:r>
            <a:r>
              <a:rPr lang="ru-RU" dirty="0" err="1" smtClean="0"/>
              <a:t>Хаммена</a:t>
            </a:r>
            <a:r>
              <a:rPr lang="ru-RU" dirty="0" smtClean="0"/>
              <a:t>-Рича, прогрессирующий интерстициальный фиброз легких,) – своеобразный патологический процесс неясной природы, характеризующийся нарастающей дыхательной недостаточностью вследствие развития в интерстициальной ткани легких </a:t>
            </a:r>
            <a:r>
              <a:rPr lang="ru-RU" dirty="0" err="1" smtClean="0"/>
              <a:t>небактериального</a:t>
            </a:r>
            <a:r>
              <a:rPr lang="ru-RU" dirty="0" smtClean="0"/>
              <a:t> воспаления, приводящего к ее прогрессирующему фиброзу.</a:t>
            </a:r>
          </a:p>
          <a:p>
            <a:r>
              <a:rPr lang="ru-RU" dirty="0" smtClean="0"/>
              <a:t>Основным патогенетическим механизмом является уплотнение и утолщение </a:t>
            </a:r>
            <a:r>
              <a:rPr lang="ru-RU" dirty="0" err="1" smtClean="0"/>
              <a:t>межальвеолярных</a:t>
            </a:r>
            <a:r>
              <a:rPr lang="ru-RU" dirty="0" smtClean="0"/>
              <a:t> перегородок, а также облитерация альвеол и капилляров фиброзной тканью, что и определяет клиническую картину заболевания.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48</a:t>
            </a:fld>
            <a:endParaRPr lang="ru-RU"/>
          </a:p>
        </p:txBody>
      </p:sp>
    </p:spTree>
    <p:extLst>
      <p:ext uri="{BB962C8B-B14F-4D97-AF65-F5344CB8AC3E}">
        <p14:creationId xmlns:p14="http://schemas.microsoft.com/office/powerpoint/2010/main" val="2806477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Врач первичного звена должен предположить наличие ИФА если это:</a:t>
            </a:r>
          </a:p>
          <a:p>
            <a:r>
              <a:rPr lang="ru-RU" dirty="0" smtClean="0"/>
              <a:t>Мужчина старше 60 лет.    Курильщик или бывший курильщик. У него имеется непродуктивный упорный кашель. Одышка возникающая или усиливающаяся при физической нагрузке. Которая неуклонно прогрессируют в течение 6 месяцев и носит </a:t>
            </a:r>
            <a:r>
              <a:rPr lang="ru-RU" dirty="0" err="1" smtClean="0"/>
              <a:t>инспирационной</a:t>
            </a:r>
            <a:r>
              <a:rPr lang="ru-RU" dirty="0" smtClean="0"/>
              <a:t> характер.</a:t>
            </a:r>
          </a:p>
          <a:p>
            <a:r>
              <a:rPr lang="ru-RU" dirty="0" smtClean="0"/>
              <a:t>Возможно похудание (у 1/3 больных). Почти у половины больных возникают боли в грудной клетке ноющего характера, усиливающиеся при глубоком вдохе и локализующиеся под нижними углами лопаток. При аускультации выслушивается «треск целлофана» или «липучек» в нижних отделах легких (встречается у 80%). Имеются пальцы Гиппократа или синдром «барабанных палочек» (25 – 50%). Синдром легочной диссеминации на рентгенограмме;  </a:t>
            </a:r>
            <a:r>
              <a:rPr lang="ru-RU" dirty="0" err="1" smtClean="0"/>
              <a:t>Рестриктивные</a:t>
            </a:r>
            <a:r>
              <a:rPr lang="ru-RU" dirty="0" smtClean="0"/>
              <a:t> </a:t>
            </a:r>
            <a:r>
              <a:rPr lang="ru-RU" dirty="0" err="1" smtClean="0"/>
              <a:t>изменеия</a:t>
            </a:r>
            <a:r>
              <a:rPr lang="ru-RU" dirty="0" smtClean="0"/>
              <a:t> на ФВД. Цианоз, периферические отеки – на поздних стадиях. </a:t>
            </a:r>
          </a:p>
          <a:p>
            <a:r>
              <a:rPr lang="ru-RU" dirty="0" smtClean="0"/>
              <a:t>Для ИФА характерно довольно однообразное течение. Возникшая однажды одышка при умеренной физической нагрузке неуклонно прогрессирует.</a:t>
            </a:r>
          </a:p>
          <a:p>
            <a:r>
              <a:rPr lang="ru-RU" dirty="0" smtClean="0"/>
              <a:t>Можно выделить 3 вида течения процесса:</a:t>
            </a:r>
          </a:p>
          <a:p>
            <a:r>
              <a:rPr lang="ru-RU" dirty="0" smtClean="0"/>
              <a:t>острое, когда смерть наступает через 0,5-2 года после появления первых симптомов,</a:t>
            </a:r>
          </a:p>
          <a:p>
            <a:r>
              <a:rPr lang="ru-RU" dirty="0" smtClean="0"/>
              <a:t>хроническое со средней продолжительностью жизни 6 лет</a:t>
            </a:r>
          </a:p>
          <a:p>
            <a:r>
              <a:rPr lang="ru-RU" dirty="0" smtClean="0"/>
              <a:t>и </a:t>
            </a:r>
            <a:r>
              <a:rPr lang="ru-RU" dirty="0" err="1" smtClean="0"/>
              <a:t>интермитирующее</a:t>
            </a:r>
            <a:r>
              <a:rPr lang="ru-RU" dirty="0" smtClean="0"/>
              <a:t> (рецидивирующее), отличающее от хронического периодически возникающими четко выраженными обострениями. </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49</a:t>
            </a:fld>
            <a:endParaRPr lang="ru-RU"/>
          </a:p>
        </p:txBody>
      </p:sp>
    </p:spTree>
    <p:extLst>
      <p:ext uri="{BB962C8B-B14F-4D97-AF65-F5344CB8AC3E}">
        <p14:creationId xmlns:p14="http://schemas.microsoft.com/office/powerpoint/2010/main" val="74259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Рентгенологически: усиление (мелкосетчатая деформация) легочного рисунка на начальных стадиях и в последующем развитие диффузного пневмофиброза с </a:t>
            </a:r>
            <a:r>
              <a:rPr lang="ru-RU" dirty="0" err="1" smtClean="0"/>
              <a:t>трасформацией</a:t>
            </a:r>
            <a:r>
              <a:rPr lang="ru-RU" dirty="0" smtClean="0"/>
              <a:t> в ячеистое легкое.</a:t>
            </a:r>
          </a:p>
          <a:p>
            <a:r>
              <a:rPr lang="ru-RU" dirty="0" smtClean="0"/>
              <a:t>Такая трансформация фиброза легких в ячеистое легкое, формирование легочного сердца приводят к необратимой дыхательной и сердечной недостаточности, что, как правило и является причиной летального исхода.</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50</a:t>
            </a:fld>
            <a:endParaRPr lang="ru-RU"/>
          </a:p>
        </p:txBody>
      </p:sp>
    </p:spTree>
    <p:extLst>
      <p:ext uri="{BB962C8B-B14F-4D97-AF65-F5344CB8AC3E}">
        <p14:creationId xmlns:p14="http://schemas.microsoft.com/office/powerpoint/2010/main" val="493576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 хотя в клинической картине заболевания нет </a:t>
            </a:r>
            <a:r>
              <a:rPr lang="ru-RU" dirty="0" err="1" smtClean="0"/>
              <a:t>патогноманичных</a:t>
            </a:r>
            <a:r>
              <a:rPr lang="ru-RU" dirty="0" smtClean="0"/>
              <a:t> признаков диагноз ИФА ставится на основании наличия неуклонно прогрессирующей одышки и характерная рентгенологическая картина, выявляемой при МСКТ:</a:t>
            </a:r>
          </a:p>
          <a:p>
            <a:r>
              <a:rPr lang="ru-RU" dirty="0" smtClean="0"/>
              <a:t>нижнедолевое и </a:t>
            </a:r>
            <a:r>
              <a:rPr lang="ru-RU" dirty="0" err="1" smtClean="0"/>
              <a:t>субплевральное</a:t>
            </a:r>
            <a:r>
              <a:rPr lang="ru-RU" dirty="0" smtClean="0"/>
              <a:t> расположение патологии,</a:t>
            </a:r>
          </a:p>
          <a:p>
            <a:r>
              <a:rPr lang="ru-RU" dirty="0" smtClean="0"/>
              <a:t>в сочетании с ретикулярным фиброзом и </a:t>
            </a:r>
            <a:r>
              <a:rPr lang="ru-RU" dirty="0" err="1" smtClean="0"/>
              <a:t>тракционными</a:t>
            </a:r>
            <a:r>
              <a:rPr lang="ru-RU" dirty="0" smtClean="0"/>
              <a:t> </a:t>
            </a:r>
            <a:r>
              <a:rPr lang="ru-RU" dirty="0" err="1" smtClean="0"/>
              <a:t>бронхоэктазами</a:t>
            </a:r>
            <a:r>
              <a:rPr lang="ru-RU" dirty="0" smtClean="0"/>
              <a:t>;</a:t>
            </a:r>
          </a:p>
          <a:p>
            <a:r>
              <a:rPr lang="ru-RU" dirty="0" smtClean="0"/>
              <a:t>сотовое легкое при отсутствии признаков не характерных для ИФА.</a:t>
            </a:r>
          </a:p>
          <a:p>
            <a:r>
              <a:rPr lang="ru-RU" dirty="0" smtClean="0"/>
              <a:t>Гистологическая верификация диагноза рекомендуется только на начальных стадиях заболевания.</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51</a:t>
            </a:fld>
            <a:endParaRPr lang="ru-RU"/>
          </a:p>
        </p:txBody>
      </p:sp>
    </p:spTree>
    <p:extLst>
      <p:ext uri="{BB962C8B-B14F-4D97-AF65-F5344CB8AC3E}">
        <p14:creationId xmlns:p14="http://schemas.microsoft.com/office/powerpoint/2010/main" val="1815949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 смотря на такое разнообразие патологии в структуре диссеминированных легочных процессов наиболее часто встречаются такие заболевания, как диссеминированный туберкулез легких, </a:t>
            </a:r>
            <a:r>
              <a:rPr lang="ru-RU" dirty="0" err="1" smtClean="0"/>
              <a:t>саркоидоз</a:t>
            </a:r>
            <a:r>
              <a:rPr lang="ru-RU" dirty="0" smtClean="0"/>
              <a:t>, острая неспецифическая пневмония, застойное легкое вследствие патологии сердца, злокачественные новообразования, </a:t>
            </a:r>
            <a:r>
              <a:rPr lang="ru-RU" dirty="0" err="1" smtClean="0"/>
              <a:t>идеопатические</a:t>
            </a:r>
            <a:r>
              <a:rPr lang="ru-RU" dirty="0" smtClean="0"/>
              <a:t> интерстициальные пневмонии, пневмокониоз, системные коллагеновые болезни.</a:t>
            </a:r>
          </a:p>
          <a:p>
            <a:r>
              <a:rPr lang="ru-RU" dirty="0" smtClean="0"/>
              <a:t>	Доля этих заболеваний составляет более 85% от всех диссеминаций. Остальные многочисленные заболевания встречаются значительно реже.</a:t>
            </a:r>
          </a:p>
          <a:p>
            <a:r>
              <a:rPr lang="ru-RU" dirty="0" smtClean="0"/>
              <a:t>Кроме вышеперечисленных заболеваний, острый милиарный туберкулез легких необходимо дифференцировать с брюшным тифом.</a:t>
            </a:r>
          </a:p>
          <a:p>
            <a:r>
              <a:rPr lang="ru-RU" dirty="0" smtClean="0"/>
              <a:t>	ПРЕЖДЕ ЧЕМ ПРИСТУПИТЬ К ДИАГНОСТИКЕ любого заболевания мы должны определить диагностический алгоритм, которому необходимо следовать, чтобы правильно диагностировать заболевание, а также определить тот диагностический минимум исследований, который обязаны выполнить.</a:t>
            </a:r>
          </a:p>
          <a:p>
            <a:r>
              <a:rPr lang="ru-RU" dirty="0" smtClean="0"/>
              <a:t>	Общеизвестно, что диагностика любого заболевания начинается из тщательного изучения анамнеза и клинической симптоматики заболевания.</a:t>
            </a:r>
          </a:p>
          <a:p>
            <a:r>
              <a:rPr lang="ru-RU" dirty="0" smtClean="0"/>
              <a:t>	Дальнейший набор диагностических мероприятий зависит от уровня лечебного учреждения, где находится больной.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8</a:t>
            </a:fld>
            <a:endParaRPr lang="ru-RU"/>
          </a:p>
        </p:txBody>
      </p:sp>
    </p:spTree>
    <p:extLst>
      <p:ext uri="{BB962C8B-B14F-4D97-AF65-F5344CB8AC3E}">
        <p14:creationId xmlns:p14="http://schemas.microsoft.com/office/powerpoint/2010/main" val="262414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ru-RU" dirty="0" smtClean="0"/>
              <a:t>Первым учреждением здравоохранения, куда чаще всего первично обращается пациент с заболеваниями органов дыхания — это медицинская организация муниципального уровня (поликлиника или стационар).</a:t>
            </a:r>
          </a:p>
          <a:p>
            <a:r>
              <a:rPr lang="ru-RU" dirty="0" smtClean="0"/>
              <a:t>	И так в медицинских организациях муниципального уровня, у больных с патологией легких обязательным диагностическим минимумом исследований (помимо сбора анамнеза, объективного обследования, общего анализа крови, мочи и реакции </a:t>
            </a:r>
            <a:r>
              <a:rPr lang="ru-RU" dirty="0" err="1" smtClean="0"/>
              <a:t>Вассермана</a:t>
            </a:r>
            <a:r>
              <a:rPr lang="ru-RU" dirty="0" smtClean="0"/>
              <a:t>), являются следующие:</a:t>
            </a:r>
          </a:p>
          <a:p>
            <a:r>
              <a:rPr lang="ru-RU" dirty="0" smtClean="0"/>
              <a:t>	1. Исследование мокроты методами световой микроскопии на наличие кислотоустойчивых микроорганизмов с окраской по ЦН 	или микроскопии с окраской люминесцентными красителями.</a:t>
            </a:r>
          </a:p>
          <a:p>
            <a:r>
              <a:rPr lang="ru-RU" dirty="0" smtClean="0"/>
              <a:t>	2. Обзорная рентгенография органов грудной клетки,</a:t>
            </a:r>
          </a:p>
          <a:p>
            <a:r>
              <a:rPr lang="ru-RU" dirty="0" smtClean="0"/>
              <a:t>	3. Диагностическая проба с аллергеном туберкулезным рекомбинантным в стандартном разведении. (ДИАСКИНТЕСТ)</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9</a:t>
            </a:fld>
            <a:endParaRPr lang="ru-RU"/>
          </a:p>
        </p:txBody>
      </p:sp>
    </p:spTree>
    <p:extLst>
      <p:ext uri="{BB962C8B-B14F-4D97-AF65-F5344CB8AC3E}">
        <p14:creationId xmlns:p14="http://schemas.microsoft.com/office/powerpoint/2010/main" val="307843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Исследование мокроты на выявление МБТ.</a:t>
            </a:r>
          </a:p>
          <a:p>
            <a:r>
              <a:rPr lang="ru-RU" dirty="0" smtClean="0"/>
              <a:t>Исследования методами микроскопии должно быть проведено трехкратно в течение 2 дней.</a:t>
            </a:r>
          </a:p>
          <a:p>
            <a:r>
              <a:rPr lang="ru-RU" dirty="0" smtClean="0"/>
              <a:t>Для этого первая и вторая пробы мокроты должны быть получены в день обращения пациента в медицинских организациях с интервалом 2-3 часа.</a:t>
            </a:r>
          </a:p>
          <a:p>
            <a:r>
              <a:rPr lang="ru-RU" dirty="0" smtClean="0"/>
              <a:t>Третья проба мокроты должна быть получена на следующий день утром, до приема пищи.</a:t>
            </a:r>
          </a:p>
          <a:p>
            <a:r>
              <a:rPr lang="ru-RU" dirty="0" smtClean="0"/>
              <a:t>При невозможности получения третьей пробы на следующий день допускается получение ее в первый день, с интервалом 2-3 часа после второй пробы.</a:t>
            </a:r>
          </a:p>
          <a:p>
            <a:r>
              <a:rPr lang="ru-RU" dirty="0" smtClean="0"/>
              <a:t>В медицинских организациях должны быть соблюдены санитарно-эпидемиологические правила сбора мокроты (наличие отдельного помещения, вентиляции, индивидуальных средств защиты медперсонала).</a:t>
            </a:r>
          </a:p>
          <a:p>
            <a:r>
              <a:rPr lang="ru-RU" dirty="0" smtClean="0"/>
              <a:t>	Сбор мокроты проводится после проведения инструктажа пациента под непосредственным наблюдением обученного методике сбора диагностического материала медперсонала. </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10</a:t>
            </a:fld>
            <a:endParaRPr lang="ru-RU"/>
          </a:p>
        </p:txBody>
      </p:sp>
    </p:spTree>
    <p:extLst>
      <p:ext uri="{BB962C8B-B14F-4D97-AF65-F5344CB8AC3E}">
        <p14:creationId xmlns:p14="http://schemas.microsoft.com/office/powerpoint/2010/main" val="4011886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получении положительного результата исследования мокроты методами микроскопии на кислотоустойчивые микобактерии больной должен быть изолирован, проконсультирован фтизиатром и направлен санитарным транспортом в специализированную противотуберкулезную медицинскую организацию.</a:t>
            </a:r>
          </a:p>
          <a:p>
            <a:r>
              <a:rPr lang="ru-RU" dirty="0" smtClean="0"/>
              <a:t>	При получении отрицательного результата микроскопического исследования мокроты проводится молекулярно-генетическое исследование на наличие маркеров ДНК МБТ (ПЦР).</a:t>
            </a:r>
          </a:p>
          <a:p>
            <a:r>
              <a:rPr lang="ru-RU" dirty="0" smtClean="0"/>
              <a:t>	При получении положительного результата молекулярно-генетического исследования больной должен быть проконсультирован врачом-фтизиатром,</a:t>
            </a:r>
            <a:r>
              <a:rPr lang="ru-RU" baseline="0" dirty="0" smtClean="0"/>
              <a:t> который решает вопрос о направлении пациента в специализированную противотуберкулезную медицинскую организацию или дополнительном обследовании.</a:t>
            </a:r>
            <a:endParaRPr lang="ru-RU" dirty="0" smtClean="0"/>
          </a:p>
          <a:p>
            <a:r>
              <a:rPr lang="ru-RU" dirty="0" smtClean="0"/>
              <a:t>	В случае невозможности исключения туберкулеза при проведении данного комплекса диагностических исследований (исследование мокроты на МБТ, обзорной рентгенографии ОГК, ДИАСКИНТЕСТ, ПЦР) больному проводится </a:t>
            </a:r>
            <a:r>
              <a:rPr lang="ru-RU" dirty="0" err="1" smtClean="0"/>
              <a:t>мультиспиральная</a:t>
            </a:r>
            <a:r>
              <a:rPr lang="ru-RU" dirty="0" smtClean="0"/>
              <a:t> компьютерная томография. </a:t>
            </a:r>
          </a:p>
          <a:p>
            <a:r>
              <a:rPr lang="ru-RU" dirty="0" smtClean="0"/>
              <a:t>Клинический минимум обследования проводится врачами общей лечебной сети (терапевты, педиатры и другие специальности). </a:t>
            </a:r>
          </a:p>
          <a:p>
            <a:r>
              <a:rPr lang="ru-RU" dirty="0" smtClean="0"/>
              <a:t>Если эти исследования не позволяют диагностировать заболевание, больной направляется во </a:t>
            </a:r>
            <a:r>
              <a:rPr lang="ru-RU" dirty="0" err="1" smtClean="0"/>
              <a:t>фтизиопульмонологическое</a:t>
            </a:r>
            <a:r>
              <a:rPr lang="ru-RU" dirty="0" smtClean="0"/>
              <a:t> отделение.</a:t>
            </a:r>
          </a:p>
          <a:p>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11</a:t>
            </a:fld>
            <a:endParaRPr lang="ru-RU"/>
          </a:p>
        </p:txBody>
      </p:sp>
    </p:spTree>
    <p:extLst>
      <p:ext uri="{BB962C8B-B14F-4D97-AF65-F5344CB8AC3E}">
        <p14:creationId xmlns:p14="http://schemas.microsoft.com/office/powerpoint/2010/main" val="347374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ru-RU" dirty="0" smtClean="0"/>
              <a:t>	Во </a:t>
            </a:r>
            <a:r>
              <a:rPr lang="ru-RU" dirty="0" err="1" smtClean="0"/>
              <a:t>фтизиопульмонологическом</a:t>
            </a:r>
            <a:r>
              <a:rPr lang="ru-RU" dirty="0" smtClean="0"/>
              <a:t> отделении эти исследования дополняются: микробиологическими исследованиями, включающие исследование двух образцов диагностического материала методами люминесцентной микроскопии, молекулярно-генетическим на наличие маркеров ДНК микобактерий туберкулеза и </a:t>
            </a:r>
            <a:r>
              <a:rPr lang="ru-RU" dirty="0" err="1" smtClean="0"/>
              <a:t>культуральным</a:t>
            </a:r>
            <a:r>
              <a:rPr lang="ru-RU" dirty="0" smtClean="0"/>
              <a:t> на жидкой и плотной питательной среде с обязательным проведением теста на лекарственную чувствительность МБТ.</a:t>
            </a:r>
          </a:p>
          <a:p>
            <a:r>
              <a:rPr lang="ru-RU" dirty="0" smtClean="0"/>
              <a:t>При необходимости повторяются иммунологические пробы – ДИАСКИНТЕСТ.  А так же</a:t>
            </a:r>
          </a:p>
          <a:p>
            <a:r>
              <a:rPr lang="ru-RU" dirty="0" smtClean="0"/>
              <a:t>1)	исследование промывных вод бронхов или секрета бронхов, на МТБ и неспецифическую флору бронхоскопия со взятием материала для посева и на цитологическое исследование.</a:t>
            </a:r>
          </a:p>
          <a:p>
            <a:r>
              <a:rPr lang="ru-RU" dirty="0" smtClean="0"/>
              <a:t>	Если с помощью этих исследований диагноз заболевания не может быть установлен, проводятся дополнительные исследования,</a:t>
            </a:r>
            <a:r>
              <a:rPr lang="ru-RU" baseline="0" dirty="0" smtClean="0"/>
              <a:t> направленные на гистологическую верификацию диагноза.</a:t>
            </a:r>
            <a:endParaRPr lang="ru-RU" dirty="0"/>
          </a:p>
        </p:txBody>
      </p:sp>
      <p:sp>
        <p:nvSpPr>
          <p:cNvPr id="4" name="Номер слайда 3"/>
          <p:cNvSpPr>
            <a:spLocks noGrp="1"/>
          </p:cNvSpPr>
          <p:nvPr>
            <p:ph type="sldNum" sz="quarter" idx="10"/>
          </p:nvPr>
        </p:nvSpPr>
        <p:spPr/>
        <p:txBody>
          <a:bodyPr/>
          <a:lstStyle/>
          <a:p>
            <a:fld id="{12379CFF-6F12-46F1-B653-CFD0A9C8081D}" type="slidenum">
              <a:rPr lang="ru-RU" smtClean="0"/>
              <a:t>12</a:t>
            </a:fld>
            <a:endParaRPr lang="ru-RU"/>
          </a:p>
        </p:txBody>
      </p:sp>
    </p:spTree>
    <p:extLst>
      <p:ext uri="{BB962C8B-B14F-4D97-AF65-F5344CB8AC3E}">
        <p14:creationId xmlns:p14="http://schemas.microsoft.com/office/powerpoint/2010/main" val="126228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D5FEECF-A28A-4011-8E64-1664116C2482}" type="datetime1">
              <a:rPr lang="ru-RU" smtClean="0"/>
              <a:t>10.04.2020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3893726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395F2C-8403-4E25-8537-80EB1749DB38}" type="datetime1">
              <a:rPr lang="ru-RU" smtClean="0"/>
              <a:t>10.04.2020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35258405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AndObj">
  <p:cSld name="Заголовок, 2 маленьких объекта и 1 большой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800" y="228600"/>
            <a:ext cx="10261600" cy="990600"/>
          </a:xfrm>
        </p:spPr>
        <p:txBody>
          <a:bodyPr/>
          <a:lstStyle/>
          <a:p>
            <a:r>
              <a:rPr lang="ru-RU"/>
              <a:t>Образец заголовка</a:t>
            </a:r>
          </a:p>
        </p:txBody>
      </p:sp>
      <p:sp>
        <p:nvSpPr>
          <p:cNvPr id="3" name="Содержимое 2"/>
          <p:cNvSpPr>
            <a:spLocks noGrp="1"/>
          </p:cNvSpPr>
          <p:nvPr>
            <p:ph sz="quarter" idx="1"/>
          </p:nvPr>
        </p:nvSpPr>
        <p:spPr>
          <a:xfrm>
            <a:off x="812800" y="1752600"/>
            <a:ext cx="4927600" cy="19431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812800" y="3848100"/>
            <a:ext cx="4927600" cy="19431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half" idx="3"/>
          </p:nvPr>
        </p:nvSpPr>
        <p:spPr>
          <a:xfrm>
            <a:off x="5943600" y="1752600"/>
            <a:ext cx="4927600" cy="4038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16954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55872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72724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51229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77601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9"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554726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5"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25468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4"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73568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1425827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95483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5D1F3D1-AD4E-42BE-A862-EC3944F90F70}" type="datetime1">
              <a:rPr lang="ru-RU" smtClean="0"/>
              <a:t>10.04.2020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23822071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989164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355658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914400" y="1981200"/>
            <a:ext cx="10363200" cy="4114800"/>
          </a:xfrm>
        </p:spPr>
        <p:txBody>
          <a:bodyPr rtlCol="0">
            <a:normAutofit/>
          </a:bodyPr>
          <a:lstStyle/>
          <a:p>
            <a:pPr lvl="0"/>
            <a:r>
              <a:rPr lang="ru-RU" noProof="0" smtClean="0"/>
              <a:t>Вставка диаграммы</a:t>
            </a:r>
            <a:endParaRPr lang="ru-RU" noProof="0"/>
          </a:p>
        </p:txBody>
      </p:sp>
      <p:sp>
        <p:nvSpPr>
          <p:cNvPr id="4" name="Дата 3"/>
          <p:cNvSpPr>
            <a:spLocks noGrp="1"/>
          </p:cNvSpPr>
          <p:nvPr>
            <p:ph type="dt" sz="half" idx="10"/>
          </p:nvPr>
        </p:nvSpPr>
        <p:spPr>
          <a:xfrm>
            <a:off x="914400" y="6248400"/>
            <a:ext cx="2540000" cy="45720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a:xfrm>
            <a:off x="4165600" y="6248400"/>
            <a:ext cx="3860800" cy="457200"/>
          </a:xfrm>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a:xfrm>
            <a:off x="8737600" y="6248400"/>
            <a:ext cx="2540000" cy="45720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56823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09600" y="1600201"/>
            <a:ext cx="5384800" cy="4525963"/>
          </a:xfrm>
        </p:spPr>
        <p:txBody>
          <a:bodyPr rtlCol="0">
            <a:normAutofit/>
          </a:bodyPr>
          <a:lstStyle/>
          <a:p>
            <a:pPr lvl="0"/>
            <a:r>
              <a:rPr lang="ru-RU" noProof="0" smtClean="0"/>
              <a:t>Вставка клипа</a:t>
            </a:r>
            <a:endParaRPr lang="ru-RU" noProof="0"/>
          </a:p>
        </p:txBody>
      </p:sp>
      <p:sp>
        <p:nvSpPr>
          <p:cNvPr id="4" name="Текст 3"/>
          <p:cNvSpPr>
            <a:spLocks noGrp="1"/>
          </p:cNvSpPr>
          <p:nvPr>
            <p:ph type="body"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white">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904022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09600" y="6245225"/>
            <a:ext cx="2844800" cy="47625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3"/>
          <p:cNvSpPr>
            <a:spLocks noGrp="1"/>
          </p:cNvSpPr>
          <p:nvPr>
            <p:ph type="ftr" sz="quarter" idx="11"/>
          </p:nvPr>
        </p:nvSpPr>
        <p:spPr>
          <a:xfrm>
            <a:off x="4165600" y="6245225"/>
            <a:ext cx="3860800" cy="476250"/>
          </a:xfrm>
        </p:spPr>
        <p:txBody>
          <a:bodyPr/>
          <a:lstStyle>
            <a:lvl1pPr>
              <a:defRPr/>
            </a:lvl1pPr>
          </a:lstStyle>
          <a:p>
            <a:endParaRPr lang="ru-RU">
              <a:solidFill>
                <a:prstClr val="white">
                  <a:tint val="75000"/>
                </a:prstClr>
              </a:solidFill>
            </a:endParaRPr>
          </a:p>
        </p:txBody>
      </p:sp>
      <p:sp>
        <p:nvSpPr>
          <p:cNvPr id="5" name="Номер слайда 4"/>
          <p:cNvSpPr>
            <a:spLocks noGrp="1"/>
          </p:cNvSpPr>
          <p:nvPr>
            <p:ph type="sldNum" sz="quarter" idx="12"/>
          </p:nvPr>
        </p:nvSpPr>
        <p:spPr>
          <a:xfrm>
            <a:off x="8737600" y="6245225"/>
            <a:ext cx="2844800" cy="47625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384421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2864322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36264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55632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79341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7838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1582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22450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746147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60353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490730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411496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252354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66417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9980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64462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24034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40186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42168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5959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91397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48721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48827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588945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61930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4"/>
            <a:ext cx="10972800" cy="1139825"/>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609600" y="1600201"/>
            <a:ext cx="10972800" cy="4530725"/>
          </a:xfrm>
        </p:spPr>
        <p:txBody>
          <a:bodyPr/>
          <a:lstStyle/>
          <a:p>
            <a:endParaRPr lang="ru-RU"/>
          </a:p>
        </p:txBody>
      </p:sp>
      <p:sp>
        <p:nvSpPr>
          <p:cNvPr id="4" name="Дата 3"/>
          <p:cNvSpPr>
            <a:spLocks noGrp="1"/>
          </p:cNvSpPr>
          <p:nvPr>
            <p:ph type="dt" sz="half" idx="10"/>
          </p:nvPr>
        </p:nvSpPr>
        <p:spPr>
          <a:xfrm>
            <a:off x="609600" y="6243638"/>
            <a:ext cx="2844800" cy="457200"/>
          </a:xfrm>
        </p:spPr>
        <p:txBody>
          <a:bodyPr/>
          <a:lstStyle>
            <a:lvl1pPr>
              <a:defRPr/>
            </a:lvl1pPr>
          </a:lstStyle>
          <a:p>
            <a:endParaRPr lang="ru-RU">
              <a:solidFill>
                <a:prstClr val="black">
                  <a:tint val="75000"/>
                </a:prstClr>
              </a:solidFill>
            </a:endParaRPr>
          </a:p>
        </p:txBody>
      </p:sp>
      <p:sp>
        <p:nvSpPr>
          <p:cNvPr id="5" name="Нижний колонтитул 4"/>
          <p:cNvSpPr>
            <a:spLocks noGrp="1"/>
          </p:cNvSpPr>
          <p:nvPr>
            <p:ph type="ftr" sz="quarter" idx="11"/>
          </p:nvPr>
        </p:nvSpPr>
        <p:spPr>
          <a:xfrm>
            <a:off x="4165600" y="6248400"/>
            <a:ext cx="3860800" cy="457200"/>
          </a:xfrm>
        </p:spPr>
        <p:txBody>
          <a:bodyPr/>
          <a:lstStyle>
            <a:lvl1pPr>
              <a:defRPr/>
            </a:lvl1pPr>
          </a:lstStyle>
          <a:p>
            <a:endParaRPr lang="ru-RU">
              <a:solidFill>
                <a:prstClr val="black">
                  <a:tint val="75000"/>
                </a:prstClr>
              </a:solidFill>
            </a:endParaRPr>
          </a:p>
        </p:txBody>
      </p:sp>
      <p:sp>
        <p:nvSpPr>
          <p:cNvPr id="6" name="Номер слайда 5"/>
          <p:cNvSpPr>
            <a:spLocks noGrp="1"/>
          </p:cNvSpPr>
          <p:nvPr>
            <p:ph type="sldNum" sz="quarter" idx="12"/>
          </p:nvPr>
        </p:nvSpPr>
        <p:spPr>
          <a:xfrm>
            <a:off x="8737600" y="6243638"/>
            <a:ext cx="2844800" cy="457200"/>
          </a:xfrm>
        </p:spPr>
        <p:txBody>
          <a:bodyPr/>
          <a:lstStyle>
            <a:lvl1pPr>
              <a:defRPr/>
            </a:lvl1pPr>
          </a:lstStyle>
          <a:p>
            <a:fld id="{63047DBA-A598-4778-ADD1-30DE0321C742}" type="slidenum">
              <a:rPr lang="ru-RU">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8159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23161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783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07415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4672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61071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35744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153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3144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49699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42862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31411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32929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914400" y="1981200"/>
            <a:ext cx="10363200" cy="4114800"/>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552A0-264D-46C6-AC3F-BBB4D939EA31}"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92001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75179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0"/>
            <a:ext cx="10972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33342-3E1C-44B5-BA13-BEBF43D3D3D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182064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6616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37489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45391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04845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68643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99407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69437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57428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3945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84926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09209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34781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914400" y="1981200"/>
            <a:ext cx="10363200" cy="4114800"/>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552A0-264D-46C6-AC3F-BBB4D939EA31}"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35564558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0"/>
            <a:ext cx="10972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33342-3E1C-44B5-BA13-BEBF43D3D3D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27772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2461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199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976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53E2AFC-7EC1-4237-988A-7D8D080FD8A9}" type="datetime1">
              <a:rPr lang="ru-RU" smtClean="0"/>
              <a:t>10.04.2020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1014045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356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0218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2045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914400" y="1981200"/>
            <a:ext cx="10363200" cy="4114800"/>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552A0-264D-46C6-AC3F-BBB4D939EA31}"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751801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0"/>
            <a:ext cx="10972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0" y="3938589"/>
            <a:ext cx="10972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33342-3E1C-44B5-BA13-BEBF43D3D3D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34858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8169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664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3391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5000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670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BBB719F-7CD5-4980-9B7B-26DFA3F3B685}" type="datetime1">
              <a:rPr lang="ru-RU" smtClean="0"/>
              <a:t>10.04.2020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2033038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4111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9419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7997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1435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2672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4520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914400" y="609600"/>
            <a:ext cx="10363200" cy="5334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A8A0D7-7B33-4F82-A885-C32D494DBFB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421162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3966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9560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254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87101BF-E8FD-4840-936B-2E7DB8E1A934}" type="datetime1">
              <a:rPr lang="ru-RU" smtClean="0"/>
              <a:t>10.04.2020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2651906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4678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0486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3379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70594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3115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3027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9076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058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914400" y="609600"/>
            <a:ext cx="10363200" cy="5334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A8A0D7-7B33-4F82-A885-C32D494DBFB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1712131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668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9C6491-48EE-4D94-A665-6340D0E49B55}" type="datetime1">
              <a:rPr lang="ru-RU" smtClean="0"/>
              <a:t>10.04.2020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3754656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5926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5649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3676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6292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17186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1038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3052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9807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6286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662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0EEAC8C-A56D-4DA6-AB48-94A8C29358E1}" type="datetime1">
              <a:rPr lang="ru-RU" smtClean="0"/>
              <a:t>10.04.2020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719997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914400" y="609600"/>
            <a:ext cx="10363200" cy="5334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A8A0D7-7B33-4F82-A885-C32D494DBFB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626041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0045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768798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86936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62131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9211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531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1481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1147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880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7B146-D536-4C1D-985B-41B389BE233A}" type="datetime1">
              <a:rPr lang="ru-RU" smtClean="0"/>
              <a:t>10.04.2020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3828461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3234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4429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914400" y="609600"/>
            <a:ext cx="10363200" cy="5334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A8A0D7-7B33-4F82-A885-C32D494DBFB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298202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45057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457022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00318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85678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9"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37926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5"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57331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4"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0160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C2BCF9C-35EB-49B8-AA4E-D1FF43F9961C}" type="datetime1">
              <a:rPr lang="ru-RU" smtClean="0"/>
              <a:t>10.04.2020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4006711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19289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294232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86342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43144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Клип 2"/>
          <p:cNvSpPr>
            <a:spLocks noGrp="1"/>
          </p:cNvSpPr>
          <p:nvPr>
            <p:ph type="clipArt" sz="half" idx="1"/>
          </p:nvPr>
        </p:nvSpPr>
        <p:spPr>
          <a:xfrm>
            <a:off x="609600" y="1600201"/>
            <a:ext cx="5384800" cy="4525963"/>
          </a:xfrm>
        </p:spPr>
        <p:txBody>
          <a:bodyPr rtlCol="0">
            <a:normAutofit/>
          </a:bodyPr>
          <a:lstStyle/>
          <a:p>
            <a:pPr lvl="0"/>
            <a:r>
              <a:rPr lang="ru-RU" noProof="0"/>
              <a:t>Вставка клипа</a:t>
            </a:r>
          </a:p>
        </p:txBody>
      </p:sp>
      <p:sp>
        <p:nvSpPr>
          <p:cNvPr id="4" name="Текст 3"/>
          <p:cNvSpPr>
            <a:spLocks noGrp="1"/>
          </p:cNvSpPr>
          <p:nvPr>
            <p:ph type="body"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white">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377741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609600" y="6245225"/>
            <a:ext cx="2844800" cy="47625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3"/>
          <p:cNvSpPr>
            <a:spLocks noGrp="1"/>
          </p:cNvSpPr>
          <p:nvPr>
            <p:ph type="ftr" sz="quarter" idx="11"/>
          </p:nvPr>
        </p:nvSpPr>
        <p:spPr>
          <a:xfrm>
            <a:off x="4165600" y="6245225"/>
            <a:ext cx="3860800" cy="476250"/>
          </a:xfrm>
        </p:spPr>
        <p:txBody>
          <a:bodyPr/>
          <a:lstStyle>
            <a:lvl1pPr>
              <a:defRPr/>
            </a:lvl1pPr>
          </a:lstStyle>
          <a:p>
            <a:endParaRPr lang="ru-RU">
              <a:solidFill>
                <a:prstClr val="white">
                  <a:tint val="75000"/>
                </a:prstClr>
              </a:solidFill>
            </a:endParaRPr>
          </a:p>
        </p:txBody>
      </p:sp>
      <p:sp>
        <p:nvSpPr>
          <p:cNvPr id="5" name="Номер слайда 4"/>
          <p:cNvSpPr>
            <a:spLocks noGrp="1"/>
          </p:cNvSpPr>
          <p:nvPr>
            <p:ph type="sldNum" sz="quarter" idx="12"/>
          </p:nvPr>
        </p:nvSpPr>
        <p:spPr>
          <a:xfrm>
            <a:off x="8737600" y="6245225"/>
            <a:ext cx="2844800" cy="47625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75319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AndObj">
  <p:cSld name="Заголовок, 2 маленьких объекта и 1 большой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800" y="228600"/>
            <a:ext cx="10261600" cy="990600"/>
          </a:xfrm>
        </p:spPr>
        <p:txBody>
          <a:bodyPr/>
          <a:lstStyle/>
          <a:p>
            <a:r>
              <a:rPr lang="ru-RU"/>
              <a:t>Образец заголовка</a:t>
            </a:r>
          </a:p>
        </p:txBody>
      </p:sp>
      <p:sp>
        <p:nvSpPr>
          <p:cNvPr id="3" name="Содержимое 2"/>
          <p:cNvSpPr>
            <a:spLocks noGrp="1"/>
          </p:cNvSpPr>
          <p:nvPr>
            <p:ph sz="quarter" idx="1"/>
          </p:nvPr>
        </p:nvSpPr>
        <p:spPr>
          <a:xfrm>
            <a:off x="812800" y="1752600"/>
            <a:ext cx="4927600" cy="19431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812800" y="3848100"/>
            <a:ext cx="4927600" cy="19431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half" idx="3"/>
          </p:nvPr>
        </p:nvSpPr>
        <p:spPr>
          <a:xfrm>
            <a:off x="5943600" y="1752600"/>
            <a:ext cx="4927600" cy="4038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77899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12690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938868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1900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50B8CB9-3BFD-48C8-862C-0DCFB09023A9}" type="datetime1">
              <a:rPr lang="ru-RU" smtClean="0"/>
              <a:t>10.04.2020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C67C385-C0C9-4958-A226-5E9246687511}" type="slidenum">
              <a:rPr lang="ru-RU" smtClean="0"/>
              <a:t>‹#›</a:t>
            </a:fld>
            <a:endParaRPr lang="ru-RU"/>
          </a:p>
        </p:txBody>
      </p:sp>
    </p:spTree>
    <p:extLst>
      <p:ext uri="{BB962C8B-B14F-4D97-AF65-F5344CB8AC3E}">
        <p14:creationId xmlns:p14="http://schemas.microsoft.com/office/powerpoint/2010/main" val="576615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569406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9"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2011476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5"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577911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4"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64761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016549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7"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28824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36483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54984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Клип 2"/>
          <p:cNvSpPr>
            <a:spLocks noGrp="1"/>
          </p:cNvSpPr>
          <p:nvPr>
            <p:ph type="clipArt" sz="half" idx="1"/>
          </p:nvPr>
        </p:nvSpPr>
        <p:spPr>
          <a:xfrm>
            <a:off x="609600" y="1600201"/>
            <a:ext cx="5384800" cy="4525963"/>
          </a:xfrm>
        </p:spPr>
        <p:txBody>
          <a:bodyPr rtlCol="0">
            <a:normAutofit/>
          </a:bodyPr>
          <a:lstStyle/>
          <a:p>
            <a:pPr lvl="0"/>
            <a:r>
              <a:rPr lang="ru-RU" noProof="0"/>
              <a:t>Вставка клипа</a:t>
            </a:r>
          </a:p>
        </p:txBody>
      </p:sp>
      <p:sp>
        <p:nvSpPr>
          <p:cNvPr id="4" name="Текст 3"/>
          <p:cNvSpPr>
            <a:spLocks noGrp="1"/>
          </p:cNvSpPr>
          <p:nvPr>
            <p:ph type="body"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endParaRPr lang="ru-RU">
              <a:solidFill>
                <a:prstClr val="white">
                  <a:tint val="75000"/>
                </a:prstClr>
              </a:solidFill>
            </a:endParaRPr>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104582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609600" y="6245225"/>
            <a:ext cx="2844800" cy="476250"/>
          </a:xfrm>
        </p:spPr>
        <p:txBody>
          <a:bodyPr/>
          <a:lstStyle>
            <a:lvl1pPr>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4" name="Нижний колонтитул 3"/>
          <p:cNvSpPr>
            <a:spLocks noGrp="1"/>
          </p:cNvSpPr>
          <p:nvPr>
            <p:ph type="ftr" sz="quarter" idx="11"/>
          </p:nvPr>
        </p:nvSpPr>
        <p:spPr>
          <a:xfrm>
            <a:off x="4165600" y="6245225"/>
            <a:ext cx="3860800" cy="476250"/>
          </a:xfrm>
        </p:spPr>
        <p:txBody>
          <a:bodyPr/>
          <a:lstStyle>
            <a:lvl1pPr>
              <a:defRPr/>
            </a:lvl1pPr>
          </a:lstStyle>
          <a:p>
            <a:endParaRPr lang="ru-RU">
              <a:solidFill>
                <a:prstClr val="white">
                  <a:tint val="75000"/>
                </a:prstClr>
              </a:solidFill>
            </a:endParaRPr>
          </a:p>
        </p:txBody>
      </p:sp>
      <p:sp>
        <p:nvSpPr>
          <p:cNvPr id="5" name="Номер слайда 4"/>
          <p:cNvSpPr>
            <a:spLocks noGrp="1"/>
          </p:cNvSpPr>
          <p:nvPr>
            <p:ph type="sldNum" sz="quarter" idx="12"/>
          </p:nvPr>
        </p:nvSpPr>
        <p:spPr>
          <a:xfrm>
            <a:off x="8737600" y="6245225"/>
            <a:ext cx="2844800" cy="476250"/>
          </a:xfrm>
        </p:spPr>
        <p:txBody>
          <a:bodyPr/>
          <a:lstStyle>
            <a:lvl1pPr>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31633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9B055-513D-4F70-A473-6FFAE6587673}" type="datetime1">
              <a:rPr lang="ru-RU" smtClean="0"/>
              <a:t>10.04.2020</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7C385-C0C9-4958-A226-5E9246687511}" type="slidenum">
              <a:rPr lang="ru-RU" smtClean="0"/>
              <a:t>‹#›</a:t>
            </a:fld>
            <a:endParaRPr lang="ru-RU"/>
          </a:p>
        </p:txBody>
      </p:sp>
    </p:spTree>
    <p:extLst>
      <p:ext uri="{BB962C8B-B14F-4D97-AF65-F5344CB8AC3E}">
        <p14:creationId xmlns:p14="http://schemas.microsoft.com/office/powerpoint/2010/main" val="1167574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9B055-513D-4F70-A473-6FFAE6587673}" type="datetime1">
              <a:rPr lang="ru-RU" smtClean="0"/>
              <a:t>10.04.2020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7C385-C0C9-4958-A226-5E9246687511}" type="slidenum">
              <a:rPr lang="ru-RU" smtClean="0"/>
              <a:t>‹#›</a:t>
            </a:fld>
            <a:endParaRPr lang="ru-RU"/>
          </a:p>
        </p:txBody>
      </p:sp>
    </p:spTree>
    <p:extLst>
      <p:ext uri="{BB962C8B-B14F-4D97-AF65-F5344CB8AC3E}">
        <p14:creationId xmlns:p14="http://schemas.microsoft.com/office/powerpoint/2010/main" val="108916802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76AEE-E2DE-41D9-8CCD-C080E6F8C1F2}"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1033E-174D-40C0-A7CB-B860D72363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01464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209539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014895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10.04.2020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2300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89342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90534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544722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0596A-961D-477D-ACD2-51A0A7532CD3}" type="datetimeFigureOut">
              <a:rPr lang="ru-RU" smtClean="0">
                <a:solidFill>
                  <a:prstClr val="black">
                    <a:tint val="75000"/>
                  </a:prstClr>
                </a:solidFill>
              </a:rPr>
              <a:pPr/>
              <a:t>10.04.2020</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2F26C-E823-4DAC-9D2F-F8635149B2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241937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0482"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20483"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schemeClr val="tx1">
                    <a:tint val="75000"/>
                  </a:schemeClr>
                </a:solidFill>
                <a:latin typeface="+mn-lt"/>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schemeClr val="tx1">
                    <a:tint val="75000"/>
                  </a:schemeClr>
                </a:solidFill>
                <a:latin typeface="+mn-lt"/>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schemeClr val="tx1">
                    <a:tint val="75000"/>
                  </a:schemeClr>
                </a:solidFill>
                <a:latin typeface="+mn-lt"/>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85792824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ctr" defTabSz="912813" rtl="0" eaLnBrk="1" fontAlgn="base" hangingPunct="1">
        <a:spcBef>
          <a:spcPct val="0"/>
        </a:spcBef>
        <a:spcAft>
          <a:spcPct val="0"/>
        </a:spcAft>
        <a:defRPr sz="4400" kern="1200">
          <a:solidFill>
            <a:schemeClr val="tx1"/>
          </a:solidFill>
          <a:latin typeface="+mj-lt"/>
          <a:ea typeface="+mj-ea"/>
          <a:cs typeface="+mj-cs"/>
        </a:defRPr>
      </a:lvl1pPr>
      <a:lvl2pPr algn="ctr" defTabSz="912813" rtl="0" eaLnBrk="1" fontAlgn="base" hangingPunct="1">
        <a:spcBef>
          <a:spcPct val="0"/>
        </a:spcBef>
        <a:spcAft>
          <a:spcPct val="0"/>
        </a:spcAft>
        <a:defRPr sz="4400">
          <a:solidFill>
            <a:schemeClr val="tx1"/>
          </a:solidFill>
          <a:latin typeface="Calibri" pitchFamily="34" charset="0"/>
        </a:defRPr>
      </a:lvl2pPr>
      <a:lvl3pPr algn="ctr" defTabSz="912813" rtl="0" eaLnBrk="1" fontAlgn="base" hangingPunct="1">
        <a:spcBef>
          <a:spcPct val="0"/>
        </a:spcBef>
        <a:spcAft>
          <a:spcPct val="0"/>
        </a:spcAft>
        <a:defRPr sz="4400">
          <a:solidFill>
            <a:schemeClr val="tx1"/>
          </a:solidFill>
          <a:latin typeface="Calibri" pitchFamily="34" charset="0"/>
        </a:defRPr>
      </a:lvl3pPr>
      <a:lvl4pPr algn="ctr" defTabSz="912813" rtl="0" eaLnBrk="1" fontAlgn="base" hangingPunct="1">
        <a:spcBef>
          <a:spcPct val="0"/>
        </a:spcBef>
        <a:spcAft>
          <a:spcPct val="0"/>
        </a:spcAft>
        <a:defRPr sz="4400">
          <a:solidFill>
            <a:schemeClr val="tx1"/>
          </a:solidFill>
          <a:latin typeface="Calibri" pitchFamily="34" charset="0"/>
        </a:defRPr>
      </a:lvl4pPr>
      <a:lvl5pPr algn="ctr" defTabSz="912813" rtl="0" eaLnBrk="1" fontAlgn="base" hangingPunct="1">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p:titleStyle>
    <p:bodyStyle>
      <a:lvl1pPr marL="341313" indent="-341313" algn="l" defTabSz="912813"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0482"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20483"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schemeClr val="tx1">
                    <a:tint val="75000"/>
                  </a:schemeClr>
                </a:solidFill>
                <a:latin typeface="+mn-lt"/>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schemeClr val="tx1">
                    <a:tint val="75000"/>
                  </a:schemeClr>
                </a:solidFill>
                <a:latin typeface="+mn-lt"/>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schemeClr val="tx1">
                    <a:tint val="75000"/>
                  </a:schemeClr>
                </a:solidFill>
                <a:latin typeface="+mn-lt"/>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504567456"/>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12813" rtl="0" eaLnBrk="1" fontAlgn="base" hangingPunct="1">
        <a:spcBef>
          <a:spcPct val="0"/>
        </a:spcBef>
        <a:spcAft>
          <a:spcPct val="0"/>
        </a:spcAft>
        <a:defRPr sz="4400" kern="1200">
          <a:solidFill>
            <a:schemeClr val="tx1"/>
          </a:solidFill>
          <a:latin typeface="+mj-lt"/>
          <a:ea typeface="+mj-ea"/>
          <a:cs typeface="+mj-cs"/>
        </a:defRPr>
      </a:lvl1pPr>
      <a:lvl2pPr algn="ctr" defTabSz="912813" rtl="0" eaLnBrk="1" fontAlgn="base" hangingPunct="1">
        <a:spcBef>
          <a:spcPct val="0"/>
        </a:spcBef>
        <a:spcAft>
          <a:spcPct val="0"/>
        </a:spcAft>
        <a:defRPr sz="4400">
          <a:solidFill>
            <a:schemeClr val="tx1"/>
          </a:solidFill>
          <a:latin typeface="Calibri" pitchFamily="34" charset="0"/>
        </a:defRPr>
      </a:lvl2pPr>
      <a:lvl3pPr algn="ctr" defTabSz="912813" rtl="0" eaLnBrk="1" fontAlgn="base" hangingPunct="1">
        <a:spcBef>
          <a:spcPct val="0"/>
        </a:spcBef>
        <a:spcAft>
          <a:spcPct val="0"/>
        </a:spcAft>
        <a:defRPr sz="4400">
          <a:solidFill>
            <a:schemeClr val="tx1"/>
          </a:solidFill>
          <a:latin typeface="Calibri" pitchFamily="34" charset="0"/>
        </a:defRPr>
      </a:lvl3pPr>
      <a:lvl4pPr algn="ctr" defTabSz="912813" rtl="0" eaLnBrk="1" fontAlgn="base" hangingPunct="1">
        <a:spcBef>
          <a:spcPct val="0"/>
        </a:spcBef>
        <a:spcAft>
          <a:spcPct val="0"/>
        </a:spcAft>
        <a:defRPr sz="4400">
          <a:solidFill>
            <a:schemeClr val="tx1"/>
          </a:solidFill>
          <a:latin typeface="Calibri" pitchFamily="34" charset="0"/>
        </a:defRPr>
      </a:lvl4pPr>
      <a:lvl5pPr algn="ctr" defTabSz="912813" rtl="0" eaLnBrk="1" fontAlgn="base" hangingPunct="1">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p:titleStyle>
    <p:bodyStyle>
      <a:lvl1pPr marL="341313" indent="-341313" algn="l" defTabSz="912813"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0482"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483"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schemeClr val="tx1">
                    <a:tint val="75000"/>
                  </a:schemeClr>
                </a:solidFill>
                <a:latin typeface="+mn-lt"/>
              </a:defRPr>
            </a:lvl1pPr>
          </a:lstStyle>
          <a:p>
            <a:fld id="{5B106E36-FD25-4E2D-B0AA-010F637433A0}" type="datetimeFigureOut">
              <a:rPr lang="ru-RU" smtClean="0">
                <a:solidFill>
                  <a:prstClr val="white">
                    <a:tint val="75000"/>
                  </a:prstClr>
                </a:solidFill>
              </a:rPr>
              <a:pPr/>
              <a:t>10.04.2020</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schemeClr val="tx1">
                    <a:tint val="75000"/>
                  </a:schemeClr>
                </a:solidFill>
                <a:latin typeface="+mn-lt"/>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schemeClr val="tx1">
                    <a:tint val="75000"/>
                  </a:schemeClr>
                </a:solidFill>
                <a:latin typeface="+mn-lt"/>
              </a:defRPr>
            </a:lvl1pPr>
          </a:lstStyle>
          <a:p>
            <a:fld id="{725C68B6-61C2-468F-89AB-4B9F7531AA68}"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91828230"/>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ctr" defTabSz="912813" rtl="0" eaLnBrk="1" fontAlgn="base" hangingPunct="1">
        <a:spcBef>
          <a:spcPct val="0"/>
        </a:spcBef>
        <a:spcAft>
          <a:spcPct val="0"/>
        </a:spcAft>
        <a:defRPr sz="4400" kern="1200">
          <a:solidFill>
            <a:schemeClr val="tx1"/>
          </a:solidFill>
          <a:latin typeface="+mj-lt"/>
          <a:ea typeface="+mj-ea"/>
          <a:cs typeface="+mj-cs"/>
        </a:defRPr>
      </a:lvl1pPr>
      <a:lvl2pPr algn="ctr" defTabSz="912813" rtl="0" eaLnBrk="1" fontAlgn="base" hangingPunct="1">
        <a:spcBef>
          <a:spcPct val="0"/>
        </a:spcBef>
        <a:spcAft>
          <a:spcPct val="0"/>
        </a:spcAft>
        <a:defRPr sz="4400">
          <a:solidFill>
            <a:schemeClr val="tx1"/>
          </a:solidFill>
          <a:latin typeface="Calibri" pitchFamily="34" charset="0"/>
        </a:defRPr>
      </a:lvl2pPr>
      <a:lvl3pPr algn="ctr" defTabSz="912813" rtl="0" eaLnBrk="1" fontAlgn="base" hangingPunct="1">
        <a:spcBef>
          <a:spcPct val="0"/>
        </a:spcBef>
        <a:spcAft>
          <a:spcPct val="0"/>
        </a:spcAft>
        <a:defRPr sz="4400">
          <a:solidFill>
            <a:schemeClr val="tx1"/>
          </a:solidFill>
          <a:latin typeface="Calibri" pitchFamily="34" charset="0"/>
        </a:defRPr>
      </a:lvl3pPr>
      <a:lvl4pPr algn="ctr" defTabSz="912813" rtl="0" eaLnBrk="1" fontAlgn="base" hangingPunct="1">
        <a:spcBef>
          <a:spcPct val="0"/>
        </a:spcBef>
        <a:spcAft>
          <a:spcPct val="0"/>
        </a:spcAft>
        <a:defRPr sz="4400">
          <a:solidFill>
            <a:schemeClr val="tx1"/>
          </a:solidFill>
          <a:latin typeface="Calibri" pitchFamily="34" charset="0"/>
        </a:defRPr>
      </a:lvl4pPr>
      <a:lvl5pPr algn="ctr" defTabSz="912813" rtl="0" eaLnBrk="1" fontAlgn="base" hangingPunct="1">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p:titleStyle>
    <p:bodyStyle>
      <a:lvl1pPr marL="341313" indent="-341313" algn="l" defTabSz="912813"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0628" y="1379566"/>
            <a:ext cx="11519065" cy="3240360"/>
          </a:xfrm>
        </p:spPr>
        <p:txBody>
          <a:bodyPr>
            <a:normAutofit fontScale="90000"/>
          </a:bodyPr>
          <a:lstStyle/>
          <a:p>
            <a:pPr>
              <a:defRPr/>
            </a:pPr>
            <a:r>
              <a:rPr lang="ru-RU" altLang="ru-RU" sz="5400" b="1" dirty="0" smtClean="0">
                <a:solidFill>
                  <a:schemeClr val="accent5">
                    <a:lumMod val="50000"/>
                  </a:schemeClr>
                </a:solidFill>
                <a:latin typeface="Arial Black" panose="020B0A04020102020204" pitchFamily="34" charset="0"/>
                <a:cs typeface="Times New Roman" panose="02020603050405020304" pitchFamily="18" charset="0"/>
              </a:rPr>
              <a:t>Лекция №7</a:t>
            </a:r>
            <a:r>
              <a:rPr lang="ru-RU" altLang="ru-RU" sz="2800" dirty="0">
                <a:latin typeface="Arial Black" panose="020B0A04020102020204" pitchFamily="34" charset="0"/>
              </a:rPr>
              <a:t/>
            </a:r>
            <a:br>
              <a:rPr lang="ru-RU" altLang="ru-RU" sz="2800" dirty="0">
                <a:latin typeface="Arial Black" panose="020B0A04020102020204" pitchFamily="34" charset="0"/>
              </a:rPr>
            </a:br>
            <a:r>
              <a:rPr lang="ru-RU" altLang="ru-RU" sz="1200" dirty="0">
                <a:latin typeface="Arial Black" panose="020B0A04020102020204" pitchFamily="34" charset="0"/>
              </a:rPr>
              <a:t/>
            </a:r>
            <a:br>
              <a:rPr lang="ru-RU" altLang="ru-RU" sz="1200" dirty="0">
                <a:latin typeface="Arial Black" panose="020B0A04020102020204" pitchFamily="34" charset="0"/>
              </a:rPr>
            </a:br>
            <a:r>
              <a:rPr lang="ru-RU" altLang="ru-RU" sz="4000" b="1" dirty="0">
                <a:latin typeface="Arial Black" panose="020B0A04020102020204" pitchFamily="34" charset="0"/>
              </a:rPr>
              <a:t>Дифференциальная </a:t>
            </a:r>
            <a:r>
              <a:rPr lang="ru-RU" altLang="ru-RU" sz="4000" b="1" dirty="0" smtClean="0">
                <a:latin typeface="Arial Black" panose="020B0A04020102020204" pitchFamily="34" charset="0"/>
              </a:rPr>
              <a:t>диагностика</a:t>
            </a:r>
            <a:br>
              <a:rPr lang="ru-RU" altLang="ru-RU" sz="4000" b="1" dirty="0" smtClean="0">
                <a:latin typeface="Arial Black" panose="020B0A04020102020204" pitchFamily="34" charset="0"/>
              </a:rPr>
            </a:br>
            <a:r>
              <a:rPr lang="ru-RU" altLang="ru-RU" sz="4000" b="1" dirty="0" smtClean="0">
                <a:latin typeface="Arial Black" panose="020B0A04020102020204" pitchFamily="34" charset="0"/>
              </a:rPr>
              <a:t>диссеминированного </a:t>
            </a:r>
            <a:r>
              <a:rPr lang="ru-RU" altLang="ru-RU" sz="4000" b="1" dirty="0">
                <a:latin typeface="Arial Black" panose="020B0A04020102020204" pitchFamily="34" charset="0"/>
              </a:rPr>
              <a:t>туберкулеза легких</a:t>
            </a:r>
            <a:r>
              <a:rPr lang="ru-RU" altLang="ru-RU" sz="4000" b="1" dirty="0" smtClean="0">
                <a:latin typeface="Arial" panose="020B0604020202020204" pitchFamily="34" charset="0"/>
              </a:rPr>
              <a:t/>
            </a:r>
            <a:br>
              <a:rPr lang="ru-RU" altLang="ru-RU" sz="4000" b="1" dirty="0" smtClean="0">
                <a:latin typeface="Arial" panose="020B0604020202020204" pitchFamily="34" charset="0"/>
              </a:rPr>
            </a:br>
            <a:r>
              <a:rPr lang="ru-RU" altLang="ru-RU" sz="2200" b="1" dirty="0">
                <a:latin typeface="Arial" panose="020B0604020202020204" pitchFamily="34" charset="0"/>
              </a:rPr>
              <a:t/>
            </a:r>
            <a:br>
              <a:rPr lang="ru-RU" altLang="ru-RU" sz="2200" b="1" dirty="0">
                <a:latin typeface="Arial" panose="020B0604020202020204" pitchFamily="34" charset="0"/>
              </a:rPr>
            </a:br>
            <a:r>
              <a:rPr lang="ru-RU" altLang="ru-RU" sz="1400" dirty="0" smtClean="0">
                <a:latin typeface="Arial Black" panose="020B0A04020102020204" pitchFamily="34" charset="0"/>
              </a:rPr>
              <a:t>    </a:t>
            </a:r>
            <a:r>
              <a:rPr lang="ru-RU" altLang="ru-RU" sz="2000" dirty="0">
                <a:latin typeface="Arial Black" panose="020B0A04020102020204" pitchFamily="34" charset="0"/>
              </a:rPr>
              <a:t/>
            </a:r>
            <a:br>
              <a:rPr lang="ru-RU" altLang="ru-RU" sz="2000" dirty="0">
                <a:latin typeface="Arial Black" panose="020B0A04020102020204" pitchFamily="34" charset="0"/>
              </a:rPr>
            </a:br>
            <a:r>
              <a:rPr lang="ru-RU" altLang="ru-RU" sz="1600" dirty="0">
                <a:latin typeface="Arial Black" panose="020B0A04020102020204" pitchFamily="34" charset="0"/>
              </a:rPr>
              <a:t> Дисциплина: «Фтизиатрия» </a:t>
            </a:r>
            <a:br>
              <a:rPr lang="ru-RU" altLang="ru-RU" sz="1600" dirty="0">
                <a:latin typeface="Arial Black" panose="020B0A04020102020204" pitchFamily="34" charset="0"/>
              </a:rPr>
            </a:br>
            <a:endParaRPr lang="ru-RU" altLang="ru-RU" sz="1600" b="1" dirty="0">
              <a:solidFill>
                <a:srgbClr val="0070C0"/>
              </a:solidFill>
              <a:latin typeface="Arial Black" panose="020B0A04020102020204" pitchFamily="34" charset="0"/>
            </a:endParaRPr>
          </a:p>
        </p:txBody>
      </p:sp>
      <p:sp>
        <p:nvSpPr>
          <p:cNvPr id="10243" name="Подзаголовок 1"/>
          <p:cNvSpPr>
            <a:spLocks noGrp="1"/>
          </p:cNvSpPr>
          <p:nvPr>
            <p:ph type="subTitle" idx="1"/>
          </p:nvPr>
        </p:nvSpPr>
        <p:spPr>
          <a:xfrm>
            <a:off x="5303912" y="5124675"/>
            <a:ext cx="6552728" cy="1524000"/>
          </a:xfrm>
        </p:spPr>
        <p:txBody>
          <a:bodyPr>
            <a:noAutofit/>
          </a:bodyPr>
          <a:lstStyle/>
          <a:p>
            <a:pPr algn="r">
              <a:lnSpc>
                <a:spcPct val="100000"/>
              </a:lnSpc>
            </a:pPr>
            <a:r>
              <a:rPr lang="ru-RU" altLang="ru-RU" sz="1600" b="1" dirty="0">
                <a:solidFill>
                  <a:srgbClr val="002060"/>
                </a:solidFill>
                <a:latin typeface="Arial" charset="0"/>
                <a:cs typeface="Arial" charset="0"/>
              </a:rPr>
              <a:t>Лектор: </a:t>
            </a:r>
            <a:r>
              <a:rPr lang="ru-RU" altLang="ru-RU" sz="2200" b="1" spc="300" dirty="0" err="1">
                <a:solidFill>
                  <a:srgbClr val="7030A0"/>
                </a:solidFill>
                <a:latin typeface="Arial Black" panose="020B0A04020102020204" pitchFamily="34" charset="0"/>
                <a:cs typeface="Arial" charset="0"/>
              </a:rPr>
              <a:t>Омельчук</a:t>
            </a:r>
            <a:r>
              <a:rPr lang="ru-RU" altLang="ru-RU" sz="2200" b="1" spc="300" dirty="0">
                <a:solidFill>
                  <a:srgbClr val="7030A0"/>
                </a:solidFill>
                <a:latin typeface="Arial Black" panose="020B0A04020102020204" pitchFamily="34" charset="0"/>
                <a:cs typeface="Arial" charset="0"/>
              </a:rPr>
              <a:t> Данил Евгеньевич</a:t>
            </a:r>
          </a:p>
          <a:p>
            <a:pPr>
              <a:lnSpc>
                <a:spcPct val="100000"/>
              </a:lnSpc>
            </a:pPr>
            <a:r>
              <a:rPr lang="ru-RU" altLang="ru-RU" sz="1600" b="1" dirty="0">
                <a:solidFill>
                  <a:srgbClr val="002060"/>
                </a:solidFill>
                <a:latin typeface="Arial" charset="0"/>
                <a:cs typeface="Arial" charset="0"/>
              </a:rPr>
              <a:t>Зав. кафедрой туберкулеза курсом ПО </a:t>
            </a:r>
            <a:r>
              <a:rPr lang="ru-RU" altLang="ru-RU" sz="1600" b="1" dirty="0" err="1">
                <a:solidFill>
                  <a:srgbClr val="002060"/>
                </a:solidFill>
                <a:latin typeface="Arial" charset="0"/>
                <a:cs typeface="Arial" charset="0"/>
              </a:rPr>
              <a:t>КрасГМУ</a:t>
            </a:r>
            <a:endParaRPr lang="ru-RU" altLang="ru-RU" sz="1600" b="1" dirty="0">
              <a:solidFill>
                <a:srgbClr val="002060"/>
              </a:solidFill>
              <a:latin typeface="Arial" charset="0"/>
              <a:cs typeface="Arial" charset="0"/>
            </a:endParaRPr>
          </a:p>
          <a:p>
            <a:pPr>
              <a:lnSpc>
                <a:spcPct val="100000"/>
              </a:lnSpc>
            </a:pPr>
            <a:r>
              <a:rPr lang="ru-RU" altLang="ru-RU" sz="1600" b="1" dirty="0">
                <a:solidFill>
                  <a:srgbClr val="002060"/>
                </a:solidFill>
                <a:latin typeface="Arial" charset="0"/>
                <a:cs typeface="Arial" charset="0"/>
              </a:rPr>
              <a:t>Кандидат медицинских наук</a:t>
            </a:r>
          </a:p>
          <a:p>
            <a:pPr>
              <a:lnSpc>
                <a:spcPct val="100000"/>
              </a:lnSpc>
            </a:pPr>
            <a:r>
              <a:rPr lang="ru-RU" altLang="ru-RU" sz="1600" b="1" dirty="0">
                <a:solidFill>
                  <a:srgbClr val="002060"/>
                </a:solidFill>
                <a:latin typeface="Arial" charset="0"/>
                <a:cs typeface="Arial" charset="0"/>
              </a:rPr>
              <a:t>Заслуженный врач РФ</a:t>
            </a:r>
          </a:p>
        </p:txBody>
      </p:sp>
      <p:sp>
        <p:nvSpPr>
          <p:cNvPr id="2" name="Прямоугольник 1"/>
          <p:cNvSpPr/>
          <p:nvPr/>
        </p:nvSpPr>
        <p:spPr>
          <a:xfrm>
            <a:off x="1127448" y="179237"/>
            <a:ext cx="9721080" cy="1200329"/>
          </a:xfrm>
          <a:prstGeom prst="rect">
            <a:avLst/>
          </a:prstGeom>
        </p:spPr>
        <p:txBody>
          <a:bodyPr wrap="square">
            <a:spAutoFit/>
          </a:bodyPr>
          <a:lstStyle/>
          <a:p>
            <a:pPr algn="ctr"/>
            <a:r>
              <a:rPr lang="ru-RU" sz="2400" b="1" dirty="0">
                <a:solidFill>
                  <a:prstClr val="black"/>
                </a:solidFill>
              </a:rPr>
              <a:t>ФГБОУ ВО «Красноярский государственный медицинский университет </a:t>
            </a:r>
            <a:r>
              <a:rPr lang="ru-RU" sz="2400" b="1" dirty="0" smtClean="0">
                <a:solidFill>
                  <a:prstClr val="black"/>
                </a:solidFill>
              </a:rPr>
              <a:t>им. </a:t>
            </a:r>
            <a:r>
              <a:rPr lang="ru-RU" sz="2400" b="1" dirty="0">
                <a:solidFill>
                  <a:prstClr val="black"/>
                </a:solidFill>
              </a:rPr>
              <a:t>проф. В. Ф. </a:t>
            </a:r>
            <a:r>
              <a:rPr lang="ru-RU" sz="2400" b="1" dirty="0" err="1">
                <a:solidFill>
                  <a:prstClr val="black"/>
                </a:solidFill>
              </a:rPr>
              <a:t>Войно-Ясенецкого</a:t>
            </a:r>
            <a:r>
              <a:rPr lang="ru-RU" sz="2400" b="1" dirty="0">
                <a:solidFill>
                  <a:prstClr val="black"/>
                </a:solidFill>
              </a:rPr>
              <a:t>»</a:t>
            </a:r>
            <a:br>
              <a:rPr lang="ru-RU" sz="2400" b="1" dirty="0">
                <a:solidFill>
                  <a:prstClr val="black"/>
                </a:solidFill>
              </a:rPr>
            </a:br>
            <a:endParaRPr lang="ru-RU" sz="2400" b="1" dirty="0">
              <a:solidFill>
                <a:prstClr val="black"/>
              </a:solidFill>
            </a:endParaRPr>
          </a:p>
        </p:txBody>
      </p:sp>
    </p:spTree>
    <p:extLst>
      <p:ext uri="{BB962C8B-B14F-4D97-AF65-F5344CB8AC3E}">
        <p14:creationId xmlns:p14="http://schemas.microsoft.com/office/powerpoint/2010/main" val="689936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51384" y="188640"/>
            <a:ext cx="10585176" cy="504056"/>
          </a:xfrm>
        </p:spPr>
        <p:txBody>
          <a:bodyPr>
            <a:noAutofit/>
          </a:bodyPr>
          <a:lstStyle/>
          <a:p>
            <a:r>
              <a:rPr lang="ru-RU" sz="2400" b="1" spc="300" dirty="0" smtClean="0">
                <a:solidFill>
                  <a:srgbClr val="7030A0"/>
                </a:solidFill>
              </a:rPr>
              <a:t>АЛГОРИТМЫ ДИАГНОСТИКИ ТУБЕРКУЛЕЗА ОРГАНОВ ДЫХАНИЯ</a:t>
            </a:r>
            <a:br>
              <a:rPr lang="ru-RU" sz="2400" b="1" spc="300" dirty="0" smtClean="0">
                <a:solidFill>
                  <a:srgbClr val="7030A0"/>
                </a:solidFill>
              </a:rPr>
            </a:br>
            <a:r>
              <a:rPr lang="ru-RU" sz="2400" b="1" spc="300" dirty="0" smtClean="0">
                <a:solidFill>
                  <a:srgbClr val="7030A0"/>
                </a:solidFill>
              </a:rPr>
              <a:t>В МЕДИЦИНСКИХ ОРГАНИЗАЦИЯХ МУНИЦИПАЛЬНОГО УРОВНЯ</a:t>
            </a:r>
            <a:endParaRPr lang="ru-RU" sz="2400" b="1" spc="300" dirty="0">
              <a:solidFill>
                <a:srgbClr val="7030A0"/>
              </a:solidFill>
            </a:endParaRPr>
          </a:p>
        </p:txBody>
      </p:sp>
      <p:sp>
        <p:nvSpPr>
          <p:cNvPr id="4" name="Объект 3"/>
          <p:cNvSpPr>
            <a:spLocks noGrp="1"/>
          </p:cNvSpPr>
          <p:nvPr>
            <p:ph idx="1"/>
          </p:nvPr>
        </p:nvSpPr>
        <p:spPr>
          <a:xfrm>
            <a:off x="587098" y="1124744"/>
            <a:ext cx="11233248" cy="5400600"/>
          </a:xfrm>
        </p:spPr>
        <p:txBody>
          <a:bodyPr>
            <a:normAutofit/>
          </a:bodyPr>
          <a:lstStyle/>
          <a:p>
            <a:pPr marL="0" indent="0" algn="ctr">
              <a:lnSpc>
                <a:spcPct val="60000"/>
              </a:lnSpc>
              <a:buNone/>
            </a:pPr>
            <a:r>
              <a:rPr lang="ru-RU" sz="2400" b="1" spc="300" dirty="0">
                <a:solidFill>
                  <a:srgbClr val="5C2C04"/>
                </a:solidFill>
              </a:rPr>
              <a:t>ИССЛЕДОВАНИЕ МОКРОТЫ </a:t>
            </a:r>
            <a:r>
              <a:rPr lang="ru-RU" sz="2400" b="1" spc="300" dirty="0" smtClean="0">
                <a:solidFill>
                  <a:srgbClr val="5C2C04"/>
                </a:solidFill>
              </a:rPr>
              <a:t>НА ВЫЯВЛЕНИЕ МБТ</a:t>
            </a:r>
            <a:endParaRPr lang="ru-RU" sz="2400" b="1" dirty="0">
              <a:solidFill>
                <a:srgbClr val="5C2C04"/>
              </a:solidFill>
            </a:endParaRPr>
          </a:p>
          <a:p>
            <a:pPr marL="0" indent="0" algn="ctr">
              <a:buNone/>
            </a:pPr>
            <a:endParaRPr lang="ru-RU" sz="1200" b="1" dirty="0">
              <a:solidFill>
                <a:schemeClr val="accent6">
                  <a:lumMod val="50000"/>
                </a:schemeClr>
              </a:solidFill>
            </a:endParaRPr>
          </a:p>
          <a:p>
            <a:pPr marL="0" indent="0">
              <a:buNone/>
            </a:pPr>
            <a:r>
              <a:rPr lang="ru-RU" sz="2400" b="1" dirty="0"/>
              <a:t>Исследования методами микроскопии должно быть проведено трехкратно в течение 2 дней.</a:t>
            </a:r>
          </a:p>
          <a:p>
            <a:pPr marL="0" indent="0">
              <a:buNone/>
            </a:pPr>
            <a:endParaRPr lang="ru-RU" sz="900" b="1" dirty="0"/>
          </a:p>
          <a:p>
            <a:pPr marL="0" indent="0">
              <a:buNone/>
            </a:pPr>
            <a:r>
              <a:rPr lang="ru-RU" sz="2400" b="1" dirty="0"/>
              <a:t>Для этого первая и вторая пробы мокроты должны быть получены в день обращения пациента в медицинских организациях с интервалом 2-3 часа.</a:t>
            </a:r>
          </a:p>
          <a:p>
            <a:pPr marL="0" indent="0">
              <a:buNone/>
            </a:pPr>
            <a:endParaRPr lang="ru-RU" sz="900" b="1" dirty="0"/>
          </a:p>
          <a:p>
            <a:pPr marL="0" indent="0">
              <a:buNone/>
            </a:pPr>
            <a:r>
              <a:rPr lang="ru-RU" sz="2400" b="1" dirty="0"/>
              <a:t>Третья проба мокроты должна быть получена на следующий день утром, до приема пищи.</a:t>
            </a:r>
          </a:p>
          <a:p>
            <a:pPr marL="0" indent="0">
              <a:buNone/>
            </a:pPr>
            <a:endParaRPr lang="ru-RU" sz="900" b="1" dirty="0"/>
          </a:p>
          <a:p>
            <a:pPr marL="0" indent="0">
              <a:buNone/>
            </a:pPr>
            <a:r>
              <a:rPr lang="ru-RU" sz="2400" b="1" dirty="0"/>
              <a:t>При невозможности получения третьей пробы на следующий день допускается получение ее в первый день, с интервалом 2-3 часа после второй пробы.</a:t>
            </a:r>
          </a:p>
          <a:p>
            <a:pPr marL="0" indent="0">
              <a:buNone/>
            </a:pPr>
            <a:endParaRPr lang="ru-RU" sz="900" b="1" dirty="0"/>
          </a:p>
          <a:p>
            <a:pPr marL="0" indent="0">
              <a:buNone/>
            </a:pPr>
            <a:r>
              <a:rPr lang="ru-RU" sz="2400" b="1" dirty="0"/>
              <a:t>В медицинских организациях должны быть соблюдены правила сбора мокроты.</a:t>
            </a:r>
          </a:p>
          <a:p>
            <a:pPr marL="0" indent="0">
              <a:buNone/>
            </a:pPr>
            <a:endParaRPr lang="ru-RU" sz="900" b="1"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512" y="836712"/>
            <a:ext cx="1296144" cy="864096"/>
          </a:xfrm>
          <a:prstGeom prst="rect">
            <a:avLst/>
          </a:prstGeom>
          <a:ln>
            <a:solidFill>
              <a:schemeClr val="tx1"/>
            </a:solidFill>
          </a:ln>
        </p:spPr>
      </p:pic>
    </p:spTree>
    <p:extLst>
      <p:ext uri="{BB962C8B-B14F-4D97-AF65-F5344CB8AC3E}">
        <p14:creationId xmlns:p14="http://schemas.microsoft.com/office/powerpoint/2010/main" val="3181766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51384" y="476672"/>
            <a:ext cx="10945216" cy="504056"/>
          </a:xfrm>
        </p:spPr>
        <p:txBody>
          <a:bodyPr>
            <a:noAutofit/>
          </a:bodyPr>
          <a:lstStyle/>
          <a:p>
            <a:r>
              <a:rPr lang="ru-RU" sz="2400" b="1" spc="300" dirty="0" smtClean="0">
                <a:solidFill>
                  <a:srgbClr val="7030A0"/>
                </a:solidFill>
              </a:rPr>
              <a:t>АЛГОРИТМЫ ДИАГНОСТИКИ ТУБЕРКУЛЕЗА ОРГАНОВ ДЫХАНИЯ</a:t>
            </a:r>
            <a:br>
              <a:rPr lang="ru-RU" sz="2400" b="1" spc="300" dirty="0" smtClean="0">
                <a:solidFill>
                  <a:srgbClr val="7030A0"/>
                </a:solidFill>
              </a:rPr>
            </a:br>
            <a:r>
              <a:rPr lang="ru-RU" sz="2400" b="1" spc="300" dirty="0" smtClean="0">
                <a:solidFill>
                  <a:srgbClr val="7030A0"/>
                </a:solidFill>
              </a:rPr>
              <a:t>В МЕДИЦИНСКИХ ОРГАНИЗАЦИЯХ МУНИЦИПАЛЬНОГО УРОВНЯ</a:t>
            </a:r>
            <a:endParaRPr lang="ru-RU" sz="2400" b="1" spc="300" dirty="0">
              <a:solidFill>
                <a:srgbClr val="7030A0"/>
              </a:solidFill>
            </a:endParaRPr>
          </a:p>
        </p:txBody>
      </p:sp>
      <p:sp>
        <p:nvSpPr>
          <p:cNvPr id="4" name="Объект 3"/>
          <p:cNvSpPr>
            <a:spLocks noGrp="1"/>
          </p:cNvSpPr>
          <p:nvPr>
            <p:ph idx="1"/>
          </p:nvPr>
        </p:nvSpPr>
        <p:spPr>
          <a:xfrm>
            <a:off x="263352" y="1700808"/>
            <a:ext cx="11568608" cy="4176464"/>
          </a:xfrm>
        </p:spPr>
        <p:txBody>
          <a:bodyPr>
            <a:normAutofit/>
          </a:bodyPr>
          <a:lstStyle/>
          <a:p>
            <a:pPr marL="0" indent="0" algn="ctr">
              <a:lnSpc>
                <a:spcPct val="60000"/>
              </a:lnSpc>
              <a:buNone/>
            </a:pPr>
            <a:r>
              <a:rPr lang="ru-RU" sz="2400" b="1" spc="300" dirty="0">
                <a:solidFill>
                  <a:srgbClr val="5C2C04"/>
                </a:solidFill>
              </a:rPr>
              <a:t>ИССЛЕДОВАНИЕ МОКРОТЫ </a:t>
            </a:r>
            <a:r>
              <a:rPr lang="ru-RU" sz="2400" b="1" spc="300" dirty="0" smtClean="0">
                <a:solidFill>
                  <a:srgbClr val="5C2C04"/>
                </a:solidFill>
              </a:rPr>
              <a:t>НА ВЫЯВЛЕНИЕ МБТ</a:t>
            </a:r>
            <a:endParaRPr lang="ru-RU" sz="2400" b="1" spc="300" dirty="0">
              <a:solidFill>
                <a:srgbClr val="5C2C04"/>
              </a:solidFill>
            </a:endParaRPr>
          </a:p>
          <a:p>
            <a:pPr marL="0" indent="0" algn="ctr">
              <a:buNone/>
            </a:pPr>
            <a:endParaRPr lang="ru-RU" sz="1200" b="1" dirty="0">
              <a:solidFill>
                <a:schemeClr val="accent6">
                  <a:lumMod val="50000"/>
                </a:schemeClr>
              </a:solidFill>
            </a:endParaRPr>
          </a:p>
          <a:p>
            <a:pPr marL="0" indent="0" algn="ctr">
              <a:lnSpc>
                <a:spcPct val="120000"/>
              </a:lnSpc>
              <a:buNone/>
            </a:pPr>
            <a:r>
              <a:rPr lang="ru-RU" sz="2400" b="1" dirty="0"/>
              <a:t>При получении положительного результата исследования мокроты методами микроскопии на кислотоустойчивые микобактерии больной должен быть изолирован, проконсультирован фтизиатром и направлен санитарным транспортом в специализированную противотуберкулезную медицинскую организацию.</a:t>
            </a:r>
          </a:p>
          <a:p>
            <a:pPr marL="0" indent="0">
              <a:buNone/>
            </a:pPr>
            <a:endParaRPr lang="ru-RU" sz="900" b="1" dirty="0"/>
          </a:p>
          <a:p>
            <a:pPr marL="0" indent="0">
              <a:buNone/>
            </a:pPr>
            <a:endParaRPr lang="ru-RU" sz="900" b="1" dirty="0"/>
          </a:p>
          <a:p>
            <a:pPr marL="0" indent="0" algn="ctr">
              <a:lnSpc>
                <a:spcPct val="120000"/>
              </a:lnSpc>
              <a:buNone/>
            </a:pPr>
            <a:r>
              <a:rPr lang="ru-RU" sz="2400" b="1" dirty="0"/>
              <a:t>При получении отрицательного результата микроскопического исследования мокроты проводится молекулярно-генетическое исследование на наличие маркеров ДНК МБТ.</a:t>
            </a:r>
          </a:p>
        </p:txBody>
      </p:sp>
    </p:spTree>
    <p:extLst>
      <p:ext uri="{BB962C8B-B14F-4D97-AF65-F5344CB8AC3E}">
        <p14:creationId xmlns:p14="http://schemas.microsoft.com/office/powerpoint/2010/main" val="2337641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5029" y="188640"/>
            <a:ext cx="9714015" cy="1238944"/>
          </a:xfrm>
        </p:spPr>
        <p:txBody>
          <a:bodyPr>
            <a:normAutofit fontScale="90000"/>
          </a:bodyPr>
          <a:lstStyle/>
          <a:p>
            <a:pPr algn="ctr">
              <a:lnSpc>
                <a:spcPct val="110000"/>
              </a:lnSpc>
            </a:pPr>
            <a:r>
              <a:rPr lang="ru-RU" sz="2600" b="1" dirty="0" smtClean="0">
                <a:solidFill>
                  <a:srgbClr val="7030A0"/>
                </a:solidFill>
                <a:latin typeface="+mn-lt"/>
              </a:rPr>
              <a:t>АЛГОРИТМЫ ДИАГНОСТИКИ ТУБЕРКУЛЕЗА ОРГАНОВ ДЫХАНИЯ</a:t>
            </a:r>
            <a:br>
              <a:rPr lang="ru-RU" sz="2600" b="1" dirty="0" smtClean="0">
                <a:solidFill>
                  <a:srgbClr val="7030A0"/>
                </a:solidFill>
                <a:latin typeface="+mn-lt"/>
              </a:rPr>
            </a:br>
            <a:r>
              <a:rPr lang="ru-RU" sz="2600" b="1" dirty="0" smtClean="0">
                <a:solidFill>
                  <a:srgbClr val="7030A0"/>
                </a:solidFill>
                <a:latin typeface="+mn-lt"/>
              </a:rPr>
              <a:t>ФТИЗИОПУЛЬМОНОЛОГИЧЕСКОЕ ОТДЕЛЕНИЕ</a:t>
            </a:r>
            <a:br>
              <a:rPr lang="ru-RU" sz="2600" b="1" dirty="0" smtClean="0">
                <a:solidFill>
                  <a:srgbClr val="7030A0"/>
                </a:solidFill>
                <a:latin typeface="+mn-lt"/>
              </a:rPr>
            </a:br>
            <a:r>
              <a:rPr lang="ru-RU" sz="2600" b="1" dirty="0" smtClean="0">
                <a:solidFill>
                  <a:srgbClr val="7030A0"/>
                </a:solidFill>
                <a:latin typeface="+mn-lt"/>
              </a:rPr>
              <a:t>(</a:t>
            </a:r>
            <a:r>
              <a:rPr lang="en-US" sz="2600" b="1" dirty="0">
                <a:solidFill>
                  <a:srgbClr val="7030A0"/>
                </a:solidFill>
                <a:latin typeface="+mn-lt"/>
              </a:rPr>
              <a:t>II</a:t>
            </a:r>
            <a:r>
              <a:rPr lang="ru-RU" sz="2600" b="1" dirty="0">
                <a:solidFill>
                  <a:srgbClr val="7030A0"/>
                </a:solidFill>
                <a:latin typeface="+mn-lt"/>
              </a:rPr>
              <a:t> этап).</a:t>
            </a:r>
          </a:p>
        </p:txBody>
      </p:sp>
      <p:sp>
        <p:nvSpPr>
          <p:cNvPr id="4" name="Объект 3"/>
          <p:cNvSpPr>
            <a:spLocks noGrp="1"/>
          </p:cNvSpPr>
          <p:nvPr>
            <p:ph idx="1"/>
          </p:nvPr>
        </p:nvSpPr>
        <p:spPr>
          <a:xfrm>
            <a:off x="605642" y="1558213"/>
            <a:ext cx="11115303" cy="4688208"/>
          </a:xfrm>
        </p:spPr>
        <p:txBody>
          <a:bodyPr>
            <a:normAutofit/>
          </a:bodyPr>
          <a:lstStyle/>
          <a:p>
            <a:pPr marL="0" indent="0" algn="ctr">
              <a:buNone/>
            </a:pPr>
            <a:r>
              <a:rPr lang="ru-RU" sz="2400" b="1" spc="300" dirty="0" smtClean="0">
                <a:solidFill>
                  <a:srgbClr val="002060"/>
                </a:solidFill>
              </a:rPr>
              <a:t>ОБЯЗАТЕЛЬНЫМИ ИССЛЕДОВАНИЯМИ ПРИ ПОДОЗРЕНИИ НА ТУБЕРКУЛЕЗ ЯВЛЯЮТСЯ:</a:t>
            </a:r>
            <a:endParaRPr lang="ru-RU" sz="2400" b="1" spc="300" dirty="0">
              <a:solidFill>
                <a:srgbClr val="002060"/>
              </a:solidFill>
            </a:endParaRPr>
          </a:p>
          <a:p>
            <a:pPr marL="342900" indent="-342900">
              <a:buAutoNum type="arabicPeriod"/>
            </a:pPr>
            <a:r>
              <a:rPr lang="ru-RU" sz="2200" b="1" dirty="0"/>
              <a:t>Микробиологическое исследование: (двух образцов)</a:t>
            </a:r>
          </a:p>
          <a:p>
            <a:pPr marL="0" indent="0">
              <a:lnSpc>
                <a:spcPct val="70000"/>
              </a:lnSpc>
              <a:buNone/>
            </a:pPr>
            <a:r>
              <a:rPr lang="ru-RU" sz="2200" b="1" dirty="0"/>
              <a:t>		люминесцентная микроскопия</a:t>
            </a:r>
          </a:p>
          <a:p>
            <a:pPr marL="0" indent="0">
              <a:lnSpc>
                <a:spcPct val="70000"/>
              </a:lnSpc>
              <a:buNone/>
            </a:pPr>
            <a:r>
              <a:rPr lang="ru-RU" sz="2200" b="1" dirty="0"/>
              <a:t>		молекулярно-генетические методы</a:t>
            </a:r>
          </a:p>
          <a:p>
            <a:pPr marL="0" indent="0">
              <a:lnSpc>
                <a:spcPct val="70000"/>
              </a:lnSpc>
              <a:buNone/>
            </a:pPr>
            <a:r>
              <a:rPr lang="ru-RU" sz="2200" b="1" dirty="0"/>
              <a:t>		</a:t>
            </a:r>
            <a:r>
              <a:rPr lang="ru-RU" sz="2200" b="1" dirty="0" err="1"/>
              <a:t>культуральные</a:t>
            </a:r>
            <a:r>
              <a:rPr lang="ru-RU" sz="2200" b="1" dirty="0"/>
              <a:t> </a:t>
            </a:r>
            <a:r>
              <a:rPr lang="ru-RU" sz="2200" b="1" dirty="0" smtClean="0"/>
              <a:t>методы (</a:t>
            </a:r>
            <a:r>
              <a:rPr lang="ru-RU" sz="2200" b="1" dirty="0"/>
              <a:t>посев на жидкие и плотные питательные среды.)</a:t>
            </a:r>
          </a:p>
          <a:p>
            <a:pPr marL="0" indent="0">
              <a:buNone/>
            </a:pPr>
            <a:r>
              <a:rPr lang="ru-RU" sz="2200" b="1" dirty="0"/>
              <a:t>2. Иммунологические пробы (ДИАСКИНТЕСТ).</a:t>
            </a:r>
          </a:p>
          <a:p>
            <a:pPr marL="0" indent="0">
              <a:buNone/>
            </a:pPr>
            <a:r>
              <a:rPr lang="ru-RU" sz="2200" b="1" dirty="0"/>
              <a:t>3. Исследование промывных вод бронхов.</a:t>
            </a:r>
          </a:p>
          <a:p>
            <a:pPr marL="0" indent="0">
              <a:buNone/>
            </a:pPr>
            <a:r>
              <a:rPr lang="ru-RU" sz="2200" b="1" dirty="0"/>
              <a:t>4. Бронхоскопия с </a:t>
            </a:r>
            <a:r>
              <a:rPr lang="ru-RU" sz="2200" b="1" dirty="0" err="1"/>
              <a:t>культуральным</a:t>
            </a:r>
            <a:r>
              <a:rPr lang="ru-RU" sz="2200" b="1" dirty="0"/>
              <a:t> и цитологическим исследованием.</a:t>
            </a:r>
          </a:p>
          <a:p>
            <a:pPr marL="0" indent="0" algn="ctr">
              <a:buNone/>
            </a:pPr>
            <a:r>
              <a:rPr lang="ru-RU" sz="2600" b="1" dirty="0"/>
              <a:t>+</a:t>
            </a:r>
          </a:p>
          <a:p>
            <a:pPr marL="0" indent="0" algn="ctr">
              <a:buNone/>
            </a:pPr>
            <a:r>
              <a:rPr lang="ru-RU" sz="2200" b="1" dirty="0" smtClean="0"/>
              <a:t>МЕТОДЫ ГИСТОЛОГИЧЕСКОЙ ВЕРИФИКАЦИИ ДИАГНОЗА</a:t>
            </a:r>
            <a:endParaRPr lang="ru-RU" sz="2200" b="1" dirty="0"/>
          </a:p>
        </p:txBody>
      </p:sp>
    </p:spTree>
    <p:extLst>
      <p:ext uri="{BB962C8B-B14F-4D97-AF65-F5344CB8AC3E}">
        <p14:creationId xmlns:p14="http://schemas.microsoft.com/office/powerpoint/2010/main" val="63534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497835" y="1425167"/>
            <a:ext cx="4394516" cy="4292117"/>
          </a:xfrm>
          <a:prstGeom prst="rect">
            <a:avLst/>
          </a:prstGeom>
          <a:ln>
            <a:solidFill>
              <a:schemeClr val="tx1"/>
            </a:solidFill>
          </a:ln>
        </p:spPr>
      </p:pic>
      <p:sp>
        <p:nvSpPr>
          <p:cNvPr id="5" name="Прямоугольник 4"/>
          <p:cNvSpPr/>
          <p:nvPr/>
        </p:nvSpPr>
        <p:spPr>
          <a:xfrm>
            <a:off x="5332022" y="1278291"/>
            <a:ext cx="6151418" cy="4585871"/>
          </a:xfrm>
          <a:prstGeom prst="rect">
            <a:avLst/>
          </a:prstGeom>
          <a:solidFill>
            <a:schemeClr val="accent2">
              <a:lumMod val="20000"/>
              <a:lumOff val="80000"/>
            </a:schemeClr>
          </a:solidFill>
          <a:ln>
            <a:solidFill>
              <a:schemeClr val="tx1"/>
            </a:solidFill>
          </a:ln>
        </p:spPr>
        <p:txBody>
          <a:bodyPr wrap="square">
            <a:spAutoFit/>
          </a:bodyPr>
          <a:lstStyle/>
          <a:p>
            <a:pPr>
              <a:lnSpc>
                <a:spcPct val="150000"/>
              </a:lnSpc>
            </a:pPr>
            <a:r>
              <a:rPr lang="ru-RU" sz="2400" b="1" dirty="0"/>
              <a:t>А. Бронхоскопия с биопсией.</a:t>
            </a:r>
          </a:p>
          <a:p>
            <a:r>
              <a:rPr lang="ru-RU" sz="2400" b="1" dirty="0">
                <a:solidFill>
                  <a:srgbClr val="542708"/>
                </a:solidFill>
              </a:rPr>
              <a:t>( </a:t>
            </a:r>
            <a:r>
              <a:rPr lang="ru-RU" sz="2400" b="1" dirty="0" err="1">
                <a:solidFill>
                  <a:srgbClr val="542708"/>
                </a:solidFill>
              </a:rPr>
              <a:t>чрезбронхиальная</a:t>
            </a:r>
            <a:r>
              <a:rPr lang="ru-RU" sz="2400" b="1" dirty="0">
                <a:solidFill>
                  <a:srgbClr val="542708"/>
                </a:solidFill>
              </a:rPr>
              <a:t> </a:t>
            </a:r>
            <a:r>
              <a:rPr lang="ru-RU" sz="2400" b="1" dirty="0" smtClean="0">
                <a:solidFill>
                  <a:srgbClr val="542708"/>
                </a:solidFill>
              </a:rPr>
              <a:t>биопсия легкого и </a:t>
            </a:r>
            <a:r>
              <a:rPr lang="ru-RU" sz="2400" b="1" dirty="0">
                <a:solidFill>
                  <a:srgbClr val="542708"/>
                </a:solidFill>
              </a:rPr>
              <a:t>лимфоузлов; щипцовая биопсия; щеточная биопсия; игловая биопсия)</a:t>
            </a:r>
          </a:p>
          <a:p>
            <a:endParaRPr lang="ru-RU" sz="800" b="1" dirty="0">
              <a:solidFill>
                <a:schemeClr val="accent2">
                  <a:lumMod val="50000"/>
                </a:schemeClr>
              </a:solidFill>
            </a:endParaRPr>
          </a:p>
          <a:p>
            <a:r>
              <a:rPr lang="ru-RU" sz="2400" b="1" dirty="0"/>
              <a:t>Б. </a:t>
            </a:r>
            <a:r>
              <a:rPr lang="ru-RU" sz="2400" b="1" dirty="0" err="1"/>
              <a:t>Трансторакальная</a:t>
            </a:r>
            <a:r>
              <a:rPr lang="ru-RU" sz="2400" b="1" dirty="0"/>
              <a:t> биопсия легкого.</a:t>
            </a:r>
          </a:p>
          <a:p>
            <a:endParaRPr lang="ru-RU" sz="800" b="1" dirty="0"/>
          </a:p>
          <a:p>
            <a:r>
              <a:rPr lang="ru-RU" sz="2400" b="1" dirty="0"/>
              <a:t>В. </a:t>
            </a:r>
            <a:r>
              <a:rPr lang="ru-RU" sz="2400" b="1" dirty="0" err="1"/>
              <a:t>Медиастиноскопия</a:t>
            </a:r>
            <a:r>
              <a:rPr lang="ru-RU" sz="2400" b="1" dirty="0"/>
              <a:t>.</a:t>
            </a:r>
          </a:p>
          <a:p>
            <a:endParaRPr lang="ru-RU" sz="800" b="1" dirty="0"/>
          </a:p>
          <a:p>
            <a:r>
              <a:rPr lang="ru-RU" sz="2400" b="1" dirty="0"/>
              <a:t>Г. Торакоскопия с биопсией легкого.</a:t>
            </a:r>
          </a:p>
          <a:p>
            <a:endParaRPr lang="ru-RU" sz="800" b="1" dirty="0"/>
          </a:p>
          <a:p>
            <a:r>
              <a:rPr lang="ru-RU" sz="2400" b="1" dirty="0"/>
              <a:t>Д. Диагностическая торакотомия (открытая биопсия легкого).</a:t>
            </a:r>
          </a:p>
          <a:p>
            <a:endParaRPr lang="ru-RU" sz="800" b="1" dirty="0"/>
          </a:p>
          <a:p>
            <a:r>
              <a:rPr lang="ru-RU" sz="2400" b="1" dirty="0"/>
              <a:t>Е. Биопсия периферических лимфоузлов.</a:t>
            </a:r>
          </a:p>
        </p:txBody>
      </p:sp>
      <p:sp>
        <p:nvSpPr>
          <p:cNvPr id="6" name="TextBox 5"/>
          <p:cNvSpPr txBox="1"/>
          <p:nvPr/>
        </p:nvSpPr>
        <p:spPr>
          <a:xfrm>
            <a:off x="1807453" y="247828"/>
            <a:ext cx="9042732" cy="523220"/>
          </a:xfrm>
          <a:prstGeom prst="rect">
            <a:avLst/>
          </a:prstGeom>
          <a:noFill/>
        </p:spPr>
        <p:txBody>
          <a:bodyPr wrap="none" rtlCol="0">
            <a:spAutoFit/>
          </a:bodyPr>
          <a:lstStyle/>
          <a:p>
            <a:r>
              <a:rPr lang="ru-RU" sz="2800" b="1" dirty="0" smtClean="0">
                <a:solidFill>
                  <a:srgbClr val="7030A0"/>
                </a:solidFill>
              </a:rPr>
              <a:t>МЕТОДЫ ГИСТОЛОГИЧЕСКОЙ ВЕРИФИКАЦИИ ДИАГНОЗА</a:t>
            </a:r>
            <a:endParaRPr lang="ru-RU" sz="2800" b="1" dirty="0">
              <a:solidFill>
                <a:srgbClr val="7030A0"/>
              </a:solidFill>
            </a:endParaRPr>
          </a:p>
        </p:txBody>
      </p:sp>
    </p:spTree>
    <p:extLst>
      <p:ext uri="{BB962C8B-B14F-4D97-AF65-F5344CB8AC3E}">
        <p14:creationId xmlns:p14="http://schemas.microsoft.com/office/powerpoint/2010/main" val="1930328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847528" y="277814"/>
            <a:ext cx="8568952" cy="558899"/>
          </a:xfrm>
        </p:spPr>
        <p:txBody>
          <a:bodyPr>
            <a:normAutofit fontScale="90000"/>
          </a:bodyPr>
          <a:lstStyle/>
          <a:p>
            <a:r>
              <a:rPr lang="ru-RU" sz="3200" b="1" dirty="0"/>
              <a:t>Структура смертности от СПИДа в Красноярском крае  (всего смертей от СПИДа 1899)</a:t>
            </a:r>
          </a:p>
        </p:txBody>
      </p:sp>
      <p:graphicFrame>
        <p:nvGraphicFramePr>
          <p:cNvPr id="9" name="Диаграмма 8"/>
          <p:cNvGraphicFramePr>
            <a:graphicFrameLocks noGrp="1"/>
          </p:cNvGraphicFramePr>
          <p:nvPr>
            <p:ph type="chart" idx="1"/>
            <p:extLst>
              <p:ext uri="{D42A27DB-BD31-4B8C-83A1-F6EECF244321}">
                <p14:modId xmlns:p14="http://schemas.microsoft.com/office/powerpoint/2010/main" val="303183740"/>
              </p:ext>
            </p:extLst>
          </p:nvPr>
        </p:nvGraphicFramePr>
        <p:xfrm>
          <a:off x="1846362" y="1556792"/>
          <a:ext cx="8229600" cy="5040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2827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Заголовок 1"/>
          <p:cNvSpPr>
            <a:spLocks noGrp="1"/>
          </p:cNvSpPr>
          <p:nvPr>
            <p:ph type="title" idx="4294967295"/>
          </p:nvPr>
        </p:nvSpPr>
        <p:spPr>
          <a:xfrm>
            <a:off x="1282535" y="341828"/>
            <a:ext cx="9314708" cy="809625"/>
          </a:xfrm>
        </p:spPr>
        <p:txBody>
          <a:bodyPr>
            <a:normAutofit/>
          </a:bodyPr>
          <a:lstStyle/>
          <a:p>
            <a:pPr algn="ctr"/>
            <a:r>
              <a:rPr lang="ru-RU" altLang="ru-RU" sz="3600" b="1" dirty="0" smtClean="0">
                <a:solidFill>
                  <a:srgbClr val="7030A0"/>
                </a:solidFill>
                <a:latin typeface="+mn-lt"/>
              </a:rPr>
              <a:t>СКРИНИНГ НА ТУБЕРКУЛЕЗ У БОЛЬНЫХ ВИЧ</a:t>
            </a:r>
            <a:endParaRPr lang="ru-RU" altLang="ru-RU" sz="3600" b="1" dirty="0">
              <a:solidFill>
                <a:srgbClr val="7030A0"/>
              </a:solidFill>
              <a:latin typeface="+mn-lt"/>
            </a:endParaRPr>
          </a:p>
        </p:txBody>
      </p:sp>
      <p:sp>
        <p:nvSpPr>
          <p:cNvPr id="92163" name="Текст 3"/>
          <p:cNvSpPr>
            <a:spLocks noGrp="1"/>
          </p:cNvSpPr>
          <p:nvPr>
            <p:ph type="body" idx="4294967295"/>
          </p:nvPr>
        </p:nvSpPr>
        <p:spPr>
          <a:xfrm>
            <a:off x="1882981" y="1512268"/>
            <a:ext cx="8113816" cy="644339"/>
          </a:xfrm>
          <a:solidFill>
            <a:schemeClr val="accent4">
              <a:lumMod val="20000"/>
              <a:lumOff val="80000"/>
            </a:schemeClr>
          </a:solidFill>
          <a:ln>
            <a:solidFill>
              <a:schemeClr val="tx1"/>
            </a:solidFill>
          </a:ln>
        </p:spPr>
        <p:txBody>
          <a:bodyPr>
            <a:normAutofit/>
          </a:bodyPr>
          <a:lstStyle/>
          <a:p>
            <a:pPr marL="0" indent="0" algn="ctr">
              <a:buNone/>
            </a:pPr>
            <a:r>
              <a:rPr lang="ru-RU" altLang="ru-RU" b="1" dirty="0" smtClean="0">
                <a:solidFill>
                  <a:srgbClr val="002060"/>
                </a:solidFill>
              </a:rPr>
              <a:t>РАННИЕ СТАДИИ ВИЧ </a:t>
            </a:r>
            <a:r>
              <a:rPr lang="ru-RU" altLang="ru-RU" b="1" dirty="0" smtClean="0">
                <a:solidFill>
                  <a:srgbClr val="C00000"/>
                </a:solidFill>
              </a:rPr>
              <a:t>(СД4 БОЛЕЕ 350 КЛ)</a:t>
            </a:r>
            <a:endParaRPr lang="ru-RU" altLang="ru-RU" b="1" dirty="0">
              <a:solidFill>
                <a:srgbClr val="C00000"/>
              </a:solidFill>
            </a:endParaRPr>
          </a:p>
        </p:txBody>
      </p:sp>
      <p:sp>
        <p:nvSpPr>
          <p:cNvPr id="92164" name="Объект 4"/>
          <p:cNvSpPr>
            <a:spLocks noGrp="1"/>
          </p:cNvSpPr>
          <p:nvPr>
            <p:ph sz="half" idx="4294967295"/>
          </p:nvPr>
        </p:nvSpPr>
        <p:spPr>
          <a:xfrm>
            <a:off x="1928256" y="2635146"/>
            <a:ext cx="8023267" cy="2578100"/>
          </a:xfrm>
          <a:solidFill>
            <a:schemeClr val="accent1">
              <a:lumMod val="20000"/>
              <a:lumOff val="80000"/>
            </a:schemeClr>
          </a:solidFill>
          <a:ln>
            <a:solidFill>
              <a:schemeClr val="tx1"/>
            </a:solidFill>
          </a:ln>
        </p:spPr>
        <p:txBody>
          <a:bodyPr>
            <a:normAutofit/>
          </a:bodyPr>
          <a:lstStyle/>
          <a:p>
            <a:pPr marL="0" indent="0" algn="ctr">
              <a:buNone/>
            </a:pPr>
            <a:r>
              <a:rPr lang="ru-RU" altLang="ru-RU" b="1" dirty="0" smtClean="0"/>
              <a:t>1. ФЛЮОРОГРАФИЧЕСКОЕ ОБСЛЕДОВАНИЕ</a:t>
            </a:r>
          </a:p>
          <a:p>
            <a:pPr marL="0" indent="0" algn="ctr">
              <a:buNone/>
            </a:pPr>
            <a:r>
              <a:rPr lang="ru-RU" altLang="ru-RU" b="1" dirty="0" smtClean="0">
                <a:solidFill>
                  <a:srgbClr val="002060"/>
                </a:solidFill>
              </a:rPr>
              <a:t>2 раза в год</a:t>
            </a:r>
          </a:p>
          <a:p>
            <a:pPr marL="0" indent="0" algn="ctr">
              <a:buNone/>
            </a:pPr>
            <a:r>
              <a:rPr lang="ru-RU" altLang="ru-RU" b="1" dirty="0" smtClean="0"/>
              <a:t>2. ИММУНОДИАГНОСТИКА</a:t>
            </a:r>
          </a:p>
          <a:p>
            <a:pPr marL="0" indent="0" algn="ctr">
              <a:buNone/>
            </a:pPr>
            <a:r>
              <a:rPr lang="ru-RU" altLang="ru-RU" b="1" dirty="0" smtClean="0">
                <a:solidFill>
                  <a:srgbClr val="002060"/>
                </a:solidFill>
              </a:rPr>
              <a:t>2 </a:t>
            </a:r>
            <a:r>
              <a:rPr lang="ru-RU" altLang="ru-RU" b="1" dirty="0">
                <a:solidFill>
                  <a:srgbClr val="002060"/>
                </a:solidFill>
              </a:rPr>
              <a:t>раза в год</a:t>
            </a:r>
          </a:p>
        </p:txBody>
      </p:sp>
    </p:spTree>
    <p:extLst>
      <p:ext uri="{BB962C8B-B14F-4D97-AF65-F5344CB8AC3E}">
        <p14:creationId xmlns:p14="http://schemas.microsoft.com/office/powerpoint/2010/main" val="5095761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Заголовок 1"/>
          <p:cNvSpPr>
            <a:spLocks noGrp="1"/>
          </p:cNvSpPr>
          <p:nvPr>
            <p:ph type="title" idx="4294967295"/>
          </p:nvPr>
        </p:nvSpPr>
        <p:spPr>
          <a:xfrm>
            <a:off x="1122960" y="282451"/>
            <a:ext cx="9314708" cy="809625"/>
          </a:xfrm>
        </p:spPr>
        <p:txBody>
          <a:bodyPr>
            <a:normAutofit/>
          </a:bodyPr>
          <a:lstStyle/>
          <a:p>
            <a:pPr algn="ctr"/>
            <a:r>
              <a:rPr lang="ru-RU" altLang="ru-RU" sz="3600" b="1" dirty="0" smtClean="0">
                <a:solidFill>
                  <a:srgbClr val="7030A0"/>
                </a:solidFill>
                <a:latin typeface="+mn-lt"/>
              </a:rPr>
              <a:t>СКРИНИНГ НА ТУБЕРКУЛЕЗ У БОЛЬНЫХ ВИЧ</a:t>
            </a:r>
            <a:endParaRPr lang="ru-RU" altLang="ru-RU" sz="3600" b="1" dirty="0">
              <a:solidFill>
                <a:srgbClr val="7030A0"/>
              </a:solidFill>
              <a:latin typeface="+mn-lt"/>
            </a:endParaRPr>
          </a:p>
        </p:txBody>
      </p:sp>
      <p:sp>
        <p:nvSpPr>
          <p:cNvPr id="92163" name="Текст 3"/>
          <p:cNvSpPr>
            <a:spLocks noGrp="1"/>
          </p:cNvSpPr>
          <p:nvPr>
            <p:ph type="body" idx="4294967295"/>
          </p:nvPr>
        </p:nvSpPr>
        <p:spPr>
          <a:xfrm>
            <a:off x="1723406" y="1288988"/>
            <a:ext cx="8113816" cy="644339"/>
          </a:xfrm>
          <a:solidFill>
            <a:schemeClr val="accent4">
              <a:lumMod val="20000"/>
              <a:lumOff val="80000"/>
            </a:schemeClr>
          </a:solidFill>
          <a:ln>
            <a:solidFill>
              <a:schemeClr val="tx1"/>
            </a:solidFill>
          </a:ln>
        </p:spPr>
        <p:txBody>
          <a:bodyPr>
            <a:normAutofit/>
          </a:bodyPr>
          <a:lstStyle/>
          <a:p>
            <a:pPr marL="0" indent="0" algn="ctr">
              <a:buNone/>
            </a:pPr>
            <a:r>
              <a:rPr lang="ru-RU" altLang="ru-RU" b="1" dirty="0">
                <a:solidFill>
                  <a:srgbClr val="002060"/>
                </a:solidFill>
              </a:rPr>
              <a:t>ПОЗДНИЕ СТАДИИ ВИЧ </a:t>
            </a:r>
            <a:r>
              <a:rPr lang="ru-RU" altLang="ru-RU" b="1" dirty="0" smtClean="0">
                <a:solidFill>
                  <a:srgbClr val="C00000"/>
                </a:solidFill>
              </a:rPr>
              <a:t>(</a:t>
            </a:r>
            <a:r>
              <a:rPr lang="ru-RU" altLang="ru-RU" b="1" dirty="0">
                <a:solidFill>
                  <a:srgbClr val="C00000"/>
                </a:solidFill>
              </a:rPr>
              <a:t>СД4 МЕНЕЕ 350 КЛ)</a:t>
            </a:r>
          </a:p>
        </p:txBody>
      </p:sp>
      <p:sp>
        <p:nvSpPr>
          <p:cNvPr id="92164" name="Объект 4"/>
          <p:cNvSpPr>
            <a:spLocks noGrp="1"/>
          </p:cNvSpPr>
          <p:nvPr>
            <p:ph sz="half" idx="4294967295"/>
          </p:nvPr>
        </p:nvSpPr>
        <p:spPr>
          <a:xfrm>
            <a:off x="1260267" y="2468891"/>
            <a:ext cx="8810007" cy="3338144"/>
          </a:xfrm>
          <a:solidFill>
            <a:schemeClr val="accent1">
              <a:lumMod val="20000"/>
              <a:lumOff val="80000"/>
            </a:schemeClr>
          </a:solidFill>
          <a:ln>
            <a:solidFill>
              <a:schemeClr val="tx1"/>
            </a:solidFill>
          </a:ln>
        </p:spPr>
        <p:txBody>
          <a:bodyPr>
            <a:normAutofit/>
          </a:bodyPr>
          <a:lstStyle/>
          <a:p>
            <a:pPr marL="0" indent="0" algn="ctr">
              <a:buNone/>
            </a:pPr>
            <a:r>
              <a:rPr lang="ru-RU" altLang="ru-RU" b="1" dirty="0"/>
              <a:t>Реакция Манту и </a:t>
            </a:r>
            <a:r>
              <a:rPr lang="ru-RU" altLang="ru-RU" b="1" dirty="0" smtClean="0"/>
              <a:t>ДИАСКИНТЕСТ </a:t>
            </a:r>
            <a:r>
              <a:rPr lang="ru-RU" altLang="ru-RU" b="1" dirty="0"/>
              <a:t>на поздних стадиях </a:t>
            </a:r>
            <a:r>
              <a:rPr lang="ru-RU" altLang="ru-RU" b="1" dirty="0" smtClean="0"/>
              <a:t>ВИЧ-инфекции</a:t>
            </a:r>
          </a:p>
          <a:p>
            <a:pPr marL="0" indent="0" algn="ctr">
              <a:buNone/>
            </a:pPr>
            <a:r>
              <a:rPr lang="ru-RU" altLang="ru-RU" b="1" u="sng" dirty="0" smtClean="0">
                <a:solidFill>
                  <a:srgbClr val="C00000"/>
                </a:solidFill>
                <a:cs typeface="Arial" panose="020B0604020202020204" pitchFamily="34" charset="0"/>
              </a:rPr>
              <a:t>ЛОЖНООТРИЦАТЕЛЬНЫ</a:t>
            </a:r>
            <a:endParaRPr lang="ru-RU" altLang="ru-RU" b="1" u="sng" dirty="0"/>
          </a:p>
          <a:p>
            <a:pPr marL="0" indent="0" algn="ctr">
              <a:buNone/>
            </a:pPr>
            <a:r>
              <a:rPr lang="ru-RU" b="1" dirty="0"/>
              <a:t>Н</a:t>
            </a:r>
            <a:r>
              <a:rPr lang="ru-RU" b="1" dirty="0" smtClean="0"/>
              <a:t>а </a:t>
            </a:r>
            <a:r>
              <a:rPr lang="ru-RU" b="1" dirty="0"/>
              <a:t>обзорной рентгенограмме </a:t>
            </a:r>
            <a:r>
              <a:rPr lang="ru-RU" b="1" dirty="0" smtClean="0"/>
              <a:t>грудной клетки или </a:t>
            </a:r>
            <a:r>
              <a:rPr lang="ru-RU" b="1" dirty="0" err="1" smtClean="0"/>
              <a:t>флюорограмме</a:t>
            </a:r>
            <a:r>
              <a:rPr lang="ru-RU" b="1" dirty="0" smtClean="0"/>
              <a:t> изменения часто</a:t>
            </a:r>
            <a:endParaRPr lang="ru-RU" altLang="ru-RU" b="1" i="1" dirty="0">
              <a:solidFill>
                <a:srgbClr val="002060"/>
              </a:solidFill>
            </a:endParaRPr>
          </a:p>
          <a:p>
            <a:pPr marL="0" indent="0" algn="ctr">
              <a:buNone/>
            </a:pPr>
            <a:r>
              <a:rPr lang="ru-RU" b="1" dirty="0" smtClean="0"/>
              <a:t> </a:t>
            </a:r>
            <a:r>
              <a:rPr lang="ru-RU" b="1" u="sng" dirty="0" smtClean="0">
                <a:solidFill>
                  <a:srgbClr val="C00000"/>
                </a:solidFill>
              </a:rPr>
              <a:t>ОТСУТСТВУЮТ</a:t>
            </a:r>
            <a:endParaRPr lang="ru-RU" altLang="ru-RU" b="1" u="sng" dirty="0">
              <a:solidFill>
                <a:srgbClr val="C00000"/>
              </a:solidFill>
            </a:endParaRPr>
          </a:p>
        </p:txBody>
      </p:sp>
    </p:spTree>
    <p:extLst>
      <p:ext uri="{BB962C8B-B14F-4D97-AF65-F5344CB8AC3E}">
        <p14:creationId xmlns:p14="http://schemas.microsoft.com/office/powerpoint/2010/main" val="1844954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Заголовок 1"/>
          <p:cNvSpPr>
            <a:spLocks noGrp="1"/>
          </p:cNvSpPr>
          <p:nvPr>
            <p:ph type="title" idx="4294967295"/>
          </p:nvPr>
        </p:nvSpPr>
        <p:spPr>
          <a:xfrm>
            <a:off x="1122960" y="282451"/>
            <a:ext cx="9314708" cy="809625"/>
          </a:xfrm>
        </p:spPr>
        <p:txBody>
          <a:bodyPr>
            <a:normAutofit/>
          </a:bodyPr>
          <a:lstStyle/>
          <a:p>
            <a:pPr algn="ctr"/>
            <a:r>
              <a:rPr lang="ru-RU" altLang="ru-RU" sz="3600" b="1" dirty="0" smtClean="0">
                <a:solidFill>
                  <a:srgbClr val="7030A0"/>
                </a:solidFill>
                <a:latin typeface="+mn-lt"/>
              </a:rPr>
              <a:t>СКРИНИНГ НА ТУБЕРКУЛЕЗ У БОЛЬНЫХ ВИЧ</a:t>
            </a:r>
            <a:endParaRPr lang="ru-RU" altLang="ru-RU" sz="3600" b="1" dirty="0">
              <a:solidFill>
                <a:srgbClr val="7030A0"/>
              </a:solidFill>
              <a:latin typeface="+mn-lt"/>
            </a:endParaRPr>
          </a:p>
        </p:txBody>
      </p:sp>
      <p:sp>
        <p:nvSpPr>
          <p:cNvPr id="92163" name="Текст 3"/>
          <p:cNvSpPr>
            <a:spLocks noGrp="1"/>
          </p:cNvSpPr>
          <p:nvPr>
            <p:ph type="body" idx="4294967295"/>
          </p:nvPr>
        </p:nvSpPr>
        <p:spPr>
          <a:xfrm>
            <a:off x="1723406" y="1288988"/>
            <a:ext cx="8113816" cy="644339"/>
          </a:xfrm>
          <a:solidFill>
            <a:schemeClr val="accent4">
              <a:lumMod val="20000"/>
              <a:lumOff val="80000"/>
            </a:schemeClr>
          </a:solidFill>
          <a:ln>
            <a:solidFill>
              <a:schemeClr val="tx1"/>
            </a:solidFill>
          </a:ln>
        </p:spPr>
        <p:txBody>
          <a:bodyPr>
            <a:normAutofit/>
          </a:bodyPr>
          <a:lstStyle/>
          <a:p>
            <a:pPr marL="0" indent="0" algn="ctr">
              <a:buNone/>
            </a:pPr>
            <a:r>
              <a:rPr lang="ru-RU" altLang="ru-RU" b="1" dirty="0">
                <a:solidFill>
                  <a:srgbClr val="002060"/>
                </a:solidFill>
              </a:rPr>
              <a:t>ПОЗДНИЕ СТАДИИ ВИЧ </a:t>
            </a:r>
            <a:r>
              <a:rPr lang="ru-RU" altLang="ru-RU" b="1" dirty="0" smtClean="0">
                <a:solidFill>
                  <a:srgbClr val="C00000"/>
                </a:solidFill>
              </a:rPr>
              <a:t>(</a:t>
            </a:r>
            <a:r>
              <a:rPr lang="ru-RU" altLang="ru-RU" b="1" dirty="0">
                <a:solidFill>
                  <a:srgbClr val="C00000"/>
                </a:solidFill>
              </a:rPr>
              <a:t>СД4 МЕНЕЕ 350 КЛ)</a:t>
            </a:r>
          </a:p>
        </p:txBody>
      </p:sp>
      <p:sp>
        <p:nvSpPr>
          <p:cNvPr id="92164" name="Объект 4"/>
          <p:cNvSpPr>
            <a:spLocks noGrp="1"/>
          </p:cNvSpPr>
          <p:nvPr>
            <p:ph sz="half" idx="4294967295"/>
          </p:nvPr>
        </p:nvSpPr>
        <p:spPr>
          <a:xfrm>
            <a:off x="1723406" y="2302636"/>
            <a:ext cx="8113816" cy="4169416"/>
          </a:xfrm>
          <a:solidFill>
            <a:schemeClr val="accent1">
              <a:lumMod val="20000"/>
              <a:lumOff val="80000"/>
            </a:schemeClr>
          </a:solidFill>
          <a:ln>
            <a:solidFill>
              <a:schemeClr val="tx1"/>
            </a:solidFill>
          </a:ln>
        </p:spPr>
        <p:txBody>
          <a:bodyPr>
            <a:normAutofit fontScale="92500" lnSpcReduction="10000"/>
          </a:bodyPr>
          <a:lstStyle/>
          <a:p>
            <a:pPr marL="0" indent="0" algn="ctr">
              <a:buNone/>
            </a:pPr>
            <a:r>
              <a:rPr lang="ru-RU" altLang="ru-RU" b="1" dirty="0" smtClean="0"/>
              <a:t>СКРИНИНГ 4 КЛИНИЧЕСКИХ СИМПТОМОВ</a:t>
            </a:r>
          </a:p>
          <a:p>
            <a:pPr marL="0" indent="0" algn="ctr">
              <a:buNone/>
            </a:pPr>
            <a:r>
              <a:rPr lang="ru-RU" altLang="ru-RU" b="1" i="1" dirty="0">
                <a:solidFill>
                  <a:srgbClr val="002060"/>
                </a:solidFill>
                <a:latin typeface="Arial Black" panose="020B0A04020102020204" pitchFamily="34" charset="0"/>
              </a:rPr>
              <a:t>Быстро нарастающая адинамия</a:t>
            </a:r>
          </a:p>
          <a:p>
            <a:pPr marL="0" indent="0" algn="ctr">
              <a:buNone/>
            </a:pPr>
            <a:r>
              <a:rPr lang="ru-RU" altLang="ru-RU" b="1" i="1" dirty="0" smtClean="0">
                <a:solidFill>
                  <a:srgbClr val="002060"/>
                </a:solidFill>
                <a:latin typeface="Arial Black" panose="020B0A04020102020204" pitchFamily="34" charset="0"/>
              </a:rPr>
              <a:t>Повышение </a:t>
            </a:r>
            <a:r>
              <a:rPr lang="ru-RU" altLang="ru-RU" b="1" i="1" dirty="0">
                <a:solidFill>
                  <a:srgbClr val="002060"/>
                </a:solidFill>
                <a:latin typeface="Arial Black" panose="020B0A04020102020204" pitchFamily="34" charset="0"/>
              </a:rPr>
              <a:t>температуры</a:t>
            </a:r>
          </a:p>
          <a:p>
            <a:pPr marL="0" indent="0" algn="ctr">
              <a:buNone/>
            </a:pPr>
            <a:r>
              <a:rPr lang="ru-RU" altLang="ru-RU" b="1" i="1" dirty="0">
                <a:solidFill>
                  <a:srgbClr val="002060"/>
                </a:solidFill>
                <a:latin typeface="Arial Black" panose="020B0A04020102020204" pitchFamily="34" charset="0"/>
              </a:rPr>
              <a:t>Снижение веса</a:t>
            </a:r>
          </a:p>
          <a:p>
            <a:pPr marL="0" indent="0" algn="ctr">
              <a:buNone/>
            </a:pPr>
            <a:r>
              <a:rPr lang="ru-RU" altLang="ru-RU" b="1" i="1" dirty="0">
                <a:solidFill>
                  <a:srgbClr val="002060"/>
                </a:solidFill>
                <a:latin typeface="Arial Black" panose="020B0A04020102020204" pitchFamily="34" charset="0"/>
              </a:rPr>
              <a:t>Ночные поты</a:t>
            </a:r>
          </a:p>
          <a:p>
            <a:pPr marL="0" indent="0" algn="ctr">
              <a:buNone/>
            </a:pPr>
            <a:r>
              <a:rPr lang="ru-RU" altLang="ru-RU" b="1" i="1" dirty="0" smtClean="0">
                <a:solidFill>
                  <a:srgbClr val="002060"/>
                </a:solidFill>
                <a:latin typeface="Arial Black" panose="020B0A04020102020204" pitchFamily="34" charset="0"/>
              </a:rPr>
              <a:t>Кашель</a:t>
            </a:r>
          </a:p>
          <a:p>
            <a:pPr marL="0" indent="0" algn="ctr">
              <a:buNone/>
            </a:pPr>
            <a:r>
              <a:rPr lang="ru-RU" altLang="ru-RU" b="1" u="sng" dirty="0" smtClean="0">
                <a:solidFill>
                  <a:srgbClr val="FF0000"/>
                </a:solidFill>
              </a:rPr>
              <a:t>При </a:t>
            </a:r>
            <a:r>
              <a:rPr lang="ru-RU" altLang="ru-RU" b="1" u="sng" dirty="0">
                <a:solidFill>
                  <a:srgbClr val="FF0000"/>
                </a:solidFill>
              </a:rPr>
              <a:t>наличии любого из этих симптомов – обязательное исключение туберкулеза</a:t>
            </a:r>
          </a:p>
        </p:txBody>
      </p:sp>
    </p:spTree>
    <p:extLst>
      <p:ext uri="{BB962C8B-B14F-4D97-AF65-F5344CB8AC3E}">
        <p14:creationId xmlns:p14="http://schemas.microsoft.com/office/powerpoint/2010/main" val="1194683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8257" y="194523"/>
            <a:ext cx="4695702" cy="731753"/>
          </a:xfrm>
        </p:spPr>
        <p:txBody>
          <a:bodyPr>
            <a:normAutofit/>
          </a:bodyPr>
          <a:lstStyle/>
          <a:p>
            <a:pPr algn="ctr"/>
            <a:r>
              <a:rPr lang="ru-RU" sz="4000" b="1" dirty="0" smtClean="0">
                <a:solidFill>
                  <a:srgbClr val="7030A0"/>
                </a:solidFill>
                <a:latin typeface="+mn-lt"/>
              </a:rPr>
              <a:t>ОБСЛЕДОВАНИЕ</a:t>
            </a:r>
            <a:endParaRPr lang="ru-RU" sz="4000" b="1" dirty="0">
              <a:solidFill>
                <a:srgbClr val="7030A0"/>
              </a:solidFill>
              <a:latin typeface="+mn-lt"/>
            </a:endParaRPr>
          </a:p>
        </p:txBody>
      </p:sp>
      <p:sp>
        <p:nvSpPr>
          <p:cNvPr id="3" name="Содержимое 2"/>
          <p:cNvSpPr>
            <a:spLocks noGrp="1"/>
          </p:cNvSpPr>
          <p:nvPr>
            <p:ph idx="1"/>
          </p:nvPr>
        </p:nvSpPr>
        <p:spPr>
          <a:xfrm>
            <a:off x="2191986" y="926276"/>
            <a:ext cx="6762008" cy="1555623"/>
          </a:xfrm>
        </p:spPr>
        <p:txBody>
          <a:bodyPr>
            <a:normAutofit/>
          </a:bodyPr>
          <a:lstStyle/>
          <a:p>
            <a:r>
              <a:rPr lang="ru-RU" sz="2400" b="1" dirty="0" smtClean="0"/>
              <a:t>Использовать широкий спектр методов</a:t>
            </a:r>
          </a:p>
          <a:p>
            <a:r>
              <a:rPr lang="ru-RU" sz="2400" b="1" dirty="0" smtClean="0"/>
              <a:t>Приоритет за быстрыми методами</a:t>
            </a:r>
          </a:p>
          <a:p>
            <a:r>
              <a:rPr lang="ru-RU" sz="2400" b="1" dirty="0" smtClean="0"/>
              <a:t>Исключить «рутину» и «так положено»</a:t>
            </a:r>
            <a:endParaRPr lang="ru-RU" sz="2400" b="1" dirty="0"/>
          </a:p>
        </p:txBody>
      </p:sp>
      <p:graphicFrame>
        <p:nvGraphicFramePr>
          <p:cNvPr id="4" name="Таблица 3"/>
          <p:cNvGraphicFramePr>
            <a:graphicFrameLocks noGrp="1"/>
          </p:cNvGraphicFramePr>
          <p:nvPr>
            <p:extLst>
              <p:ext uri="{D42A27DB-BD31-4B8C-83A1-F6EECF244321}">
                <p14:modId xmlns:p14="http://schemas.microsoft.com/office/powerpoint/2010/main" val="3066233591"/>
              </p:ext>
            </p:extLst>
          </p:nvPr>
        </p:nvGraphicFramePr>
        <p:xfrm>
          <a:off x="594754" y="2481899"/>
          <a:ext cx="10425547" cy="2094179"/>
        </p:xfrm>
        <a:graphic>
          <a:graphicData uri="http://schemas.openxmlformats.org/drawingml/2006/table">
            <a:tbl>
              <a:tblPr firstRow="1" bandRow="1">
                <a:tableStyleId>{5C22544A-7EE6-4342-B048-85BDC9FD1C3A}</a:tableStyleId>
              </a:tblPr>
              <a:tblGrid>
                <a:gridCol w="5985473"/>
                <a:gridCol w="4440074"/>
              </a:tblGrid>
              <a:tr h="539699">
                <a:tc>
                  <a:txBody>
                    <a:bodyPr/>
                    <a:lstStyle/>
                    <a:p>
                      <a:pPr algn="ctr"/>
                      <a:r>
                        <a:rPr lang="ru-RU" sz="2800" dirty="0" smtClean="0">
                          <a:solidFill>
                            <a:srgbClr val="C00000"/>
                          </a:solidFill>
                        </a:rPr>
                        <a:t>ЦЕЛЕСООБРАЗНО</a:t>
                      </a:r>
                      <a:endParaRPr lang="ru-RU" sz="28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dirty="0" smtClean="0">
                          <a:solidFill>
                            <a:srgbClr val="C00000"/>
                          </a:solidFill>
                        </a:rPr>
                        <a:t>НЕЦЕЛЕСООБРАЗНО</a:t>
                      </a:r>
                      <a:endParaRPr lang="ru-RU" sz="28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sz="2800" b="1" dirty="0" smtClean="0"/>
                        <a:t>КТ, обзорная рентгенография</a:t>
                      </a:r>
                      <a:endParaRPr lang="ru-RU"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2800" b="1" dirty="0" smtClean="0"/>
                        <a:t>Пленочная ФЛГ</a:t>
                      </a:r>
                      <a:endParaRPr lang="ru-RU"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ru-RU" sz="2800" b="1" dirty="0" smtClean="0"/>
                        <a:t>Бактериология</a:t>
                      </a:r>
                      <a:endParaRPr lang="ru-RU"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2800" b="1" dirty="0" smtClean="0"/>
                        <a:t>Р. Манту,</a:t>
                      </a:r>
                      <a:r>
                        <a:rPr lang="ru-RU" sz="2800" b="1" baseline="0" dirty="0" smtClean="0"/>
                        <a:t> </a:t>
                      </a:r>
                      <a:r>
                        <a:rPr lang="ru-RU" sz="2800" b="1" baseline="0" dirty="0" err="1" smtClean="0"/>
                        <a:t>Диаскинтест</a:t>
                      </a:r>
                      <a:endParaRPr lang="ru-RU"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0287">
                <a:tc>
                  <a:txBody>
                    <a:bodyPr/>
                    <a:lstStyle/>
                    <a:p>
                      <a:r>
                        <a:rPr lang="ru-RU" sz="2800" b="1" dirty="0" smtClean="0"/>
                        <a:t>ПЦР</a:t>
                      </a:r>
                      <a:endParaRPr lang="ru-RU"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2800" b="1" dirty="0" smtClean="0"/>
                        <a:t>Серологические методики</a:t>
                      </a:r>
                      <a:endParaRPr lang="ru-RU"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Прямоугольник 4"/>
          <p:cNvSpPr/>
          <p:nvPr/>
        </p:nvSpPr>
        <p:spPr>
          <a:xfrm>
            <a:off x="237506" y="4919497"/>
            <a:ext cx="11590316" cy="1200329"/>
          </a:xfrm>
          <a:prstGeom prst="rect">
            <a:avLst/>
          </a:prstGeom>
          <a:ln>
            <a:solidFill>
              <a:schemeClr val="tx1"/>
            </a:solidFill>
          </a:ln>
        </p:spPr>
        <p:txBody>
          <a:bodyPr wrap="square">
            <a:spAutoFit/>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ru-RU" altLang="ru-RU" sz="2400" b="1" i="0" u="none" strike="noStrike" kern="0" cap="none" spc="0" normalizeH="0" baseline="0" noProof="0" dirty="0" smtClean="0">
                <a:ln>
                  <a:noFill/>
                </a:ln>
                <a:solidFill>
                  <a:prstClr val="black"/>
                </a:solidFill>
                <a:effectLst/>
                <a:uLnTx/>
                <a:uFillTx/>
              </a:rPr>
              <a:t>Новый метод лабораторной диагностики туберкулеза у ВИЧ-инфицированных пациентов, основанный на выявлении </a:t>
            </a:r>
            <a:r>
              <a:rPr kumimoji="0" lang="ru-RU" altLang="ru-RU" sz="2400" b="1" i="0" u="none" strike="noStrike" kern="0" cap="none" spc="0" normalizeH="0" baseline="0" noProof="0" dirty="0" err="1" smtClean="0">
                <a:ln>
                  <a:noFill/>
                </a:ln>
                <a:solidFill>
                  <a:prstClr val="black"/>
                </a:solidFill>
                <a:effectLst/>
                <a:uLnTx/>
                <a:uFillTx/>
              </a:rPr>
              <a:t>липоарабиноманнана</a:t>
            </a:r>
            <a:r>
              <a:rPr kumimoji="0" lang="ru-RU" altLang="ru-RU" sz="2400" b="1" i="0" u="none" strike="noStrike" kern="0" cap="none" spc="0" normalizeH="0" baseline="0" noProof="0" dirty="0" smtClean="0">
                <a:ln>
                  <a:noFill/>
                </a:ln>
                <a:solidFill>
                  <a:prstClr val="black"/>
                </a:solidFill>
                <a:effectLst/>
                <a:uLnTx/>
                <a:uFillTx/>
              </a:rPr>
              <a:t> клеточной стенки MБТ в моче - </a:t>
            </a:r>
            <a:r>
              <a:rPr kumimoji="0" lang="ru-RU" altLang="ru-RU" sz="2400" b="1" i="0" u="none" strike="noStrike" kern="0" cap="none" spc="0" normalizeH="0" baseline="0" noProof="0" dirty="0" err="1" smtClean="0">
                <a:ln>
                  <a:noFill/>
                </a:ln>
                <a:solidFill>
                  <a:srgbClr val="002060"/>
                </a:solidFill>
                <a:effectLst/>
                <a:uLnTx/>
                <a:uFillTx/>
              </a:rPr>
              <a:t>л</a:t>
            </a:r>
            <a:r>
              <a:rPr kumimoji="0" lang="ru-RU" altLang="ru-RU" sz="2400" b="1" i="1" u="none" strike="noStrike" kern="0" cap="none" spc="0" normalizeH="0" baseline="0" noProof="0" dirty="0" err="1" smtClean="0">
                <a:ln>
                  <a:noFill/>
                </a:ln>
                <a:solidFill>
                  <a:srgbClr val="002060"/>
                </a:solidFill>
                <a:effectLst/>
                <a:uLnTx/>
                <a:uFillTx/>
              </a:rPr>
              <a:t>ипоарабиноманнановый</a:t>
            </a:r>
            <a:r>
              <a:rPr kumimoji="0" lang="ru-RU" altLang="ru-RU" sz="2400" b="1" i="1" u="none" strike="noStrike" kern="0" cap="none" spc="0" normalizeH="0" baseline="0" noProof="0" dirty="0" smtClean="0">
                <a:ln>
                  <a:noFill/>
                </a:ln>
                <a:solidFill>
                  <a:srgbClr val="002060"/>
                </a:solidFill>
                <a:effectLst/>
                <a:uLnTx/>
                <a:uFillTx/>
              </a:rPr>
              <a:t> тест или ЛАМ-тест</a:t>
            </a:r>
            <a:endParaRPr kumimoji="0" lang="ru-RU" altLang="ru-RU" sz="2400" b="1" i="1"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602399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Заголовок 1"/>
          <p:cNvSpPr>
            <a:spLocks noGrp="1"/>
          </p:cNvSpPr>
          <p:nvPr>
            <p:ph type="title" idx="4294967295"/>
          </p:nvPr>
        </p:nvSpPr>
        <p:spPr>
          <a:xfrm>
            <a:off x="1122960" y="282451"/>
            <a:ext cx="9314708" cy="809625"/>
          </a:xfrm>
        </p:spPr>
        <p:txBody>
          <a:bodyPr>
            <a:normAutofit/>
          </a:bodyPr>
          <a:lstStyle/>
          <a:p>
            <a:pPr algn="ctr"/>
            <a:r>
              <a:rPr lang="ru-RU" altLang="ru-RU" sz="3600" b="1" dirty="0" smtClean="0">
                <a:solidFill>
                  <a:srgbClr val="7030A0"/>
                </a:solidFill>
                <a:latin typeface="+mn-lt"/>
              </a:rPr>
              <a:t>СКРИНИНГ НА ТУБЕРКУЛЕЗ У БОЛЬНЫХ ВИЧ</a:t>
            </a:r>
            <a:endParaRPr lang="ru-RU" altLang="ru-RU" sz="3600" b="1" dirty="0">
              <a:solidFill>
                <a:srgbClr val="7030A0"/>
              </a:solidFill>
              <a:latin typeface="+mn-lt"/>
            </a:endParaRPr>
          </a:p>
        </p:txBody>
      </p:sp>
      <p:sp>
        <p:nvSpPr>
          <p:cNvPr id="92163" name="Текст 3"/>
          <p:cNvSpPr>
            <a:spLocks noGrp="1"/>
          </p:cNvSpPr>
          <p:nvPr>
            <p:ph type="body" idx="4294967295"/>
          </p:nvPr>
        </p:nvSpPr>
        <p:spPr>
          <a:xfrm>
            <a:off x="1723406" y="1288988"/>
            <a:ext cx="8113816" cy="644339"/>
          </a:xfrm>
          <a:solidFill>
            <a:schemeClr val="accent4">
              <a:lumMod val="20000"/>
              <a:lumOff val="80000"/>
            </a:schemeClr>
          </a:solidFill>
          <a:ln>
            <a:solidFill>
              <a:schemeClr val="tx1"/>
            </a:solidFill>
          </a:ln>
        </p:spPr>
        <p:txBody>
          <a:bodyPr>
            <a:normAutofit/>
          </a:bodyPr>
          <a:lstStyle/>
          <a:p>
            <a:pPr marL="0" indent="0" algn="ctr">
              <a:buNone/>
            </a:pPr>
            <a:r>
              <a:rPr lang="ru-RU" altLang="ru-RU" b="1" dirty="0">
                <a:solidFill>
                  <a:srgbClr val="002060"/>
                </a:solidFill>
              </a:rPr>
              <a:t>ПОЗДНИЕ СТАДИИ ВИЧ </a:t>
            </a:r>
            <a:r>
              <a:rPr lang="ru-RU" altLang="ru-RU" b="1" dirty="0" smtClean="0">
                <a:solidFill>
                  <a:srgbClr val="C00000"/>
                </a:solidFill>
              </a:rPr>
              <a:t>(</a:t>
            </a:r>
            <a:r>
              <a:rPr lang="ru-RU" altLang="ru-RU" b="1" dirty="0">
                <a:solidFill>
                  <a:srgbClr val="C00000"/>
                </a:solidFill>
              </a:rPr>
              <a:t>СД4 МЕНЕЕ 350 КЛ)</a:t>
            </a:r>
          </a:p>
        </p:txBody>
      </p:sp>
      <p:sp>
        <p:nvSpPr>
          <p:cNvPr id="92164" name="Объект 4"/>
          <p:cNvSpPr>
            <a:spLocks noGrp="1"/>
          </p:cNvSpPr>
          <p:nvPr>
            <p:ph sz="half" idx="4294967295"/>
          </p:nvPr>
        </p:nvSpPr>
        <p:spPr>
          <a:xfrm>
            <a:off x="605642" y="2302636"/>
            <a:ext cx="10759044" cy="3741904"/>
          </a:xfrm>
          <a:solidFill>
            <a:schemeClr val="accent1">
              <a:lumMod val="20000"/>
              <a:lumOff val="80000"/>
            </a:schemeClr>
          </a:solidFill>
          <a:ln>
            <a:solidFill>
              <a:schemeClr val="tx1"/>
            </a:solidFill>
          </a:ln>
        </p:spPr>
        <p:txBody>
          <a:bodyPr>
            <a:normAutofit lnSpcReduction="10000"/>
          </a:bodyPr>
          <a:lstStyle/>
          <a:p>
            <a:pPr marL="0" indent="0" algn="ctr">
              <a:buNone/>
            </a:pPr>
            <a:r>
              <a:rPr lang="ru-RU" altLang="ru-RU" b="1" dirty="0"/>
              <a:t>Проведение скрининга ВНЕ учреждений противотуберкулезной службы:</a:t>
            </a:r>
          </a:p>
          <a:p>
            <a:pPr marL="0" indent="0" algn="ctr">
              <a:buNone/>
            </a:pPr>
            <a:r>
              <a:rPr lang="ru-RU" altLang="ru-RU" b="1" dirty="0">
                <a:solidFill>
                  <a:srgbClr val="002060"/>
                </a:solidFill>
              </a:rPr>
              <a:t>Центр СПИДа</a:t>
            </a:r>
          </a:p>
          <a:p>
            <a:pPr marL="0" indent="0" algn="ctr">
              <a:buNone/>
            </a:pPr>
            <a:r>
              <a:rPr lang="ru-RU" altLang="ru-RU" b="1" dirty="0">
                <a:solidFill>
                  <a:srgbClr val="002060"/>
                </a:solidFill>
              </a:rPr>
              <a:t>инфекционный стационар/поликлиника</a:t>
            </a:r>
          </a:p>
          <a:p>
            <a:pPr marL="0" indent="0" algn="ctr">
              <a:buNone/>
            </a:pPr>
            <a:r>
              <a:rPr lang="ru-RU" altLang="ru-RU" b="1" u="sng" dirty="0">
                <a:solidFill>
                  <a:srgbClr val="FF0000"/>
                </a:solidFill>
              </a:rPr>
              <a:t>Перевод/направление в учреждения противотуберкулезной службы больных ВИЧ с подозрением на туберкулез недопустимо!</a:t>
            </a:r>
          </a:p>
        </p:txBody>
      </p:sp>
    </p:spTree>
    <p:extLst>
      <p:ext uri="{BB962C8B-B14F-4D97-AF65-F5344CB8AC3E}">
        <p14:creationId xmlns:p14="http://schemas.microsoft.com/office/powerpoint/2010/main" val="4561650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subTitle" idx="1"/>
          </p:nvPr>
        </p:nvSpPr>
        <p:spPr>
          <a:xfrm>
            <a:off x="1428998" y="1523856"/>
            <a:ext cx="9144000" cy="1655762"/>
          </a:xfrm>
        </p:spPr>
        <p:txBody>
          <a:bodyPr>
            <a:noAutofit/>
          </a:bodyPr>
          <a:lstStyle/>
          <a:p>
            <a:pPr eaLnBrk="1" hangingPunct="1">
              <a:buFont typeface="Wingdings" panose="05000000000000000000" pitchFamily="2" charset="2"/>
              <a:buNone/>
              <a:defRPr/>
            </a:pPr>
            <a:r>
              <a:rPr lang="ru-RU" altLang="ru-RU" sz="5400" b="1" dirty="0" smtClean="0">
                <a:solidFill>
                  <a:srgbClr val="7030A0"/>
                </a:solidFill>
                <a:latin typeface="+mn-lt"/>
              </a:rPr>
              <a:t>Цель:</a:t>
            </a:r>
          </a:p>
          <a:p>
            <a:pPr eaLnBrk="1" hangingPunct="1">
              <a:buFont typeface="Wingdings" panose="05000000000000000000" pitchFamily="2" charset="2"/>
              <a:buNone/>
              <a:defRPr/>
            </a:pPr>
            <a:r>
              <a:rPr lang="ru-RU" altLang="ru-RU" sz="3600" dirty="0" smtClean="0">
                <a:latin typeface="+mn-lt"/>
              </a:rPr>
              <a:t>    </a:t>
            </a:r>
            <a:r>
              <a:rPr lang="ru-RU" altLang="ru-RU" sz="3600" b="1" dirty="0" smtClean="0">
                <a:latin typeface="+mn-lt"/>
              </a:rPr>
              <a:t>Приобретение  знаний по дифференциальной диагностике диссеминированного туберкулеза легких </a:t>
            </a:r>
          </a:p>
        </p:txBody>
      </p:sp>
    </p:spTree>
    <p:extLst>
      <p:ext uri="{BB962C8B-B14F-4D97-AF65-F5344CB8AC3E}">
        <p14:creationId xmlns:p14="http://schemas.microsoft.com/office/powerpoint/2010/main" val="1571190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Заголовок 1"/>
          <p:cNvSpPr>
            <a:spLocks noGrp="1"/>
          </p:cNvSpPr>
          <p:nvPr>
            <p:ph type="title" idx="4294967295"/>
          </p:nvPr>
        </p:nvSpPr>
        <p:spPr>
          <a:xfrm>
            <a:off x="1122960" y="175574"/>
            <a:ext cx="9314708" cy="637228"/>
          </a:xfrm>
        </p:spPr>
        <p:txBody>
          <a:bodyPr>
            <a:normAutofit fontScale="90000"/>
          </a:bodyPr>
          <a:lstStyle/>
          <a:p>
            <a:pPr algn="ctr"/>
            <a:r>
              <a:rPr lang="ru-RU" altLang="ru-RU" sz="3600" b="1" dirty="0" smtClean="0">
                <a:solidFill>
                  <a:srgbClr val="7030A0"/>
                </a:solidFill>
                <a:latin typeface="+mn-lt"/>
              </a:rPr>
              <a:t>СКРИНИНГ НА ТУБЕРКУЛЕЗ У БОЛЬНЫХ ВИЧ</a:t>
            </a:r>
            <a:endParaRPr lang="ru-RU" altLang="ru-RU" sz="3600" b="1" dirty="0">
              <a:solidFill>
                <a:srgbClr val="7030A0"/>
              </a:solidFill>
              <a:latin typeface="+mn-lt"/>
            </a:endParaRPr>
          </a:p>
        </p:txBody>
      </p:sp>
      <p:sp>
        <p:nvSpPr>
          <p:cNvPr id="92163" name="Текст 3"/>
          <p:cNvSpPr>
            <a:spLocks noGrp="1"/>
          </p:cNvSpPr>
          <p:nvPr>
            <p:ph type="body" idx="4294967295"/>
          </p:nvPr>
        </p:nvSpPr>
        <p:spPr>
          <a:xfrm>
            <a:off x="1723406" y="984631"/>
            <a:ext cx="8113816" cy="644339"/>
          </a:xfrm>
          <a:solidFill>
            <a:schemeClr val="accent4">
              <a:lumMod val="20000"/>
              <a:lumOff val="80000"/>
            </a:schemeClr>
          </a:solidFill>
          <a:ln>
            <a:solidFill>
              <a:schemeClr val="tx1"/>
            </a:solidFill>
          </a:ln>
        </p:spPr>
        <p:txBody>
          <a:bodyPr>
            <a:normAutofit/>
          </a:bodyPr>
          <a:lstStyle/>
          <a:p>
            <a:pPr marL="0" indent="0" algn="ctr">
              <a:buNone/>
            </a:pPr>
            <a:r>
              <a:rPr lang="ru-RU" altLang="ru-RU" b="1" dirty="0">
                <a:solidFill>
                  <a:srgbClr val="002060"/>
                </a:solidFill>
              </a:rPr>
              <a:t>ПОЗДНИЕ СТАДИИ ВИЧ </a:t>
            </a:r>
            <a:r>
              <a:rPr lang="ru-RU" altLang="ru-RU" b="1" dirty="0" smtClean="0">
                <a:solidFill>
                  <a:srgbClr val="C00000"/>
                </a:solidFill>
              </a:rPr>
              <a:t>(</a:t>
            </a:r>
            <a:r>
              <a:rPr lang="ru-RU" altLang="ru-RU" b="1" dirty="0">
                <a:solidFill>
                  <a:srgbClr val="C00000"/>
                </a:solidFill>
              </a:rPr>
              <a:t>СД4 МЕНЕЕ 350 КЛ)</a:t>
            </a:r>
          </a:p>
        </p:txBody>
      </p:sp>
      <p:sp>
        <p:nvSpPr>
          <p:cNvPr id="92164" name="Объект 4"/>
          <p:cNvSpPr>
            <a:spLocks noGrp="1"/>
          </p:cNvSpPr>
          <p:nvPr>
            <p:ph sz="half" idx="4294967295"/>
          </p:nvPr>
        </p:nvSpPr>
        <p:spPr>
          <a:xfrm>
            <a:off x="5780314" y="2302636"/>
            <a:ext cx="6115792" cy="3730029"/>
          </a:xfrm>
          <a:solidFill>
            <a:schemeClr val="accent1">
              <a:lumMod val="20000"/>
              <a:lumOff val="80000"/>
            </a:schemeClr>
          </a:solidFill>
          <a:ln>
            <a:solidFill>
              <a:schemeClr val="tx1"/>
            </a:solidFill>
          </a:ln>
        </p:spPr>
        <p:txBody>
          <a:bodyPr>
            <a:normAutofit fontScale="70000" lnSpcReduction="20000"/>
          </a:bodyPr>
          <a:lstStyle/>
          <a:p>
            <a:pPr marL="0" indent="0" algn="ctr">
              <a:lnSpc>
                <a:spcPct val="120000"/>
              </a:lnSpc>
              <a:buNone/>
            </a:pPr>
            <a:r>
              <a:rPr lang="ru-RU" altLang="ru-RU" b="1" dirty="0"/>
              <a:t>Основное правило, которое касается почти всех вторичных заболеваний, включая туберкулез, неизменно: чем тяжелее иммунодефицит, тем раньше следует начинать интенсивно обследовать больного, включая инвазивные методы диагностики. </a:t>
            </a:r>
          </a:p>
          <a:p>
            <a:pPr marL="0" indent="0" algn="ctr">
              <a:lnSpc>
                <a:spcPct val="120000"/>
              </a:lnSpc>
              <a:buNone/>
            </a:pPr>
            <a:r>
              <a:rPr lang="ru-RU" altLang="ru-RU" b="1" dirty="0" smtClean="0"/>
              <a:t>Не следует воздерживаться от обследования только потому, что некоторые процедуры могут быть неприятными для больного.</a:t>
            </a:r>
          </a:p>
          <a:p>
            <a:pPr marL="0" indent="0" algn="ctr">
              <a:buNone/>
            </a:pPr>
            <a:endParaRPr lang="ru-RU" altLang="ru-RU" sz="1100" b="1" dirty="0" smtClean="0"/>
          </a:p>
          <a:p>
            <a:pPr marL="0" indent="0" algn="ctr">
              <a:buNone/>
            </a:pPr>
            <a:r>
              <a:rPr lang="ru-RU" altLang="ru-RU" sz="4000" b="1" i="1" dirty="0" err="1" smtClean="0">
                <a:solidFill>
                  <a:srgbClr val="002060"/>
                </a:solidFill>
              </a:rPr>
              <a:t>Кристиан</a:t>
            </a:r>
            <a:r>
              <a:rPr lang="ru-RU" altLang="ru-RU" sz="4000" b="1" i="1" dirty="0" smtClean="0">
                <a:solidFill>
                  <a:srgbClr val="002060"/>
                </a:solidFill>
              </a:rPr>
              <a:t> </a:t>
            </a:r>
            <a:r>
              <a:rPr lang="ru-RU" altLang="ru-RU" sz="4000" b="1" i="1" dirty="0" err="1">
                <a:solidFill>
                  <a:srgbClr val="002060"/>
                </a:solidFill>
              </a:rPr>
              <a:t>Хоффман</a:t>
            </a:r>
            <a:r>
              <a:rPr lang="ru-RU" altLang="ru-RU" sz="4000" b="1" i="1" dirty="0">
                <a:solidFill>
                  <a:srgbClr val="002060"/>
                </a:solidFill>
              </a:rPr>
              <a:t>, 2009 г. </a:t>
            </a:r>
          </a:p>
        </p:txBody>
      </p:sp>
      <p:pic>
        <p:nvPicPr>
          <p:cNvPr id="2" name="Рисунок 1"/>
          <p:cNvPicPr>
            <a:picLocks noChangeAspect="1"/>
          </p:cNvPicPr>
          <p:nvPr/>
        </p:nvPicPr>
        <p:blipFill rotWithShape="1">
          <a:blip r:embed="rId4"/>
          <a:srcRect t="-1" b="1384"/>
          <a:stretch/>
        </p:blipFill>
        <p:spPr>
          <a:xfrm>
            <a:off x="323154" y="2302635"/>
            <a:ext cx="5089972" cy="3730029"/>
          </a:xfrm>
          <a:prstGeom prst="rect">
            <a:avLst/>
          </a:prstGeom>
          <a:ln w="19050">
            <a:solidFill>
              <a:schemeClr val="tx1"/>
            </a:solidFill>
          </a:ln>
        </p:spPr>
      </p:pic>
    </p:spTree>
    <p:extLst>
      <p:ext uri="{BB962C8B-B14F-4D97-AF65-F5344CB8AC3E}">
        <p14:creationId xmlns:p14="http://schemas.microsoft.com/office/powerpoint/2010/main" val="35208403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99993936"/>
              </p:ext>
            </p:extLst>
          </p:nvPr>
        </p:nvGraphicFramePr>
        <p:xfrm>
          <a:off x="1733800" y="1406374"/>
          <a:ext cx="8108181" cy="4970674"/>
        </p:xfrm>
        <a:graphic>
          <a:graphicData uri="http://schemas.openxmlformats.org/drawingml/2006/table">
            <a:tbl>
              <a:tblPr firstRow="1" bandRow="1">
                <a:tableStyleId>{5C22544A-7EE6-4342-B048-85BDC9FD1C3A}</a:tableStyleId>
              </a:tblPr>
              <a:tblGrid>
                <a:gridCol w="2093663"/>
                <a:gridCol w="2226323"/>
                <a:gridCol w="3788195"/>
              </a:tblGrid>
              <a:tr h="565732">
                <a:tc>
                  <a:txBody>
                    <a:bodyPr/>
                    <a:lstStyle/>
                    <a:p>
                      <a:pPr algn="ctr">
                        <a:lnSpc>
                          <a:spcPct val="120000"/>
                        </a:lnSpc>
                      </a:pPr>
                      <a:r>
                        <a:rPr lang="ru-RU" sz="2000" dirty="0" smtClean="0">
                          <a:effectLst>
                            <a:outerShdw blurRad="38100" dist="38100" dir="2700000" algn="tl">
                              <a:srgbClr val="000000">
                                <a:alpha val="43137"/>
                              </a:srgbClr>
                            </a:outerShdw>
                          </a:effectLst>
                        </a:rPr>
                        <a:t>Симптом</a:t>
                      </a:r>
                      <a:endParaRPr lang="ru-RU" sz="2000" dirty="0">
                        <a:effectLst>
                          <a:outerShdw blurRad="38100" dist="38100" dir="2700000" algn="tl">
                            <a:srgbClr val="000000">
                              <a:alpha val="43137"/>
                            </a:srgbClr>
                          </a:outerShdw>
                        </a:effectLs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dirty="0" smtClean="0">
                          <a:effectLst>
                            <a:outerShdw blurRad="38100" dist="38100" dir="2700000" algn="tl">
                              <a:srgbClr val="000000">
                                <a:alpha val="43137"/>
                              </a:srgbClr>
                            </a:outerShdw>
                          </a:effectLst>
                        </a:rPr>
                        <a:t>Брюшной тиф</a:t>
                      </a:r>
                      <a:endParaRPr lang="ru-RU" sz="2000" dirty="0">
                        <a:effectLst>
                          <a:outerShdw blurRad="38100" dist="38100" dir="2700000" algn="tl">
                            <a:srgbClr val="000000">
                              <a:alpha val="43137"/>
                            </a:srgbClr>
                          </a:outerShdw>
                        </a:effectLs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dirty="0" smtClean="0">
                          <a:effectLst>
                            <a:outerShdw blurRad="38100" dist="38100" dir="2700000" algn="tl">
                              <a:srgbClr val="000000">
                                <a:alpha val="43137"/>
                              </a:srgbClr>
                            </a:outerShdw>
                          </a:effectLst>
                        </a:rPr>
                        <a:t>Милиарный туберкулез</a:t>
                      </a:r>
                      <a:endParaRPr lang="ru-RU" sz="2000" dirty="0">
                        <a:effectLst>
                          <a:outerShdw blurRad="38100" dist="38100" dir="2700000" algn="tl">
                            <a:srgbClr val="000000">
                              <a:alpha val="43137"/>
                            </a:srgbClr>
                          </a:outerShdw>
                        </a:effectLs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Начало</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постепенное</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ru-RU" sz="2000" b="1" dirty="0" smtClean="0"/>
                        <a:t>острое (озноб, рвота)</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Температура</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постоянная</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неправильная</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Пульс</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брадикардия</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тахикардия</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Кровь</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лимфоцитоз</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err="1" smtClean="0"/>
                        <a:t>лимфопения</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Бронхит</a:t>
                      </a:r>
                      <a:endParaRPr lang="ru-RU" sz="20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сильно выражен</a:t>
                      </a:r>
                      <a:endParaRPr lang="ru-RU" sz="20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слабо выражен</a:t>
                      </a:r>
                      <a:endParaRPr lang="ru-RU" sz="20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Одышка</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отсутствует</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сильно выражена</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Цианоз</a:t>
                      </a:r>
                      <a:endParaRPr lang="ru-RU" sz="20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отсутствует</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сильно выражена</a:t>
                      </a:r>
                      <a:endParaRPr lang="ru-RU"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err="1" smtClean="0"/>
                        <a:t>Рентгенкартина</a:t>
                      </a:r>
                      <a:endParaRPr lang="ru-RU"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нормальная</a:t>
                      </a:r>
                      <a:endParaRPr lang="ru-RU"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мелкоочаговая диссеминация</a:t>
                      </a:r>
                      <a:endParaRPr lang="ru-RU"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9438">
                <a:tc>
                  <a:txBody>
                    <a:bodyPr/>
                    <a:lstStyle/>
                    <a:p>
                      <a:pPr algn="ctr">
                        <a:lnSpc>
                          <a:spcPct val="120000"/>
                        </a:lnSpc>
                      </a:pPr>
                      <a:r>
                        <a:rPr lang="ru-RU" sz="2000" b="1" dirty="0" smtClean="0"/>
                        <a:t>Поты</a:t>
                      </a:r>
                      <a:endParaRPr lang="ru-RU"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ru-RU" sz="2000" b="1" dirty="0" smtClean="0"/>
                        <a:t>отсутствует</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ru-RU" sz="2000" b="1" dirty="0" smtClean="0"/>
                        <a:t>обильные</a:t>
                      </a:r>
                      <a:endParaRPr lang="ru-RU" sz="20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Box 2"/>
          <p:cNvSpPr txBox="1"/>
          <p:nvPr/>
        </p:nvSpPr>
        <p:spPr>
          <a:xfrm>
            <a:off x="2505763" y="344067"/>
            <a:ext cx="6788461" cy="830997"/>
          </a:xfrm>
          <a:prstGeom prst="rect">
            <a:avLst/>
          </a:prstGeom>
          <a:noFill/>
        </p:spPr>
        <p:txBody>
          <a:bodyPr wrap="none" rtlCol="0">
            <a:spAutoFit/>
          </a:bodyPr>
          <a:lstStyle/>
          <a:p>
            <a:pPr algn="ctr"/>
            <a:r>
              <a:rPr lang="ru-RU" sz="2400" b="1" dirty="0">
                <a:solidFill>
                  <a:srgbClr val="7030A0"/>
                </a:solidFill>
              </a:rPr>
              <a:t>ДИФФЕРЕНЦИАЛЬНАЯ ДИАГНОСТИКА</a:t>
            </a:r>
          </a:p>
          <a:p>
            <a:pPr algn="ctr"/>
            <a:r>
              <a:rPr lang="ru-RU" sz="2400" b="1" dirty="0">
                <a:solidFill>
                  <a:srgbClr val="7030A0"/>
                </a:solidFill>
              </a:rPr>
              <a:t>МИЛИАРНОГО ТУБЕРКУЛЕЗА И БРЮШНОГО ТИФА</a:t>
            </a:r>
            <a:endParaRPr lang="ru-RU" sz="2400" dirty="0">
              <a:solidFill>
                <a:srgbClr val="7030A0"/>
              </a:solidFill>
            </a:endParaRPr>
          </a:p>
        </p:txBody>
      </p:sp>
    </p:spTree>
    <p:extLst>
      <p:ext uri="{BB962C8B-B14F-4D97-AF65-F5344CB8AC3E}">
        <p14:creationId xmlns:p14="http://schemas.microsoft.com/office/powerpoint/2010/main" val="2974268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686296" y="357765"/>
            <a:ext cx="8845550" cy="976312"/>
          </a:xfrm>
        </p:spPr>
        <p:txBody>
          <a:bodyPr>
            <a:normAutofit fontScale="90000"/>
          </a:bodyPr>
          <a:lstStyle/>
          <a:p>
            <a:pPr algn="ctr"/>
            <a:r>
              <a:rPr lang="ru-RU" altLang="ru-RU" b="1" dirty="0">
                <a:solidFill>
                  <a:srgbClr val="7030A0"/>
                </a:solidFill>
                <a:latin typeface="+mn-lt"/>
              </a:rPr>
              <a:t>Рентгенологическая картина</a:t>
            </a:r>
            <a:br>
              <a:rPr lang="ru-RU" altLang="ru-RU" b="1" dirty="0">
                <a:solidFill>
                  <a:srgbClr val="7030A0"/>
                </a:solidFill>
                <a:latin typeface="+mn-lt"/>
              </a:rPr>
            </a:br>
            <a:r>
              <a:rPr lang="ru-RU" altLang="ru-RU" b="1" dirty="0">
                <a:solidFill>
                  <a:srgbClr val="7030A0"/>
                </a:solidFill>
                <a:latin typeface="+mn-lt"/>
              </a:rPr>
              <a:t>милиарного </a:t>
            </a:r>
            <a:r>
              <a:rPr lang="ru-RU" altLang="ru-RU" b="1" dirty="0" smtClean="0">
                <a:solidFill>
                  <a:srgbClr val="7030A0"/>
                </a:solidFill>
                <a:latin typeface="+mn-lt"/>
              </a:rPr>
              <a:t>туберкулеза</a:t>
            </a:r>
            <a:endParaRPr lang="ru-RU" dirty="0">
              <a:latin typeface="+mn-lt"/>
            </a:endParaRPr>
          </a:p>
        </p:txBody>
      </p:sp>
      <p:sp>
        <p:nvSpPr>
          <p:cNvPr id="13314" name="Rectangle 2"/>
          <p:cNvSpPr>
            <a:spLocks noGrp="1" noChangeArrowheads="1"/>
          </p:cNvSpPr>
          <p:nvPr>
            <p:ph type="body" sz="half" idx="4294967295"/>
          </p:nvPr>
        </p:nvSpPr>
        <p:spPr>
          <a:xfrm>
            <a:off x="5890161" y="1840592"/>
            <a:ext cx="6151418" cy="3675063"/>
          </a:xfrm>
          <a:ln>
            <a:solidFill>
              <a:schemeClr val="tx1"/>
            </a:solidFill>
          </a:ln>
        </p:spPr>
        <p:txBody>
          <a:bodyPr>
            <a:normAutofit fontScale="85000" lnSpcReduction="20000"/>
          </a:bodyPr>
          <a:lstStyle/>
          <a:p>
            <a:pPr eaLnBrk="1" hangingPunct="1">
              <a:lnSpc>
                <a:spcPct val="130000"/>
              </a:lnSpc>
              <a:buFontTx/>
              <a:buNone/>
              <a:defRPr/>
            </a:pPr>
            <a:r>
              <a:rPr lang="ru-RU" altLang="ru-RU" b="1" dirty="0" smtClean="0"/>
              <a:t>    </a:t>
            </a:r>
            <a:r>
              <a:rPr lang="ru-RU" altLang="ru-RU" sz="2400" b="1" dirty="0"/>
              <a:t>1. Изменения на рентгенограмме появляются</a:t>
            </a:r>
          </a:p>
          <a:p>
            <a:pPr eaLnBrk="1" hangingPunct="1">
              <a:lnSpc>
                <a:spcPct val="130000"/>
              </a:lnSpc>
              <a:buFontTx/>
              <a:buNone/>
              <a:defRPr/>
            </a:pPr>
            <a:r>
              <a:rPr lang="ru-RU" altLang="ru-RU" sz="2400" b="1" dirty="0"/>
              <a:t>	на </a:t>
            </a:r>
            <a:r>
              <a:rPr lang="ru-RU" altLang="ru-RU" sz="2400" b="1" u="sng" dirty="0"/>
              <a:t>10-14 день заболевания.</a:t>
            </a:r>
          </a:p>
          <a:p>
            <a:pPr eaLnBrk="1" hangingPunct="1">
              <a:lnSpc>
                <a:spcPct val="130000"/>
              </a:lnSpc>
              <a:buFontTx/>
              <a:buNone/>
              <a:defRPr/>
            </a:pPr>
            <a:r>
              <a:rPr lang="ru-RU" altLang="ru-RU" sz="2400" b="1" dirty="0"/>
              <a:t>    2. Процесс двусторонний, абсолютно симметричный</a:t>
            </a:r>
          </a:p>
          <a:p>
            <a:pPr eaLnBrk="1" hangingPunct="1">
              <a:lnSpc>
                <a:spcPct val="130000"/>
              </a:lnSpc>
              <a:buFontTx/>
              <a:buNone/>
              <a:defRPr/>
            </a:pPr>
            <a:r>
              <a:rPr lang="ru-RU" altLang="ru-RU" sz="2400" b="1" dirty="0"/>
              <a:t>    3. На фоне усиленного легочного рисунка на всем протяжении легких - множественные мономорфные очаговые тени 1-2 мм в диаметре, малой интенсивности, четко очерченные, не сливающиеся между собой</a:t>
            </a:r>
          </a:p>
        </p:txBody>
      </p:sp>
      <p:pic>
        <p:nvPicPr>
          <p:cNvPr id="6" name="Рисунок 5"/>
          <p:cNvPicPr>
            <a:picLocks noChangeAspect="1"/>
          </p:cNvPicPr>
          <p:nvPr/>
        </p:nvPicPr>
        <p:blipFill rotWithShape="1">
          <a:blip r:embed="rId3"/>
          <a:srcRect l="11674" t="15633" r="7877" b="776"/>
          <a:stretch/>
        </p:blipFill>
        <p:spPr>
          <a:xfrm>
            <a:off x="745977" y="1651000"/>
            <a:ext cx="4714418" cy="4054248"/>
          </a:xfrm>
          <a:prstGeom prst="rect">
            <a:avLst/>
          </a:prstGeom>
          <a:ln>
            <a:solidFill>
              <a:schemeClr val="tx1"/>
            </a:solidFill>
          </a:ln>
        </p:spPr>
      </p:pic>
    </p:spTree>
    <p:extLst>
      <p:ext uri="{BB962C8B-B14F-4D97-AF65-F5344CB8AC3E}">
        <p14:creationId xmlns:p14="http://schemas.microsoft.com/office/powerpoint/2010/main" val="3962838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V="1">
            <a:off x="2749419" y="4615808"/>
            <a:ext cx="6718041" cy="363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Прямоугольник 2"/>
          <p:cNvSpPr/>
          <p:nvPr/>
        </p:nvSpPr>
        <p:spPr>
          <a:xfrm>
            <a:off x="3290594" y="3183788"/>
            <a:ext cx="5635690" cy="363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Прямоугольник 1"/>
          <p:cNvSpPr/>
          <p:nvPr/>
        </p:nvSpPr>
        <p:spPr>
          <a:xfrm>
            <a:off x="2954692" y="1443854"/>
            <a:ext cx="6307494" cy="4355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218" name="Rectangle 2"/>
          <p:cNvSpPr>
            <a:spLocks noGrp="1" noChangeArrowheads="1"/>
          </p:cNvSpPr>
          <p:nvPr>
            <p:ph type="title"/>
          </p:nvPr>
        </p:nvSpPr>
        <p:spPr>
          <a:xfrm>
            <a:off x="3166187" y="353314"/>
            <a:ext cx="6301273" cy="821093"/>
          </a:xfrm>
        </p:spPr>
        <p:txBody>
          <a:bodyPr>
            <a:normAutofit fontScale="90000"/>
          </a:bodyPr>
          <a:lstStyle/>
          <a:p>
            <a:pPr algn="ctr"/>
            <a:r>
              <a:rPr lang="ru-RU" altLang="ru-RU" sz="3100" b="1" spc="300" dirty="0">
                <a:solidFill>
                  <a:srgbClr val="7030A0"/>
                </a:solidFill>
                <a:latin typeface="+mn-lt"/>
              </a:rPr>
              <a:t>СИМПТОМЫ ЗАБОЛЕВАНИЯ</a:t>
            </a:r>
            <a:r>
              <a:rPr lang="ru-RU" altLang="ru-RU" sz="4000" b="1" dirty="0">
                <a:solidFill>
                  <a:srgbClr val="7030A0"/>
                </a:solidFill>
                <a:latin typeface="+mn-lt"/>
              </a:rPr>
              <a:t/>
            </a:r>
            <a:br>
              <a:rPr lang="ru-RU" altLang="ru-RU" sz="4000" b="1" dirty="0">
                <a:solidFill>
                  <a:srgbClr val="7030A0"/>
                </a:solidFill>
                <a:latin typeface="+mn-lt"/>
              </a:rPr>
            </a:br>
            <a:r>
              <a:rPr lang="ru-RU" altLang="ru-RU" sz="2700" b="1" dirty="0">
                <a:solidFill>
                  <a:srgbClr val="7030A0"/>
                </a:solidFill>
                <a:latin typeface="+mn-lt"/>
              </a:rPr>
              <a:t>(пневмония)</a:t>
            </a:r>
            <a:endParaRPr lang="ru-RU" altLang="ru-RU" sz="2700" dirty="0">
              <a:solidFill>
                <a:srgbClr val="7030A0"/>
              </a:solidFill>
              <a:latin typeface="+mn-lt"/>
            </a:endParaRPr>
          </a:p>
        </p:txBody>
      </p:sp>
      <p:sp>
        <p:nvSpPr>
          <p:cNvPr id="9219" name="Rectangle 3"/>
          <p:cNvSpPr>
            <a:spLocks noGrp="1" noChangeArrowheads="1"/>
          </p:cNvSpPr>
          <p:nvPr>
            <p:ph idx="1"/>
          </p:nvPr>
        </p:nvSpPr>
        <p:spPr>
          <a:xfrm>
            <a:off x="2135155" y="1418139"/>
            <a:ext cx="7946571" cy="4865915"/>
          </a:xfrm>
        </p:spPr>
        <p:txBody>
          <a:bodyPr>
            <a:normAutofit/>
          </a:bodyPr>
          <a:lstStyle/>
          <a:p>
            <a:pPr marL="0" indent="0" algn="ctr">
              <a:buNone/>
            </a:pPr>
            <a:r>
              <a:rPr lang="ru-RU" altLang="ru-RU" b="1" dirty="0" smtClean="0">
                <a:solidFill>
                  <a:schemeClr val="accent1">
                    <a:lumMod val="50000"/>
                  </a:schemeClr>
                </a:solidFill>
              </a:rPr>
              <a:t>Контакт с туберкулезными больными</a:t>
            </a:r>
          </a:p>
          <a:p>
            <a:pPr marL="0" indent="0" algn="ctr">
              <a:buNone/>
            </a:pPr>
            <a:r>
              <a:rPr lang="ru-RU" altLang="ru-RU" sz="2000" b="1" dirty="0" smtClean="0"/>
              <a:t>В настоящее </a:t>
            </a:r>
            <a:r>
              <a:rPr lang="ru-RU" altLang="ru-RU" sz="2000" b="1" dirty="0"/>
              <a:t>время, при сложившейся эпидемиологической ситуации по туберкулезу, факт контакта с туберкулезными больными большого диагностического значения не имеет.</a:t>
            </a:r>
          </a:p>
          <a:p>
            <a:pPr marL="0" indent="0" algn="ctr">
              <a:buNone/>
            </a:pPr>
            <a:endParaRPr lang="ru-RU" altLang="ru-RU" sz="800" b="1" dirty="0"/>
          </a:p>
          <a:p>
            <a:pPr marL="0" indent="0" algn="ctr">
              <a:buNone/>
            </a:pPr>
            <a:r>
              <a:rPr lang="ru-RU" altLang="ru-RU" b="1" dirty="0" smtClean="0">
                <a:solidFill>
                  <a:schemeClr val="accent1">
                    <a:lumMod val="50000"/>
                  </a:schemeClr>
                </a:solidFill>
              </a:rPr>
              <a:t>Наличие продромального периода</a:t>
            </a:r>
          </a:p>
          <a:p>
            <a:pPr marL="0" indent="0" algn="ctr">
              <a:buNone/>
            </a:pPr>
            <a:r>
              <a:rPr lang="ru-RU" altLang="ru-RU" sz="2000" b="1" dirty="0"/>
              <a:t>Для бактериальных пневмоний наличие длительных продромальных симптомов обычно не характерно.</a:t>
            </a:r>
          </a:p>
          <a:p>
            <a:pPr marL="0" indent="0" algn="ctr">
              <a:buNone/>
            </a:pPr>
            <a:endParaRPr lang="ru-RU" altLang="ru-RU" sz="800" b="1" dirty="0"/>
          </a:p>
          <a:p>
            <a:pPr marL="0" indent="0" algn="ctr">
              <a:buNone/>
            </a:pPr>
            <a:r>
              <a:rPr lang="ru-RU" altLang="ru-RU" b="1" dirty="0">
                <a:solidFill>
                  <a:schemeClr val="accent1">
                    <a:lumMod val="50000"/>
                  </a:schemeClr>
                </a:solidFill>
              </a:rPr>
              <a:t>Кашель с большим количеством мокроты</a:t>
            </a:r>
          </a:p>
          <a:p>
            <a:pPr marL="0" indent="0" algn="ctr">
              <a:buNone/>
            </a:pPr>
            <a:r>
              <a:rPr lang="ru-RU" altLang="ru-RU" sz="2000" b="1" dirty="0"/>
              <a:t>Наличие обильного выделения мокроты не всегда говорит в пользу неспецифического заболевания.</a:t>
            </a:r>
          </a:p>
        </p:txBody>
      </p:sp>
    </p:spTree>
    <p:extLst>
      <p:ext uri="{BB962C8B-B14F-4D97-AF65-F5344CB8AC3E}">
        <p14:creationId xmlns:p14="http://schemas.microsoft.com/office/powerpoint/2010/main" val="3537058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44176" y="1618860"/>
            <a:ext cx="3958683" cy="4176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Прямоугольник 2"/>
          <p:cNvSpPr/>
          <p:nvPr/>
        </p:nvSpPr>
        <p:spPr>
          <a:xfrm>
            <a:off x="3921511" y="3066585"/>
            <a:ext cx="4204010" cy="398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218" name="Rectangle 2"/>
          <p:cNvSpPr>
            <a:spLocks noGrp="1" noChangeArrowheads="1"/>
          </p:cNvSpPr>
          <p:nvPr>
            <p:ph type="title"/>
          </p:nvPr>
        </p:nvSpPr>
        <p:spPr>
          <a:xfrm>
            <a:off x="3166188" y="419879"/>
            <a:ext cx="6301273" cy="821093"/>
          </a:xfrm>
        </p:spPr>
        <p:txBody>
          <a:bodyPr>
            <a:normAutofit fontScale="90000"/>
          </a:bodyPr>
          <a:lstStyle/>
          <a:p>
            <a:pPr algn="ctr"/>
            <a:r>
              <a:rPr lang="ru-RU" altLang="ru-RU" sz="3100" b="1" u="sng" spc="300" dirty="0">
                <a:solidFill>
                  <a:srgbClr val="7030A0"/>
                </a:solidFill>
                <a:latin typeface="+mn-lt"/>
              </a:rPr>
              <a:t>СИМПТОМЫ ЗАБОЛЕВАНИЯ</a:t>
            </a:r>
            <a:r>
              <a:rPr lang="ru-RU" altLang="ru-RU" sz="4000" b="1" dirty="0">
                <a:solidFill>
                  <a:srgbClr val="7030A0"/>
                </a:solidFill>
                <a:latin typeface="+mn-lt"/>
              </a:rPr>
              <a:t/>
            </a:r>
            <a:br>
              <a:rPr lang="ru-RU" altLang="ru-RU" sz="4000" b="1" dirty="0">
                <a:solidFill>
                  <a:srgbClr val="7030A0"/>
                </a:solidFill>
                <a:latin typeface="+mn-lt"/>
              </a:rPr>
            </a:br>
            <a:r>
              <a:rPr lang="ru-RU" altLang="ru-RU" sz="2700" b="1" dirty="0">
                <a:solidFill>
                  <a:srgbClr val="7030A0"/>
                </a:solidFill>
                <a:latin typeface="+mn-lt"/>
              </a:rPr>
              <a:t>(пневмония)</a:t>
            </a:r>
            <a:endParaRPr lang="ru-RU" altLang="ru-RU" sz="2700" dirty="0">
              <a:solidFill>
                <a:srgbClr val="7030A0"/>
              </a:solidFill>
              <a:latin typeface="+mn-lt"/>
            </a:endParaRPr>
          </a:p>
        </p:txBody>
      </p:sp>
      <p:sp>
        <p:nvSpPr>
          <p:cNvPr id="9219" name="Rectangle 3"/>
          <p:cNvSpPr>
            <a:spLocks noGrp="1" noChangeArrowheads="1"/>
          </p:cNvSpPr>
          <p:nvPr>
            <p:ph idx="1"/>
          </p:nvPr>
        </p:nvSpPr>
        <p:spPr>
          <a:xfrm>
            <a:off x="2133601" y="1618860"/>
            <a:ext cx="7946571" cy="4865915"/>
          </a:xfrm>
        </p:spPr>
        <p:txBody>
          <a:bodyPr>
            <a:normAutofit/>
          </a:bodyPr>
          <a:lstStyle/>
          <a:p>
            <a:pPr marL="0" indent="0" algn="ctr">
              <a:buNone/>
            </a:pPr>
            <a:r>
              <a:rPr lang="ru-RU" altLang="ru-RU" b="1" dirty="0" smtClean="0">
                <a:solidFill>
                  <a:schemeClr val="accent1">
                    <a:lumMod val="50000"/>
                  </a:schemeClr>
                </a:solidFill>
              </a:rPr>
              <a:t>Локализация процесса</a:t>
            </a:r>
          </a:p>
          <a:p>
            <a:pPr marL="0" indent="0" algn="ctr">
              <a:buNone/>
            </a:pPr>
            <a:r>
              <a:rPr lang="ru-RU" altLang="ru-RU" sz="2000" b="1" dirty="0"/>
              <a:t>При туберкулезе легких процесс чаще локализуется в 1-2-6 сегментах, для пневмоний более характерна нижнедолевая локализация.</a:t>
            </a:r>
          </a:p>
          <a:p>
            <a:pPr marL="0" indent="0" algn="ctr">
              <a:buNone/>
            </a:pPr>
            <a:r>
              <a:rPr lang="ru-RU" altLang="ru-RU" b="1" dirty="0" err="1" smtClean="0">
                <a:solidFill>
                  <a:schemeClr val="accent1">
                    <a:lumMod val="50000"/>
                  </a:schemeClr>
                </a:solidFill>
              </a:rPr>
              <a:t>Физикальные</a:t>
            </a:r>
            <a:r>
              <a:rPr lang="ru-RU" altLang="ru-RU" b="1" dirty="0" smtClean="0">
                <a:solidFill>
                  <a:schemeClr val="accent1">
                    <a:lumMod val="50000"/>
                  </a:schemeClr>
                </a:solidFill>
              </a:rPr>
              <a:t> данные</a:t>
            </a:r>
          </a:p>
          <a:p>
            <a:pPr marL="0" indent="0" algn="ctr">
              <a:buNone/>
            </a:pPr>
            <a:r>
              <a:rPr lang="ru-RU" altLang="ru-RU" sz="2000" b="1" dirty="0"/>
              <a:t>Для пневмонии характерны выраженные </a:t>
            </a:r>
            <a:r>
              <a:rPr lang="ru-RU" altLang="ru-RU" sz="2000" b="1" dirty="0" err="1"/>
              <a:t>аускультативные</a:t>
            </a:r>
            <a:r>
              <a:rPr lang="ru-RU" altLang="ru-RU" sz="2000" b="1" dirty="0"/>
              <a:t> проявления (крепитация, влажные и сухие хрипы, бронхиальное дыхание).</a:t>
            </a:r>
          </a:p>
          <a:p>
            <a:pPr marL="0" indent="0" algn="ctr">
              <a:buNone/>
            </a:pPr>
            <a:r>
              <a:rPr lang="ru-RU" altLang="ru-RU" sz="2000" b="1" dirty="0"/>
              <a:t>При этом при специфических процессах </a:t>
            </a:r>
            <a:r>
              <a:rPr lang="ru-RU" altLang="ru-RU" sz="2000" b="1" dirty="0" err="1"/>
              <a:t>аускультативные</a:t>
            </a:r>
            <a:r>
              <a:rPr lang="ru-RU" altLang="ru-RU" sz="2000" b="1" dirty="0"/>
              <a:t> изменения далеко не соответствуют тем значительным рентгенологическим изменениям.</a:t>
            </a:r>
          </a:p>
          <a:p>
            <a:pPr marL="0" indent="0" algn="ctr">
              <a:buNone/>
            </a:pPr>
            <a:r>
              <a:rPr lang="ru-RU" altLang="ru-RU" sz="2000" b="1" dirty="0"/>
              <a:t>«Много видим мало слышим» </a:t>
            </a:r>
          </a:p>
        </p:txBody>
      </p:sp>
    </p:spTree>
    <p:extLst>
      <p:ext uri="{BB962C8B-B14F-4D97-AF65-F5344CB8AC3E}">
        <p14:creationId xmlns:p14="http://schemas.microsoft.com/office/powerpoint/2010/main" val="3718673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44176" y="1618860"/>
            <a:ext cx="3958683" cy="4176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Прямоугольник 2"/>
          <p:cNvSpPr/>
          <p:nvPr/>
        </p:nvSpPr>
        <p:spPr>
          <a:xfrm>
            <a:off x="3921511" y="3265856"/>
            <a:ext cx="4204010" cy="398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218" name="Rectangle 2"/>
          <p:cNvSpPr>
            <a:spLocks noGrp="1" noChangeArrowheads="1"/>
          </p:cNvSpPr>
          <p:nvPr>
            <p:ph type="title"/>
          </p:nvPr>
        </p:nvSpPr>
        <p:spPr>
          <a:xfrm>
            <a:off x="3166188" y="419879"/>
            <a:ext cx="6301273" cy="821093"/>
          </a:xfrm>
        </p:spPr>
        <p:txBody>
          <a:bodyPr>
            <a:normAutofit fontScale="90000"/>
          </a:bodyPr>
          <a:lstStyle/>
          <a:p>
            <a:pPr algn="ctr"/>
            <a:r>
              <a:rPr lang="ru-RU" altLang="ru-RU" sz="3100" b="1" u="sng" spc="300" dirty="0">
                <a:solidFill>
                  <a:srgbClr val="7030A0"/>
                </a:solidFill>
                <a:latin typeface="+mn-lt"/>
              </a:rPr>
              <a:t>СИМПТОМЫ ЗАБОЛЕВАНИЯ</a:t>
            </a:r>
            <a:r>
              <a:rPr lang="ru-RU" altLang="ru-RU" sz="4000" b="1" dirty="0">
                <a:solidFill>
                  <a:srgbClr val="7030A0"/>
                </a:solidFill>
                <a:latin typeface="+mn-lt"/>
              </a:rPr>
              <a:t/>
            </a:r>
            <a:br>
              <a:rPr lang="ru-RU" altLang="ru-RU" sz="4000" b="1" dirty="0">
                <a:solidFill>
                  <a:srgbClr val="7030A0"/>
                </a:solidFill>
                <a:latin typeface="+mn-lt"/>
              </a:rPr>
            </a:br>
            <a:r>
              <a:rPr lang="ru-RU" altLang="ru-RU" sz="2700" b="1" dirty="0">
                <a:solidFill>
                  <a:srgbClr val="7030A0"/>
                </a:solidFill>
                <a:latin typeface="+mn-lt"/>
              </a:rPr>
              <a:t>(пневмония)</a:t>
            </a:r>
            <a:endParaRPr lang="ru-RU" altLang="ru-RU" sz="2700" dirty="0">
              <a:solidFill>
                <a:srgbClr val="7030A0"/>
              </a:solidFill>
              <a:latin typeface="+mn-lt"/>
            </a:endParaRPr>
          </a:p>
        </p:txBody>
      </p:sp>
      <p:sp>
        <p:nvSpPr>
          <p:cNvPr id="9219" name="Rectangle 3"/>
          <p:cNvSpPr>
            <a:spLocks noGrp="1" noChangeArrowheads="1"/>
          </p:cNvSpPr>
          <p:nvPr>
            <p:ph idx="1"/>
          </p:nvPr>
        </p:nvSpPr>
        <p:spPr>
          <a:xfrm>
            <a:off x="1318162" y="1618860"/>
            <a:ext cx="9452758" cy="4865915"/>
          </a:xfrm>
        </p:spPr>
        <p:txBody>
          <a:bodyPr>
            <a:normAutofit/>
          </a:bodyPr>
          <a:lstStyle/>
          <a:p>
            <a:pPr marL="0" indent="0" algn="ctr">
              <a:buNone/>
            </a:pPr>
            <a:r>
              <a:rPr lang="ru-RU" altLang="ru-RU" b="1" dirty="0" smtClean="0">
                <a:solidFill>
                  <a:schemeClr val="accent1">
                    <a:lumMod val="50000"/>
                  </a:schemeClr>
                </a:solidFill>
              </a:rPr>
              <a:t>Туберкулезный «архив»</a:t>
            </a:r>
          </a:p>
          <a:p>
            <a:pPr marL="0" indent="0" algn="ctr">
              <a:buNone/>
            </a:pPr>
            <a:r>
              <a:rPr lang="ru-RU" altLang="ru-RU" sz="2000" b="1" dirty="0" smtClean="0"/>
              <a:t>Наличие </a:t>
            </a:r>
            <a:r>
              <a:rPr lang="ru-RU" altLang="ru-RU" sz="2000" b="1" dirty="0"/>
              <a:t>старых туберкулезных очагов говорит только о перенесенном заболевании, но не как об этиологии заболевания.</a:t>
            </a:r>
          </a:p>
          <a:p>
            <a:pPr marL="0" indent="0" algn="ctr">
              <a:buNone/>
            </a:pPr>
            <a:endParaRPr lang="ru-RU" altLang="ru-RU" sz="2000" b="1" dirty="0"/>
          </a:p>
          <a:p>
            <a:pPr marL="0" indent="0" algn="ctr">
              <a:buNone/>
            </a:pPr>
            <a:r>
              <a:rPr lang="ru-RU" altLang="ru-RU" b="1" dirty="0" smtClean="0">
                <a:solidFill>
                  <a:schemeClr val="accent1">
                    <a:lumMod val="50000"/>
                  </a:schemeClr>
                </a:solidFill>
              </a:rPr>
              <a:t>Лабораторные данные</a:t>
            </a:r>
          </a:p>
          <a:p>
            <a:pPr marL="0" indent="0" algn="ctr">
              <a:buNone/>
            </a:pPr>
            <a:r>
              <a:rPr lang="ru-RU" altLang="ru-RU" sz="2000" b="1" dirty="0"/>
              <a:t>При туберкулезных процессах </a:t>
            </a:r>
            <a:r>
              <a:rPr lang="ru-RU" altLang="ru-RU" sz="2000" b="1" dirty="0" err="1"/>
              <a:t>тетрада</a:t>
            </a:r>
            <a:r>
              <a:rPr lang="ru-RU" altLang="ru-RU" sz="2000" b="1" dirty="0"/>
              <a:t> выражена значительно слабее, чем при неспецифических процессах.</a:t>
            </a:r>
          </a:p>
          <a:p>
            <a:pPr marL="0" indent="0" algn="ctr">
              <a:buNone/>
            </a:pPr>
            <a:r>
              <a:rPr lang="ru-RU" altLang="ru-RU" sz="2000" b="1" dirty="0" err="1"/>
              <a:t>Тетраду</a:t>
            </a:r>
            <a:r>
              <a:rPr lang="ru-RU" altLang="ru-RU" sz="2000" b="1" dirty="0"/>
              <a:t> составляют: температура тела, лейкоцитоз, сдвиг лейкоцитарной формулы влево и скорость оседания эритроцитов.</a:t>
            </a:r>
          </a:p>
          <a:p>
            <a:pPr marL="0" indent="0" algn="ctr">
              <a:buNone/>
            </a:pPr>
            <a:r>
              <a:rPr lang="ru-RU" altLang="ru-RU" sz="2000" b="1" dirty="0"/>
              <a:t>Лейкоцитоз 15 тыс. и выше наблюдается, как правило, при неспецифических заболеваниях, а при туберкулезе возможно только при казеозной пневмонии.</a:t>
            </a:r>
          </a:p>
        </p:txBody>
      </p:sp>
    </p:spTree>
    <p:extLst>
      <p:ext uri="{BB962C8B-B14F-4D97-AF65-F5344CB8AC3E}">
        <p14:creationId xmlns:p14="http://schemas.microsoft.com/office/powerpoint/2010/main" val="200392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21511" y="3265856"/>
            <a:ext cx="4204010" cy="398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218" name="Rectangle 2"/>
          <p:cNvSpPr>
            <a:spLocks noGrp="1" noChangeArrowheads="1"/>
          </p:cNvSpPr>
          <p:nvPr>
            <p:ph type="title"/>
          </p:nvPr>
        </p:nvSpPr>
        <p:spPr>
          <a:xfrm>
            <a:off x="3128868" y="158481"/>
            <a:ext cx="6301273" cy="821093"/>
          </a:xfrm>
        </p:spPr>
        <p:txBody>
          <a:bodyPr>
            <a:normAutofit fontScale="90000"/>
          </a:bodyPr>
          <a:lstStyle/>
          <a:p>
            <a:pPr algn="ctr"/>
            <a:r>
              <a:rPr lang="ru-RU" altLang="ru-RU" sz="3100" b="1" spc="300" dirty="0">
                <a:solidFill>
                  <a:srgbClr val="7030A0"/>
                </a:solidFill>
                <a:latin typeface="+mn-lt"/>
              </a:rPr>
              <a:t>СИМПТОМЫ ЗАБОЛЕВАНИЯ</a:t>
            </a:r>
            <a:r>
              <a:rPr lang="ru-RU" altLang="ru-RU" sz="4000" b="1" dirty="0">
                <a:solidFill>
                  <a:srgbClr val="7030A0"/>
                </a:solidFill>
                <a:latin typeface="+mn-lt"/>
              </a:rPr>
              <a:t/>
            </a:r>
            <a:br>
              <a:rPr lang="ru-RU" altLang="ru-RU" sz="4000" b="1" dirty="0">
                <a:solidFill>
                  <a:srgbClr val="7030A0"/>
                </a:solidFill>
                <a:latin typeface="+mn-lt"/>
              </a:rPr>
            </a:br>
            <a:r>
              <a:rPr lang="ru-RU" altLang="ru-RU" sz="2700" b="1" dirty="0">
                <a:solidFill>
                  <a:srgbClr val="7030A0"/>
                </a:solidFill>
                <a:latin typeface="+mn-lt"/>
              </a:rPr>
              <a:t>(пневмония)</a:t>
            </a:r>
            <a:endParaRPr lang="ru-RU" altLang="ru-RU" sz="2700" dirty="0">
              <a:solidFill>
                <a:srgbClr val="7030A0"/>
              </a:solidFill>
              <a:latin typeface="+mn-lt"/>
            </a:endParaRPr>
          </a:p>
        </p:txBody>
      </p:sp>
      <p:sp>
        <p:nvSpPr>
          <p:cNvPr id="9219" name="Rectangle 3"/>
          <p:cNvSpPr>
            <a:spLocks noGrp="1" noChangeArrowheads="1"/>
          </p:cNvSpPr>
          <p:nvPr>
            <p:ph idx="1"/>
          </p:nvPr>
        </p:nvSpPr>
        <p:spPr>
          <a:xfrm>
            <a:off x="1859903" y="2112190"/>
            <a:ext cx="8421289" cy="4307271"/>
          </a:xfrm>
        </p:spPr>
        <p:txBody>
          <a:bodyPr>
            <a:normAutofit fontScale="92500" lnSpcReduction="20000"/>
          </a:bodyPr>
          <a:lstStyle/>
          <a:p>
            <a:pPr marL="0" indent="0" algn="ctr">
              <a:lnSpc>
                <a:spcPct val="140000"/>
              </a:lnSpc>
              <a:buNone/>
            </a:pPr>
            <a:r>
              <a:rPr lang="ru-RU" altLang="ru-RU" sz="2000" b="1" dirty="0"/>
              <a:t>Выявление микобактерий туберкулеза в мокроте больного во многих случаях помогает решить вопрос в пользу туберкулезного заболевания.</a:t>
            </a:r>
          </a:p>
          <a:p>
            <a:pPr marL="0" indent="0" algn="ctr">
              <a:lnSpc>
                <a:spcPct val="140000"/>
              </a:lnSpc>
              <a:buNone/>
            </a:pPr>
            <a:r>
              <a:rPr lang="ru-RU" altLang="ru-RU" sz="2000" b="1" dirty="0"/>
              <a:t>Вовлечение в воспалительный процесс старых туберкулезных очагов может привести к ложному </a:t>
            </a:r>
            <a:r>
              <a:rPr lang="ru-RU" altLang="ru-RU" sz="2000" b="1" dirty="0" err="1"/>
              <a:t>бактериовыделению</a:t>
            </a:r>
            <a:r>
              <a:rPr lang="ru-RU" altLang="ru-RU" sz="2000" b="1" dirty="0"/>
              <a:t>.</a:t>
            </a:r>
          </a:p>
          <a:p>
            <a:pPr marL="0" indent="0" algn="ctr">
              <a:lnSpc>
                <a:spcPct val="140000"/>
              </a:lnSpc>
              <a:buNone/>
            </a:pPr>
            <a:r>
              <a:rPr lang="ru-RU" altLang="ru-RU" sz="2000" b="1" dirty="0"/>
              <a:t>Однократное выявление ДНК МБТ не всегда является достоверным признаком туберкулеза (достоверно два анализа)</a:t>
            </a:r>
          </a:p>
          <a:p>
            <a:pPr marL="0" indent="0" algn="ctr">
              <a:lnSpc>
                <a:spcPct val="140000"/>
              </a:lnSpc>
              <a:buNone/>
            </a:pPr>
            <a:r>
              <a:rPr lang="ru-RU" altLang="ru-RU" sz="2000" b="1" dirty="0"/>
              <a:t>При микроскопическом исследовании мокроты с окраской</a:t>
            </a:r>
          </a:p>
          <a:p>
            <a:pPr marL="0" indent="0" algn="ctr">
              <a:lnSpc>
                <a:spcPct val="140000"/>
              </a:lnSpc>
              <a:buNone/>
            </a:pPr>
            <a:r>
              <a:rPr lang="ru-RU" altLang="ru-RU" sz="2000" b="1" dirty="0"/>
              <a:t>по </a:t>
            </a:r>
            <a:r>
              <a:rPr lang="ru-RU" altLang="ru-RU" sz="2000" b="1" dirty="0" err="1"/>
              <a:t>Циллю-Нильсену</a:t>
            </a:r>
            <a:r>
              <a:rPr lang="ru-RU" altLang="ru-RU" sz="2000" b="1" dirty="0"/>
              <a:t> выявляются не только микобактерии туберкулеза, но и все кислотоустойчивые бактерии, которые нередко определяются при неспецифических заболеваниях.</a:t>
            </a:r>
          </a:p>
        </p:txBody>
      </p:sp>
      <p:sp>
        <p:nvSpPr>
          <p:cNvPr id="4" name="TextBox 3"/>
          <p:cNvSpPr txBox="1"/>
          <p:nvPr/>
        </p:nvSpPr>
        <p:spPr>
          <a:xfrm>
            <a:off x="4397829" y="1222310"/>
            <a:ext cx="3403689" cy="523220"/>
          </a:xfrm>
          <a:prstGeom prst="rect">
            <a:avLst/>
          </a:prstGeom>
          <a:noFill/>
          <a:ln>
            <a:solidFill>
              <a:schemeClr val="accent1">
                <a:lumMod val="50000"/>
              </a:schemeClr>
            </a:solidFill>
          </a:ln>
        </p:spPr>
        <p:txBody>
          <a:bodyPr wrap="none" rtlCol="0">
            <a:spAutoFit/>
          </a:bodyPr>
          <a:lstStyle/>
          <a:p>
            <a:r>
              <a:rPr lang="ru-RU" sz="2800" b="1" dirty="0" err="1">
                <a:solidFill>
                  <a:srgbClr val="002060"/>
                </a:solidFill>
              </a:rPr>
              <a:t>Бактериовыделение</a:t>
            </a:r>
            <a:endParaRPr lang="ru-RU" sz="2800" b="1" dirty="0">
              <a:solidFill>
                <a:srgbClr val="002060"/>
              </a:solidFill>
            </a:endParaRPr>
          </a:p>
        </p:txBody>
      </p:sp>
    </p:spTree>
    <p:extLst>
      <p:ext uri="{BB962C8B-B14F-4D97-AF65-F5344CB8AC3E}">
        <p14:creationId xmlns:p14="http://schemas.microsoft.com/office/powerpoint/2010/main" val="881073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771895" y="1014481"/>
            <a:ext cx="4208727" cy="3605020"/>
          </a:xfrm>
          <a:prstGeom prst="rect">
            <a:avLst/>
          </a:prstGeom>
          <a:ln>
            <a:solidFill>
              <a:schemeClr val="tx1"/>
            </a:solidFill>
          </a:ln>
        </p:spPr>
      </p:pic>
      <p:pic>
        <p:nvPicPr>
          <p:cNvPr id="6" name="Рисунок 5"/>
          <p:cNvPicPr>
            <a:picLocks noChangeAspect="1"/>
          </p:cNvPicPr>
          <p:nvPr/>
        </p:nvPicPr>
        <p:blipFill>
          <a:blip r:embed="rId4"/>
          <a:stretch>
            <a:fillRect/>
          </a:stretch>
        </p:blipFill>
        <p:spPr>
          <a:xfrm>
            <a:off x="6547190" y="1014481"/>
            <a:ext cx="3832586" cy="3605020"/>
          </a:xfrm>
          <a:prstGeom prst="rect">
            <a:avLst/>
          </a:prstGeom>
          <a:ln>
            <a:solidFill>
              <a:schemeClr val="tx1"/>
            </a:solidFill>
          </a:ln>
        </p:spPr>
      </p:pic>
      <p:sp>
        <p:nvSpPr>
          <p:cNvPr id="7" name="TextBox 6"/>
          <p:cNvSpPr txBox="1"/>
          <p:nvPr/>
        </p:nvSpPr>
        <p:spPr>
          <a:xfrm>
            <a:off x="501817" y="372015"/>
            <a:ext cx="4619726" cy="461665"/>
          </a:xfrm>
          <a:prstGeom prst="rect">
            <a:avLst/>
          </a:prstGeom>
          <a:solidFill>
            <a:schemeClr val="accent4">
              <a:lumMod val="20000"/>
              <a:lumOff val="80000"/>
            </a:schemeClr>
          </a:solidFill>
          <a:ln>
            <a:solidFill>
              <a:schemeClr val="tx1"/>
            </a:solidFill>
          </a:ln>
        </p:spPr>
        <p:txBody>
          <a:bodyPr wrap="none" rtlCol="0">
            <a:spAutoFit/>
          </a:bodyPr>
          <a:lstStyle/>
          <a:p>
            <a:r>
              <a:rPr lang="ru-RU" sz="2400" b="1" dirty="0"/>
              <a:t>Диссеминированный туберкулез</a:t>
            </a:r>
          </a:p>
        </p:txBody>
      </p:sp>
      <p:sp>
        <p:nvSpPr>
          <p:cNvPr id="8" name="TextBox 7"/>
          <p:cNvSpPr txBox="1"/>
          <p:nvPr/>
        </p:nvSpPr>
        <p:spPr>
          <a:xfrm>
            <a:off x="6286902" y="372015"/>
            <a:ext cx="4185056" cy="461665"/>
          </a:xfrm>
          <a:prstGeom prst="rect">
            <a:avLst/>
          </a:prstGeom>
          <a:solidFill>
            <a:schemeClr val="accent4">
              <a:lumMod val="20000"/>
              <a:lumOff val="80000"/>
            </a:schemeClr>
          </a:solidFill>
          <a:ln>
            <a:solidFill>
              <a:schemeClr val="tx1"/>
            </a:solidFill>
          </a:ln>
        </p:spPr>
        <p:txBody>
          <a:bodyPr wrap="none" rtlCol="0">
            <a:spAutoFit/>
          </a:bodyPr>
          <a:lstStyle/>
          <a:p>
            <a:r>
              <a:rPr lang="ru-RU" sz="2400" b="1" dirty="0"/>
              <a:t>Неспецифическая пневмония</a:t>
            </a:r>
          </a:p>
        </p:txBody>
      </p:sp>
      <p:sp>
        <p:nvSpPr>
          <p:cNvPr id="9" name="TextBox 8"/>
          <p:cNvSpPr txBox="1"/>
          <p:nvPr/>
        </p:nvSpPr>
        <p:spPr>
          <a:xfrm>
            <a:off x="771896" y="5012977"/>
            <a:ext cx="4089161" cy="1323439"/>
          </a:xfrm>
          <a:prstGeom prst="rect">
            <a:avLst/>
          </a:prstGeom>
          <a:solidFill>
            <a:srgbClr val="FFFF00"/>
          </a:solidFill>
          <a:ln>
            <a:solidFill>
              <a:schemeClr val="tx1"/>
            </a:solidFill>
          </a:ln>
        </p:spPr>
        <p:txBody>
          <a:bodyPr wrap="square" rtlCol="0">
            <a:spAutoFit/>
          </a:bodyPr>
          <a:lstStyle/>
          <a:p>
            <a:pPr algn="ctr"/>
            <a:r>
              <a:rPr lang="ru-RU" sz="2000" b="1" dirty="0"/>
              <a:t>В обоих легких множественные очаговые тени малой и средней интенсивности, расположенные в верхних и средних отделах легких</a:t>
            </a:r>
          </a:p>
        </p:txBody>
      </p:sp>
      <p:sp>
        <p:nvSpPr>
          <p:cNvPr id="10" name="TextBox 9"/>
          <p:cNvSpPr txBox="1"/>
          <p:nvPr/>
        </p:nvSpPr>
        <p:spPr>
          <a:xfrm>
            <a:off x="5956438" y="5012977"/>
            <a:ext cx="5337393" cy="1323439"/>
          </a:xfrm>
          <a:prstGeom prst="rect">
            <a:avLst/>
          </a:prstGeom>
          <a:solidFill>
            <a:srgbClr val="FFFF00"/>
          </a:solidFill>
          <a:ln>
            <a:solidFill>
              <a:schemeClr val="tx1"/>
            </a:solidFill>
          </a:ln>
        </p:spPr>
        <p:txBody>
          <a:bodyPr wrap="square" rtlCol="0">
            <a:spAutoFit/>
          </a:bodyPr>
          <a:lstStyle/>
          <a:p>
            <a:pPr algn="ctr"/>
            <a:r>
              <a:rPr lang="ru-RU" sz="2000" b="1" dirty="0"/>
              <a:t>В обоих легких множественные очаговые тени малой и средней интенсивности, расположенные в нижних и средних отделах,</a:t>
            </a:r>
          </a:p>
          <a:p>
            <a:pPr algn="ctr"/>
            <a:r>
              <a:rPr lang="ru-RU" sz="2000" b="1" dirty="0"/>
              <a:t>нечетко очерченные, корни расширены</a:t>
            </a:r>
          </a:p>
        </p:txBody>
      </p:sp>
    </p:spTree>
    <p:extLst>
      <p:ext uri="{BB962C8B-B14F-4D97-AF65-F5344CB8AC3E}">
        <p14:creationId xmlns:p14="http://schemas.microsoft.com/office/powerpoint/2010/main" val="181403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76945" y="306356"/>
            <a:ext cx="6828312" cy="609600"/>
          </a:xfrm>
          <a:ln>
            <a:solidFill>
              <a:schemeClr val="tx1"/>
            </a:solidFill>
          </a:ln>
        </p:spPr>
        <p:txBody>
          <a:bodyPr>
            <a:normAutofit/>
          </a:bodyPr>
          <a:lstStyle/>
          <a:p>
            <a:pPr algn="ctr"/>
            <a:r>
              <a:rPr lang="ru-RU" altLang="ru-RU" sz="3600" b="1" spc="300" dirty="0" smtClean="0">
                <a:solidFill>
                  <a:srgbClr val="7030A0"/>
                </a:solidFill>
                <a:latin typeface="+mn-lt"/>
              </a:rPr>
              <a:t>ОСНОВЫ ПРОБНОЙ ТЕРАПИИ</a:t>
            </a:r>
            <a:endParaRPr lang="ru-RU" altLang="ru-RU" sz="3600" b="1" spc="300" dirty="0">
              <a:solidFill>
                <a:srgbClr val="7030A0"/>
              </a:solidFill>
              <a:latin typeface="+mn-lt"/>
            </a:endParaRPr>
          </a:p>
        </p:txBody>
      </p:sp>
      <p:sp>
        <p:nvSpPr>
          <p:cNvPr id="10243" name="Rectangle 3"/>
          <p:cNvSpPr>
            <a:spLocks noGrp="1" noChangeArrowheads="1"/>
          </p:cNvSpPr>
          <p:nvPr>
            <p:ph idx="1"/>
          </p:nvPr>
        </p:nvSpPr>
        <p:spPr>
          <a:xfrm>
            <a:off x="1953208" y="4898571"/>
            <a:ext cx="8408436" cy="1548882"/>
          </a:xfrm>
          <a:solidFill>
            <a:schemeClr val="accent4">
              <a:lumMod val="20000"/>
              <a:lumOff val="80000"/>
            </a:schemeClr>
          </a:solidFill>
          <a:ln>
            <a:solidFill>
              <a:schemeClr val="tx1"/>
            </a:solidFill>
          </a:ln>
        </p:spPr>
        <p:txBody>
          <a:bodyPr>
            <a:noAutofit/>
          </a:bodyPr>
          <a:lstStyle/>
          <a:p>
            <a:pPr>
              <a:lnSpc>
                <a:spcPct val="100000"/>
              </a:lnSpc>
            </a:pPr>
            <a:r>
              <a:rPr lang="ru-RU" altLang="ru-RU" sz="2000" b="1" dirty="0"/>
              <a:t>Достаточность </a:t>
            </a:r>
            <a:r>
              <a:rPr lang="ru-RU" altLang="ru-RU" sz="2000" b="1" dirty="0" err="1"/>
              <a:t>рентгенобследования</a:t>
            </a:r>
            <a:endParaRPr lang="ru-RU" altLang="ru-RU" sz="2000" b="1" dirty="0"/>
          </a:p>
          <a:p>
            <a:pPr>
              <a:lnSpc>
                <a:spcPct val="70000"/>
              </a:lnSpc>
            </a:pPr>
            <a:r>
              <a:rPr lang="ru-RU" altLang="ru-RU" sz="2000" b="1" dirty="0"/>
              <a:t>Соответствие контрольного </a:t>
            </a:r>
            <a:r>
              <a:rPr lang="ru-RU" altLang="ru-RU" sz="2000" b="1" dirty="0" err="1"/>
              <a:t>рентгенобследования</a:t>
            </a:r>
            <a:r>
              <a:rPr lang="ru-RU" altLang="ru-RU" sz="2000" b="1" dirty="0"/>
              <a:t> предыдущему</a:t>
            </a:r>
          </a:p>
          <a:p>
            <a:pPr>
              <a:lnSpc>
                <a:spcPct val="100000"/>
              </a:lnSpc>
            </a:pPr>
            <a:r>
              <a:rPr lang="ru-RU" altLang="ru-RU" sz="2000" b="1" dirty="0"/>
              <a:t>Не назначать антибиотики действующие на микобактерии туберкулеза</a:t>
            </a:r>
          </a:p>
          <a:p>
            <a:pPr>
              <a:lnSpc>
                <a:spcPct val="100000"/>
              </a:lnSpc>
            </a:pPr>
            <a:r>
              <a:rPr lang="ru-RU" altLang="ru-RU" sz="2000" b="1" dirty="0"/>
              <a:t>Контрольное обследование проводить через 14 дней</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73" y="1143778"/>
            <a:ext cx="4532654" cy="3526971"/>
          </a:xfrm>
          <a:prstGeom prst="roundRect">
            <a:avLst/>
          </a:prstGeom>
          <a:ln>
            <a:solidFill>
              <a:schemeClr val="tx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7427" y="1149185"/>
            <a:ext cx="4708496" cy="3521563"/>
          </a:xfrm>
          <a:prstGeom prst="roundRect">
            <a:avLst/>
          </a:prstGeom>
          <a:ln>
            <a:solidFill>
              <a:schemeClr val="tx1"/>
            </a:solidFill>
          </a:ln>
        </p:spPr>
      </p:pic>
    </p:spTree>
    <p:extLst>
      <p:ext uri="{BB962C8B-B14F-4D97-AF65-F5344CB8AC3E}">
        <p14:creationId xmlns:p14="http://schemas.microsoft.com/office/powerpoint/2010/main" val="3914646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subTitle" idx="1"/>
          </p:nvPr>
        </p:nvSpPr>
        <p:spPr>
          <a:xfrm>
            <a:off x="5165765" y="1658366"/>
            <a:ext cx="6424551" cy="2984885"/>
          </a:xfrm>
        </p:spPr>
        <p:txBody>
          <a:bodyPr>
            <a:normAutofit fontScale="92500" lnSpcReduction="10000"/>
          </a:bodyPr>
          <a:lstStyle/>
          <a:p>
            <a:pPr algn="ctr" eaLnBrk="1" hangingPunct="1">
              <a:lnSpc>
                <a:spcPct val="90000"/>
              </a:lnSpc>
              <a:buFont typeface="Wingdings" panose="05000000000000000000" pitchFamily="2" charset="2"/>
              <a:buNone/>
              <a:defRPr/>
            </a:pPr>
            <a:r>
              <a:rPr lang="ru-RU" altLang="ru-RU" sz="4800" b="1" spc="300" dirty="0" err="1">
                <a:solidFill>
                  <a:srgbClr val="7030A0"/>
                </a:solidFill>
              </a:rPr>
              <a:t>Саркоидоз</a:t>
            </a:r>
            <a:r>
              <a:rPr lang="ru-RU" altLang="ru-RU" sz="4800" b="1" spc="300" dirty="0">
                <a:solidFill>
                  <a:srgbClr val="7030A0"/>
                </a:solidFill>
              </a:rPr>
              <a:t> </a:t>
            </a:r>
            <a:r>
              <a:rPr lang="ru-RU" altLang="ru-RU" sz="4800" b="1" dirty="0">
                <a:solidFill>
                  <a:srgbClr val="7030A0"/>
                </a:solidFill>
              </a:rPr>
              <a:t>–</a:t>
            </a:r>
            <a:r>
              <a:rPr lang="ru-RU" altLang="ru-RU" sz="3000" b="1" dirty="0"/>
              <a:t> </a:t>
            </a:r>
          </a:p>
          <a:p>
            <a:pPr algn="ctr" eaLnBrk="1" hangingPunct="1">
              <a:lnSpc>
                <a:spcPct val="150000"/>
              </a:lnSpc>
              <a:buFont typeface="Wingdings" panose="05000000000000000000" pitchFamily="2" charset="2"/>
              <a:buNone/>
              <a:defRPr/>
            </a:pPr>
            <a:r>
              <a:rPr lang="ru-RU" altLang="ru-RU" sz="3000" b="1" dirty="0"/>
              <a:t>  </a:t>
            </a:r>
            <a:r>
              <a:rPr lang="ru-RU" altLang="ru-RU" sz="2700" b="1" dirty="0"/>
              <a:t>системное заболевание неизвестной этиологии, относящееся по своим морфологическим особенностям к группе </a:t>
            </a:r>
            <a:r>
              <a:rPr lang="ru-RU" altLang="ru-RU" sz="2700" b="1" dirty="0" err="1"/>
              <a:t>гранулематозов</a:t>
            </a:r>
            <a:r>
              <a:rPr lang="ru-RU" altLang="ru-RU" sz="2700" b="1" dirty="0"/>
              <a:t>.</a:t>
            </a:r>
          </a:p>
        </p:txBody>
      </p:sp>
      <p:pic>
        <p:nvPicPr>
          <p:cNvPr id="2" name="Рисунок 1"/>
          <p:cNvPicPr>
            <a:picLocks noChangeAspect="1"/>
          </p:cNvPicPr>
          <p:nvPr/>
        </p:nvPicPr>
        <p:blipFill rotWithShape="1">
          <a:blip r:embed="rId3"/>
          <a:srcRect l="46939" t="18082" r="4203" b="26244"/>
          <a:stretch/>
        </p:blipFill>
        <p:spPr>
          <a:xfrm>
            <a:off x="727504" y="1480237"/>
            <a:ext cx="4165129" cy="3559672"/>
          </a:xfrm>
          <a:prstGeom prst="rect">
            <a:avLst/>
          </a:prstGeom>
          <a:ln>
            <a:solidFill>
              <a:schemeClr val="tx1"/>
            </a:solidFill>
          </a:ln>
        </p:spPr>
      </p:pic>
    </p:spTree>
    <p:extLst>
      <p:ext uri="{BB962C8B-B14F-4D97-AF65-F5344CB8AC3E}">
        <p14:creationId xmlns:p14="http://schemas.microsoft.com/office/powerpoint/2010/main" val="2321889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txBox="1">
            <a:spLocks noGrp="1"/>
          </p:cNvSpPr>
          <p:nvPr/>
        </p:nvSpPr>
        <p:spPr bwMode="auto">
          <a:xfrm>
            <a:off x="7210425" y="6243638"/>
            <a:ext cx="120015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7C3E35A-F327-4800-A66E-785CDBCFD392}" type="slidenum">
              <a:rPr lang="ru-RU" altLang="ru-RU" sz="900">
                <a:effectLst>
                  <a:outerShdw blurRad="38100" dist="38100" dir="2700000" algn="tl">
                    <a:srgbClr val="000000"/>
                  </a:outerShdw>
                </a:effectLst>
              </a:rPr>
              <a:pPr algn="r" eaLnBrk="1" hangingPunct="1"/>
              <a:t>3</a:t>
            </a:fld>
            <a:endParaRPr lang="ru-RU" altLang="ru-RU" sz="900">
              <a:effectLst>
                <a:outerShdw blurRad="38100" dist="38100" dir="2700000" algn="tl">
                  <a:srgbClr val="000000"/>
                </a:outerShdw>
              </a:effectLst>
            </a:endParaRPr>
          </a:p>
        </p:txBody>
      </p:sp>
      <p:sp>
        <p:nvSpPr>
          <p:cNvPr id="37890" name="Rectangle 2"/>
          <p:cNvSpPr>
            <a:spLocks noGrp="1" noChangeArrowheads="1"/>
          </p:cNvSpPr>
          <p:nvPr>
            <p:ph type="subTitle" idx="1"/>
          </p:nvPr>
        </p:nvSpPr>
        <p:spPr>
          <a:xfrm>
            <a:off x="593766" y="423475"/>
            <a:ext cx="10877797" cy="6192441"/>
          </a:xfrm>
        </p:spPr>
        <p:txBody>
          <a:bodyPr>
            <a:normAutofit lnSpcReduction="10000"/>
          </a:bodyPr>
          <a:lstStyle/>
          <a:p>
            <a:pPr marL="457200" indent="-457200">
              <a:lnSpc>
                <a:spcPct val="80000"/>
              </a:lnSpc>
              <a:buNone/>
              <a:defRPr/>
            </a:pPr>
            <a:r>
              <a:rPr lang="ru-RU" altLang="ru-RU" sz="3600" b="1" dirty="0">
                <a:solidFill>
                  <a:srgbClr val="7030A0"/>
                </a:solidFill>
              </a:rPr>
              <a:t>План лекции:</a:t>
            </a:r>
          </a:p>
          <a:p>
            <a:pPr marL="457200" indent="-457200" algn="l">
              <a:lnSpc>
                <a:spcPct val="110000"/>
              </a:lnSpc>
              <a:buClr>
                <a:schemeClr val="tx1"/>
              </a:buClr>
              <a:buFontTx/>
              <a:buAutoNum type="arabicPeriod"/>
              <a:defRPr/>
            </a:pPr>
            <a:r>
              <a:rPr lang="ru-RU" altLang="ru-RU" b="1" dirty="0"/>
              <a:t>Понятие о диссеминированных заболеваниях легких, их классификация. </a:t>
            </a:r>
          </a:p>
          <a:p>
            <a:pPr marL="457200" indent="-457200" algn="l">
              <a:lnSpc>
                <a:spcPct val="110000"/>
              </a:lnSpc>
              <a:buClr>
                <a:schemeClr val="tx1"/>
              </a:buClr>
              <a:buFontTx/>
              <a:buAutoNum type="arabicPeriod"/>
              <a:defRPr/>
            </a:pPr>
            <a:r>
              <a:rPr lang="ru-RU" altLang="ru-RU" b="1" dirty="0"/>
              <a:t>Принципы и методы диагностики легочных диссеминаций</a:t>
            </a:r>
          </a:p>
          <a:p>
            <a:pPr marL="457200" indent="-457200" algn="l">
              <a:lnSpc>
                <a:spcPct val="110000"/>
              </a:lnSpc>
              <a:buClr>
                <a:schemeClr val="tx1"/>
              </a:buClr>
              <a:buFontTx/>
              <a:buAutoNum type="arabicPeriod"/>
              <a:defRPr/>
            </a:pPr>
            <a:r>
              <a:rPr lang="ru-RU" altLang="ru-RU" b="1" dirty="0"/>
              <a:t>Значение данных анамнеза заболевания, </a:t>
            </a:r>
            <a:r>
              <a:rPr lang="ru-RU" altLang="ru-RU" b="1" dirty="0" err="1"/>
              <a:t>эпиданамнеза</a:t>
            </a:r>
            <a:r>
              <a:rPr lang="ru-RU" altLang="ru-RU" b="1" dirty="0"/>
              <a:t>, жалоб, </a:t>
            </a:r>
            <a:r>
              <a:rPr lang="ru-RU" altLang="ru-RU" b="1" dirty="0" err="1"/>
              <a:t>физикальных</a:t>
            </a:r>
            <a:r>
              <a:rPr lang="ru-RU" altLang="ru-RU" b="1" dirty="0"/>
              <a:t> данных, лабораторных, рентгенологических и </a:t>
            </a:r>
            <a:r>
              <a:rPr lang="ru-RU" altLang="ru-RU" b="1" dirty="0" err="1"/>
              <a:t>туберкулинодиагностики</a:t>
            </a:r>
            <a:r>
              <a:rPr lang="ru-RU" altLang="ru-RU" b="1" dirty="0"/>
              <a:t> в проведении дифференциальной диагностики ДТЛ с легочными диссеминациями нетуберкулезной этиологии</a:t>
            </a:r>
          </a:p>
          <a:p>
            <a:pPr marL="457200" indent="-457200" algn="l">
              <a:lnSpc>
                <a:spcPct val="110000"/>
              </a:lnSpc>
              <a:buClr>
                <a:schemeClr val="tx1"/>
              </a:buClr>
              <a:buFontTx/>
              <a:buAutoNum type="arabicPeriod"/>
              <a:defRPr/>
            </a:pPr>
            <a:r>
              <a:rPr lang="ru-RU" altLang="ru-RU" b="1" dirty="0"/>
              <a:t>Дифференциальная диагностика ДТЛ с очаговой пневмонией</a:t>
            </a:r>
          </a:p>
          <a:p>
            <a:pPr marL="457200" indent="-457200" algn="l">
              <a:lnSpc>
                <a:spcPct val="110000"/>
              </a:lnSpc>
              <a:buClr>
                <a:schemeClr val="tx1"/>
              </a:buClr>
              <a:buFontTx/>
              <a:buAutoNum type="arabicPeriod"/>
              <a:defRPr/>
            </a:pPr>
            <a:r>
              <a:rPr lang="ru-RU" altLang="ru-RU" b="1" dirty="0"/>
              <a:t>Дифференциальная диагностика ДТЛ с другими </a:t>
            </a:r>
            <a:r>
              <a:rPr lang="ru-RU" altLang="ru-RU" b="1" dirty="0" err="1"/>
              <a:t>гранулематозами</a:t>
            </a:r>
            <a:r>
              <a:rPr lang="ru-RU" altLang="ru-RU" b="1" dirty="0"/>
              <a:t> (</a:t>
            </a:r>
            <a:r>
              <a:rPr lang="ru-RU" altLang="ru-RU" b="1" dirty="0" err="1"/>
              <a:t>саркоидоз</a:t>
            </a:r>
            <a:r>
              <a:rPr lang="ru-RU" altLang="ru-RU" b="1" dirty="0"/>
              <a:t> II-III, пневмокониозы)</a:t>
            </a:r>
          </a:p>
          <a:p>
            <a:pPr marL="457200" indent="-457200" algn="l">
              <a:lnSpc>
                <a:spcPct val="110000"/>
              </a:lnSpc>
              <a:buClr>
                <a:schemeClr val="tx1"/>
              </a:buClr>
              <a:buFontTx/>
              <a:buAutoNum type="arabicPeriod"/>
              <a:defRPr/>
            </a:pPr>
            <a:r>
              <a:rPr lang="ru-RU" altLang="ru-RU" b="1" dirty="0"/>
              <a:t>Дифференциальная диагностика ДТЛ с </a:t>
            </a:r>
            <a:r>
              <a:rPr lang="ru-RU" altLang="ru-RU" b="1" dirty="0" err="1"/>
              <a:t>альвеолитами</a:t>
            </a:r>
            <a:r>
              <a:rPr lang="ru-RU" altLang="ru-RU" b="1" dirty="0"/>
              <a:t> (аллергический экзогенный, токсический, ИФА)</a:t>
            </a:r>
          </a:p>
          <a:p>
            <a:pPr marL="457200" indent="-457200" algn="l">
              <a:lnSpc>
                <a:spcPct val="110000"/>
              </a:lnSpc>
              <a:buClr>
                <a:schemeClr val="tx1"/>
              </a:buClr>
              <a:buFontTx/>
              <a:buAutoNum type="arabicPeriod"/>
              <a:defRPr/>
            </a:pPr>
            <a:r>
              <a:rPr lang="ru-RU" altLang="ru-RU" b="1" dirty="0"/>
              <a:t>Дифференциальная диагностика ДТЛ легких с </a:t>
            </a:r>
            <a:r>
              <a:rPr lang="ru-RU" altLang="ru-RU" b="1" dirty="0" err="1"/>
              <a:t>карциноматозом</a:t>
            </a:r>
            <a:endParaRPr lang="ru-RU" altLang="ru-RU" b="1" dirty="0"/>
          </a:p>
        </p:txBody>
      </p:sp>
    </p:spTree>
    <p:extLst>
      <p:ext uri="{BB962C8B-B14F-4D97-AF65-F5344CB8AC3E}">
        <p14:creationId xmlns:p14="http://schemas.microsoft.com/office/powerpoint/2010/main" val="1380676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1066226" y="356258"/>
            <a:ext cx="9657192" cy="606385"/>
          </a:xfrm>
        </p:spPr>
        <p:txBody>
          <a:bodyPr>
            <a:normAutofit/>
          </a:bodyPr>
          <a:lstStyle/>
          <a:p>
            <a:pPr eaLnBrk="1" hangingPunct="1">
              <a:defRPr/>
            </a:pPr>
            <a:r>
              <a:rPr lang="ru-RU" altLang="ru-RU" sz="3000" b="1" spc="300" dirty="0" smtClean="0">
                <a:solidFill>
                  <a:srgbClr val="7030A0"/>
                </a:solidFill>
                <a:latin typeface="+mn-lt"/>
              </a:rPr>
              <a:t>ОСОБЕННОСТИ ГРАНУЛЕМЫ ПРИ САРКОИДОЗЕ</a:t>
            </a:r>
            <a:endParaRPr lang="ru-RU" altLang="ru-RU" sz="3000" b="1" spc="300" dirty="0">
              <a:solidFill>
                <a:srgbClr val="7030A0"/>
              </a:solidFill>
              <a:latin typeface="+mn-lt"/>
            </a:endParaRPr>
          </a:p>
        </p:txBody>
      </p:sp>
      <p:sp>
        <p:nvSpPr>
          <p:cNvPr id="60419" name="Rectangle 3"/>
          <p:cNvSpPr>
            <a:spLocks noGrp="1" noChangeArrowheads="1"/>
          </p:cNvSpPr>
          <p:nvPr>
            <p:ph type="subTitle" idx="1"/>
          </p:nvPr>
        </p:nvSpPr>
        <p:spPr>
          <a:xfrm>
            <a:off x="6766215" y="2124075"/>
            <a:ext cx="4930980" cy="2459799"/>
          </a:xfrm>
          <a:ln>
            <a:solidFill>
              <a:schemeClr val="tx1"/>
            </a:solidFill>
          </a:ln>
        </p:spPr>
        <p:txBody>
          <a:bodyPr>
            <a:noAutofit/>
          </a:bodyPr>
          <a:lstStyle/>
          <a:p>
            <a:pPr algn="l" eaLnBrk="1" hangingPunct="1">
              <a:defRPr/>
            </a:pPr>
            <a:r>
              <a:rPr lang="ru-RU" altLang="ru-RU" b="1" dirty="0" smtClean="0">
                <a:solidFill>
                  <a:srgbClr val="002060"/>
                </a:solidFill>
              </a:rPr>
              <a:t>А. </a:t>
            </a:r>
            <a:r>
              <a:rPr lang="ru-RU" altLang="ru-RU" b="1" dirty="0" smtClean="0"/>
              <a:t>Отсутствие </a:t>
            </a:r>
            <a:r>
              <a:rPr lang="ru-RU" altLang="ru-RU" b="1" dirty="0"/>
              <a:t>казеозного некроза</a:t>
            </a:r>
          </a:p>
          <a:p>
            <a:pPr algn="l" eaLnBrk="1" hangingPunct="1">
              <a:defRPr/>
            </a:pPr>
            <a:r>
              <a:rPr lang="ru-RU" altLang="ru-RU" b="1" dirty="0" smtClean="0">
                <a:solidFill>
                  <a:srgbClr val="002060"/>
                </a:solidFill>
              </a:rPr>
              <a:t>Б. </a:t>
            </a:r>
            <a:r>
              <a:rPr lang="ru-RU" altLang="ru-RU" b="1" dirty="0" smtClean="0"/>
              <a:t>Более </a:t>
            </a:r>
            <a:r>
              <a:rPr lang="ru-RU" altLang="ru-RU" b="1" dirty="0"/>
              <a:t>мелкий размер и большее количество клеток Пирогова-</a:t>
            </a:r>
            <a:r>
              <a:rPr lang="ru-RU" altLang="ru-RU" b="1" dirty="0" err="1"/>
              <a:t>Лангханса</a:t>
            </a:r>
            <a:r>
              <a:rPr lang="ru-RU" altLang="ru-RU" b="1" dirty="0"/>
              <a:t>, чем при туберкулезе</a:t>
            </a:r>
          </a:p>
          <a:p>
            <a:pPr algn="l" eaLnBrk="1" hangingPunct="1">
              <a:defRPr/>
            </a:pPr>
            <a:r>
              <a:rPr lang="ru-RU" altLang="ru-RU" b="1" dirty="0" smtClean="0">
                <a:solidFill>
                  <a:srgbClr val="002060"/>
                </a:solidFill>
              </a:rPr>
              <a:t>В. </a:t>
            </a:r>
            <a:r>
              <a:rPr lang="ru-RU" altLang="ru-RU" b="1" dirty="0" smtClean="0"/>
              <a:t>Четкая </a:t>
            </a:r>
            <a:r>
              <a:rPr lang="ru-RU" altLang="ru-RU" b="1" dirty="0" err="1"/>
              <a:t>очерченность</a:t>
            </a:r>
            <a:r>
              <a:rPr lang="ru-RU" altLang="ru-RU" b="1" dirty="0"/>
              <a:t>, отсутствие склонности к слиянию</a:t>
            </a:r>
          </a:p>
        </p:txBody>
      </p:sp>
      <p:pic>
        <p:nvPicPr>
          <p:cNvPr id="2" name="Рисунок 1"/>
          <p:cNvPicPr>
            <a:picLocks noChangeAspect="1"/>
          </p:cNvPicPr>
          <p:nvPr/>
        </p:nvPicPr>
        <p:blipFill rotWithShape="1">
          <a:blip r:embed="rId3"/>
          <a:srcRect l="1325" t="17075" r="38265" b="205"/>
          <a:stretch/>
        </p:blipFill>
        <p:spPr>
          <a:xfrm>
            <a:off x="1066226" y="1497370"/>
            <a:ext cx="4919061" cy="3789006"/>
          </a:xfrm>
          <a:prstGeom prst="rect">
            <a:avLst/>
          </a:prstGeom>
          <a:ln>
            <a:solidFill>
              <a:schemeClr val="tx1"/>
            </a:solidFill>
          </a:ln>
        </p:spPr>
      </p:pic>
    </p:spTree>
    <p:extLst>
      <p:ext uri="{BB962C8B-B14F-4D97-AF65-F5344CB8AC3E}">
        <p14:creationId xmlns:p14="http://schemas.microsoft.com/office/powerpoint/2010/main" val="3234480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subTitle" idx="1"/>
          </p:nvPr>
        </p:nvSpPr>
        <p:spPr>
          <a:xfrm>
            <a:off x="1116280" y="400051"/>
            <a:ext cx="10129651" cy="5286375"/>
          </a:xfrm>
        </p:spPr>
        <p:txBody>
          <a:bodyPr/>
          <a:lstStyle/>
          <a:p>
            <a:pPr marL="600075" lvl="1" indent="-457200" algn="ctr">
              <a:lnSpc>
                <a:spcPct val="120000"/>
              </a:lnSpc>
              <a:buNone/>
              <a:defRPr/>
            </a:pPr>
            <a:r>
              <a:rPr lang="ru-RU" altLang="ru-RU" sz="3200" b="1" dirty="0" smtClean="0">
                <a:solidFill>
                  <a:srgbClr val="7030A0"/>
                </a:solidFill>
              </a:rPr>
              <a:t>ОСНОВНЫЕ КЛИНИКО-РЕНТГЕНОЛОГИЧЕСКИЕ ФОРМЫ САРКОИДОЗА</a:t>
            </a:r>
          </a:p>
          <a:p>
            <a:pPr marL="600075" lvl="1" indent="-457200" algn="ctr">
              <a:buNone/>
              <a:defRPr/>
            </a:pPr>
            <a:endParaRPr lang="ru-RU" altLang="ru-RU" sz="800" b="1" i="1" dirty="0">
              <a:solidFill>
                <a:srgbClr val="FFFF00"/>
              </a:solidFill>
            </a:endParaRPr>
          </a:p>
          <a:p>
            <a:pPr marL="600075" lvl="1" indent="-457200" algn="l">
              <a:lnSpc>
                <a:spcPct val="120000"/>
              </a:lnSpc>
              <a:buNone/>
              <a:defRPr/>
            </a:pPr>
            <a:r>
              <a:rPr lang="ru-RU" altLang="ru-RU" sz="2250" b="1" dirty="0"/>
              <a:t>1. </a:t>
            </a:r>
            <a:r>
              <a:rPr lang="ru-RU" altLang="ru-RU" sz="2250" b="1" dirty="0" err="1"/>
              <a:t>Саркоидоз</a:t>
            </a:r>
            <a:r>
              <a:rPr lang="ru-RU" altLang="ru-RU" sz="2250" b="1" dirty="0"/>
              <a:t> внутригрудных лимфатических узлов</a:t>
            </a:r>
          </a:p>
          <a:p>
            <a:pPr marL="600075" lvl="1" indent="-457200" algn="l">
              <a:lnSpc>
                <a:spcPct val="120000"/>
              </a:lnSpc>
              <a:buNone/>
              <a:defRPr/>
            </a:pPr>
            <a:r>
              <a:rPr lang="ru-RU" altLang="ru-RU" sz="2250" b="1" dirty="0"/>
              <a:t>2. </a:t>
            </a:r>
            <a:r>
              <a:rPr lang="ru-RU" altLang="ru-RU" sz="2250" b="1" dirty="0" err="1"/>
              <a:t>Саркоидоз</a:t>
            </a:r>
            <a:r>
              <a:rPr lang="ru-RU" altLang="ru-RU" sz="2250" b="1" dirty="0"/>
              <a:t> внутригрудных лимфатических узлов и легких  </a:t>
            </a:r>
          </a:p>
          <a:p>
            <a:pPr marL="600075" lvl="1" indent="-457200" algn="l">
              <a:lnSpc>
                <a:spcPct val="120000"/>
              </a:lnSpc>
              <a:buNone/>
              <a:defRPr/>
            </a:pPr>
            <a:r>
              <a:rPr lang="ru-RU" altLang="ru-RU" sz="2250" b="1" dirty="0"/>
              <a:t>3. </a:t>
            </a:r>
            <a:r>
              <a:rPr lang="ru-RU" altLang="ru-RU" sz="2250" b="1" dirty="0" err="1"/>
              <a:t>Саркоидоз</a:t>
            </a:r>
            <a:r>
              <a:rPr lang="ru-RU" altLang="ru-RU" sz="2250" b="1" dirty="0"/>
              <a:t> легких</a:t>
            </a:r>
          </a:p>
          <a:p>
            <a:pPr marL="600075" lvl="1" indent="-457200" algn="l">
              <a:lnSpc>
                <a:spcPct val="120000"/>
              </a:lnSpc>
              <a:buNone/>
              <a:defRPr/>
            </a:pPr>
            <a:r>
              <a:rPr lang="ru-RU" altLang="ru-RU" sz="2250" b="1" dirty="0"/>
              <a:t>4. </a:t>
            </a:r>
            <a:r>
              <a:rPr lang="ru-RU" altLang="ru-RU" sz="2250" b="1" dirty="0" err="1"/>
              <a:t>Саркоидоз</a:t>
            </a:r>
            <a:r>
              <a:rPr lang="ru-RU" altLang="ru-RU" sz="2250" b="1" dirty="0"/>
              <a:t> органов дыхания, комбинированный с поражением (единичным) других органов</a:t>
            </a:r>
          </a:p>
          <a:p>
            <a:pPr marL="600075" lvl="1" indent="-457200" algn="l">
              <a:lnSpc>
                <a:spcPct val="120000"/>
              </a:lnSpc>
              <a:buNone/>
              <a:defRPr/>
            </a:pPr>
            <a:r>
              <a:rPr lang="ru-RU" altLang="ru-RU" sz="2250" b="1" dirty="0"/>
              <a:t>5. </a:t>
            </a:r>
            <a:r>
              <a:rPr lang="ru-RU" altLang="ru-RU" sz="2250" b="1" dirty="0" err="1"/>
              <a:t>Генерализованный</a:t>
            </a:r>
            <a:r>
              <a:rPr lang="ru-RU" altLang="ru-RU" sz="2250" b="1" dirty="0"/>
              <a:t> </a:t>
            </a:r>
            <a:r>
              <a:rPr lang="ru-RU" altLang="ru-RU" sz="2250" b="1" dirty="0" err="1"/>
              <a:t>саркоидоз</a:t>
            </a:r>
            <a:r>
              <a:rPr lang="ru-RU" altLang="ru-RU" sz="2250" b="1" dirty="0"/>
              <a:t> с поражением органов дыхания</a:t>
            </a:r>
          </a:p>
        </p:txBody>
      </p:sp>
    </p:spTree>
    <p:extLst>
      <p:ext uri="{BB962C8B-B14F-4D97-AF65-F5344CB8AC3E}">
        <p14:creationId xmlns:p14="http://schemas.microsoft.com/office/powerpoint/2010/main" val="22071886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678379" y="808223"/>
            <a:ext cx="9144000" cy="838015"/>
          </a:xfrm>
        </p:spPr>
        <p:txBody>
          <a:bodyPr>
            <a:normAutofit fontScale="90000"/>
          </a:bodyPr>
          <a:lstStyle/>
          <a:p>
            <a:pPr eaLnBrk="1" hangingPunct="1">
              <a:defRPr/>
            </a:pPr>
            <a:r>
              <a:rPr lang="ru-RU" altLang="ru-RU" b="1" dirty="0" smtClean="0">
                <a:solidFill>
                  <a:srgbClr val="7030A0"/>
                </a:solidFill>
                <a:latin typeface="+mn-lt"/>
              </a:rPr>
              <a:t>Характер течения </a:t>
            </a:r>
            <a:r>
              <a:rPr lang="ru-RU" altLang="ru-RU" b="1" dirty="0" err="1" smtClean="0">
                <a:solidFill>
                  <a:srgbClr val="7030A0"/>
                </a:solidFill>
                <a:latin typeface="+mn-lt"/>
              </a:rPr>
              <a:t>саркоидоза</a:t>
            </a:r>
            <a:endParaRPr lang="ru-RU" altLang="ru-RU" b="1" dirty="0" smtClean="0">
              <a:solidFill>
                <a:srgbClr val="7030A0"/>
              </a:solidFill>
              <a:latin typeface="+mn-lt"/>
            </a:endParaRPr>
          </a:p>
        </p:txBody>
      </p:sp>
      <p:sp>
        <p:nvSpPr>
          <p:cNvPr id="62467" name="Rectangle 3"/>
          <p:cNvSpPr>
            <a:spLocks noGrp="1" noChangeArrowheads="1"/>
          </p:cNvSpPr>
          <p:nvPr>
            <p:ph type="subTitle" idx="1"/>
          </p:nvPr>
        </p:nvSpPr>
        <p:spPr>
          <a:xfrm>
            <a:off x="3388674" y="2211325"/>
            <a:ext cx="6591300" cy="2538805"/>
          </a:xfrm>
        </p:spPr>
        <p:txBody>
          <a:bodyPr>
            <a:normAutofit lnSpcReduction="10000"/>
          </a:bodyPr>
          <a:lstStyle/>
          <a:p>
            <a:pPr algn="l" eaLnBrk="1" hangingPunct="1">
              <a:lnSpc>
                <a:spcPct val="70000"/>
              </a:lnSpc>
              <a:defRPr/>
            </a:pPr>
            <a:r>
              <a:rPr lang="ru-RU" altLang="ru-RU" sz="3200" b="1" dirty="0"/>
              <a:t>Б</a:t>
            </a:r>
            <a:r>
              <a:rPr lang="ru-RU" altLang="ru-RU" sz="3200" b="1" dirty="0" smtClean="0"/>
              <a:t>ессимптомное – 13%</a:t>
            </a:r>
          </a:p>
          <a:p>
            <a:pPr algn="l" eaLnBrk="1" hangingPunct="1">
              <a:lnSpc>
                <a:spcPct val="70000"/>
              </a:lnSpc>
              <a:buFont typeface="Wingdings" panose="05000000000000000000" pitchFamily="2" charset="2"/>
              <a:buNone/>
              <a:defRPr/>
            </a:pPr>
            <a:endParaRPr lang="ru-RU" altLang="ru-RU" sz="1000" b="1" dirty="0"/>
          </a:p>
          <a:p>
            <a:pPr algn="l" eaLnBrk="1" hangingPunct="1">
              <a:lnSpc>
                <a:spcPct val="70000"/>
              </a:lnSpc>
              <a:defRPr/>
            </a:pPr>
            <a:r>
              <a:rPr lang="ru-RU" altLang="ru-RU" sz="3200" b="1" dirty="0"/>
              <a:t>О</a:t>
            </a:r>
            <a:r>
              <a:rPr lang="ru-RU" altLang="ru-RU" sz="3200" b="1" dirty="0" smtClean="0"/>
              <a:t>строе – 20-25%</a:t>
            </a:r>
          </a:p>
          <a:p>
            <a:pPr algn="l" eaLnBrk="1" hangingPunct="1">
              <a:lnSpc>
                <a:spcPct val="70000"/>
              </a:lnSpc>
              <a:buFont typeface="Wingdings" panose="05000000000000000000" pitchFamily="2" charset="2"/>
              <a:buNone/>
              <a:defRPr/>
            </a:pPr>
            <a:endParaRPr lang="ru-RU" altLang="ru-RU" sz="1000" b="1" dirty="0"/>
          </a:p>
          <a:p>
            <a:pPr algn="l" eaLnBrk="1" hangingPunct="1">
              <a:lnSpc>
                <a:spcPct val="70000"/>
              </a:lnSpc>
              <a:defRPr/>
            </a:pPr>
            <a:r>
              <a:rPr lang="ru-RU" altLang="ru-RU" sz="3200" b="1" dirty="0"/>
              <a:t>П</a:t>
            </a:r>
            <a:r>
              <a:rPr lang="ru-RU" altLang="ru-RU" sz="3200" b="1" dirty="0" smtClean="0"/>
              <a:t>ервично хроническое – 65-70%</a:t>
            </a:r>
          </a:p>
          <a:p>
            <a:pPr algn="l" eaLnBrk="1" hangingPunct="1">
              <a:lnSpc>
                <a:spcPct val="70000"/>
              </a:lnSpc>
              <a:buFont typeface="Wingdings" panose="05000000000000000000" pitchFamily="2" charset="2"/>
              <a:buNone/>
              <a:defRPr/>
            </a:pPr>
            <a:endParaRPr lang="ru-RU" altLang="ru-RU" sz="1000" b="1" dirty="0"/>
          </a:p>
          <a:p>
            <a:pPr algn="l" eaLnBrk="1" hangingPunct="1">
              <a:lnSpc>
                <a:spcPct val="70000"/>
              </a:lnSpc>
              <a:defRPr/>
            </a:pPr>
            <a:r>
              <a:rPr lang="ru-RU" altLang="ru-RU" sz="3200" b="1" dirty="0" smtClean="0"/>
              <a:t>Рецидивирующее – около 5 %</a:t>
            </a:r>
          </a:p>
        </p:txBody>
      </p:sp>
    </p:spTree>
    <p:extLst>
      <p:ext uri="{BB962C8B-B14F-4D97-AF65-F5344CB8AC3E}">
        <p14:creationId xmlns:p14="http://schemas.microsoft.com/office/powerpoint/2010/main" val="684496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977905" y="2597114"/>
            <a:ext cx="2619375" cy="3839370"/>
          </a:xfrm>
          <a:prstGeom prst="rect">
            <a:avLst/>
          </a:prstGeom>
          <a:ln>
            <a:solidFill>
              <a:schemeClr val="tx1"/>
            </a:solidFill>
          </a:ln>
        </p:spPr>
      </p:pic>
      <p:pic>
        <p:nvPicPr>
          <p:cNvPr id="3" name="Рисунок 2"/>
          <p:cNvPicPr>
            <a:picLocks noChangeAspect="1"/>
          </p:cNvPicPr>
          <p:nvPr/>
        </p:nvPicPr>
        <p:blipFill>
          <a:blip r:embed="rId4"/>
          <a:stretch>
            <a:fillRect/>
          </a:stretch>
        </p:blipFill>
        <p:spPr>
          <a:xfrm>
            <a:off x="959279" y="335481"/>
            <a:ext cx="2638001" cy="1962150"/>
          </a:xfrm>
          <a:prstGeom prst="rect">
            <a:avLst/>
          </a:prstGeom>
          <a:ln>
            <a:solidFill>
              <a:schemeClr val="tx1"/>
            </a:solidFill>
          </a:ln>
        </p:spPr>
      </p:pic>
      <p:sp>
        <p:nvSpPr>
          <p:cNvPr id="4" name="TextBox 3"/>
          <p:cNvSpPr txBox="1"/>
          <p:nvPr/>
        </p:nvSpPr>
        <p:spPr>
          <a:xfrm>
            <a:off x="3990109" y="335481"/>
            <a:ext cx="7988135" cy="6186309"/>
          </a:xfrm>
          <a:prstGeom prst="rect">
            <a:avLst/>
          </a:prstGeom>
          <a:noFill/>
          <a:ln>
            <a:solidFill>
              <a:schemeClr val="tx1"/>
            </a:solidFill>
          </a:ln>
        </p:spPr>
        <p:txBody>
          <a:bodyPr wrap="square" rtlCol="0">
            <a:spAutoFit/>
          </a:bodyPr>
          <a:lstStyle/>
          <a:p>
            <a:r>
              <a:rPr lang="ru-RU" sz="3200" b="1" dirty="0" smtClean="0">
                <a:solidFill>
                  <a:srgbClr val="7030A0"/>
                </a:solidFill>
              </a:rPr>
              <a:t>КЛИНИЧЕСКИЕ ПРОЯВЛЕНИЯ САРКОИДОЗА:</a:t>
            </a:r>
          </a:p>
          <a:p>
            <a:endParaRPr lang="ru-RU" sz="800" b="1" u="sng" dirty="0">
              <a:solidFill>
                <a:srgbClr val="7030A0"/>
              </a:solidFill>
            </a:endParaRPr>
          </a:p>
          <a:p>
            <a:pPr marL="342900" indent="-342900">
              <a:buAutoNum type="arabicPeriod"/>
            </a:pPr>
            <a:r>
              <a:rPr lang="ru-RU" sz="2400" b="1" u="sng" dirty="0" smtClean="0">
                <a:solidFill>
                  <a:srgbClr val="002060"/>
                </a:solidFill>
              </a:rPr>
              <a:t>ЛЕГОЧНЫЕ СИМПТОМЫ</a:t>
            </a:r>
            <a:r>
              <a:rPr lang="ru-RU" sz="2400" b="1" dirty="0" smtClean="0">
                <a:solidFill>
                  <a:srgbClr val="002060"/>
                </a:solidFill>
              </a:rPr>
              <a:t>:</a:t>
            </a:r>
            <a:endParaRPr lang="ru-RU" sz="2400" b="1" dirty="0">
              <a:solidFill>
                <a:srgbClr val="002060"/>
              </a:solidFill>
            </a:endParaRPr>
          </a:p>
          <a:p>
            <a:r>
              <a:rPr lang="ru-RU" sz="2000" b="1" dirty="0"/>
              <a:t>Кашель – 25%;</a:t>
            </a:r>
          </a:p>
          <a:p>
            <a:r>
              <a:rPr lang="ru-RU" sz="2000" b="1" dirty="0"/>
              <a:t>Одышка – 33%;</a:t>
            </a:r>
          </a:p>
          <a:p>
            <a:r>
              <a:rPr lang="ru-RU" sz="2000" b="1" dirty="0"/>
              <a:t>Боли в грудной клетке – 6%;</a:t>
            </a:r>
          </a:p>
          <a:p>
            <a:r>
              <a:rPr lang="ru-RU" sz="2400" b="1" dirty="0">
                <a:solidFill>
                  <a:srgbClr val="002060"/>
                </a:solidFill>
              </a:rPr>
              <a:t>2. </a:t>
            </a:r>
            <a:r>
              <a:rPr lang="ru-RU" sz="2400" b="1" u="sng" dirty="0" smtClean="0">
                <a:solidFill>
                  <a:srgbClr val="002060"/>
                </a:solidFill>
              </a:rPr>
              <a:t>ВНЕЛЕГОЧНЫЕ СИМПТОМЫ</a:t>
            </a:r>
            <a:r>
              <a:rPr lang="ru-RU" sz="2400" b="1" dirty="0" smtClean="0">
                <a:solidFill>
                  <a:srgbClr val="002060"/>
                </a:solidFill>
              </a:rPr>
              <a:t>:</a:t>
            </a:r>
            <a:endParaRPr lang="ru-RU" sz="2400" b="1" dirty="0">
              <a:solidFill>
                <a:srgbClr val="002060"/>
              </a:solidFill>
            </a:endParaRPr>
          </a:p>
          <a:p>
            <a:r>
              <a:rPr lang="ru-RU" sz="2000" b="1" dirty="0"/>
              <a:t>Астенический синдром – 30%;</a:t>
            </a:r>
          </a:p>
          <a:p>
            <a:r>
              <a:rPr lang="ru-RU" sz="2000" b="1" dirty="0"/>
              <a:t>Лихорадка, различная по характеру – 30%;</a:t>
            </a:r>
          </a:p>
          <a:p>
            <a:r>
              <a:rPr lang="ru-RU" sz="2000" b="1" dirty="0"/>
              <a:t>Артралгии/артриты – 25%;</a:t>
            </a:r>
          </a:p>
          <a:p>
            <a:r>
              <a:rPr lang="ru-RU" sz="2000" b="1" dirty="0"/>
              <a:t>Узловая эритема – 18%;</a:t>
            </a:r>
          </a:p>
          <a:p>
            <a:r>
              <a:rPr lang="ru-RU" sz="2000" b="1" dirty="0" err="1"/>
              <a:t>Гепатомегалия</a:t>
            </a:r>
            <a:r>
              <a:rPr lang="ru-RU" sz="2000" b="1" dirty="0"/>
              <a:t> – 35%;</a:t>
            </a:r>
          </a:p>
          <a:p>
            <a:r>
              <a:rPr lang="ru-RU" sz="2000" b="1" dirty="0"/>
              <a:t>Периферическая </a:t>
            </a:r>
            <a:r>
              <a:rPr lang="ru-RU" sz="2000" b="1" dirty="0" err="1"/>
              <a:t>лимфоаденопатия</a:t>
            </a:r>
            <a:r>
              <a:rPr lang="ru-RU" sz="2000" b="1" dirty="0"/>
              <a:t> – 6%;</a:t>
            </a:r>
          </a:p>
          <a:p>
            <a:r>
              <a:rPr lang="ru-RU" sz="2000" b="1" dirty="0" err="1"/>
              <a:t>Увеиты</a:t>
            </a:r>
            <a:r>
              <a:rPr lang="ru-RU" sz="2000" b="1" dirty="0"/>
              <a:t> – 4%.</a:t>
            </a:r>
          </a:p>
          <a:p>
            <a:r>
              <a:rPr lang="ru-RU" sz="2400" b="1" dirty="0">
                <a:solidFill>
                  <a:srgbClr val="002060"/>
                </a:solidFill>
              </a:rPr>
              <a:t>3. </a:t>
            </a:r>
            <a:r>
              <a:rPr lang="ru-RU" sz="2400" b="1" u="sng" dirty="0" smtClean="0">
                <a:solidFill>
                  <a:srgbClr val="002060"/>
                </a:solidFill>
              </a:rPr>
              <a:t>ЛАБОРАТОРНЫЕ</a:t>
            </a:r>
            <a:r>
              <a:rPr lang="ru-RU" sz="2400" b="1" dirty="0" smtClean="0">
                <a:solidFill>
                  <a:srgbClr val="002060"/>
                </a:solidFill>
              </a:rPr>
              <a:t>:</a:t>
            </a:r>
            <a:endParaRPr lang="ru-RU" sz="2400" b="1" dirty="0">
              <a:solidFill>
                <a:srgbClr val="002060"/>
              </a:solidFill>
            </a:endParaRPr>
          </a:p>
          <a:p>
            <a:r>
              <a:rPr lang="ru-RU" sz="2000" b="1" dirty="0" err="1"/>
              <a:t>Гиперкальциемия</a:t>
            </a:r>
            <a:r>
              <a:rPr lang="ru-RU" sz="2000" b="1" dirty="0"/>
              <a:t>;</a:t>
            </a:r>
          </a:p>
          <a:p>
            <a:r>
              <a:rPr lang="ru-RU" sz="2000" b="1" dirty="0" err="1"/>
              <a:t>Гиперкальциурия</a:t>
            </a:r>
            <a:r>
              <a:rPr lang="ru-RU" sz="2000" b="1" dirty="0"/>
              <a:t>;</a:t>
            </a:r>
          </a:p>
          <a:p>
            <a:r>
              <a:rPr lang="ru-RU" sz="2000" b="1" dirty="0"/>
              <a:t>Повышение </a:t>
            </a:r>
            <a:r>
              <a:rPr lang="ru-RU" sz="2000" b="1" dirty="0" smtClean="0"/>
              <a:t>АПФ (</a:t>
            </a:r>
            <a:r>
              <a:rPr lang="ru-RU" sz="2000" b="1" dirty="0" err="1"/>
              <a:t>ангиотензинпревращающий</a:t>
            </a:r>
            <a:r>
              <a:rPr lang="ru-RU" sz="2000" b="1" dirty="0"/>
              <a:t> фермент )</a:t>
            </a:r>
          </a:p>
          <a:p>
            <a:r>
              <a:rPr lang="ru-RU" sz="2400" b="1" dirty="0">
                <a:solidFill>
                  <a:srgbClr val="002060"/>
                </a:solidFill>
              </a:rPr>
              <a:t>4. </a:t>
            </a:r>
            <a:r>
              <a:rPr lang="ru-RU" sz="2400" b="1" u="sng" dirty="0" smtClean="0">
                <a:solidFill>
                  <a:srgbClr val="002060"/>
                </a:solidFill>
              </a:rPr>
              <a:t>РЕАКЦИЯ НА ТУБЕРКУЛИН</a:t>
            </a:r>
            <a:r>
              <a:rPr lang="ru-RU" u="sng" dirty="0" smtClean="0">
                <a:solidFill>
                  <a:srgbClr val="002060"/>
                </a:solidFill>
              </a:rPr>
              <a:t> </a:t>
            </a:r>
            <a:r>
              <a:rPr lang="ru-RU" dirty="0" smtClean="0">
                <a:solidFill>
                  <a:srgbClr val="002060"/>
                </a:solidFill>
              </a:rPr>
              <a:t>: </a:t>
            </a:r>
            <a:r>
              <a:rPr lang="ru-RU" dirty="0" smtClean="0"/>
              <a:t> </a:t>
            </a:r>
            <a:r>
              <a:rPr lang="ru-RU" sz="2000" b="1" dirty="0"/>
              <a:t>отрицательная у 67% больных.</a:t>
            </a:r>
          </a:p>
        </p:txBody>
      </p:sp>
    </p:spTree>
    <p:extLst>
      <p:ext uri="{BB962C8B-B14F-4D97-AF65-F5344CB8AC3E}">
        <p14:creationId xmlns:p14="http://schemas.microsoft.com/office/powerpoint/2010/main" val="3870296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1365661" y="225630"/>
            <a:ext cx="9144000" cy="1728665"/>
          </a:xfrm>
        </p:spPr>
        <p:txBody>
          <a:bodyPr>
            <a:normAutofit fontScale="90000"/>
          </a:bodyPr>
          <a:lstStyle/>
          <a:p>
            <a:pPr algn="ctr" eaLnBrk="1" hangingPunct="1">
              <a:defRPr/>
            </a:pPr>
            <a:r>
              <a:rPr lang="ru-RU" altLang="ru-RU" b="1" dirty="0" smtClean="0">
                <a:solidFill>
                  <a:srgbClr val="7030A0"/>
                </a:solidFill>
                <a:latin typeface="+mn-lt"/>
              </a:rPr>
              <a:t>Рентгенологическая картина </a:t>
            </a:r>
            <a:r>
              <a:rPr lang="ru-RU" altLang="ru-RU" b="1" dirty="0" err="1" smtClean="0">
                <a:solidFill>
                  <a:srgbClr val="7030A0"/>
                </a:solidFill>
                <a:latin typeface="+mn-lt"/>
              </a:rPr>
              <a:t>саркоидоза</a:t>
            </a:r>
            <a:endParaRPr lang="ru-RU" altLang="ru-RU" b="1" dirty="0" smtClean="0">
              <a:solidFill>
                <a:srgbClr val="7030A0"/>
              </a:solidFill>
              <a:latin typeface="+mn-lt"/>
            </a:endParaRPr>
          </a:p>
        </p:txBody>
      </p:sp>
      <p:sp>
        <p:nvSpPr>
          <p:cNvPr id="64515" name="Rectangle 3"/>
          <p:cNvSpPr>
            <a:spLocks noGrp="1" noChangeArrowheads="1"/>
          </p:cNvSpPr>
          <p:nvPr>
            <p:ph type="subTitle" idx="1"/>
          </p:nvPr>
        </p:nvSpPr>
        <p:spPr>
          <a:xfrm>
            <a:off x="570014" y="2147423"/>
            <a:ext cx="10497787" cy="3505231"/>
          </a:xfrm>
        </p:spPr>
        <p:txBody>
          <a:bodyPr>
            <a:noAutofit/>
          </a:bodyPr>
          <a:lstStyle/>
          <a:p>
            <a:pPr algn="l" eaLnBrk="1" hangingPunct="1">
              <a:lnSpc>
                <a:spcPct val="110000"/>
              </a:lnSpc>
              <a:defRPr/>
            </a:pPr>
            <a:r>
              <a:rPr lang="ru-RU" altLang="ru-RU" sz="3600" b="1" dirty="0" smtClean="0">
                <a:solidFill>
                  <a:srgbClr val="002060"/>
                </a:solidFill>
                <a:latin typeface="+mn-lt"/>
              </a:rPr>
              <a:t>САРКОИДОЗ ВГЛУ </a:t>
            </a:r>
            <a:r>
              <a:rPr lang="ru-RU" altLang="ru-RU" sz="3200" b="1" dirty="0" smtClean="0">
                <a:latin typeface="+mn-lt"/>
              </a:rPr>
              <a:t>– увеличение ВГЛУ (средостения и корней), изменений в легочной ткани нет</a:t>
            </a:r>
          </a:p>
          <a:p>
            <a:pPr algn="l" eaLnBrk="1" hangingPunct="1">
              <a:lnSpc>
                <a:spcPct val="110000"/>
              </a:lnSpc>
              <a:defRPr/>
            </a:pPr>
            <a:r>
              <a:rPr lang="ru-RU" altLang="ru-RU" sz="3600" b="1" dirty="0" smtClean="0">
                <a:solidFill>
                  <a:srgbClr val="002060"/>
                </a:solidFill>
                <a:latin typeface="+mn-lt"/>
              </a:rPr>
              <a:t>САРКОИДОЗ ВГЛУ И ЛЕГКИХ </a:t>
            </a:r>
            <a:r>
              <a:rPr lang="ru-RU" altLang="ru-RU" sz="3200" b="1" dirty="0" smtClean="0">
                <a:latin typeface="+mn-lt"/>
              </a:rPr>
              <a:t>– увеличение ВГЛУ, изменения в легочной ткани</a:t>
            </a:r>
          </a:p>
          <a:p>
            <a:pPr algn="l" eaLnBrk="1" hangingPunct="1">
              <a:lnSpc>
                <a:spcPct val="110000"/>
              </a:lnSpc>
              <a:defRPr/>
            </a:pPr>
            <a:r>
              <a:rPr lang="ru-RU" altLang="ru-RU" sz="3600" b="1" dirty="0" smtClean="0">
                <a:solidFill>
                  <a:srgbClr val="002060"/>
                </a:solidFill>
                <a:latin typeface="+mn-lt"/>
              </a:rPr>
              <a:t>САРКОИДОЗ ЛЕГКИХ </a:t>
            </a:r>
            <a:r>
              <a:rPr lang="ru-RU" altLang="ru-RU" sz="3200" b="1" dirty="0" smtClean="0">
                <a:latin typeface="+mn-lt"/>
              </a:rPr>
              <a:t>– изменения в легочной ткани, без увеличения ВГЛУ</a:t>
            </a:r>
          </a:p>
        </p:txBody>
      </p:sp>
    </p:spTree>
    <p:extLst>
      <p:ext uri="{BB962C8B-B14F-4D97-AF65-F5344CB8AC3E}">
        <p14:creationId xmlns:p14="http://schemas.microsoft.com/office/powerpoint/2010/main" val="1498791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199" y="5805352"/>
            <a:ext cx="3777444" cy="646331"/>
          </a:xfrm>
          <a:prstGeom prst="rect">
            <a:avLst/>
          </a:prstGeom>
          <a:solidFill>
            <a:schemeClr val="accent4">
              <a:lumMod val="20000"/>
              <a:lumOff val="80000"/>
            </a:schemeClr>
          </a:solidFill>
          <a:ln>
            <a:solidFill>
              <a:schemeClr val="tx1"/>
            </a:solidFill>
          </a:ln>
        </p:spPr>
        <p:txBody>
          <a:bodyPr wrap="none" rtlCol="0">
            <a:spAutoFit/>
          </a:bodyPr>
          <a:lstStyle/>
          <a:p>
            <a:r>
              <a:rPr lang="ru-RU" sz="3600" b="1" dirty="0" err="1">
                <a:solidFill>
                  <a:srgbClr val="7030A0"/>
                </a:solidFill>
              </a:rPr>
              <a:t>Саркоидоз</a:t>
            </a:r>
            <a:r>
              <a:rPr lang="ru-RU" sz="3600" b="1" dirty="0">
                <a:solidFill>
                  <a:srgbClr val="7030A0"/>
                </a:solidFill>
              </a:rPr>
              <a:t> легких</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142" r="4189" b="19481"/>
          <a:stretch/>
        </p:blipFill>
        <p:spPr>
          <a:xfrm>
            <a:off x="191328" y="424288"/>
            <a:ext cx="5535137" cy="4688230"/>
          </a:xfrm>
          <a:prstGeom prst="rect">
            <a:avLst/>
          </a:prstGeom>
          <a:ln>
            <a:solidFill>
              <a:schemeClr val="tx1"/>
            </a:solidFill>
          </a:ln>
        </p:spPr>
      </p:pic>
      <p:pic>
        <p:nvPicPr>
          <p:cNvPr id="3" name="Рисунок 2"/>
          <p:cNvPicPr>
            <a:picLocks noChangeAspect="1"/>
          </p:cNvPicPr>
          <p:nvPr/>
        </p:nvPicPr>
        <p:blipFill>
          <a:blip r:embed="rId4"/>
          <a:stretch>
            <a:fillRect/>
          </a:stretch>
        </p:blipFill>
        <p:spPr>
          <a:xfrm>
            <a:off x="6266457" y="424288"/>
            <a:ext cx="5297883" cy="4688230"/>
          </a:xfrm>
          <a:prstGeom prst="rect">
            <a:avLst/>
          </a:prstGeom>
        </p:spPr>
      </p:pic>
      <p:sp>
        <p:nvSpPr>
          <p:cNvPr id="10" name="TextBox 9"/>
          <p:cNvSpPr txBox="1"/>
          <p:nvPr/>
        </p:nvSpPr>
        <p:spPr>
          <a:xfrm>
            <a:off x="6460464" y="5395066"/>
            <a:ext cx="4909870" cy="1077218"/>
          </a:xfrm>
          <a:prstGeom prst="rect">
            <a:avLst/>
          </a:prstGeom>
          <a:solidFill>
            <a:schemeClr val="accent4">
              <a:lumMod val="20000"/>
              <a:lumOff val="80000"/>
            </a:schemeClr>
          </a:solidFill>
          <a:ln>
            <a:solidFill>
              <a:schemeClr val="tx1"/>
            </a:solidFill>
          </a:ln>
        </p:spPr>
        <p:txBody>
          <a:bodyPr wrap="none" rtlCol="0">
            <a:spAutoFit/>
          </a:bodyPr>
          <a:lstStyle/>
          <a:p>
            <a:pPr algn="ctr"/>
            <a:r>
              <a:rPr lang="ru-RU" sz="3200" b="1" dirty="0" err="1">
                <a:solidFill>
                  <a:srgbClr val="7030A0"/>
                </a:solidFill>
              </a:rPr>
              <a:t>Саркоидоз</a:t>
            </a:r>
            <a:r>
              <a:rPr lang="ru-RU" sz="3200" b="1" dirty="0">
                <a:solidFill>
                  <a:srgbClr val="7030A0"/>
                </a:solidFill>
              </a:rPr>
              <a:t> </a:t>
            </a:r>
            <a:r>
              <a:rPr lang="ru-RU" sz="3200" b="1" dirty="0" smtClean="0">
                <a:solidFill>
                  <a:srgbClr val="7030A0"/>
                </a:solidFill>
              </a:rPr>
              <a:t>внутригрудных</a:t>
            </a:r>
          </a:p>
          <a:p>
            <a:pPr algn="ctr"/>
            <a:r>
              <a:rPr lang="ru-RU" sz="3200" b="1" dirty="0" smtClean="0">
                <a:solidFill>
                  <a:srgbClr val="7030A0"/>
                </a:solidFill>
              </a:rPr>
              <a:t>лимфатических </a:t>
            </a:r>
            <a:r>
              <a:rPr lang="ru-RU" sz="3200" b="1" dirty="0">
                <a:solidFill>
                  <a:srgbClr val="7030A0"/>
                </a:solidFill>
              </a:rPr>
              <a:t>узлов</a:t>
            </a:r>
          </a:p>
        </p:txBody>
      </p:sp>
    </p:spTree>
    <p:extLst>
      <p:ext uri="{BB962C8B-B14F-4D97-AF65-F5344CB8AC3E}">
        <p14:creationId xmlns:p14="http://schemas.microsoft.com/office/powerpoint/2010/main" val="4150323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36689" y="205274"/>
            <a:ext cx="9519594" cy="1200329"/>
          </a:xfrm>
          <a:prstGeom prst="rect">
            <a:avLst/>
          </a:prstGeom>
          <a:solidFill>
            <a:schemeClr val="accent4">
              <a:lumMod val="20000"/>
              <a:lumOff val="80000"/>
            </a:schemeClr>
          </a:solidFill>
          <a:ln>
            <a:solidFill>
              <a:schemeClr val="tx1"/>
            </a:solidFill>
          </a:ln>
        </p:spPr>
        <p:txBody>
          <a:bodyPr wrap="none" rtlCol="0">
            <a:spAutoFit/>
          </a:bodyPr>
          <a:lstStyle/>
          <a:p>
            <a:pPr algn="ctr"/>
            <a:r>
              <a:rPr lang="ru-RU" sz="3600" b="1" dirty="0" err="1">
                <a:solidFill>
                  <a:srgbClr val="7030A0"/>
                </a:solidFill>
              </a:rPr>
              <a:t>Саркоидоз</a:t>
            </a:r>
            <a:endParaRPr lang="ru-RU" sz="3600" b="1" dirty="0">
              <a:solidFill>
                <a:srgbClr val="7030A0"/>
              </a:solidFill>
            </a:endParaRPr>
          </a:p>
          <a:p>
            <a:pPr algn="ctr"/>
            <a:r>
              <a:rPr lang="ru-RU" sz="3600" b="1" dirty="0">
                <a:solidFill>
                  <a:srgbClr val="7030A0"/>
                </a:solidFill>
              </a:rPr>
              <a:t>внутригрудных лимфатических узлов и легких</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9733" t="3583" b="9742"/>
          <a:stretch/>
        </p:blipFill>
        <p:spPr>
          <a:xfrm>
            <a:off x="439386" y="1757548"/>
            <a:ext cx="5013665" cy="4574544"/>
          </a:xfrm>
          <a:prstGeom prst="roundRect">
            <a:avLst/>
          </a:prstGeom>
          <a:ln>
            <a:solidFill>
              <a:schemeClr val="tx1"/>
            </a:solidFill>
          </a:ln>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669" y="1757548"/>
            <a:ext cx="5700156" cy="4574544"/>
          </a:xfrm>
          <a:prstGeom prst="roundRect">
            <a:avLst/>
          </a:prstGeom>
          <a:ln>
            <a:solidFill>
              <a:schemeClr val="tx1"/>
            </a:solidFill>
          </a:ln>
        </p:spPr>
      </p:pic>
    </p:spTree>
    <p:extLst>
      <p:ext uri="{BB962C8B-B14F-4D97-AF65-F5344CB8AC3E}">
        <p14:creationId xmlns:p14="http://schemas.microsoft.com/office/powerpoint/2010/main" val="3596289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104405" y="1172482"/>
            <a:ext cx="10082151" cy="4351338"/>
          </a:xfrm>
        </p:spPr>
        <p:txBody>
          <a:bodyPr/>
          <a:lstStyle/>
          <a:p>
            <a:pPr algn="ctr" eaLnBrk="1" hangingPunct="1">
              <a:buFont typeface="Wingdings" panose="05000000000000000000" pitchFamily="2" charset="2"/>
              <a:buNone/>
              <a:defRPr/>
            </a:pPr>
            <a:r>
              <a:rPr lang="ru-RU" altLang="ru-RU" sz="3600" b="1" u="sng" dirty="0" smtClean="0">
                <a:solidFill>
                  <a:srgbClr val="7030A0"/>
                </a:solidFill>
              </a:rPr>
              <a:t>ДЛЯ САРКОИДОЗА ХАРАКТЕРНО</a:t>
            </a:r>
            <a:r>
              <a:rPr lang="ru-RU" altLang="ru-RU" sz="3200" b="1" dirty="0" smtClean="0">
                <a:solidFill>
                  <a:srgbClr val="7030A0"/>
                </a:solidFill>
              </a:rPr>
              <a:t>: </a:t>
            </a:r>
          </a:p>
          <a:p>
            <a:pPr algn="ctr" eaLnBrk="1" hangingPunct="1">
              <a:buFont typeface="Wingdings" panose="05000000000000000000" pitchFamily="2" charset="2"/>
              <a:buNone/>
              <a:defRPr/>
            </a:pPr>
            <a:endParaRPr lang="ru-RU" altLang="ru-RU" sz="1400" b="1" dirty="0">
              <a:solidFill>
                <a:srgbClr val="7030A0"/>
              </a:solidFill>
            </a:endParaRPr>
          </a:p>
          <a:p>
            <a:pPr algn="ctr" eaLnBrk="1" hangingPunct="1">
              <a:lnSpc>
                <a:spcPct val="110000"/>
              </a:lnSpc>
              <a:buFont typeface="Wingdings" panose="05000000000000000000" pitchFamily="2" charset="2"/>
              <a:buNone/>
              <a:defRPr/>
            </a:pPr>
            <a:r>
              <a:rPr lang="ru-RU" altLang="ru-RU" sz="2800" b="1" u="sng" dirty="0" smtClean="0"/>
              <a:t>КЛИНИЧЕСКОЕ НЕСООТВЕТСТВИЕ</a:t>
            </a:r>
          </a:p>
          <a:p>
            <a:pPr algn="ctr" eaLnBrk="1" hangingPunct="1">
              <a:lnSpc>
                <a:spcPct val="110000"/>
              </a:lnSpc>
              <a:buFont typeface="Wingdings" panose="05000000000000000000" pitchFamily="2" charset="2"/>
              <a:buNone/>
              <a:defRPr/>
            </a:pPr>
            <a:r>
              <a:rPr lang="ru-RU" altLang="ru-RU" sz="2800" b="1" dirty="0" smtClean="0">
                <a:solidFill>
                  <a:srgbClr val="FFFF00"/>
                </a:solidFill>
              </a:rPr>
              <a:t> </a:t>
            </a:r>
            <a:r>
              <a:rPr lang="ru-RU" altLang="ru-RU" sz="2800" b="1" dirty="0" smtClean="0"/>
              <a:t>между относительно удовлетворительным состоянием больного и распространенностью патологического процесса во внутригрудных лимфатических узлах и в легочной ткани на рентгенограммах</a:t>
            </a:r>
          </a:p>
        </p:txBody>
      </p:sp>
    </p:spTree>
    <p:extLst>
      <p:ext uri="{BB962C8B-B14F-4D97-AF65-F5344CB8AC3E}">
        <p14:creationId xmlns:p14="http://schemas.microsoft.com/office/powerpoint/2010/main" val="2061917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582396" y="1654292"/>
            <a:ext cx="5019795" cy="3950861"/>
          </a:xfrm>
          <a:prstGeom prst="rect">
            <a:avLst/>
          </a:prstGeom>
          <a:ln>
            <a:solidFill>
              <a:schemeClr val="tx1"/>
            </a:solidFill>
          </a:ln>
        </p:spPr>
      </p:pic>
      <p:sp>
        <p:nvSpPr>
          <p:cNvPr id="5" name="TextBox 4"/>
          <p:cNvSpPr txBox="1"/>
          <p:nvPr/>
        </p:nvSpPr>
        <p:spPr>
          <a:xfrm>
            <a:off x="3376277" y="413940"/>
            <a:ext cx="4618316" cy="707886"/>
          </a:xfrm>
          <a:prstGeom prst="rect">
            <a:avLst/>
          </a:prstGeom>
          <a:solidFill>
            <a:schemeClr val="accent4">
              <a:lumMod val="20000"/>
              <a:lumOff val="80000"/>
            </a:schemeClr>
          </a:solidFill>
          <a:ln>
            <a:solidFill>
              <a:schemeClr val="tx1"/>
            </a:solidFill>
          </a:ln>
        </p:spPr>
        <p:txBody>
          <a:bodyPr wrap="none" rtlCol="0">
            <a:spAutoFit/>
          </a:bodyPr>
          <a:lstStyle/>
          <a:p>
            <a:r>
              <a:rPr lang="ru-RU" sz="4000" b="1" dirty="0" smtClean="0">
                <a:solidFill>
                  <a:srgbClr val="7030A0"/>
                </a:solidFill>
              </a:rPr>
              <a:t>ЗАСТОЙНОЕ ЛЕГКОЕ</a:t>
            </a:r>
            <a:endParaRPr lang="ru-RU" sz="4000" b="1" dirty="0">
              <a:solidFill>
                <a:srgbClr val="7030A0"/>
              </a:solidFill>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12523" r="7737" b="4456"/>
          <a:stretch/>
        </p:blipFill>
        <p:spPr>
          <a:xfrm>
            <a:off x="6800099" y="1654292"/>
            <a:ext cx="4445835" cy="3950861"/>
          </a:xfrm>
          <a:prstGeom prst="rect">
            <a:avLst/>
          </a:prstGeom>
          <a:ln>
            <a:solidFill>
              <a:schemeClr val="tx1"/>
            </a:solidFill>
          </a:ln>
        </p:spPr>
      </p:pic>
    </p:spTree>
    <p:extLst>
      <p:ext uri="{BB962C8B-B14F-4D97-AF65-F5344CB8AC3E}">
        <p14:creationId xmlns:p14="http://schemas.microsoft.com/office/powerpoint/2010/main" val="1638314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a:xfrm>
            <a:off x="5379522" y="2316153"/>
            <a:ext cx="6234546" cy="2528979"/>
          </a:xfrm>
        </p:spPr>
        <p:txBody>
          <a:bodyPr>
            <a:normAutofit/>
          </a:bodyPr>
          <a:lstStyle/>
          <a:p>
            <a:pPr algn="ctr" eaLnBrk="1" hangingPunct="1">
              <a:lnSpc>
                <a:spcPct val="110000"/>
              </a:lnSpc>
              <a:buFont typeface="Wingdings" panose="05000000000000000000" pitchFamily="2" charset="2"/>
              <a:buNone/>
              <a:defRPr/>
            </a:pPr>
            <a:r>
              <a:rPr lang="ru-RU" altLang="ru-RU" dirty="0" smtClean="0">
                <a:latin typeface="+mn-lt"/>
              </a:rPr>
              <a:t>   </a:t>
            </a:r>
            <a:r>
              <a:rPr lang="ru-RU" altLang="ru-RU" b="1" dirty="0"/>
              <a:t>Наиболее часто в легкие </a:t>
            </a:r>
            <a:r>
              <a:rPr lang="ru-RU" altLang="ru-RU" b="1" dirty="0" err="1"/>
              <a:t>метастазируют</a:t>
            </a:r>
            <a:r>
              <a:rPr lang="ru-RU" altLang="ru-RU" b="1" dirty="0"/>
              <a:t> опухоли полового аппарата, почек, молочной, щитовидной железы, поджелудочной железы, толстого кишечника, реже рак кожи, крайне редко, -  рак желудка.</a:t>
            </a:r>
          </a:p>
        </p:txBody>
      </p:sp>
      <p:sp>
        <p:nvSpPr>
          <p:cNvPr id="4" name="TextBox 3"/>
          <p:cNvSpPr txBox="1"/>
          <p:nvPr/>
        </p:nvSpPr>
        <p:spPr>
          <a:xfrm>
            <a:off x="2611747" y="205274"/>
            <a:ext cx="6108211" cy="1569660"/>
          </a:xfrm>
          <a:prstGeom prst="rect">
            <a:avLst/>
          </a:prstGeom>
          <a:solidFill>
            <a:schemeClr val="bg1"/>
          </a:solidFill>
          <a:ln>
            <a:solidFill>
              <a:schemeClr val="bg1"/>
            </a:solidFill>
          </a:ln>
        </p:spPr>
        <p:txBody>
          <a:bodyPr wrap="none" rtlCol="0">
            <a:spAutoFit/>
          </a:bodyPr>
          <a:lstStyle/>
          <a:p>
            <a:pPr algn="ctr">
              <a:defRPr/>
            </a:pPr>
            <a:r>
              <a:rPr lang="ru-RU" altLang="ru-RU" dirty="0">
                <a:solidFill>
                  <a:srgbClr val="FFFF00"/>
                </a:solidFill>
              </a:rPr>
              <a:t> </a:t>
            </a:r>
            <a:r>
              <a:rPr lang="ru-RU" altLang="ru-RU" sz="3200" b="1" u="sng" dirty="0" smtClean="0">
                <a:solidFill>
                  <a:srgbClr val="7030A0"/>
                </a:solidFill>
              </a:rPr>
              <a:t>КАРЦИНОМАТОЗ</a:t>
            </a:r>
            <a:r>
              <a:rPr lang="ru-RU" altLang="ru-RU" sz="3200" b="1" dirty="0" smtClean="0">
                <a:solidFill>
                  <a:srgbClr val="7030A0"/>
                </a:solidFill>
              </a:rPr>
              <a:t> </a:t>
            </a:r>
            <a:r>
              <a:rPr lang="ru-RU" altLang="ru-RU" sz="3200" b="1" dirty="0">
                <a:solidFill>
                  <a:srgbClr val="7030A0"/>
                </a:solidFill>
              </a:rPr>
              <a:t>–</a:t>
            </a:r>
            <a:r>
              <a:rPr lang="ru-RU" altLang="ru-RU" sz="3200" dirty="0"/>
              <a:t> </a:t>
            </a:r>
          </a:p>
          <a:p>
            <a:pPr algn="ctr">
              <a:defRPr/>
            </a:pPr>
            <a:r>
              <a:rPr lang="ru-RU" altLang="ru-RU" sz="3200" b="1" dirty="0"/>
              <a:t>   метастазы опухолей различной</a:t>
            </a:r>
          </a:p>
          <a:p>
            <a:pPr algn="ctr">
              <a:defRPr/>
            </a:pPr>
            <a:r>
              <a:rPr lang="ru-RU" altLang="ru-RU" sz="3200" b="1" dirty="0"/>
              <a:t>локализации в легкие</a:t>
            </a:r>
            <a:endParaRPr lang="ru-RU" sz="3200" dirty="0"/>
          </a:p>
        </p:txBody>
      </p:sp>
      <p:pic>
        <p:nvPicPr>
          <p:cNvPr id="5" name="Рисунок 4"/>
          <p:cNvPicPr>
            <a:picLocks noChangeAspect="1"/>
          </p:cNvPicPr>
          <p:nvPr/>
        </p:nvPicPr>
        <p:blipFill rotWithShape="1">
          <a:blip r:embed="rId3"/>
          <a:srcRect b="11206"/>
          <a:stretch/>
        </p:blipFill>
        <p:spPr>
          <a:xfrm>
            <a:off x="1244469" y="2090530"/>
            <a:ext cx="3601986" cy="3177025"/>
          </a:xfrm>
          <a:prstGeom prst="rect">
            <a:avLst/>
          </a:prstGeom>
          <a:ln>
            <a:solidFill>
              <a:schemeClr val="tx1"/>
            </a:solidFill>
          </a:ln>
        </p:spPr>
      </p:pic>
    </p:spTree>
    <p:extLst>
      <p:ext uri="{BB962C8B-B14F-4D97-AF65-F5344CB8AC3E}">
        <p14:creationId xmlns:p14="http://schemas.microsoft.com/office/powerpoint/2010/main" val="3267426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txBox="1">
            <a:spLocks noGrp="1"/>
          </p:cNvSpPr>
          <p:nvPr/>
        </p:nvSpPr>
        <p:spPr bwMode="auto">
          <a:xfrm>
            <a:off x="7210425" y="6243638"/>
            <a:ext cx="120015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FC6A5-A77B-4E6A-9B8D-1DF56B9AD751}" type="slidenum">
              <a:rPr lang="ru-RU" altLang="ru-RU" sz="900">
                <a:effectLst>
                  <a:outerShdw blurRad="38100" dist="38100" dir="2700000" algn="tl">
                    <a:srgbClr val="000000"/>
                  </a:outerShdw>
                </a:effectLst>
              </a:rPr>
              <a:pPr algn="r" eaLnBrk="1" hangingPunct="1"/>
              <a:t>4</a:t>
            </a:fld>
            <a:endParaRPr lang="ru-RU" altLang="ru-RU" sz="900">
              <a:effectLst>
                <a:outerShdw blurRad="38100" dist="38100" dir="2700000" algn="tl">
                  <a:srgbClr val="000000"/>
                </a:outerShdw>
              </a:effectLst>
            </a:endParaRPr>
          </a:p>
        </p:txBody>
      </p:sp>
      <p:sp>
        <p:nvSpPr>
          <p:cNvPr id="39938" name="Rectangle 2"/>
          <p:cNvSpPr>
            <a:spLocks noGrp="1" noChangeArrowheads="1"/>
          </p:cNvSpPr>
          <p:nvPr>
            <p:ph type="subTitle" idx="1"/>
          </p:nvPr>
        </p:nvSpPr>
        <p:spPr>
          <a:xfrm>
            <a:off x="486888" y="430399"/>
            <a:ext cx="10664041" cy="5619750"/>
          </a:xfrm>
        </p:spPr>
        <p:txBody>
          <a:bodyPr/>
          <a:lstStyle/>
          <a:p>
            <a:pPr marL="457200" indent="-457200">
              <a:lnSpc>
                <a:spcPct val="80000"/>
              </a:lnSpc>
              <a:buNone/>
              <a:defRPr/>
            </a:pPr>
            <a:r>
              <a:rPr lang="ru-RU" altLang="ru-RU" sz="4400" b="1" dirty="0">
                <a:solidFill>
                  <a:srgbClr val="7030A0"/>
                </a:solidFill>
              </a:rPr>
              <a:t>Задачи</a:t>
            </a:r>
            <a:r>
              <a:rPr lang="ru-RU" altLang="ru-RU" sz="4400" b="1" dirty="0" smtClean="0">
                <a:solidFill>
                  <a:srgbClr val="7030A0"/>
                </a:solidFill>
              </a:rPr>
              <a:t>:</a:t>
            </a:r>
          </a:p>
          <a:p>
            <a:pPr marL="457200" indent="-457200">
              <a:lnSpc>
                <a:spcPct val="80000"/>
              </a:lnSpc>
              <a:buNone/>
              <a:defRPr/>
            </a:pPr>
            <a:endParaRPr lang="ru-RU" altLang="ru-RU" sz="1000" b="1" dirty="0">
              <a:solidFill>
                <a:srgbClr val="7030A0"/>
              </a:solidFill>
            </a:endParaRPr>
          </a:p>
          <a:p>
            <a:pPr marL="457200" indent="-457200" algn="l">
              <a:lnSpc>
                <a:spcPct val="80000"/>
              </a:lnSpc>
              <a:buNone/>
              <a:defRPr/>
            </a:pPr>
            <a:r>
              <a:rPr lang="ru-RU" altLang="ru-RU" sz="1800" dirty="0"/>
              <a:t>1</a:t>
            </a:r>
            <a:r>
              <a:rPr lang="ru-RU" altLang="ru-RU" sz="1800" b="1" dirty="0"/>
              <a:t>.    </a:t>
            </a:r>
            <a:r>
              <a:rPr lang="ru-RU" altLang="ru-RU" b="1" dirty="0"/>
              <a:t>Ознакомить с классификацией диссеминированных заболеваний легких и охарактеризовать наиболее часто встречающиеся из них</a:t>
            </a:r>
          </a:p>
          <a:p>
            <a:pPr marL="457200" indent="-457200" algn="l">
              <a:lnSpc>
                <a:spcPct val="80000"/>
              </a:lnSpc>
              <a:buNone/>
              <a:defRPr/>
            </a:pPr>
            <a:endParaRPr lang="ru-RU" altLang="ru-RU" b="1" dirty="0"/>
          </a:p>
          <a:p>
            <a:pPr marL="457200" indent="-457200" algn="l">
              <a:lnSpc>
                <a:spcPct val="80000"/>
              </a:lnSpc>
              <a:buNone/>
              <a:defRPr/>
            </a:pPr>
            <a:r>
              <a:rPr lang="ru-RU" altLang="ru-RU" b="1" dirty="0"/>
              <a:t>2.    Разобрать принципы и основные методы диагностики легочных диссеминаций</a:t>
            </a:r>
          </a:p>
          <a:p>
            <a:pPr marL="457200" indent="-457200" algn="l">
              <a:lnSpc>
                <a:spcPct val="80000"/>
              </a:lnSpc>
              <a:buNone/>
              <a:defRPr/>
            </a:pPr>
            <a:endParaRPr lang="ru-RU" altLang="ru-RU" b="1" dirty="0"/>
          </a:p>
          <a:p>
            <a:pPr marL="457200" indent="-457200" algn="l">
              <a:lnSpc>
                <a:spcPct val="80000"/>
              </a:lnSpc>
              <a:buNone/>
              <a:defRPr/>
            </a:pPr>
            <a:r>
              <a:rPr lang="ru-RU" altLang="ru-RU" b="1" dirty="0"/>
              <a:t>3.    Рассмотреть дифференциальную диагностику ДТЛ с наиболее часто встречающимися легочными диссеминациями</a:t>
            </a:r>
          </a:p>
          <a:p>
            <a:pPr marL="457200" indent="-457200" algn="l">
              <a:lnSpc>
                <a:spcPct val="80000"/>
              </a:lnSpc>
              <a:buNone/>
              <a:defRPr/>
            </a:pPr>
            <a:endParaRPr lang="ru-RU" altLang="ru-RU" b="1" dirty="0"/>
          </a:p>
          <a:p>
            <a:pPr marL="457200" indent="-457200" algn="l">
              <a:lnSpc>
                <a:spcPct val="80000"/>
              </a:lnSpc>
              <a:buNone/>
              <a:defRPr/>
            </a:pPr>
            <a:r>
              <a:rPr lang="ru-RU" altLang="ru-RU" b="1" dirty="0"/>
              <a:t>4.    Акцентировать внимание студентов на трудности дифференциальной диагностики легочных диссеминаций и необходимости применения всех методов обследования больным с данной патологией </a:t>
            </a:r>
          </a:p>
          <a:p>
            <a:pPr marL="457200" indent="-457200" algn="l">
              <a:lnSpc>
                <a:spcPct val="80000"/>
              </a:lnSpc>
              <a:buFontTx/>
              <a:buChar char="•"/>
              <a:defRPr/>
            </a:pPr>
            <a:endParaRPr lang="ru-RU" altLang="ru-RU" dirty="0"/>
          </a:p>
        </p:txBody>
      </p:sp>
    </p:spTree>
    <p:extLst>
      <p:ext uri="{BB962C8B-B14F-4D97-AF65-F5344CB8AC3E}">
        <p14:creationId xmlns:p14="http://schemas.microsoft.com/office/powerpoint/2010/main" val="603354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a:xfrm>
            <a:off x="783771" y="477091"/>
            <a:ext cx="11091554" cy="5573388"/>
          </a:xfrm>
        </p:spPr>
        <p:txBody>
          <a:bodyPr>
            <a:normAutofit fontScale="92500" lnSpcReduction="10000"/>
          </a:bodyPr>
          <a:lstStyle/>
          <a:p>
            <a:pPr algn="ctr" eaLnBrk="1" hangingPunct="1">
              <a:lnSpc>
                <a:spcPct val="90000"/>
              </a:lnSpc>
              <a:buFont typeface="Wingdings" panose="05000000000000000000" pitchFamily="2" charset="2"/>
              <a:buNone/>
              <a:defRPr/>
            </a:pPr>
            <a:r>
              <a:rPr lang="ru-RU" altLang="ru-RU" sz="3200" b="1" u="sng" dirty="0" smtClean="0">
                <a:solidFill>
                  <a:srgbClr val="7030A0"/>
                </a:solidFill>
              </a:rPr>
              <a:t>ДЛЯ КАРЦИНОМАТОЗА ХАРАКТЕРНО</a:t>
            </a:r>
            <a:r>
              <a:rPr lang="ru-RU" altLang="ru-RU" sz="3200" b="1" dirty="0" smtClean="0">
                <a:solidFill>
                  <a:srgbClr val="7030A0"/>
                </a:solidFill>
              </a:rPr>
              <a:t>:</a:t>
            </a:r>
            <a:endParaRPr lang="ru-RU" altLang="ru-RU" sz="3200" b="1" dirty="0">
              <a:solidFill>
                <a:srgbClr val="7030A0"/>
              </a:solidFill>
            </a:endParaRPr>
          </a:p>
          <a:p>
            <a:pPr algn="ctr" eaLnBrk="1" hangingPunct="1">
              <a:lnSpc>
                <a:spcPct val="90000"/>
              </a:lnSpc>
              <a:buFont typeface="Wingdings" panose="05000000000000000000" pitchFamily="2" charset="2"/>
              <a:buNone/>
              <a:defRPr/>
            </a:pPr>
            <a:endParaRPr lang="ru-RU" altLang="ru-RU" sz="1000" b="1" dirty="0">
              <a:solidFill>
                <a:srgbClr val="FFFF00"/>
              </a:solidFill>
            </a:endParaRPr>
          </a:p>
          <a:p>
            <a:pPr algn="l">
              <a:lnSpc>
                <a:spcPct val="110000"/>
              </a:lnSpc>
              <a:buClr>
                <a:schemeClr val="tx1"/>
              </a:buClr>
              <a:defRPr/>
            </a:pPr>
            <a:r>
              <a:rPr lang="ru-RU" altLang="ru-RU" b="1" dirty="0" smtClean="0"/>
              <a:t>- анамнез </a:t>
            </a:r>
            <a:r>
              <a:rPr lang="ru-RU" altLang="ru-RU" b="1" dirty="0"/>
              <a:t>(в прошлом операция по поводу опухоли или ее наличие в настоящее время</a:t>
            </a:r>
            <a:r>
              <a:rPr lang="ru-RU" altLang="ru-RU" b="1" dirty="0" smtClean="0"/>
              <a:t>);</a:t>
            </a:r>
            <a:endParaRPr lang="ru-RU" altLang="ru-RU" b="1" dirty="0"/>
          </a:p>
          <a:p>
            <a:pPr algn="l">
              <a:lnSpc>
                <a:spcPct val="110000"/>
              </a:lnSpc>
              <a:buClr>
                <a:schemeClr val="tx1"/>
              </a:buClr>
              <a:defRPr/>
            </a:pPr>
            <a:r>
              <a:rPr lang="ru-RU" altLang="ru-RU" b="1" dirty="0" smtClean="0"/>
              <a:t>- общее </a:t>
            </a:r>
            <a:r>
              <a:rPr lang="ru-RU" altLang="ru-RU" b="1" dirty="0"/>
              <a:t>состояние быстро </a:t>
            </a:r>
            <a:r>
              <a:rPr lang="ru-RU" altLang="ru-RU" b="1" dirty="0" smtClean="0"/>
              <a:t>ухудшается;</a:t>
            </a:r>
            <a:endParaRPr lang="ru-RU" altLang="ru-RU" b="1" dirty="0"/>
          </a:p>
          <a:p>
            <a:pPr algn="l">
              <a:lnSpc>
                <a:spcPct val="110000"/>
              </a:lnSpc>
              <a:buClr>
                <a:schemeClr val="tx1"/>
              </a:buClr>
              <a:defRPr/>
            </a:pPr>
            <a:r>
              <a:rPr lang="ru-RU" altLang="ru-RU" b="1" dirty="0" smtClean="0"/>
              <a:t>- кожа </a:t>
            </a:r>
            <a:r>
              <a:rPr lang="ru-RU" altLang="ru-RU" b="1" dirty="0"/>
              <a:t>с бледно-серым </a:t>
            </a:r>
            <a:r>
              <a:rPr lang="ru-RU" altLang="ru-RU" b="1" dirty="0" smtClean="0"/>
              <a:t>оттенком;</a:t>
            </a:r>
            <a:endParaRPr lang="ru-RU" altLang="ru-RU" b="1" dirty="0"/>
          </a:p>
          <a:p>
            <a:pPr algn="l">
              <a:lnSpc>
                <a:spcPct val="110000"/>
              </a:lnSpc>
              <a:buClr>
                <a:schemeClr val="tx1"/>
              </a:buClr>
              <a:defRPr/>
            </a:pPr>
            <a:r>
              <a:rPr lang="ru-RU" altLang="ru-RU" b="1" dirty="0" smtClean="0"/>
              <a:t>- быстро </a:t>
            </a:r>
            <a:r>
              <a:rPr lang="ru-RU" altLang="ru-RU" b="1" dirty="0"/>
              <a:t>прогрессирующая слабость и </a:t>
            </a:r>
            <a:r>
              <a:rPr lang="ru-RU" altLang="ru-RU" b="1" dirty="0" smtClean="0"/>
              <a:t>похудание;</a:t>
            </a:r>
            <a:endParaRPr lang="ru-RU" altLang="ru-RU" b="1" dirty="0"/>
          </a:p>
          <a:p>
            <a:pPr algn="l">
              <a:lnSpc>
                <a:spcPct val="110000"/>
              </a:lnSpc>
              <a:buClr>
                <a:schemeClr val="tx1"/>
              </a:buClr>
              <a:defRPr/>
            </a:pPr>
            <a:r>
              <a:rPr lang="ru-RU" altLang="ru-RU" b="1" dirty="0" smtClean="0"/>
              <a:t>- сухой </a:t>
            </a:r>
            <a:r>
              <a:rPr lang="ru-RU" altLang="ru-RU" b="1" dirty="0"/>
              <a:t>мучительный кашель, прогрессирующая одышка, сильные, нарастающие боли в </a:t>
            </a:r>
            <a:r>
              <a:rPr lang="ru-RU" altLang="ru-RU" b="1" dirty="0" smtClean="0"/>
              <a:t>груди;</a:t>
            </a:r>
            <a:endParaRPr lang="ru-RU" altLang="ru-RU" b="1" dirty="0"/>
          </a:p>
          <a:p>
            <a:pPr algn="l">
              <a:lnSpc>
                <a:spcPct val="110000"/>
              </a:lnSpc>
              <a:buClr>
                <a:schemeClr val="tx1"/>
              </a:buClr>
              <a:defRPr/>
            </a:pPr>
            <a:r>
              <a:rPr lang="ru-RU" altLang="ru-RU" b="1" dirty="0" smtClean="0"/>
              <a:t>- могут </a:t>
            </a:r>
            <a:r>
              <a:rPr lang="ru-RU" altLang="ru-RU" b="1" dirty="0"/>
              <a:t>быть мелкие плотные надключичные лимфоузлы (метастазы</a:t>
            </a:r>
            <a:r>
              <a:rPr lang="ru-RU" altLang="ru-RU" b="1" dirty="0" smtClean="0"/>
              <a:t>);</a:t>
            </a:r>
            <a:endParaRPr lang="ru-RU" altLang="ru-RU" b="1" dirty="0"/>
          </a:p>
          <a:p>
            <a:pPr algn="l">
              <a:lnSpc>
                <a:spcPct val="110000"/>
              </a:lnSpc>
              <a:buClr>
                <a:schemeClr val="tx1"/>
              </a:buClr>
              <a:defRPr/>
            </a:pPr>
            <a:r>
              <a:rPr lang="ru-RU" altLang="ru-RU" b="1" dirty="0" smtClean="0"/>
              <a:t>- при </a:t>
            </a:r>
            <a:r>
              <a:rPr lang="ru-RU" altLang="ru-RU" b="1" dirty="0"/>
              <a:t>появлении выпота в плевральной полости, он обычно  постоянно накапливается, его характер </a:t>
            </a:r>
            <a:r>
              <a:rPr lang="ru-RU" altLang="ru-RU" b="1" u="sng" dirty="0"/>
              <a:t>серозно-геморрагический</a:t>
            </a:r>
            <a:r>
              <a:rPr lang="ru-RU" altLang="ru-RU" b="1" dirty="0"/>
              <a:t>, (возможно обнаружение атипических клеток</a:t>
            </a:r>
            <a:r>
              <a:rPr lang="ru-RU" altLang="ru-RU" b="1" dirty="0" smtClean="0"/>
              <a:t>);</a:t>
            </a:r>
            <a:endParaRPr lang="ru-RU" altLang="ru-RU" b="1" dirty="0"/>
          </a:p>
          <a:p>
            <a:pPr algn="l">
              <a:lnSpc>
                <a:spcPct val="110000"/>
              </a:lnSpc>
              <a:buClr>
                <a:schemeClr val="tx1"/>
              </a:buClr>
              <a:defRPr/>
            </a:pPr>
            <a:r>
              <a:rPr lang="ru-RU" altLang="ru-RU" b="1" dirty="0" smtClean="0"/>
              <a:t>- резкое </a:t>
            </a:r>
            <a:r>
              <a:rPr lang="ru-RU" altLang="ru-RU" b="1" dirty="0" smtClean="0">
                <a:cs typeface="Arial" charset="0"/>
              </a:rPr>
              <a:t>ускоренное</a:t>
            </a:r>
            <a:r>
              <a:rPr lang="ru-RU" altLang="ru-RU" b="1" dirty="0" smtClean="0"/>
              <a:t> </a:t>
            </a:r>
            <a:r>
              <a:rPr lang="ru-RU" altLang="ru-RU" b="1" dirty="0"/>
              <a:t>СОЭ (50 мм/час и </a:t>
            </a:r>
            <a:r>
              <a:rPr lang="en-US" altLang="ru-RU" b="1" dirty="0">
                <a:cs typeface="Arial" charset="0"/>
              </a:rPr>
              <a:t>&gt;</a:t>
            </a:r>
            <a:r>
              <a:rPr lang="ru-RU" altLang="ru-RU" b="1" dirty="0" smtClean="0">
                <a:cs typeface="Arial" charset="0"/>
              </a:rPr>
              <a:t>);</a:t>
            </a:r>
            <a:r>
              <a:rPr lang="ru-RU" altLang="ru-RU" b="1" dirty="0" smtClean="0"/>
              <a:t> </a:t>
            </a:r>
            <a:r>
              <a:rPr lang="ru-RU" altLang="ru-RU" b="1" dirty="0" err="1" smtClean="0"/>
              <a:t>гиперфибриногенемия</a:t>
            </a:r>
            <a:r>
              <a:rPr lang="ru-RU" altLang="ru-RU" b="1" dirty="0" smtClean="0"/>
              <a:t>;</a:t>
            </a:r>
            <a:endParaRPr lang="ru-RU" altLang="ru-RU" b="1" dirty="0"/>
          </a:p>
          <a:p>
            <a:pPr algn="l">
              <a:lnSpc>
                <a:spcPct val="110000"/>
              </a:lnSpc>
              <a:buClr>
                <a:schemeClr val="tx1"/>
              </a:buClr>
              <a:defRPr/>
            </a:pPr>
            <a:r>
              <a:rPr lang="ru-RU" altLang="ru-RU" b="1" dirty="0" smtClean="0"/>
              <a:t>- реакция </a:t>
            </a:r>
            <a:r>
              <a:rPr lang="ru-RU" altLang="ru-RU" b="1" dirty="0"/>
              <a:t>на туберкулин (-)  или слабо(+)</a:t>
            </a:r>
          </a:p>
          <a:p>
            <a:pPr>
              <a:lnSpc>
                <a:spcPts val="1706"/>
              </a:lnSpc>
              <a:buClr>
                <a:schemeClr val="tx1"/>
              </a:buClr>
              <a:buFont typeface="Wingdings" panose="05000000000000000000" pitchFamily="2" charset="2"/>
              <a:buChar char="Ø"/>
              <a:defRPr/>
            </a:pPr>
            <a:endParaRPr lang="ru-RU" altLang="ru-RU" sz="1800" dirty="0"/>
          </a:p>
          <a:p>
            <a:pPr eaLnBrk="1" hangingPunct="1">
              <a:lnSpc>
                <a:spcPct val="90000"/>
              </a:lnSpc>
              <a:buFontTx/>
              <a:buChar char="-"/>
              <a:defRPr/>
            </a:pPr>
            <a:endParaRPr lang="ru-RU" altLang="ru-RU" sz="1950" dirty="0"/>
          </a:p>
        </p:txBody>
      </p:sp>
    </p:spTree>
    <p:extLst>
      <p:ext uri="{BB962C8B-B14F-4D97-AF65-F5344CB8AC3E}">
        <p14:creationId xmlns:p14="http://schemas.microsoft.com/office/powerpoint/2010/main" val="1822522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884" y="5143322"/>
            <a:ext cx="11127178" cy="1107996"/>
          </a:xfrm>
          <a:prstGeom prst="rect">
            <a:avLst/>
          </a:prstGeom>
          <a:solidFill>
            <a:srgbClr val="FFFF00"/>
          </a:solidFill>
          <a:ln>
            <a:solidFill>
              <a:schemeClr val="tx1"/>
            </a:solidFill>
          </a:ln>
        </p:spPr>
        <p:txBody>
          <a:bodyPr wrap="square" rtlCol="0">
            <a:spAutoFit/>
          </a:bodyPr>
          <a:lstStyle/>
          <a:p>
            <a:pPr algn="ctr"/>
            <a:r>
              <a:rPr lang="ru-RU" sz="2200" b="1" dirty="0"/>
              <a:t>Рентгенологически: симметричная диссеминация в средних и </a:t>
            </a:r>
            <a:r>
              <a:rPr lang="ru-RU" sz="2200" b="1" dirty="0" smtClean="0"/>
              <a:t>нижних отделах </a:t>
            </a:r>
            <a:r>
              <a:rPr lang="ru-RU" sz="2200" b="1" dirty="0"/>
              <a:t>легких, они не сливаются, их контуры четкие, </a:t>
            </a:r>
            <a:r>
              <a:rPr lang="ru-RU" sz="2200" b="1" dirty="0" smtClean="0"/>
              <a:t>неровные</a:t>
            </a:r>
            <a:r>
              <a:rPr lang="ru-RU" sz="2200" b="1" dirty="0"/>
              <a:t> </a:t>
            </a:r>
            <a:r>
              <a:rPr lang="ru-RU" sz="2200" b="1" dirty="0" smtClean="0"/>
              <a:t>(симптом «разменной </a:t>
            </a:r>
            <a:r>
              <a:rPr lang="ru-RU" sz="2200" b="1" dirty="0"/>
              <a:t>монеты</a:t>
            </a:r>
            <a:r>
              <a:rPr lang="ru-RU" sz="2200" b="1" dirty="0" smtClean="0"/>
              <a:t>»). </a:t>
            </a:r>
            <a:endParaRPr lang="ru-RU" sz="2200" b="1" dirty="0"/>
          </a:p>
          <a:p>
            <a:pPr algn="ctr"/>
            <a:r>
              <a:rPr lang="ru-RU" sz="2200" b="1" dirty="0"/>
              <a:t>Могут быть тени </a:t>
            </a:r>
            <a:r>
              <a:rPr lang="ru-RU" sz="2200" b="1" dirty="0" err="1"/>
              <a:t>гиперплазированных</a:t>
            </a:r>
            <a:r>
              <a:rPr lang="ru-RU" sz="2200" b="1" dirty="0"/>
              <a:t> лимфоузлов </a:t>
            </a:r>
            <a:r>
              <a:rPr lang="ru-RU" sz="2200" b="1" dirty="0" smtClean="0"/>
              <a:t>корня.</a:t>
            </a:r>
            <a:endParaRPr lang="ru-RU" sz="2200" b="1" dirty="0"/>
          </a:p>
        </p:txBody>
      </p:sp>
      <p:sp>
        <p:nvSpPr>
          <p:cNvPr id="4" name="TextBox 3"/>
          <p:cNvSpPr txBox="1"/>
          <p:nvPr/>
        </p:nvSpPr>
        <p:spPr>
          <a:xfrm>
            <a:off x="2609890" y="296161"/>
            <a:ext cx="6261266" cy="461665"/>
          </a:xfrm>
          <a:prstGeom prst="rect">
            <a:avLst/>
          </a:prstGeom>
          <a:solidFill>
            <a:schemeClr val="accent4">
              <a:lumMod val="20000"/>
              <a:lumOff val="80000"/>
            </a:schemeClr>
          </a:solidFill>
          <a:ln>
            <a:solidFill>
              <a:schemeClr val="tx1"/>
            </a:solidFill>
          </a:ln>
        </p:spPr>
        <p:txBody>
          <a:bodyPr wrap="none" rtlCol="0">
            <a:spAutoFit/>
          </a:bodyPr>
          <a:lstStyle/>
          <a:p>
            <a:r>
              <a:rPr lang="ru-RU" altLang="ru-RU" sz="2400" b="1" dirty="0">
                <a:solidFill>
                  <a:srgbClr val="7030A0"/>
                </a:solidFill>
              </a:rPr>
              <a:t>МЕТАСТАЗЫ РАКА ПРЕДСТАТЕЛЬНОЙ ЖЕЛЕЗЫ</a:t>
            </a: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5653" r="2480" b="53420"/>
          <a:stretch/>
        </p:blipFill>
        <p:spPr>
          <a:xfrm>
            <a:off x="1104405" y="1131699"/>
            <a:ext cx="3669476" cy="3637750"/>
          </a:xfrm>
          <a:prstGeom prst="rect">
            <a:avLst/>
          </a:prstGeom>
          <a:ln>
            <a:solidFill>
              <a:schemeClr val="tx1"/>
            </a:solidFill>
          </a:ln>
        </p:spPr>
      </p:pic>
      <p:pic>
        <p:nvPicPr>
          <p:cNvPr id="8" name="Рисунок 7"/>
          <p:cNvPicPr>
            <a:picLocks noChangeAspect="1"/>
          </p:cNvPicPr>
          <p:nvPr/>
        </p:nvPicPr>
        <p:blipFill>
          <a:blip r:embed="rId4"/>
          <a:stretch>
            <a:fillRect/>
          </a:stretch>
        </p:blipFill>
        <p:spPr>
          <a:xfrm>
            <a:off x="6252232" y="1131699"/>
            <a:ext cx="3979216" cy="3637750"/>
          </a:xfrm>
          <a:prstGeom prst="rect">
            <a:avLst/>
          </a:prstGeom>
        </p:spPr>
      </p:pic>
    </p:spTree>
    <p:extLst>
      <p:ext uri="{BB962C8B-B14F-4D97-AF65-F5344CB8AC3E}">
        <p14:creationId xmlns:p14="http://schemas.microsoft.com/office/powerpoint/2010/main" val="2461191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2677" y="391886"/>
            <a:ext cx="4698017" cy="584775"/>
          </a:xfrm>
          <a:prstGeom prst="rect">
            <a:avLst/>
          </a:prstGeom>
          <a:solidFill>
            <a:schemeClr val="accent4">
              <a:lumMod val="20000"/>
              <a:lumOff val="80000"/>
            </a:schemeClr>
          </a:solidFill>
          <a:ln>
            <a:solidFill>
              <a:schemeClr val="tx1"/>
            </a:solidFill>
          </a:ln>
        </p:spPr>
        <p:txBody>
          <a:bodyPr wrap="none" rtlCol="0">
            <a:spAutoFit/>
          </a:bodyPr>
          <a:lstStyle/>
          <a:p>
            <a:r>
              <a:rPr lang="ru-RU" altLang="ru-RU" sz="3200" b="1" dirty="0" smtClean="0">
                <a:solidFill>
                  <a:srgbClr val="7030A0"/>
                </a:solidFill>
              </a:rPr>
              <a:t>МЕТАСТАЗЫ РАКА ПОЧКИ</a:t>
            </a:r>
            <a:endParaRPr lang="ru-RU" sz="3200" b="1" dirty="0">
              <a:solidFill>
                <a:srgbClr val="7030A0"/>
              </a:solidFill>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0615" t="24868" r="9759"/>
          <a:stretch/>
        </p:blipFill>
        <p:spPr>
          <a:xfrm>
            <a:off x="6325429" y="1199408"/>
            <a:ext cx="5558537" cy="4865755"/>
          </a:xfrm>
          <a:prstGeom prst="roundRect">
            <a:avLst/>
          </a:prstGeom>
          <a:ln>
            <a:solidFill>
              <a:schemeClr val="tx1"/>
            </a:solidFill>
          </a:ln>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38" y="1199408"/>
            <a:ext cx="5227895" cy="4865755"/>
          </a:xfrm>
          <a:prstGeom prst="roundRect">
            <a:avLst/>
          </a:prstGeom>
          <a:ln>
            <a:solidFill>
              <a:schemeClr val="tx1"/>
            </a:solidFill>
          </a:ln>
        </p:spPr>
      </p:pic>
    </p:spTree>
    <p:extLst>
      <p:ext uri="{BB962C8B-B14F-4D97-AF65-F5344CB8AC3E}">
        <p14:creationId xmlns:p14="http://schemas.microsoft.com/office/powerpoint/2010/main" val="1323168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hkolageo.ru/mpakard/%D0%9F%D0%BD%D0%B5%D0%B2%D0%BC%D0%BE%D0%BA%D0%BE%D0%BD%D0%B8%D0%BE%D0%B7%D1%8B.+%D0%A1%D0%B8%D0%BB%D0%B8%D0%BA%D0%BE%D0%B7.+%D0%A1%D0%B8%D0%BB%D0%B8%D0%BA%D0%B0%D1%82%D0%BE%D0%B7%D1%8B+%D0%90%D1%81%D0%B8%D1%81%D1%82.+%D0%91%D0%BE%D0%B4%D0%BD%D0%B0%D1%80+%D0%A0.+%D0%AFd/im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123" y="382555"/>
            <a:ext cx="7620000" cy="571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8493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 r="714" b="10510"/>
          <a:stretch/>
        </p:blipFill>
        <p:spPr>
          <a:xfrm>
            <a:off x="2251788" y="495033"/>
            <a:ext cx="7921963" cy="5541875"/>
          </a:xfrm>
          <a:prstGeom prst="rect">
            <a:avLst/>
          </a:prstGeom>
          <a:ln>
            <a:solidFill>
              <a:schemeClr val="tx1"/>
            </a:solidFill>
          </a:ln>
        </p:spPr>
      </p:pic>
    </p:spTree>
    <p:extLst>
      <p:ext uri="{BB962C8B-B14F-4D97-AF65-F5344CB8AC3E}">
        <p14:creationId xmlns:p14="http://schemas.microsoft.com/office/powerpoint/2010/main" val="38458677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92128677"/>
              </p:ext>
            </p:extLst>
          </p:nvPr>
        </p:nvGraphicFramePr>
        <p:xfrm>
          <a:off x="1508167" y="1258785"/>
          <a:ext cx="9074499" cy="4891088"/>
        </p:xfrm>
        <a:graphic>
          <a:graphicData uri="http://schemas.openxmlformats.org/drawingml/2006/table">
            <a:tbl>
              <a:tblPr firstRow="1" bandRow="1">
                <a:tableStyleId>{5C22544A-7EE6-4342-B048-85BDC9FD1C3A}</a:tableStyleId>
              </a:tblPr>
              <a:tblGrid>
                <a:gridCol w="3024833"/>
                <a:gridCol w="3024833"/>
                <a:gridCol w="3024833"/>
              </a:tblGrid>
              <a:tr h="652758">
                <a:tc>
                  <a:txBody>
                    <a:bodyPr/>
                    <a:lstStyle/>
                    <a:p>
                      <a:pPr algn="ctr"/>
                      <a:endParaRPr lang="ru-RU" sz="2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ПНЕВМОКАНИОЗ</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ТУБЕРКУЛЕЗ</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9145">
                <a:tc>
                  <a:txBody>
                    <a:bodyPr/>
                    <a:lstStyle/>
                    <a:p>
                      <a:pPr algn="ctr">
                        <a:lnSpc>
                          <a:spcPct val="10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Стаж работы в пылевой профессии</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длительный</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отсутствует</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7605">
                <a:tc>
                  <a:txBody>
                    <a:bodyPr/>
                    <a:lstStyle/>
                    <a:p>
                      <a:pPr algn="ctr">
                        <a:lnSpc>
                          <a:spcPct val="10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Явления интоксикации</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отсутствуют</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имеются</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7605">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Одышка</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выражена рано</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появляется поздно </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739">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Кровохарканье</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редкие</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часты</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739">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Угольная мокрота</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выделяется </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4591050" algn="l"/>
                        </a:tabLst>
                      </a:pPr>
                      <a:r>
                        <a:rPr lang="ru-RU" sz="2400" b="1" dirty="0" smtClean="0">
                          <a:solidFill>
                            <a:srgbClr val="000000"/>
                          </a:solidFill>
                          <a:effectLst/>
                          <a:latin typeface="+mn-lt"/>
                          <a:ea typeface="Times New Roman" panose="02020603050405020304" pitchFamily="18" charset="0"/>
                        </a:rPr>
                        <a:t>отсутствует</a:t>
                      </a:r>
                      <a:endParaRPr lang="ru-RU" sz="2400" b="1" dirty="0">
                        <a:solidFill>
                          <a:srgbClr val="000000"/>
                        </a:solidFill>
                        <a:effectLst/>
                        <a:latin typeface="+mn-lt"/>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2309357" y="219058"/>
            <a:ext cx="7877669" cy="830997"/>
          </a:xfrm>
          <a:prstGeom prst="rect">
            <a:avLst/>
          </a:prstGeom>
          <a:noFill/>
        </p:spPr>
        <p:txBody>
          <a:bodyPr wrap="none" rtlCol="0">
            <a:spAutoFit/>
          </a:bodyPr>
          <a:lstStyle/>
          <a:p>
            <a:r>
              <a:rPr lang="ru-RU" sz="2400" b="1" u="sng" dirty="0" smtClean="0">
                <a:solidFill>
                  <a:srgbClr val="7030A0"/>
                </a:solidFill>
              </a:rPr>
              <a:t>КЛИНИЧЕСКИЕ РАЗЛИЧИЯ МЕЖДУ ПНЕВМОКАНИОЗОМ И</a:t>
            </a:r>
          </a:p>
          <a:p>
            <a:pPr algn="ctr"/>
            <a:r>
              <a:rPr lang="ru-RU" sz="2400" b="1" u="sng" dirty="0" smtClean="0">
                <a:solidFill>
                  <a:srgbClr val="7030A0"/>
                </a:solidFill>
              </a:rPr>
              <a:t>ДИССЕМИНИРОВАННЫМ ТУБЕРКУЛЕЗОМ ЛЕГКИХ.</a:t>
            </a:r>
            <a:endParaRPr lang="ru-RU" sz="2400" b="1" u="sng" dirty="0">
              <a:solidFill>
                <a:srgbClr val="7030A0"/>
              </a:solidFill>
            </a:endParaRPr>
          </a:p>
        </p:txBody>
      </p:sp>
    </p:spTree>
    <p:extLst>
      <p:ext uri="{BB962C8B-B14F-4D97-AF65-F5344CB8AC3E}">
        <p14:creationId xmlns:p14="http://schemas.microsoft.com/office/powerpoint/2010/main" val="4629911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4451" y="317235"/>
            <a:ext cx="9735742" cy="584775"/>
          </a:xfrm>
          <a:prstGeom prst="rect">
            <a:avLst/>
          </a:prstGeom>
          <a:solidFill>
            <a:schemeClr val="accent4">
              <a:lumMod val="20000"/>
              <a:lumOff val="80000"/>
            </a:schemeClr>
          </a:solidFill>
          <a:ln>
            <a:solidFill>
              <a:schemeClr val="tx1"/>
            </a:solidFill>
          </a:ln>
        </p:spPr>
        <p:txBody>
          <a:bodyPr wrap="none" rtlCol="0">
            <a:spAutoFit/>
          </a:bodyPr>
          <a:lstStyle/>
          <a:p>
            <a:r>
              <a:rPr lang="ru-RU" sz="3200" b="1" dirty="0" smtClean="0">
                <a:solidFill>
                  <a:srgbClr val="7030A0"/>
                </a:solidFill>
              </a:rPr>
              <a:t>РЕНТГЕНОЛОГИЧЕСКИЕ ПРИЗНАКИ ПНЕВМОКАНИОЗА</a:t>
            </a:r>
            <a:endParaRPr lang="ru-RU" sz="3200" b="1" dirty="0">
              <a:solidFill>
                <a:srgbClr val="7030A0"/>
              </a:solidFill>
            </a:endParaRPr>
          </a:p>
        </p:txBody>
      </p:sp>
      <p:sp>
        <p:nvSpPr>
          <p:cNvPr id="4" name="TextBox 3"/>
          <p:cNvSpPr txBox="1"/>
          <p:nvPr/>
        </p:nvSpPr>
        <p:spPr>
          <a:xfrm>
            <a:off x="4512624" y="1411584"/>
            <a:ext cx="7184571" cy="2936188"/>
          </a:xfrm>
          <a:prstGeom prst="rect">
            <a:avLst/>
          </a:prstGeom>
          <a:solidFill>
            <a:schemeClr val="accent2">
              <a:lumMod val="20000"/>
              <a:lumOff val="80000"/>
            </a:schemeClr>
          </a:solidFill>
          <a:ln>
            <a:solidFill>
              <a:schemeClr val="tx1"/>
            </a:solidFill>
          </a:ln>
        </p:spPr>
        <p:txBody>
          <a:bodyPr wrap="square" rtlCol="0">
            <a:spAutoFit/>
          </a:bodyPr>
          <a:lstStyle/>
          <a:p>
            <a:pPr lvl="0">
              <a:lnSpc>
                <a:spcPct val="120000"/>
              </a:lnSpc>
            </a:pPr>
            <a:r>
              <a:rPr lang="ru-RU" sz="2200" b="1" dirty="0"/>
              <a:t>1.Очаги расположены в боковых и средних  частях легких.</a:t>
            </a:r>
          </a:p>
          <a:p>
            <a:pPr lvl="0">
              <a:lnSpc>
                <a:spcPct val="120000"/>
              </a:lnSpc>
            </a:pPr>
            <a:r>
              <a:rPr lang="ru-RU" sz="2200" b="1" dirty="0"/>
              <a:t>2. Очаги плотные, контуры их четкие</a:t>
            </a:r>
          </a:p>
          <a:p>
            <a:pPr lvl="0">
              <a:lnSpc>
                <a:spcPct val="120000"/>
              </a:lnSpc>
            </a:pPr>
            <a:r>
              <a:rPr lang="ru-RU" sz="2200" b="1" dirty="0"/>
              <a:t> неправильны и зигзагообразны.</a:t>
            </a:r>
          </a:p>
          <a:p>
            <a:pPr lvl="0">
              <a:lnSpc>
                <a:spcPct val="120000"/>
              </a:lnSpc>
            </a:pPr>
            <a:r>
              <a:rPr lang="ru-RU" sz="2200" b="1" dirty="0"/>
              <a:t>3. Расположены симметрично с обеих сторон,</a:t>
            </a:r>
          </a:p>
          <a:p>
            <a:pPr lvl="0">
              <a:lnSpc>
                <a:spcPct val="120000"/>
              </a:lnSpc>
            </a:pPr>
            <a:r>
              <a:rPr lang="ru-RU" sz="2200" b="1" dirty="0"/>
              <a:t>без тенденции к слиянию и распаду.</a:t>
            </a:r>
          </a:p>
          <a:p>
            <a:pPr lvl="0">
              <a:lnSpc>
                <a:spcPct val="120000"/>
              </a:lnSpc>
            </a:pPr>
            <a:r>
              <a:rPr lang="ru-RU" sz="2200" b="1" dirty="0"/>
              <a:t>4. Корни легких значительно </a:t>
            </a:r>
            <a:r>
              <a:rPr lang="ru-RU" sz="2200" b="1" dirty="0" smtClean="0"/>
              <a:t>уплотнены, </a:t>
            </a:r>
            <a:r>
              <a:rPr lang="ru-RU" sz="2200" b="1" dirty="0" err="1" smtClean="0"/>
              <a:t>безструктурны</a:t>
            </a:r>
            <a:r>
              <a:rPr lang="ru-RU" sz="2200" b="1" dirty="0"/>
              <a:t>.</a:t>
            </a:r>
          </a:p>
        </p:txBody>
      </p:sp>
      <p:sp>
        <p:nvSpPr>
          <p:cNvPr id="5" name="TextBox 4"/>
          <p:cNvSpPr txBox="1"/>
          <p:nvPr/>
        </p:nvSpPr>
        <p:spPr>
          <a:xfrm>
            <a:off x="310603" y="5058854"/>
            <a:ext cx="11483439" cy="1200329"/>
          </a:xfrm>
          <a:prstGeom prst="rect">
            <a:avLst/>
          </a:prstGeom>
          <a:solidFill>
            <a:srgbClr val="FFFF00"/>
          </a:solidFill>
          <a:ln>
            <a:solidFill>
              <a:schemeClr val="tx1"/>
            </a:solidFill>
          </a:ln>
        </p:spPr>
        <p:txBody>
          <a:bodyPr wrap="square" rtlCol="0">
            <a:spAutoFit/>
          </a:bodyPr>
          <a:lstStyle/>
          <a:p>
            <a:pPr algn="ctr"/>
            <a:r>
              <a:rPr lang="ru-RU" sz="2400" b="1" dirty="0"/>
              <a:t>Наиболее характерной чертой </a:t>
            </a:r>
            <a:r>
              <a:rPr lang="ru-RU" sz="2400" b="1" dirty="0" err="1"/>
              <a:t>пневмоканиоза</a:t>
            </a:r>
            <a:r>
              <a:rPr lang="ru-RU" sz="2400" b="1" dirty="0"/>
              <a:t> следует считать резкое</a:t>
            </a:r>
          </a:p>
          <a:p>
            <a:pPr algn="ctr"/>
            <a:r>
              <a:rPr lang="ru-RU" sz="2400" b="1" dirty="0" err="1"/>
              <a:t>несосответствие</a:t>
            </a:r>
            <a:r>
              <a:rPr lang="ru-RU" sz="2400" b="1" dirty="0"/>
              <a:t> между массивной рентгенологической тенью и</a:t>
            </a:r>
          </a:p>
          <a:p>
            <a:pPr algn="ctr"/>
            <a:r>
              <a:rPr lang="ru-RU" sz="2400" b="1" dirty="0"/>
              <a:t>сравнительно немногочисленными данными </a:t>
            </a:r>
            <a:r>
              <a:rPr lang="ru-RU" sz="2400" b="1" dirty="0" err="1"/>
              <a:t>физикального</a:t>
            </a:r>
            <a:r>
              <a:rPr lang="ru-RU" sz="2400" b="1" dirty="0"/>
              <a:t> исследования.</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3156" t="4156" r="1615" b="9264"/>
          <a:stretch/>
        </p:blipFill>
        <p:spPr>
          <a:xfrm>
            <a:off x="439386" y="1292831"/>
            <a:ext cx="3384467" cy="3285890"/>
          </a:xfrm>
          <a:prstGeom prst="rect">
            <a:avLst/>
          </a:prstGeom>
          <a:ln>
            <a:solidFill>
              <a:schemeClr val="tx1"/>
            </a:solidFill>
          </a:ln>
        </p:spPr>
      </p:pic>
    </p:spTree>
    <p:extLst>
      <p:ext uri="{BB962C8B-B14F-4D97-AF65-F5344CB8AC3E}">
        <p14:creationId xmlns:p14="http://schemas.microsoft.com/office/powerpoint/2010/main" val="33521284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24103" t="44198" r="11375" b="11653"/>
          <a:stretch/>
        </p:blipFill>
        <p:spPr>
          <a:xfrm>
            <a:off x="6785262" y="1160017"/>
            <a:ext cx="5171343" cy="5403847"/>
          </a:xfrm>
          <a:prstGeom prst="roundRect">
            <a:avLst/>
          </a:prstGeom>
          <a:ln>
            <a:solidFill>
              <a:schemeClr val="tx1"/>
            </a:solidFill>
          </a:ln>
        </p:spPr>
      </p:pic>
      <p:sp>
        <p:nvSpPr>
          <p:cNvPr id="4" name="TextBox 3"/>
          <p:cNvSpPr txBox="1"/>
          <p:nvPr/>
        </p:nvSpPr>
        <p:spPr>
          <a:xfrm>
            <a:off x="8275472" y="5771999"/>
            <a:ext cx="2190921" cy="461665"/>
          </a:xfrm>
          <a:prstGeom prst="rect">
            <a:avLst/>
          </a:prstGeom>
          <a:solidFill>
            <a:srgbClr val="FFC000"/>
          </a:solidFill>
          <a:ln>
            <a:solidFill>
              <a:schemeClr val="tx1"/>
            </a:solidFill>
          </a:ln>
        </p:spPr>
        <p:txBody>
          <a:bodyPr wrap="none" rtlCol="0">
            <a:spAutoFit/>
          </a:bodyPr>
          <a:lstStyle/>
          <a:p>
            <a:r>
              <a:rPr lang="ru-RU" sz="2400" b="1" spc="300" dirty="0" smtClean="0"/>
              <a:t>ТУБЕРКУЛЕЗ</a:t>
            </a:r>
            <a:endParaRPr lang="ru-RU" sz="2400" b="1" spc="300" dirty="0"/>
          </a:p>
        </p:txBody>
      </p:sp>
      <p:sp>
        <p:nvSpPr>
          <p:cNvPr id="3" name="TextBox 2"/>
          <p:cNvSpPr txBox="1"/>
          <p:nvPr/>
        </p:nvSpPr>
        <p:spPr>
          <a:xfrm>
            <a:off x="1184451" y="317235"/>
            <a:ext cx="9735742" cy="584775"/>
          </a:xfrm>
          <a:prstGeom prst="rect">
            <a:avLst/>
          </a:prstGeom>
          <a:solidFill>
            <a:schemeClr val="accent4">
              <a:lumMod val="20000"/>
              <a:lumOff val="80000"/>
            </a:schemeClr>
          </a:solidFill>
          <a:ln>
            <a:solidFill>
              <a:schemeClr val="tx1"/>
            </a:solidFill>
          </a:ln>
        </p:spPr>
        <p:txBody>
          <a:bodyPr wrap="none" rtlCol="0">
            <a:spAutoFit/>
          </a:bodyPr>
          <a:lstStyle/>
          <a:p>
            <a:r>
              <a:rPr lang="ru-RU" sz="3200" b="1" dirty="0" smtClean="0">
                <a:solidFill>
                  <a:srgbClr val="7030A0"/>
                </a:solidFill>
              </a:rPr>
              <a:t>РЕНТГЕНОЛОГИЧЕСКИЕ ПРИЗНАКИ ПНЕВМОКАНИОЗА</a:t>
            </a:r>
            <a:endParaRPr lang="ru-RU" sz="3200" b="1" dirty="0">
              <a:solidFill>
                <a:srgbClr val="7030A0"/>
              </a:solidFill>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1636" t="21047" r="19786" b="21484"/>
          <a:stretch/>
        </p:blipFill>
        <p:spPr>
          <a:xfrm>
            <a:off x="182912" y="1105842"/>
            <a:ext cx="6142426" cy="5458022"/>
          </a:xfrm>
          <a:prstGeom prst="roundRect">
            <a:avLst/>
          </a:prstGeom>
          <a:ln>
            <a:solidFill>
              <a:schemeClr val="tx1"/>
            </a:solidFill>
          </a:ln>
        </p:spPr>
      </p:pic>
      <p:sp>
        <p:nvSpPr>
          <p:cNvPr id="5" name="TextBox 4"/>
          <p:cNvSpPr txBox="1"/>
          <p:nvPr/>
        </p:nvSpPr>
        <p:spPr>
          <a:xfrm>
            <a:off x="1579275" y="5871366"/>
            <a:ext cx="2944076" cy="461665"/>
          </a:xfrm>
          <a:prstGeom prst="rect">
            <a:avLst/>
          </a:prstGeom>
          <a:solidFill>
            <a:srgbClr val="FFC000"/>
          </a:solidFill>
          <a:ln>
            <a:solidFill>
              <a:schemeClr val="tx1"/>
            </a:solidFill>
          </a:ln>
        </p:spPr>
        <p:txBody>
          <a:bodyPr wrap="none" rtlCol="0">
            <a:spAutoFit/>
          </a:bodyPr>
          <a:lstStyle/>
          <a:p>
            <a:r>
              <a:rPr lang="ru-RU" sz="2400" b="1" spc="300" dirty="0" smtClean="0"/>
              <a:t>ПНЕВМОКАНИОЗ</a:t>
            </a:r>
            <a:endParaRPr lang="ru-RU" sz="2400" b="1" spc="300" dirty="0"/>
          </a:p>
        </p:txBody>
      </p:sp>
    </p:spTree>
    <p:extLst>
      <p:ext uri="{BB962C8B-B14F-4D97-AF65-F5344CB8AC3E}">
        <p14:creationId xmlns:p14="http://schemas.microsoft.com/office/powerpoint/2010/main" val="16447012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5605153" y="1396055"/>
            <a:ext cx="6246421" cy="4529732"/>
          </a:xfrm>
          <a:ln>
            <a:solidFill>
              <a:schemeClr val="tx1"/>
            </a:solidFill>
          </a:ln>
        </p:spPr>
        <p:txBody>
          <a:bodyPr>
            <a:normAutofit lnSpcReduction="10000"/>
          </a:bodyPr>
          <a:lstStyle/>
          <a:p>
            <a:pPr algn="ctr" eaLnBrk="1" hangingPunct="1">
              <a:lnSpc>
                <a:spcPct val="130000"/>
              </a:lnSpc>
              <a:buFont typeface="Wingdings" panose="05000000000000000000" pitchFamily="2" charset="2"/>
              <a:buNone/>
              <a:defRPr/>
            </a:pPr>
            <a:r>
              <a:rPr lang="ru-RU" altLang="ru-RU" sz="2600" dirty="0" smtClean="0"/>
              <a:t>   </a:t>
            </a:r>
            <a:r>
              <a:rPr lang="ru-RU" altLang="ru-RU" sz="2600" b="1" dirty="0"/>
              <a:t>(болезнь </a:t>
            </a:r>
            <a:r>
              <a:rPr lang="ru-RU" altLang="ru-RU" sz="2600" b="1" dirty="0" err="1"/>
              <a:t>Хаммена</a:t>
            </a:r>
            <a:r>
              <a:rPr lang="ru-RU" altLang="ru-RU" sz="2600" b="1" dirty="0"/>
              <a:t>-Рича) – своеобразный патологический процесс неясной природы, характеризующийся нарастающей дыхательной недостаточностью вследствие развития в интерстициальной ткани легких </a:t>
            </a:r>
            <a:r>
              <a:rPr lang="ru-RU" altLang="ru-RU" sz="2600" b="1" dirty="0" err="1"/>
              <a:t>небактериального</a:t>
            </a:r>
            <a:r>
              <a:rPr lang="ru-RU" altLang="ru-RU" sz="2600" b="1" dirty="0"/>
              <a:t> воспаления, приводящего к ее прогрессирующему фиброзу</a:t>
            </a:r>
            <a:r>
              <a:rPr lang="ru-RU" altLang="ru-RU" sz="2100" b="1" dirty="0"/>
              <a:t>.</a:t>
            </a:r>
          </a:p>
        </p:txBody>
      </p:sp>
      <p:pic>
        <p:nvPicPr>
          <p:cNvPr id="2" name="Рисунок 1"/>
          <p:cNvPicPr>
            <a:picLocks noChangeAspect="1"/>
          </p:cNvPicPr>
          <p:nvPr/>
        </p:nvPicPr>
        <p:blipFill>
          <a:blip r:embed="rId3"/>
          <a:stretch>
            <a:fillRect/>
          </a:stretch>
        </p:blipFill>
        <p:spPr>
          <a:xfrm>
            <a:off x="378021" y="1396055"/>
            <a:ext cx="4785775" cy="4529732"/>
          </a:xfrm>
          <a:prstGeom prst="rect">
            <a:avLst/>
          </a:prstGeom>
        </p:spPr>
      </p:pic>
      <p:sp>
        <p:nvSpPr>
          <p:cNvPr id="4" name="Прямоугольник 3"/>
          <p:cNvSpPr/>
          <p:nvPr/>
        </p:nvSpPr>
        <p:spPr>
          <a:xfrm>
            <a:off x="1163782" y="298084"/>
            <a:ext cx="10153402" cy="830997"/>
          </a:xfrm>
          <a:prstGeom prst="rect">
            <a:avLst/>
          </a:prstGeom>
        </p:spPr>
        <p:txBody>
          <a:bodyPr wrap="square">
            <a:spAutoFit/>
          </a:bodyPr>
          <a:lstStyle/>
          <a:p>
            <a:pPr algn="ctr">
              <a:lnSpc>
                <a:spcPct val="120000"/>
              </a:lnSpc>
              <a:defRPr/>
            </a:pPr>
            <a:r>
              <a:rPr lang="ru-RU" altLang="ru-RU" sz="2800" b="1" u="sng" dirty="0" smtClean="0">
                <a:solidFill>
                  <a:srgbClr val="7030A0"/>
                </a:solidFill>
              </a:rPr>
              <a:t>ИДЕОПАТИЧЕСКИЙ  ФИБРОЗИРУЮЩИЙ </a:t>
            </a:r>
            <a:r>
              <a:rPr lang="ru-RU" altLang="ru-RU" sz="2800" b="1" u="sng" dirty="0">
                <a:solidFill>
                  <a:srgbClr val="7030A0"/>
                </a:solidFill>
              </a:rPr>
              <a:t>АЛЬВЕОЛИТ </a:t>
            </a:r>
            <a:r>
              <a:rPr lang="ru-RU" altLang="ru-RU" b="1" dirty="0" smtClean="0">
                <a:solidFill>
                  <a:srgbClr val="7030A0"/>
                </a:solidFill>
              </a:rPr>
              <a:t>–  </a:t>
            </a:r>
            <a:r>
              <a:rPr lang="ru-RU" altLang="ru-RU" sz="4000" b="1" dirty="0">
                <a:solidFill>
                  <a:srgbClr val="7030A0"/>
                </a:solidFill>
              </a:rPr>
              <a:t>ИФА</a:t>
            </a:r>
            <a:r>
              <a:rPr lang="ru-RU" altLang="ru-RU" dirty="0">
                <a:solidFill>
                  <a:srgbClr val="7030A0"/>
                </a:solidFill>
              </a:rPr>
              <a:t> </a:t>
            </a:r>
          </a:p>
        </p:txBody>
      </p:sp>
    </p:spTree>
    <p:extLst>
      <p:ext uri="{BB962C8B-B14F-4D97-AF65-F5344CB8AC3E}">
        <p14:creationId xmlns:p14="http://schemas.microsoft.com/office/powerpoint/2010/main" val="21696641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154379" y="201592"/>
            <a:ext cx="11863450" cy="6448589"/>
          </a:xfrm>
        </p:spPr>
        <p:txBody>
          <a:bodyPr>
            <a:normAutofit fontScale="40000" lnSpcReduction="20000"/>
          </a:bodyPr>
          <a:lstStyle/>
          <a:p>
            <a:pPr marL="0" indent="0" algn="ctr">
              <a:lnSpc>
                <a:spcPct val="110000"/>
              </a:lnSpc>
              <a:buNone/>
            </a:pPr>
            <a:r>
              <a:rPr lang="ru-RU" sz="6000" b="1" u="sng" dirty="0" smtClean="0">
                <a:solidFill>
                  <a:srgbClr val="7030A0"/>
                </a:solidFill>
              </a:rPr>
              <a:t>ВРАЧ ПЕРВИЧНОГО ЗВЕНА ДОЛЖЕН ПРЕДПОЛОЖИТЬ</a:t>
            </a:r>
          </a:p>
          <a:p>
            <a:pPr marL="0" indent="0" algn="ctr">
              <a:lnSpc>
                <a:spcPct val="110000"/>
              </a:lnSpc>
              <a:buNone/>
            </a:pPr>
            <a:r>
              <a:rPr lang="ru-RU" sz="6000" b="1" u="sng" dirty="0" smtClean="0">
                <a:solidFill>
                  <a:srgbClr val="7030A0"/>
                </a:solidFill>
              </a:rPr>
              <a:t>НАЛИЧИЕ </a:t>
            </a:r>
            <a:r>
              <a:rPr lang="ru-RU" sz="10000" b="1" u="sng" dirty="0" smtClean="0">
                <a:solidFill>
                  <a:srgbClr val="7030A0"/>
                </a:solidFill>
              </a:rPr>
              <a:t>ИФА</a:t>
            </a:r>
            <a:r>
              <a:rPr lang="ru-RU" sz="6000" b="1" u="sng" dirty="0" smtClean="0">
                <a:solidFill>
                  <a:srgbClr val="7030A0"/>
                </a:solidFill>
              </a:rPr>
              <a:t> ЕСЛИ ЭТО:</a:t>
            </a:r>
          </a:p>
          <a:p>
            <a:pPr marL="0" indent="0" algn="ctr">
              <a:buNone/>
            </a:pPr>
            <a:endParaRPr lang="ru-RU" sz="4000" b="1" dirty="0">
              <a:solidFill>
                <a:srgbClr val="7030A0"/>
              </a:solidFill>
            </a:endParaRPr>
          </a:p>
          <a:p>
            <a:pPr>
              <a:lnSpc>
                <a:spcPct val="110000"/>
              </a:lnSpc>
            </a:pPr>
            <a:r>
              <a:rPr lang="ru-RU" sz="6000" b="1" dirty="0" smtClean="0"/>
              <a:t>- Мужчина </a:t>
            </a:r>
            <a:r>
              <a:rPr lang="ru-RU" sz="6000" b="1" dirty="0"/>
              <a:t>старше 60 лет.</a:t>
            </a:r>
          </a:p>
          <a:p>
            <a:pPr>
              <a:lnSpc>
                <a:spcPct val="110000"/>
              </a:lnSpc>
            </a:pPr>
            <a:r>
              <a:rPr lang="ru-RU" sz="6000" b="1" dirty="0" smtClean="0"/>
              <a:t>- Курильщик </a:t>
            </a:r>
            <a:r>
              <a:rPr lang="ru-RU" sz="6000" b="1" dirty="0"/>
              <a:t>или бывший курильщик.</a:t>
            </a:r>
          </a:p>
          <a:p>
            <a:pPr>
              <a:lnSpc>
                <a:spcPct val="110000"/>
              </a:lnSpc>
            </a:pPr>
            <a:r>
              <a:rPr lang="ru-RU" sz="6000" b="1" dirty="0" smtClean="0"/>
              <a:t>- Сухой </a:t>
            </a:r>
            <a:r>
              <a:rPr lang="ru-RU" sz="6000" b="1" dirty="0"/>
              <a:t>кашель.</a:t>
            </a:r>
          </a:p>
          <a:p>
            <a:pPr>
              <a:lnSpc>
                <a:spcPct val="110000"/>
              </a:lnSpc>
            </a:pPr>
            <a:r>
              <a:rPr lang="ru-RU" sz="6000" b="1" dirty="0" smtClean="0"/>
              <a:t>- Одышка </a:t>
            </a:r>
            <a:r>
              <a:rPr lang="ru-RU" sz="6000" b="1" dirty="0"/>
              <a:t>возникающая или усиливающаяся при физической нагрузке (более 6 месяцев).</a:t>
            </a:r>
          </a:p>
          <a:p>
            <a:pPr>
              <a:lnSpc>
                <a:spcPct val="110000"/>
              </a:lnSpc>
            </a:pPr>
            <a:r>
              <a:rPr lang="ru-RU" sz="6000" b="1" dirty="0" smtClean="0"/>
              <a:t>- Которая </a:t>
            </a:r>
            <a:r>
              <a:rPr lang="ru-RU" sz="6000" b="1" dirty="0"/>
              <a:t>неуклонно прогрессируют и носит </a:t>
            </a:r>
            <a:r>
              <a:rPr lang="ru-RU" sz="6000" b="1" dirty="0" err="1"/>
              <a:t>инспирационной</a:t>
            </a:r>
            <a:r>
              <a:rPr lang="ru-RU" sz="6000" b="1" dirty="0"/>
              <a:t> характер.</a:t>
            </a:r>
          </a:p>
          <a:p>
            <a:pPr>
              <a:lnSpc>
                <a:spcPct val="110000"/>
              </a:lnSpc>
            </a:pPr>
            <a:r>
              <a:rPr lang="ru-RU" sz="6000" b="1" dirty="0" smtClean="0"/>
              <a:t>- «</a:t>
            </a:r>
            <a:r>
              <a:rPr lang="ru-RU" sz="6000" b="1" dirty="0"/>
              <a:t>Треск целлофана» в нижних отделах легких.</a:t>
            </a:r>
          </a:p>
          <a:p>
            <a:pPr>
              <a:lnSpc>
                <a:spcPct val="110000"/>
              </a:lnSpc>
            </a:pPr>
            <a:r>
              <a:rPr lang="ru-RU" sz="6000" b="1" dirty="0" smtClean="0"/>
              <a:t>- Пальцы </a:t>
            </a:r>
            <a:r>
              <a:rPr lang="ru-RU" sz="6000" b="1" dirty="0"/>
              <a:t>Гиппократа или синдром «барабанных палочек» .</a:t>
            </a:r>
          </a:p>
          <a:p>
            <a:pPr>
              <a:lnSpc>
                <a:spcPct val="110000"/>
              </a:lnSpc>
            </a:pPr>
            <a:r>
              <a:rPr lang="ru-RU" sz="6000" b="1" dirty="0" smtClean="0"/>
              <a:t>- Синдром </a:t>
            </a:r>
            <a:r>
              <a:rPr lang="ru-RU" sz="6000" b="1" dirty="0"/>
              <a:t>легочной диссеминации на рентгенограмме;</a:t>
            </a:r>
          </a:p>
          <a:p>
            <a:pPr>
              <a:lnSpc>
                <a:spcPct val="110000"/>
              </a:lnSpc>
            </a:pPr>
            <a:r>
              <a:rPr lang="ru-RU" sz="6000" b="1" dirty="0" smtClean="0"/>
              <a:t>- </a:t>
            </a:r>
            <a:r>
              <a:rPr lang="ru-RU" sz="6000" b="1" dirty="0" err="1" smtClean="0"/>
              <a:t>Рестриктивные</a:t>
            </a:r>
            <a:r>
              <a:rPr lang="ru-RU" sz="6000" b="1" dirty="0" smtClean="0"/>
              <a:t> </a:t>
            </a:r>
            <a:r>
              <a:rPr lang="ru-RU" sz="6000" b="1" dirty="0" err="1"/>
              <a:t>изменеия</a:t>
            </a:r>
            <a:r>
              <a:rPr lang="ru-RU" sz="6000" b="1" dirty="0"/>
              <a:t> на ФВД.</a:t>
            </a:r>
          </a:p>
          <a:p>
            <a:pPr>
              <a:lnSpc>
                <a:spcPct val="110000"/>
              </a:lnSpc>
            </a:pPr>
            <a:r>
              <a:rPr lang="ru-RU" sz="6000" b="1" dirty="0" smtClean="0"/>
              <a:t>- Цианоз</a:t>
            </a:r>
            <a:r>
              <a:rPr lang="ru-RU" sz="6000" b="1" dirty="0"/>
              <a:t>, периферические </a:t>
            </a:r>
            <a:r>
              <a:rPr lang="ru-RU" sz="6000" b="1" dirty="0" smtClean="0"/>
              <a:t>отеки </a:t>
            </a:r>
            <a:r>
              <a:rPr lang="ru-RU" sz="6000" b="1" dirty="0"/>
              <a:t>– на поздних стадиях</a:t>
            </a:r>
            <a:r>
              <a:rPr lang="ru-RU" sz="6000" b="1" dirty="0" smtClean="0"/>
              <a:t>.</a:t>
            </a:r>
            <a:endParaRPr lang="ru-RU" sz="6000" b="1" dirty="0"/>
          </a:p>
        </p:txBody>
      </p:sp>
    </p:spTree>
    <p:extLst>
      <p:ext uri="{BB962C8B-B14F-4D97-AF65-F5344CB8AC3E}">
        <p14:creationId xmlns:p14="http://schemas.microsoft.com/office/powerpoint/2010/main" val="1804220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txBox="1">
            <a:spLocks noGrp="1"/>
          </p:cNvSpPr>
          <p:nvPr/>
        </p:nvSpPr>
        <p:spPr bwMode="auto">
          <a:xfrm>
            <a:off x="7210425" y="6243638"/>
            <a:ext cx="120015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sz="900" dirty="0">
              <a:effectLst>
                <a:outerShdw blurRad="38100" dist="38100" dir="2700000" algn="tl">
                  <a:srgbClr val="000000"/>
                </a:outerShdw>
              </a:effectLst>
            </a:endParaRPr>
          </a:p>
        </p:txBody>
      </p:sp>
      <p:sp>
        <p:nvSpPr>
          <p:cNvPr id="39938" name="Rectangle 2"/>
          <p:cNvSpPr>
            <a:spLocks noGrp="1" noChangeArrowheads="1"/>
          </p:cNvSpPr>
          <p:nvPr>
            <p:ph type="subTitle" idx="1"/>
          </p:nvPr>
        </p:nvSpPr>
        <p:spPr>
          <a:xfrm>
            <a:off x="629391" y="430399"/>
            <a:ext cx="10509663" cy="5619750"/>
          </a:xfrm>
        </p:spPr>
        <p:txBody>
          <a:bodyPr>
            <a:normAutofit/>
          </a:bodyPr>
          <a:lstStyle/>
          <a:p>
            <a:pPr marL="457200" indent="-457200" algn="ctr">
              <a:lnSpc>
                <a:spcPct val="100000"/>
              </a:lnSpc>
              <a:buNone/>
              <a:defRPr/>
            </a:pPr>
            <a:r>
              <a:rPr lang="ru-RU" altLang="ru-RU" sz="2800" b="1" dirty="0" smtClean="0">
                <a:solidFill>
                  <a:srgbClr val="7030A0"/>
                </a:solidFill>
              </a:rPr>
              <a:t>ДИССЕМИНИРОВАННЫЕ ЗАБОЛЕВАНИЯ ЛЕГКИХ ИЛИ СИНДРОМОМ ДИССЕМИНИРОВАННОГО ПОРАЖЕНИЯ ЛЕГКИХ</a:t>
            </a:r>
          </a:p>
          <a:p>
            <a:pPr marL="457200" indent="-457200" algn="ctr">
              <a:lnSpc>
                <a:spcPct val="100000"/>
              </a:lnSpc>
              <a:buNone/>
              <a:defRPr/>
            </a:pPr>
            <a:r>
              <a:rPr lang="ru-RU" altLang="ru-RU" sz="1800" dirty="0"/>
              <a:t>	</a:t>
            </a:r>
            <a:r>
              <a:rPr lang="ru-RU" altLang="ru-RU" sz="2400" b="1" dirty="0"/>
              <a:t>Объединяет группу болезней общим клиническим признаком для которых является нарастающая одышка и наличие рентгенологического синдрома легочной диссеминации, проявляющегося изменениями в обеих легких узелкового (очагового), сетчатого или смешанного характера, занимающих все легочные поля или большую их </a:t>
            </a:r>
            <a:r>
              <a:rPr lang="ru-RU" altLang="ru-RU" sz="2400" b="1" dirty="0" smtClean="0"/>
              <a:t>часть</a:t>
            </a:r>
            <a:endParaRPr lang="ru-RU" altLang="ru-RU" sz="24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916" y="3680607"/>
            <a:ext cx="2591976" cy="236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073" y="3680607"/>
            <a:ext cx="2756011" cy="236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8090" y="3680607"/>
            <a:ext cx="2762335" cy="236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0547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subTitle" idx="1"/>
          </p:nvPr>
        </p:nvSpPr>
        <p:spPr>
          <a:xfrm>
            <a:off x="1330035" y="4956820"/>
            <a:ext cx="8906493" cy="1158972"/>
          </a:xfrm>
          <a:solidFill>
            <a:srgbClr val="FFFF00"/>
          </a:solidFill>
          <a:ln>
            <a:solidFill>
              <a:schemeClr val="tx1"/>
            </a:solidFill>
          </a:ln>
        </p:spPr>
        <p:txBody>
          <a:bodyPr>
            <a:normAutofit/>
          </a:bodyPr>
          <a:lstStyle/>
          <a:p>
            <a:pPr>
              <a:buClr>
                <a:schemeClr val="tx1"/>
              </a:buClr>
              <a:defRPr/>
            </a:pPr>
            <a:r>
              <a:rPr lang="ru-RU" altLang="ru-RU" b="1" dirty="0" smtClean="0"/>
              <a:t>Рентгенологически: </a:t>
            </a:r>
            <a:r>
              <a:rPr lang="ru-RU" altLang="ru-RU" b="1" dirty="0"/>
              <a:t>усиление (мелкосетчатая деформация) легочного </a:t>
            </a:r>
            <a:r>
              <a:rPr lang="ru-RU" altLang="ru-RU" b="1" dirty="0" smtClean="0"/>
              <a:t>рисунка, развитие </a:t>
            </a:r>
            <a:r>
              <a:rPr lang="ru-RU" altLang="ru-RU" b="1" dirty="0"/>
              <a:t>диффузного пневмофиброза с </a:t>
            </a:r>
            <a:r>
              <a:rPr lang="ru-RU" altLang="ru-RU" b="1" dirty="0" err="1"/>
              <a:t>трасформацией</a:t>
            </a:r>
            <a:r>
              <a:rPr lang="ru-RU" altLang="ru-RU" b="1" dirty="0"/>
              <a:t> в ячеистое легкое</a:t>
            </a:r>
          </a:p>
          <a:p>
            <a:pPr algn="ctr">
              <a:buFont typeface="Wingdings" panose="05000000000000000000" pitchFamily="2" charset="2"/>
              <a:buNone/>
              <a:defRPr/>
            </a:pPr>
            <a:endParaRPr lang="ru-RU" altLang="ru-RU" sz="2100" dirty="0"/>
          </a:p>
        </p:txBody>
      </p:sp>
      <p:sp>
        <p:nvSpPr>
          <p:cNvPr id="2" name="Прямоугольник 1"/>
          <p:cNvSpPr/>
          <p:nvPr/>
        </p:nvSpPr>
        <p:spPr>
          <a:xfrm>
            <a:off x="2074882" y="316472"/>
            <a:ext cx="7058022" cy="646331"/>
          </a:xfrm>
          <a:prstGeom prst="rect">
            <a:avLst/>
          </a:prstGeom>
          <a:solidFill>
            <a:schemeClr val="accent4">
              <a:lumMod val="20000"/>
              <a:lumOff val="80000"/>
            </a:schemeClr>
          </a:solidFill>
          <a:ln>
            <a:solidFill>
              <a:schemeClr val="tx1"/>
            </a:solidFill>
          </a:ln>
        </p:spPr>
        <p:txBody>
          <a:bodyPr wrap="none">
            <a:spAutoFit/>
          </a:bodyPr>
          <a:lstStyle/>
          <a:p>
            <a:r>
              <a:rPr lang="ru-RU" sz="3600" b="1" dirty="0">
                <a:solidFill>
                  <a:srgbClr val="7030A0"/>
                </a:solidFill>
              </a:rPr>
              <a:t>Рентгенологическая картина ИФА.</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40" y="1452258"/>
            <a:ext cx="3387364" cy="3015107"/>
          </a:xfrm>
          <a:prstGeom prst="roundRect">
            <a:avLst/>
          </a:prstGeom>
          <a:ln>
            <a:solidFill>
              <a:schemeClr val="tx1"/>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5689" y="1452258"/>
            <a:ext cx="3177703" cy="3015107"/>
          </a:xfrm>
          <a:prstGeom prst="roundRect">
            <a:avLst/>
          </a:prstGeom>
          <a:ln>
            <a:solidFill>
              <a:schemeClr val="tx1"/>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478" y="1452886"/>
            <a:ext cx="3262571" cy="3014479"/>
          </a:xfrm>
          <a:prstGeom prst="roundRect">
            <a:avLst/>
          </a:prstGeom>
          <a:ln>
            <a:solidFill>
              <a:schemeClr val="tx1"/>
            </a:solidFill>
          </a:ln>
        </p:spPr>
      </p:pic>
    </p:spTree>
    <p:extLst>
      <p:ext uri="{BB962C8B-B14F-4D97-AF65-F5344CB8AC3E}">
        <p14:creationId xmlns:p14="http://schemas.microsoft.com/office/powerpoint/2010/main" val="3079793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0408" t="17415" r="48266" b="35511"/>
          <a:stretch/>
        </p:blipFill>
        <p:spPr>
          <a:xfrm>
            <a:off x="2307773" y="1080000"/>
            <a:ext cx="3778898" cy="3228392"/>
          </a:xfrm>
          <a:prstGeom prst="rect">
            <a:avLst/>
          </a:prstGeom>
          <a:ln>
            <a:solidFill>
              <a:schemeClr val="tx1"/>
            </a:solidFill>
          </a:ln>
        </p:spPr>
      </p:pic>
      <p:pic>
        <p:nvPicPr>
          <p:cNvPr id="2" name="Рисунок 1"/>
          <p:cNvPicPr>
            <a:picLocks noChangeAspect="1"/>
          </p:cNvPicPr>
          <p:nvPr/>
        </p:nvPicPr>
        <p:blipFill>
          <a:blip r:embed="rId4"/>
          <a:stretch>
            <a:fillRect/>
          </a:stretch>
        </p:blipFill>
        <p:spPr>
          <a:xfrm>
            <a:off x="6795394" y="1080000"/>
            <a:ext cx="2852268" cy="3228392"/>
          </a:xfrm>
          <a:prstGeom prst="rect">
            <a:avLst/>
          </a:prstGeom>
          <a:ln>
            <a:solidFill>
              <a:schemeClr val="tx1"/>
            </a:solidFill>
          </a:ln>
        </p:spPr>
      </p:pic>
      <p:sp>
        <p:nvSpPr>
          <p:cNvPr id="3" name="TextBox 2"/>
          <p:cNvSpPr txBox="1"/>
          <p:nvPr/>
        </p:nvSpPr>
        <p:spPr>
          <a:xfrm>
            <a:off x="1155868" y="4827320"/>
            <a:ext cx="9426170" cy="1569660"/>
          </a:xfrm>
          <a:prstGeom prst="rect">
            <a:avLst/>
          </a:prstGeom>
          <a:solidFill>
            <a:srgbClr val="FFFF00"/>
          </a:solidFill>
          <a:ln>
            <a:solidFill>
              <a:schemeClr val="tx1"/>
            </a:solidFill>
          </a:ln>
        </p:spPr>
        <p:txBody>
          <a:bodyPr wrap="none" rtlCol="0">
            <a:spAutoFit/>
          </a:bodyPr>
          <a:lstStyle/>
          <a:p>
            <a:r>
              <a:rPr lang="ru-RU" sz="2400" b="1" dirty="0"/>
              <a:t>1. Нижнедолевое и </a:t>
            </a:r>
            <a:r>
              <a:rPr lang="ru-RU" sz="2400" b="1" dirty="0" err="1"/>
              <a:t>субплевральное</a:t>
            </a:r>
            <a:r>
              <a:rPr lang="ru-RU" sz="2400" b="1" dirty="0"/>
              <a:t> расположение.</a:t>
            </a:r>
          </a:p>
          <a:p>
            <a:r>
              <a:rPr lang="ru-RU" sz="2400" b="1" dirty="0"/>
              <a:t>2. Ретикулярные тени в сочетании с </a:t>
            </a:r>
            <a:r>
              <a:rPr lang="ru-RU" sz="2400" b="1" dirty="0" err="1"/>
              <a:t>тракционными</a:t>
            </a:r>
            <a:r>
              <a:rPr lang="ru-RU" sz="2400" b="1" dirty="0"/>
              <a:t> </a:t>
            </a:r>
            <a:r>
              <a:rPr lang="ru-RU" sz="2400" b="1" dirty="0" err="1"/>
              <a:t>бронхоэктазами</a:t>
            </a:r>
            <a:r>
              <a:rPr lang="ru-RU" sz="2400" b="1" dirty="0"/>
              <a:t>.</a:t>
            </a:r>
          </a:p>
          <a:p>
            <a:r>
              <a:rPr lang="ru-RU" sz="2400" b="1" dirty="0"/>
              <a:t>3. Сотовое легкое (на ранних стадиях по типу «матового стекла»).</a:t>
            </a:r>
          </a:p>
          <a:p>
            <a:r>
              <a:rPr lang="ru-RU" sz="2400" b="1" dirty="0"/>
              <a:t>4. Отсутствие признаков, не характерных для ИФА.</a:t>
            </a:r>
          </a:p>
        </p:txBody>
      </p:sp>
      <p:sp>
        <p:nvSpPr>
          <p:cNvPr id="5" name="Прямоугольник 4"/>
          <p:cNvSpPr/>
          <p:nvPr/>
        </p:nvSpPr>
        <p:spPr>
          <a:xfrm>
            <a:off x="2307773" y="268684"/>
            <a:ext cx="7450636" cy="584775"/>
          </a:xfrm>
          <a:prstGeom prst="rect">
            <a:avLst/>
          </a:prstGeom>
          <a:solidFill>
            <a:schemeClr val="accent4">
              <a:lumMod val="20000"/>
              <a:lumOff val="80000"/>
            </a:schemeClr>
          </a:solidFill>
          <a:ln>
            <a:solidFill>
              <a:schemeClr val="tx1"/>
            </a:solidFill>
          </a:ln>
        </p:spPr>
        <p:txBody>
          <a:bodyPr wrap="square">
            <a:spAutoFit/>
          </a:bodyPr>
          <a:lstStyle/>
          <a:p>
            <a:r>
              <a:rPr lang="ru-RU" sz="3200" b="1" dirty="0">
                <a:solidFill>
                  <a:srgbClr val="7030A0"/>
                </a:solidFill>
              </a:rPr>
              <a:t>Рентгенологические КТ признаки ИФА.</a:t>
            </a:r>
          </a:p>
        </p:txBody>
      </p:sp>
    </p:spTree>
    <p:extLst>
      <p:ext uri="{BB962C8B-B14F-4D97-AF65-F5344CB8AC3E}">
        <p14:creationId xmlns:p14="http://schemas.microsoft.com/office/powerpoint/2010/main" val="2658217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3756" y="748425"/>
            <a:ext cx="11625942" cy="5232202"/>
          </a:xfrm>
          <a:prstGeom prst="rect">
            <a:avLst/>
          </a:prstGeom>
        </p:spPr>
        <p:txBody>
          <a:bodyPr wrap="square">
            <a:spAutoFit/>
          </a:bodyPr>
          <a:lstStyle/>
          <a:p>
            <a:pPr indent="457200" algn="ctr"/>
            <a:r>
              <a:rPr lang="ru-RU" sz="2800" b="1" dirty="0">
                <a:solidFill>
                  <a:srgbClr val="7030A0"/>
                </a:solidFill>
                <a:ea typeface="Times New Roman" panose="02020603050405020304" pitchFamily="18" charset="0"/>
              </a:rPr>
              <a:t>Таким образом дифференциальная диагностика диссеминированных заболеваний легких нередко представляет большие трудности.</a:t>
            </a:r>
          </a:p>
          <a:p>
            <a:pPr indent="457200" algn="ctr">
              <a:lnSpc>
                <a:spcPct val="150000"/>
              </a:lnSpc>
            </a:pPr>
            <a:endParaRPr lang="ru-RU" b="1" dirty="0">
              <a:solidFill>
                <a:srgbClr val="7030A0"/>
              </a:solidFill>
              <a:ea typeface="Times New Roman" panose="02020603050405020304" pitchFamily="18" charset="0"/>
            </a:endParaRPr>
          </a:p>
          <a:p>
            <a:pPr indent="457200" algn="ctr"/>
            <a:r>
              <a:rPr lang="ru-RU" sz="2800" b="1" dirty="0">
                <a:solidFill>
                  <a:srgbClr val="000000"/>
                </a:solidFill>
                <a:ea typeface="Times New Roman" panose="02020603050405020304" pitchFamily="18" charset="0"/>
              </a:rPr>
              <a:t>Перед Вами, как работниками первого звена оказания медицинской помощи не стоит задача во что быто ни стало диагностировать эти заболевания.</a:t>
            </a:r>
          </a:p>
          <a:p>
            <a:pPr indent="457200" algn="ctr">
              <a:lnSpc>
                <a:spcPct val="150000"/>
              </a:lnSpc>
            </a:pPr>
            <a:endParaRPr lang="ru-RU" b="1" dirty="0">
              <a:solidFill>
                <a:srgbClr val="000000"/>
              </a:solidFill>
              <a:ea typeface="Times New Roman" panose="02020603050405020304" pitchFamily="18" charset="0"/>
            </a:endParaRPr>
          </a:p>
          <a:p>
            <a:pPr algn="ctr"/>
            <a:r>
              <a:rPr lang="ru-RU" sz="4400" b="1" dirty="0" smtClean="0">
                <a:solidFill>
                  <a:srgbClr val="FF0000"/>
                </a:solidFill>
                <a:ea typeface="Times New Roman" panose="02020603050405020304" pitchFamily="18" charset="0"/>
              </a:rPr>
              <a:t>ВАША ЗАДАЧА !!!</a:t>
            </a:r>
            <a:endParaRPr lang="ru-RU" sz="4400" b="1" dirty="0">
              <a:solidFill>
                <a:srgbClr val="FF0000"/>
              </a:solidFill>
              <a:ea typeface="Times New Roman" panose="02020603050405020304" pitchFamily="18" charset="0"/>
            </a:endParaRPr>
          </a:p>
          <a:p>
            <a:pPr algn="ctr"/>
            <a:r>
              <a:rPr lang="ru-RU" sz="3200" b="1" dirty="0" smtClean="0">
                <a:solidFill>
                  <a:srgbClr val="FF0000"/>
                </a:solidFill>
                <a:ea typeface="Times New Roman" panose="02020603050405020304" pitchFamily="18" charset="0"/>
              </a:rPr>
              <a:t> </a:t>
            </a:r>
            <a:r>
              <a:rPr lang="ru-RU" sz="3200" b="1" dirty="0">
                <a:solidFill>
                  <a:srgbClr val="FF0000"/>
                </a:solidFill>
                <a:ea typeface="Times New Roman" panose="02020603050405020304" pitchFamily="18" charset="0"/>
              </a:rPr>
              <a:t>своевременно заподозрить наличие данного заболевания и направить пациента для дальнейшей диагностики и лечения в вышестоящее лечебное учреждение.</a:t>
            </a:r>
            <a:endParaRPr lang="ru-RU" sz="3200" b="1" dirty="0">
              <a:solidFill>
                <a:srgbClr val="FF0000"/>
              </a:solidFill>
            </a:endParaRPr>
          </a:p>
        </p:txBody>
      </p:sp>
    </p:spTree>
    <p:extLst>
      <p:ext uri="{BB962C8B-B14F-4D97-AF65-F5344CB8AC3E}">
        <p14:creationId xmlns:p14="http://schemas.microsoft.com/office/powerpoint/2010/main" val="21724913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690813" y="4465638"/>
            <a:ext cx="7010400" cy="812800"/>
          </a:xfrm>
        </p:spPr>
        <p:txBody>
          <a:bodyPr/>
          <a:lstStyle/>
          <a:p>
            <a:pPr algn="ctr"/>
            <a:r>
              <a:rPr lang="ru-RU" altLang="ru-RU" sz="4800" b="1">
                <a:solidFill>
                  <a:schemeClr val="bg1"/>
                </a:solidFill>
              </a:rPr>
              <a:t>Благодарю за внимание</a:t>
            </a:r>
          </a:p>
        </p:txBody>
      </p:sp>
      <p:pic>
        <p:nvPicPr>
          <p:cNvPr id="68609" name="Объект 2"/>
          <p:cNvPicPr>
            <a:picLocks noGrp="1" noChangeAspect="1"/>
          </p:cNvPicPr>
          <p:nvPr>
            <p:ph idx="1"/>
          </p:nvPr>
        </p:nvPicPr>
        <p:blipFill>
          <a:blip r:embed="rId2"/>
          <a:srcRect/>
          <a:stretch>
            <a:fillRect/>
          </a:stretch>
        </p:blipFill>
        <p:spPr>
          <a:xfrm>
            <a:off x="1624013" y="1"/>
            <a:ext cx="8839200" cy="6723063"/>
          </a:xfrm>
        </p:spPr>
      </p:pic>
      <p:sp>
        <p:nvSpPr>
          <p:cNvPr id="2" name="TextBox 1"/>
          <p:cNvSpPr txBox="1"/>
          <p:nvPr/>
        </p:nvSpPr>
        <p:spPr>
          <a:xfrm>
            <a:off x="2289668" y="4355108"/>
            <a:ext cx="7507889" cy="923330"/>
          </a:xfrm>
          <a:prstGeom prst="rect">
            <a:avLst/>
          </a:prstGeom>
          <a:noFill/>
        </p:spPr>
        <p:txBody>
          <a:bodyPr wrap="none" rtlCol="0">
            <a:spAutoFit/>
          </a:bodyPr>
          <a:lstStyle/>
          <a:p>
            <a:r>
              <a:rPr lang="ru-RU" sz="5400" b="1" dirty="0" smtClean="0">
                <a:ln w="22225">
                  <a:solidFill>
                    <a:schemeClr val="accent2"/>
                  </a:solidFill>
                  <a:prstDash val="solid"/>
                </a:ln>
                <a:solidFill>
                  <a:schemeClr val="accent2">
                    <a:lumMod val="40000"/>
                    <a:lumOff val="60000"/>
                  </a:schemeClr>
                </a:solidFill>
              </a:rPr>
              <a:t>Благодарю за внимание</a:t>
            </a:r>
            <a:endParaRPr lang="ru-RU"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8936803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1"/>
          </p:nvPr>
        </p:nvSpPr>
        <p:spPr>
          <a:xfrm>
            <a:off x="3781425" y="404814"/>
            <a:ext cx="5403008" cy="6048375"/>
          </a:xfrm>
        </p:spPr>
        <p:txBody>
          <a:bodyPr/>
          <a:lstStyle/>
          <a:p>
            <a:pPr marL="457200" indent="-457200" algn="ctr">
              <a:lnSpc>
                <a:spcPct val="80000"/>
              </a:lnSpc>
              <a:buNone/>
              <a:defRPr/>
            </a:pPr>
            <a:r>
              <a:rPr lang="ru-RU" altLang="ru-RU" b="1" dirty="0">
                <a:solidFill>
                  <a:srgbClr val="7030A0"/>
                </a:solidFill>
              </a:rPr>
              <a:t>Литература:</a:t>
            </a:r>
          </a:p>
          <a:p>
            <a:pPr marL="457200" indent="-457200">
              <a:lnSpc>
                <a:spcPct val="80000"/>
              </a:lnSpc>
              <a:buNone/>
              <a:defRPr/>
            </a:pPr>
            <a:endParaRPr lang="ru-RU" altLang="ru-RU" sz="1350" dirty="0"/>
          </a:p>
          <a:p>
            <a:pPr marL="457200" indent="-457200">
              <a:lnSpc>
                <a:spcPct val="80000"/>
              </a:lnSpc>
              <a:buClr>
                <a:schemeClr val="tx1"/>
              </a:buClr>
              <a:buFontTx/>
              <a:buAutoNum type="arabicPeriod"/>
              <a:defRPr/>
            </a:pPr>
            <a:r>
              <a:rPr lang="ru-RU" altLang="ru-RU" sz="1800" b="1" dirty="0"/>
              <a:t>Фтизиатрия: Национальное руководство / под ред. М.И. Перельмана. - Москва: ГЭОТАР-Медиа, 2007</a:t>
            </a:r>
          </a:p>
          <a:p>
            <a:pPr marL="457200" indent="-457200">
              <a:lnSpc>
                <a:spcPct val="80000"/>
              </a:lnSpc>
              <a:buClr>
                <a:schemeClr val="tx1"/>
              </a:buClr>
              <a:buFont typeface="Wingdings" panose="05000000000000000000" pitchFamily="2" charset="2"/>
              <a:buAutoNum type="arabicPeriod"/>
              <a:defRPr/>
            </a:pPr>
            <a:r>
              <a:rPr lang="ru-RU" altLang="ru-RU" sz="1800" b="1" dirty="0"/>
              <a:t> </a:t>
            </a:r>
            <a:r>
              <a:rPr lang="ru-RU" altLang="ru-RU" sz="1800" b="1" dirty="0" err="1"/>
              <a:t>Илькович</a:t>
            </a:r>
            <a:r>
              <a:rPr lang="ru-RU" altLang="ru-RU" sz="1800" b="1" dirty="0"/>
              <a:t> М.М. Диссеминированные заболевания легких М.:ГЭОТАР-Медиа 2011.-480с</a:t>
            </a:r>
          </a:p>
          <a:p>
            <a:pPr marL="457200" indent="-457200">
              <a:lnSpc>
                <a:spcPct val="80000"/>
              </a:lnSpc>
              <a:buClr>
                <a:schemeClr val="tx1"/>
              </a:buClr>
              <a:buFont typeface="Wingdings" panose="05000000000000000000" pitchFamily="2" charset="2"/>
              <a:buAutoNum type="arabicPeriod"/>
              <a:defRPr/>
            </a:pPr>
            <a:r>
              <a:rPr lang="ru-RU" altLang="ru-RU" sz="1800" b="1" dirty="0"/>
              <a:t>Фтизиатрия: Национальное руководство / под ред. М.И. Перельмана. – М., 2007. – 505с.</a:t>
            </a:r>
          </a:p>
          <a:p>
            <a:pPr marL="457200" indent="-457200">
              <a:lnSpc>
                <a:spcPct val="80000"/>
              </a:lnSpc>
              <a:buClr>
                <a:schemeClr val="tx1"/>
              </a:buClr>
              <a:buFont typeface="Wingdings" panose="05000000000000000000" pitchFamily="2" charset="2"/>
              <a:buAutoNum type="arabicPeriod"/>
              <a:defRPr/>
            </a:pPr>
            <a:r>
              <a:rPr lang="ru-RU" altLang="ru-RU" sz="1800" b="1" dirty="0"/>
              <a:t>Корецкая Н.М., Большакова И.А. Основы выявления, диагностики и лечения туберкулеза. – Красноярск, 2010. – 205с.</a:t>
            </a:r>
          </a:p>
          <a:p>
            <a:pPr marL="457200" indent="-457200">
              <a:lnSpc>
                <a:spcPct val="80000"/>
              </a:lnSpc>
              <a:buClr>
                <a:schemeClr val="tx1"/>
              </a:buClr>
              <a:buFont typeface="Wingdings" panose="05000000000000000000" pitchFamily="2" charset="2"/>
              <a:buAutoNum type="arabicPeriod"/>
              <a:defRPr/>
            </a:pPr>
            <a:endParaRPr lang="ru-RU" altLang="ru-RU" sz="1500" dirty="0"/>
          </a:p>
          <a:p>
            <a:pPr marL="0" indent="0">
              <a:lnSpc>
                <a:spcPct val="80000"/>
              </a:lnSpc>
              <a:buClr>
                <a:schemeClr val="tx1"/>
              </a:buClr>
              <a:buNone/>
              <a:defRPr/>
            </a:pPr>
            <a:endParaRPr lang="ru-RU" altLang="ru-RU" sz="1500" dirty="0"/>
          </a:p>
        </p:txBody>
      </p:sp>
    </p:spTree>
    <p:extLst>
      <p:ext uri="{BB962C8B-B14F-4D97-AF65-F5344CB8AC3E}">
        <p14:creationId xmlns:p14="http://schemas.microsoft.com/office/powerpoint/2010/main" val="349686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txBox="1">
            <a:spLocks noGrp="1"/>
          </p:cNvSpPr>
          <p:nvPr/>
        </p:nvSpPr>
        <p:spPr bwMode="auto">
          <a:xfrm>
            <a:off x="7210425" y="6243638"/>
            <a:ext cx="120015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sz="900" dirty="0">
              <a:effectLst>
                <a:outerShdw blurRad="38100" dist="38100" dir="2700000" algn="tl">
                  <a:srgbClr val="000000"/>
                </a:outerShdw>
              </a:effectLst>
            </a:endParaRPr>
          </a:p>
        </p:txBody>
      </p:sp>
      <p:sp>
        <p:nvSpPr>
          <p:cNvPr id="39938" name="Rectangle 2"/>
          <p:cNvSpPr>
            <a:spLocks noGrp="1" noChangeArrowheads="1"/>
          </p:cNvSpPr>
          <p:nvPr>
            <p:ph type="subTitle" idx="1"/>
          </p:nvPr>
        </p:nvSpPr>
        <p:spPr>
          <a:xfrm>
            <a:off x="629391" y="249382"/>
            <a:ext cx="10509663" cy="6234545"/>
          </a:xfrm>
        </p:spPr>
        <p:txBody>
          <a:bodyPr>
            <a:normAutofit/>
          </a:bodyPr>
          <a:lstStyle/>
          <a:p>
            <a:pPr marL="457200" indent="-457200" algn="ctr">
              <a:lnSpc>
                <a:spcPct val="100000"/>
              </a:lnSpc>
              <a:buNone/>
              <a:defRPr/>
            </a:pPr>
            <a:r>
              <a:rPr lang="ru-RU" altLang="ru-RU" sz="2800" b="1" dirty="0" smtClean="0">
                <a:solidFill>
                  <a:srgbClr val="7030A0"/>
                </a:solidFill>
              </a:rPr>
              <a:t>ДИССЕМИНИРОВАННЫЕ ЗАБОЛЕВАНИЯ ЛЕГКИХ ИЛИ СИНДРОМОМ ДИССЕМИНИРОВАННОГО ПОРАЖЕНИЯ ЛЕГКИХ</a:t>
            </a:r>
          </a:p>
          <a:p>
            <a:pPr marL="457200" indent="-457200">
              <a:lnSpc>
                <a:spcPct val="100000"/>
              </a:lnSpc>
              <a:defRPr/>
            </a:pPr>
            <a:r>
              <a:rPr lang="ru-RU" altLang="ru-RU" sz="1800" dirty="0"/>
              <a:t>	</a:t>
            </a:r>
            <a:r>
              <a:rPr lang="ru-RU" altLang="ru-RU" b="1" dirty="0"/>
              <a:t>Б</a:t>
            </a:r>
            <a:r>
              <a:rPr lang="ru-RU" altLang="ru-RU" b="1" dirty="0" smtClean="0"/>
              <a:t>олее </a:t>
            </a:r>
            <a:r>
              <a:rPr lang="ru-RU" altLang="ru-RU" b="1" dirty="0"/>
              <a:t>20 </a:t>
            </a:r>
            <a:r>
              <a:rPr lang="ru-RU" altLang="ru-RU" b="1" dirty="0" smtClean="0"/>
              <a:t>этиологических </a:t>
            </a:r>
            <a:r>
              <a:rPr lang="ru-RU" altLang="ru-RU" b="1" dirty="0"/>
              <a:t>групп </a:t>
            </a:r>
            <a:r>
              <a:rPr lang="ru-RU" altLang="ru-RU" b="1" dirty="0" smtClean="0"/>
              <a:t>заболеваний</a:t>
            </a:r>
          </a:p>
          <a:p>
            <a:pPr marL="457200" indent="-457200">
              <a:lnSpc>
                <a:spcPct val="100000"/>
              </a:lnSpc>
              <a:defRPr/>
            </a:pPr>
            <a:r>
              <a:rPr lang="ru-RU" altLang="ru-RU" b="1" dirty="0" smtClean="0"/>
              <a:t>Свыше </a:t>
            </a:r>
            <a:r>
              <a:rPr lang="ru-RU" altLang="ru-RU" b="1" dirty="0"/>
              <a:t>150 различных </a:t>
            </a:r>
            <a:r>
              <a:rPr lang="ru-RU" altLang="ru-RU" b="1" dirty="0" smtClean="0"/>
              <a:t>заболеваний</a:t>
            </a:r>
          </a:p>
          <a:p>
            <a:pPr marL="457200" indent="-457200">
              <a:lnSpc>
                <a:spcPct val="100000"/>
              </a:lnSpc>
              <a:defRPr/>
            </a:pPr>
            <a:r>
              <a:rPr lang="ru-RU" altLang="ru-RU" b="1" dirty="0" smtClean="0">
                <a:solidFill>
                  <a:srgbClr val="002060"/>
                </a:solidFill>
              </a:rPr>
              <a:t>Срок </a:t>
            </a:r>
            <a:r>
              <a:rPr lang="ru-RU" altLang="ru-RU" b="1" dirty="0">
                <a:solidFill>
                  <a:srgbClr val="002060"/>
                </a:solidFill>
              </a:rPr>
              <a:t>от обращения за медицинской помощью до установки диагноза </a:t>
            </a:r>
            <a:r>
              <a:rPr lang="ru-RU" altLang="ru-RU" b="1" dirty="0" smtClean="0">
                <a:solidFill>
                  <a:srgbClr val="002060"/>
                </a:solidFill>
              </a:rPr>
              <a:t>колеблется </a:t>
            </a:r>
            <a:r>
              <a:rPr lang="ru-RU" altLang="ru-RU" b="1" dirty="0">
                <a:solidFill>
                  <a:srgbClr val="002060"/>
                </a:solidFill>
              </a:rPr>
              <a:t>от нескольких </a:t>
            </a:r>
            <a:r>
              <a:rPr lang="ru-RU" altLang="ru-RU" b="1" dirty="0" smtClean="0">
                <a:solidFill>
                  <a:srgbClr val="FF0000"/>
                </a:solidFill>
              </a:rPr>
              <a:t>МЕСЯЦЕВ </a:t>
            </a:r>
            <a:r>
              <a:rPr lang="ru-RU" altLang="ru-RU" b="1" dirty="0" smtClean="0">
                <a:solidFill>
                  <a:srgbClr val="002060"/>
                </a:solidFill>
              </a:rPr>
              <a:t>до</a:t>
            </a:r>
            <a:r>
              <a:rPr lang="ru-RU" altLang="ru-RU" b="1" dirty="0" smtClean="0">
                <a:solidFill>
                  <a:srgbClr val="FF0000"/>
                </a:solidFill>
              </a:rPr>
              <a:t> НЕСКОЛЬКИХ ЛЕТ </a:t>
            </a:r>
            <a:r>
              <a:rPr lang="ru-RU" altLang="ru-RU" sz="3600" b="1" dirty="0" smtClean="0">
                <a:solidFill>
                  <a:srgbClr val="FF0000"/>
                </a:solidFill>
              </a:rPr>
              <a:t>!!!</a:t>
            </a:r>
          </a:p>
          <a:p>
            <a:pPr marL="457200" indent="-457200">
              <a:lnSpc>
                <a:spcPct val="100000"/>
              </a:lnSpc>
              <a:defRPr/>
            </a:pPr>
            <a:r>
              <a:rPr lang="ru-RU" altLang="ru-RU" b="1" dirty="0" smtClean="0"/>
              <a:t>Частота </a:t>
            </a:r>
            <a:r>
              <a:rPr lang="ru-RU" altLang="ru-RU" b="1" dirty="0"/>
              <a:t>диагностических ошибок достигает </a:t>
            </a:r>
            <a:r>
              <a:rPr lang="ru-RU" altLang="ru-RU" sz="4000" b="1" dirty="0">
                <a:solidFill>
                  <a:srgbClr val="FF0000"/>
                </a:solidFill>
              </a:rPr>
              <a:t>50</a:t>
            </a:r>
            <a:r>
              <a:rPr lang="ru-RU" altLang="ru-RU" b="1" dirty="0"/>
              <a:t> и более </a:t>
            </a:r>
            <a:r>
              <a:rPr lang="ru-RU" altLang="ru-RU" b="1" dirty="0" smtClean="0"/>
              <a:t>процентов </a:t>
            </a:r>
            <a:r>
              <a:rPr lang="ru-RU" altLang="ru-RU" sz="3600" b="1" dirty="0" smtClean="0"/>
              <a:t>!!!</a:t>
            </a:r>
            <a:endParaRPr lang="ru-RU" altLang="ru-RU" sz="36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916" y="4102696"/>
            <a:ext cx="2591976" cy="236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1551" y="4114385"/>
            <a:ext cx="2756011" cy="236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054" y="4102696"/>
            <a:ext cx="2762335" cy="236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917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subTitle" idx="1"/>
          </p:nvPr>
        </p:nvSpPr>
        <p:spPr>
          <a:xfrm>
            <a:off x="332509" y="223594"/>
            <a:ext cx="11566566" cy="6355336"/>
          </a:xfrm>
        </p:spPr>
        <p:txBody>
          <a:bodyPr>
            <a:normAutofit fontScale="92500" lnSpcReduction="10000"/>
          </a:bodyPr>
          <a:lstStyle/>
          <a:p>
            <a:pPr algn="ctr" eaLnBrk="1" hangingPunct="1">
              <a:lnSpc>
                <a:spcPct val="80000"/>
              </a:lnSpc>
              <a:buFont typeface="Wingdings" panose="05000000000000000000" pitchFamily="2" charset="2"/>
              <a:buNone/>
              <a:defRPr/>
            </a:pPr>
            <a:r>
              <a:rPr lang="ru-RU" altLang="ru-RU" sz="3000" b="1" dirty="0" smtClean="0">
                <a:solidFill>
                  <a:srgbClr val="7030A0"/>
                </a:solidFill>
              </a:rPr>
              <a:t>КЛАССИФИКАЦИЯ ДИССЕМИНИРОВАННЫХ ЗАБОЛЕВАНИЙ ЛЕГКИХ</a:t>
            </a:r>
            <a:endParaRPr lang="ru-RU" altLang="ru-RU" sz="3000" dirty="0" smtClean="0">
              <a:solidFill>
                <a:srgbClr val="7030A0"/>
              </a:solidFill>
            </a:endParaRPr>
          </a:p>
          <a:p>
            <a:pPr eaLnBrk="1" hangingPunct="1">
              <a:lnSpc>
                <a:spcPct val="80000"/>
              </a:lnSpc>
              <a:buFont typeface="Wingdings" panose="05000000000000000000" pitchFamily="2" charset="2"/>
              <a:buNone/>
              <a:defRPr/>
            </a:pPr>
            <a:endParaRPr lang="ru-RU" altLang="ru-RU" sz="1000" dirty="0" smtClean="0">
              <a:solidFill>
                <a:srgbClr val="7030A0"/>
              </a:solidFill>
            </a:endParaRPr>
          </a:p>
          <a:p>
            <a:pPr marL="514350" indent="-514350" eaLnBrk="1" hangingPunct="1">
              <a:lnSpc>
                <a:spcPct val="80000"/>
              </a:lnSpc>
              <a:buFont typeface="Wingdings" panose="05000000000000000000" pitchFamily="2" charset="2"/>
              <a:buAutoNum type="arabicPeriod"/>
              <a:defRPr/>
            </a:pPr>
            <a:r>
              <a:rPr lang="ru-RU" altLang="ru-RU" sz="2600" b="1" spc="300" dirty="0" smtClean="0">
                <a:solidFill>
                  <a:srgbClr val="002060"/>
                </a:solidFill>
              </a:rPr>
              <a:t>АЛЬВЕОЛИТЫ</a:t>
            </a:r>
          </a:p>
          <a:p>
            <a:pPr algn="l" eaLnBrk="1" hangingPunct="1">
              <a:lnSpc>
                <a:spcPct val="80000"/>
              </a:lnSpc>
              <a:buFont typeface="Wingdings" panose="05000000000000000000" pitchFamily="2" charset="2"/>
              <a:buNone/>
              <a:defRPr/>
            </a:pPr>
            <a:r>
              <a:rPr lang="ru-RU" altLang="ru-RU" sz="2600" b="1" dirty="0" smtClean="0"/>
              <a:t>  			</a:t>
            </a:r>
            <a:r>
              <a:rPr lang="ru-RU" altLang="ru-RU" sz="2000" b="1" dirty="0" smtClean="0"/>
              <a:t>1.1.Идиопатический </a:t>
            </a:r>
            <a:r>
              <a:rPr lang="ru-RU" altLang="ru-RU" sz="2000" b="1" dirty="0" err="1" smtClean="0"/>
              <a:t>фиброзирующий</a:t>
            </a:r>
            <a:r>
              <a:rPr lang="ru-RU" altLang="ru-RU" sz="2000" b="1" dirty="0" smtClean="0"/>
              <a:t> </a:t>
            </a:r>
            <a:r>
              <a:rPr lang="ru-RU" altLang="ru-RU" sz="2000" b="1" dirty="0" err="1" smtClean="0"/>
              <a:t>альвеолит</a:t>
            </a:r>
            <a:endParaRPr lang="ru-RU" altLang="ru-RU" sz="2000" b="1" dirty="0" smtClean="0"/>
          </a:p>
          <a:p>
            <a:pPr algn="l" eaLnBrk="1" hangingPunct="1">
              <a:lnSpc>
                <a:spcPct val="80000"/>
              </a:lnSpc>
              <a:buFont typeface="Wingdings" panose="05000000000000000000" pitchFamily="2" charset="2"/>
              <a:buNone/>
              <a:defRPr/>
            </a:pPr>
            <a:r>
              <a:rPr lang="ru-RU" altLang="ru-RU" sz="2000" b="1" dirty="0" smtClean="0"/>
              <a:t>   			1.2.Экзогенный </a:t>
            </a:r>
            <a:r>
              <a:rPr lang="ru-RU" altLang="ru-RU" sz="2000" b="1" dirty="0"/>
              <a:t>аллергический </a:t>
            </a:r>
            <a:r>
              <a:rPr lang="ru-RU" altLang="ru-RU" sz="2000" b="1" dirty="0" err="1"/>
              <a:t>альвеолит</a:t>
            </a:r>
            <a:endParaRPr lang="ru-RU" altLang="ru-RU" sz="2000" b="1" dirty="0"/>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a:t>
            </a:r>
            <a:r>
              <a:rPr lang="ru-RU" altLang="ru-RU" sz="2000" b="1" dirty="0"/>
              <a:t>1.3.Токсический </a:t>
            </a:r>
            <a:r>
              <a:rPr lang="ru-RU" altLang="ru-RU" sz="2000" b="1" dirty="0" err="1"/>
              <a:t>фиброзирующий</a:t>
            </a:r>
            <a:r>
              <a:rPr lang="ru-RU" altLang="ru-RU" sz="2000" b="1" dirty="0"/>
              <a:t> </a:t>
            </a:r>
            <a:r>
              <a:rPr lang="ru-RU" altLang="ru-RU" sz="2000" b="1" dirty="0" err="1"/>
              <a:t>альвеолит</a:t>
            </a:r>
            <a:endParaRPr lang="ru-RU" altLang="ru-RU" sz="2000" b="1" dirty="0"/>
          </a:p>
          <a:p>
            <a:pPr eaLnBrk="1" hangingPunct="1">
              <a:lnSpc>
                <a:spcPct val="160000"/>
              </a:lnSpc>
              <a:buFont typeface="Wingdings" panose="05000000000000000000" pitchFamily="2" charset="2"/>
              <a:buNone/>
              <a:defRPr/>
            </a:pPr>
            <a:r>
              <a:rPr lang="ru-RU" altLang="ru-RU" sz="2600" b="1" dirty="0" smtClean="0">
                <a:solidFill>
                  <a:srgbClr val="002060"/>
                </a:solidFill>
              </a:rPr>
              <a:t>2. </a:t>
            </a:r>
            <a:r>
              <a:rPr lang="ru-RU" altLang="ru-RU" sz="2600" b="1" spc="300" dirty="0" smtClean="0">
                <a:solidFill>
                  <a:srgbClr val="002060"/>
                </a:solidFill>
              </a:rPr>
              <a:t>ГРАНУЛЕМАТОЗЫ</a:t>
            </a:r>
          </a:p>
          <a:p>
            <a:pPr algn="l" eaLnBrk="1" hangingPunct="1">
              <a:lnSpc>
                <a:spcPct val="80000"/>
              </a:lnSpc>
              <a:buFont typeface="Wingdings" panose="05000000000000000000" pitchFamily="2" charset="2"/>
              <a:buNone/>
              <a:defRPr/>
            </a:pPr>
            <a:r>
              <a:rPr lang="ru-RU" altLang="ru-RU" sz="2000" b="1" dirty="0" smtClean="0"/>
              <a:t>    			2.1.Саркоидоз </a:t>
            </a:r>
            <a:r>
              <a:rPr lang="ru-RU" altLang="ru-RU" sz="2000" b="1" dirty="0"/>
              <a:t>легких</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2.2.Гематогенно </a:t>
            </a:r>
            <a:r>
              <a:rPr lang="ru-RU" altLang="ru-RU" sz="2000" b="1" dirty="0"/>
              <a:t>диссеминированный туберкулез легких</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2.3.Гистиоцитоз </a:t>
            </a:r>
            <a:r>
              <a:rPr lang="ru-RU" altLang="ru-RU" sz="2000" b="1" dirty="0"/>
              <a:t>Х</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2.4.Пневмокониозы </a:t>
            </a:r>
            <a:r>
              <a:rPr lang="ru-RU" altLang="ru-RU" sz="2000" b="1" dirty="0"/>
              <a:t>(силикоз, </a:t>
            </a:r>
            <a:r>
              <a:rPr lang="ru-RU" altLang="ru-RU" sz="2000" b="1" dirty="0" err="1"/>
              <a:t>силикатозы</a:t>
            </a:r>
            <a:r>
              <a:rPr lang="ru-RU" altLang="ru-RU" sz="2000" b="1" dirty="0"/>
              <a:t>, </a:t>
            </a:r>
            <a:r>
              <a:rPr lang="ru-RU" altLang="ru-RU" sz="2000" b="1" dirty="0" err="1"/>
              <a:t>бериллиоз</a:t>
            </a:r>
            <a:r>
              <a:rPr lang="ru-RU" altLang="ru-RU" sz="2000" b="1" dirty="0"/>
              <a:t> и др.)</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2.5.Пневмомикозы </a:t>
            </a:r>
            <a:r>
              <a:rPr lang="ru-RU" altLang="ru-RU" sz="2000" b="1" dirty="0"/>
              <a:t>(актиномикоз, кандидоз, </a:t>
            </a:r>
            <a:r>
              <a:rPr lang="ru-RU" altLang="ru-RU" sz="2000" b="1" dirty="0" err="1"/>
              <a:t>криптококкоз</a:t>
            </a:r>
            <a:r>
              <a:rPr lang="ru-RU" altLang="ru-RU" sz="2000" b="1" dirty="0"/>
              <a:t> легких и др.)</a:t>
            </a:r>
          </a:p>
          <a:p>
            <a:pPr eaLnBrk="1" hangingPunct="1">
              <a:lnSpc>
                <a:spcPct val="160000"/>
              </a:lnSpc>
              <a:buFont typeface="Wingdings" panose="05000000000000000000" pitchFamily="2" charset="2"/>
              <a:buNone/>
              <a:defRPr/>
            </a:pPr>
            <a:r>
              <a:rPr lang="ru-RU" altLang="ru-RU" sz="2600" b="1" dirty="0" smtClean="0">
                <a:solidFill>
                  <a:srgbClr val="002060"/>
                </a:solidFill>
              </a:rPr>
              <a:t>3. </a:t>
            </a:r>
            <a:r>
              <a:rPr lang="ru-RU" altLang="ru-RU" sz="2600" b="1" spc="300" dirty="0" smtClean="0">
                <a:solidFill>
                  <a:srgbClr val="002060"/>
                </a:solidFill>
              </a:rPr>
              <a:t>ДИССЕМИНАЦИИ ОПУХОЛЕВОЙ ПРИРОДЫ</a:t>
            </a:r>
          </a:p>
          <a:p>
            <a:pPr algn="l" eaLnBrk="1" hangingPunct="1">
              <a:lnSpc>
                <a:spcPct val="80000"/>
              </a:lnSpc>
              <a:buFont typeface="Wingdings" panose="05000000000000000000" pitchFamily="2" charset="2"/>
              <a:buNone/>
              <a:defRPr/>
            </a:pPr>
            <a:r>
              <a:rPr lang="ru-RU" altLang="ru-RU" sz="2000" b="1" dirty="0" smtClean="0"/>
              <a:t> 			3.1.Бронхиолоальвеолярный </a:t>
            </a:r>
            <a:r>
              <a:rPr lang="ru-RU" altLang="ru-RU" sz="2000" b="1" dirty="0"/>
              <a:t>рак</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3.2.Карциноматоз </a:t>
            </a:r>
            <a:r>
              <a:rPr lang="ru-RU" altLang="ru-RU" sz="2000" b="1" dirty="0"/>
              <a:t>легких</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3.3.Раковый лимфангит</a:t>
            </a:r>
            <a:endParaRPr lang="ru-RU" altLang="ru-RU" sz="2000" b="1" dirty="0"/>
          </a:p>
        </p:txBody>
      </p:sp>
    </p:spTree>
    <p:extLst>
      <p:ext uri="{BB962C8B-B14F-4D97-AF65-F5344CB8AC3E}">
        <p14:creationId xmlns:p14="http://schemas.microsoft.com/office/powerpoint/2010/main" val="3351246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831273" y="261257"/>
            <a:ext cx="10522527" cy="818364"/>
          </a:xfrm>
        </p:spPr>
        <p:txBody>
          <a:bodyPr>
            <a:noAutofit/>
          </a:bodyPr>
          <a:lstStyle/>
          <a:p>
            <a:pPr algn="ctr">
              <a:lnSpc>
                <a:spcPct val="80000"/>
              </a:lnSpc>
              <a:defRPr/>
            </a:pPr>
            <a:r>
              <a:rPr lang="ru-RU" altLang="ru-RU" sz="2800" b="1" dirty="0" smtClean="0">
                <a:solidFill>
                  <a:srgbClr val="7030A0"/>
                </a:solidFill>
                <a:latin typeface="+mn-lt"/>
              </a:rPr>
              <a:t>КЛАССИФИКАЦИЯ ДИССЕМИНИРОВАННЫХ ЗАБОЛЕВАНИЙ ЛЕГКИХ</a:t>
            </a:r>
            <a:r>
              <a:rPr lang="ru-RU" altLang="ru-RU" sz="2800" b="1" dirty="0">
                <a:solidFill>
                  <a:srgbClr val="7030A0"/>
                </a:solidFill>
                <a:latin typeface="+mn-lt"/>
              </a:rPr>
              <a:t/>
            </a:r>
            <a:br>
              <a:rPr lang="ru-RU" altLang="ru-RU" sz="2800" b="1" dirty="0">
                <a:solidFill>
                  <a:srgbClr val="7030A0"/>
                </a:solidFill>
                <a:latin typeface="+mn-lt"/>
              </a:rPr>
            </a:br>
            <a:r>
              <a:rPr lang="ru-RU" altLang="ru-RU" sz="2600" b="1" dirty="0">
                <a:solidFill>
                  <a:srgbClr val="7030A0"/>
                </a:solidFill>
                <a:latin typeface="+mn-lt"/>
              </a:rPr>
              <a:t>(продолжение)</a:t>
            </a:r>
          </a:p>
        </p:txBody>
      </p:sp>
      <p:sp>
        <p:nvSpPr>
          <p:cNvPr id="32771" name="Rectangle 3"/>
          <p:cNvSpPr>
            <a:spLocks noGrp="1" noChangeArrowheads="1"/>
          </p:cNvSpPr>
          <p:nvPr>
            <p:ph type="subTitle" idx="1"/>
          </p:nvPr>
        </p:nvSpPr>
        <p:spPr>
          <a:xfrm>
            <a:off x="581891" y="1332055"/>
            <a:ext cx="11269682" cy="5223124"/>
          </a:xfrm>
        </p:spPr>
        <p:txBody>
          <a:bodyPr>
            <a:normAutofit lnSpcReduction="10000"/>
          </a:bodyPr>
          <a:lstStyle/>
          <a:p>
            <a:pPr>
              <a:lnSpc>
                <a:spcPct val="80000"/>
              </a:lnSpc>
              <a:defRPr/>
            </a:pPr>
            <a:r>
              <a:rPr lang="ru-RU" altLang="ru-RU" b="1" dirty="0">
                <a:solidFill>
                  <a:srgbClr val="002060"/>
                </a:solidFill>
              </a:rPr>
              <a:t>4. </a:t>
            </a:r>
            <a:r>
              <a:rPr lang="ru-RU" altLang="ru-RU" b="1" spc="300" dirty="0">
                <a:solidFill>
                  <a:srgbClr val="002060"/>
                </a:solidFill>
              </a:rPr>
              <a:t>РЕДКИЕ ФОРМЫ ДИССЕМИНИРОВАННЫХ ПРОЦЕССОВ В ЛЕГКИХ</a:t>
            </a:r>
          </a:p>
          <a:p>
            <a:pPr algn="l">
              <a:lnSpc>
                <a:spcPct val="80000"/>
              </a:lnSpc>
              <a:defRPr/>
            </a:pPr>
            <a:r>
              <a:rPr lang="ru-RU" altLang="ru-RU" sz="2000" b="1" dirty="0"/>
              <a:t>    </a:t>
            </a:r>
            <a:r>
              <a:rPr lang="ru-RU" altLang="ru-RU" sz="2000" b="1" dirty="0" smtClean="0"/>
              <a:t>			4.1.Идиопатический </a:t>
            </a:r>
            <a:r>
              <a:rPr lang="ru-RU" altLang="ru-RU" sz="2000" b="1" dirty="0" err="1"/>
              <a:t>гемосидероз</a:t>
            </a:r>
            <a:r>
              <a:rPr lang="ru-RU" altLang="ru-RU" sz="2000" b="1" dirty="0"/>
              <a:t> легких</a:t>
            </a:r>
          </a:p>
          <a:p>
            <a:pPr algn="l">
              <a:lnSpc>
                <a:spcPct val="80000"/>
              </a:lnSpc>
              <a:defRPr/>
            </a:pPr>
            <a:r>
              <a:rPr lang="ru-RU" altLang="ru-RU" sz="2000" b="1" dirty="0"/>
              <a:t>   </a:t>
            </a:r>
            <a:r>
              <a:rPr lang="ru-RU" altLang="ru-RU" sz="2000" b="1" dirty="0" smtClean="0"/>
              <a:t>			4.2.Синдром </a:t>
            </a:r>
            <a:r>
              <a:rPr lang="ru-RU" altLang="ru-RU" sz="2000" b="1" dirty="0" err="1"/>
              <a:t>Гудпасчера</a:t>
            </a:r>
            <a:endParaRPr lang="ru-RU" altLang="ru-RU" sz="2000" b="1" dirty="0"/>
          </a:p>
          <a:p>
            <a:pPr algn="l">
              <a:lnSpc>
                <a:spcPct val="80000"/>
              </a:lnSpc>
              <a:defRPr/>
            </a:pPr>
            <a:r>
              <a:rPr lang="ru-RU" altLang="ru-RU" sz="2000" b="1" dirty="0"/>
              <a:t>    </a:t>
            </a:r>
            <a:r>
              <a:rPr lang="ru-RU" altLang="ru-RU" sz="2000" b="1" dirty="0" smtClean="0"/>
              <a:t>			4.3.Альвеолярный </a:t>
            </a:r>
            <a:r>
              <a:rPr lang="ru-RU" altLang="ru-RU" sz="2000" b="1" dirty="0" err="1"/>
              <a:t>протеиноз</a:t>
            </a:r>
            <a:endParaRPr lang="ru-RU" altLang="ru-RU" sz="2000" b="1" dirty="0"/>
          </a:p>
          <a:p>
            <a:pPr algn="l">
              <a:lnSpc>
                <a:spcPct val="80000"/>
              </a:lnSpc>
              <a:defRPr/>
            </a:pPr>
            <a:r>
              <a:rPr lang="ru-RU" altLang="ru-RU" sz="2000" b="1" dirty="0"/>
              <a:t>    </a:t>
            </a:r>
            <a:r>
              <a:rPr lang="ru-RU" altLang="ru-RU" sz="2000" b="1" dirty="0" smtClean="0"/>
              <a:t>			4.4.Лейомиоматоз легких</a:t>
            </a:r>
            <a:endParaRPr lang="ru-RU" altLang="ru-RU" sz="2000" b="1" dirty="0" smtClean="0">
              <a:solidFill>
                <a:srgbClr val="0070C0"/>
              </a:solidFill>
            </a:endParaRPr>
          </a:p>
          <a:p>
            <a:pPr eaLnBrk="1" hangingPunct="1">
              <a:lnSpc>
                <a:spcPct val="80000"/>
              </a:lnSpc>
              <a:buFont typeface="Wingdings" panose="05000000000000000000" pitchFamily="2" charset="2"/>
              <a:buNone/>
              <a:defRPr/>
            </a:pPr>
            <a:r>
              <a:rPr lang="ru-RU" altLang="ru-RU" b="1" dirty="0" smtClean="0">
                <a:solidFill>
                  <a:srgbClr val="002060"/>
                </a:solidFill>
              </a:rPr>
              <a:t>5. ИНТЕРСТИЦИАЛЬНЫЕ ФИБРОЗЫ ЛЕГКИХ ПРИ ПОРАЖЕНИЯХ ДРУГИХ ОРГАНОВ И СИСТЕМ:</a:t>
            </a:r>
          </a:p>
          <a:p>
            <a:pPr eaLnBrk="1" hangingPunct="1">
              <a:buFont typeface="Wingdings" panose="05000000000000000000" pitchFamily="2" charset="2"/>
              <a:buNone/>
              <a:defRPr/>
            </a:pPr>
            <a:r>
              <a:rPr lang="ru-RU" altLang="ru-RU" sz="2000" b="1" dirty="0" smtClean="0"/>
              <a:t>    </a:t>
            </a:r>
            <a:r>
              <a:rPr lang="ru-RU" altLang="ru-RU" sz="2000" b="1" dirty="0"/>
              <a:t>5.1.Васкулиты или / и интерстициальные  </a:t>
            </a:r>
            <a:r>
              <a:rPr lang="ru-RU" altLang="ru-RU" sz="2000" b="1" dirty="0" err="1"/>
              <a:t>пневмониты</a:t>
            </a:r>
            <a:r>
              <a:rPr lang="ru-RU" altLang="ru-RU" sz="2000" b="1" dirty="0"/>
              <a:t> при диффузных болезнях соединительной ткани</a:t>
            </a:r>
            <a:r>
              <a:rPr lang="ru-RU" altLang="ru-RU" sz="2000" b="1" dirty="0" smtClean="0"/>
              <a:t>: </a:t>
            </a:r>
            <a:r>
              <a:rPr lang="ru-RU" altLang="ru-RU" sz="2000" dirty="0"/>
              <a:t>	</a:t>
            </a:r>
            <a:r>
              <a:rPr lang="ru-RU" altLang="ru-RU" sz="2000" b="1" i="1" dirty="0" smtClean="0">
                <a:solidFill>
                  <a:srgbClr val="542708"/>
                </a:solidFill>
              </a:rPr>
              <a:t>(</a:t>
            </a:r>
            <a:r>
              <a:rPr lang="ru-RU" altLang="ru-RU" sz="2000" b="1" i="1" dirty="0">
                <a:solidFill>
                  <a:srgbClr val="542708"/>
                </a:solidFill>
              </a:rPr>
              <a:t>ревматизм, ревматоидный артрит, системная </a:t>
            </a:r>
            <a:r>
              <a:rPr lang="ru-RU" altLang="ru-RU" sz="2000" b="1" i="1" dirty="0" smtClean="0">
                <a:solidFill>
                  <a:srgbClr val="542708"/>
                </a:solidFill>
              </a:rPr>
              <a:t>красная волчанка</a:t>
            </a:r>
            <a:r>
              <a:rPr lang="ru-RU" altLang="ru-RU" sz="2000" b="1" i="1" dirty="0">
                <a:solidFill>
                  <a:srgbClr val="542708"/>
                </a:solidFill>
              </a:rPr>
              <a:t>, </a:t>
            </a:r>
            <a:r>
              <a:rPr lang="ru-RU" altLang="ru-RU" sz="2000" b="1" i="1" dirty="0" smtClean="0">
                <a:solidFill>
                  <a:srgbClr val="542708"/>
                </a:solidFill>
              </a:rPr>
              <a:t>				узелковый </a:t>
            </a:r>
            <a:r>
              <a:rPr lang="ru-RU" altLang="ru-RU" sz="2000" b="1" i="1" dirty="0">
                <a:solidFill>
                  <a:srgbClr val="542708"/>
                </a:solidFill>
              </a:rPr>
              <a:t>периартериит, в том числе </a:t>
            </a:r>
            <a:r>
              <a:rPr lang="ru-RU" altLang="ru-RU" sz="2000" b="1" i="1" dirty="0" err="1" smtClean="0">
                <a:solidFill>
                  <a:srgbClr val="542708"/>
                </a:solidFill>
              </a:rPr>
              <a:t>гранулематоз</a:t>
            </a:r>
            <a:r>
              <a:rPr lang="ru-RU" altLang="ru-RU" sz="2000" b="1" i="1" dirty="0" smtClean="0">
                <a:solidFill>
                  <a:srgbClr val="542708"/>
                </a:solidFill>
              </a:rPr>
              <a:t> </a:t>
            </a:r>
            <a:r>
              <a:rPr lang="ru-RU" altLang="ru-RU" sz="2000" b="1" i="1" dirty="0" err="1">
                <a:solidFill>
                  <a:srgbClr val="542708"/>
                </a:solidFill>
              </a:rPr>
              <a:t>Вегнера</a:t>
            </a:r>
            <a:r>
              <a:rPr lang="ru-RU" altLang="ru-RU" sz="2000" b="1" i="1" dirty="0">
                <a:solidFill>
                  <a:srgbClr val="542708"/>
                </a:solidFill>
              </a:rPr>
              <a:t> и синдром </a:t>
            </a:r>
            <a:r>
              <a:rPr lang="ru-RU" altLang="ru-RU" sz="2000" b="1" i="1" dirty="0" err="1" smtClean="0">
                <a:solidFill>
                  <a:srgbClr val="542708"/>
                </a:solidFill>
              </a:rPr>
              <a:t>Черджа-Строс</a:t>
            </a:r>
            <a:r>
              <a:rPr lang="ru-RU" altLang="ru-RU" sz="2000" b="1" i="1" dirty="0">
                <a:solidFill>
                  <a:srgbClr val="542708"/>
                </a:solidFill>
              </a:rPr>
              <a:t>, </a:t>
            </a:r>
            <a:r>
              <a:rPr lang="ru-RU" altLang="ru-RU" sz="2000" b="1" i="1" dirty="0" smtClean="0">
                <a:solidFill>
                  <a:srgbClr val="542708"/>
                </a:solidFill>
              </a:rPr>
              <a:t>системная </a:t>
            </a:r>
            <a:r>
              <a:rPr lang="ru-RU" altLang="ru-RU" sz="2000" b="1" i="1" dirty="0">
                <a:solidFill>
                  <a:srgbClr val="542708"/>
                </a:solidFill>
              </a:rPr>
              <a:t>склеродермия, дерматомиозит)</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5.2.Кардиогенный </a:t>
            </a:r>
            <a:r>
              <a:rPr lang="ru-RU" altLang="ru-RU" sz="2000" b="1" dirty="0"/>
              <a:t>пневмосклероз при недостаточности кровообращения.</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5.3.Интерстициальный </a:t>
            </a:r>
            <a:r>
              <a:rPr lang="ru-RU" altLang="ru-RU" sz="2000" b="1" dirty="0"/>
              <a:t>фиброз при хроническом активном гепатите.</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5.4.Интерстициальный </a:t>
            </a:r>
            <a:r>
              <a:rPr lang="ru-RU" altLang="ru-RU" sz="2000" b="1" dirty="0"/>
              <a:t>фиброз при лучевых поражениях.</a:t>
            </a:r>
          </a:p>
          <a:p>
            <a:pPr algn="l" eaLnBrk="1" hangingPunct="1">
              <a:lnSpc>
                <a:spcPct val="80000"/>
              </a:lnSpc>
              <a:buFont typeface="Wingdings" panose="05000000000000000000" pitchFamily="2" charset="2"/>
              <a:buNone/>
              <a:defRPr/>
            </a:pPr>
            <a:r>
              <a:rPr lang="ru-RU" altLang="ru-RU" sz="2000" b="1" dirty="0"/>
              <a:t>     </a:t>
            </a:r>
            <a:r>
              <a:rPr lang="ru-RU" altLang="ru-RU" sz="2000" b="1" dirty="0" smtClean="0"/>
              <a:t>		5.5.Интерстициальный </a:t>
            </a:r>
            <a:r>
              <a:rPr lang="ru-RU" altLang="ru-RU" sz="2000" b="1" dirty="0"/>
              <a:t>фиброз как исход «шокового легкого».</a:t>
            </a:r>
          </a:p>
        </p:txBody>
      </p:sp>
    </p:spTree>
    <p:extLst>
      <p:ext uri="{BB962C8B-B14F-4D97-AF65-F5344CB8AC3E}">
        <p14:creationId xmlns:p14="http://schemas.microsoft.com/office/powerpoint/2010/main" val="3132256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71893" y="319269"/>
            <a:ext cx="10889673" cy="1238944"/>
          </a:xfrm>
        </p:spPr>
        <p:txBody>
          <a:bodyPr>
            <a:normAutofit fontScale="90000"/>
          </a:bodyPr>
          <a:lstStyle/>
          <a:p>
            <a:pPr algn="ctr">
              <a:lnSpc>
                <a:spcPct val="110000"/>
              </a:lnSpc>
            </a:pPr>
            <a:r>
              <a:rPr lang="ru-RU" sz="2600" b="1" dirty="0" smtClean="0">
                <a:solidFill>
                  <a:srgbClr val="7030A0"/>
                </a:solidFill>
                <a:latin typeface="+mn-lt"/>
              </a:rPr>
              <a:t>АЛГОРИТМЫ ДИАГНОСТИКИ ТУБЕРКУЛЕЗА ОРГАНОВ ДЫХАНИЯ</a:t>
            </a:r>
            <a:br>
              <a:rPr lang="ru-RU" sz="2600" b="1" dirty="0" smtClean="0">
                <a:solidFill>
                  <a:srgbClr val="7030A0"/>
                </a:solidFill>
                <a:latin typeface="+mn-lt"/>
              </a:rPr>
            </a:br>
            <a:r>
              <a:rPr lang="ru-RU" sz="2600" b="1" dirty="0" smtClean="0">
                <a:solidFill>
                  <a:srgbClr val="7030A0"/>
                </a:solidFill>
                <a:latin typeface="+mn-lt"/>
              </a:rPr>
              <a:t>В МЕДИЦИНСКИХ ОРГАНИЗАЦИЯХ МУНИЦИПАЛЬНОГО УРОВНЯ</a:t>
            </a:r>
            <a:r>
              <a:rPr lang="ru-RU" sz="2600" b="1" dirty="0">
                <a:solidFill>
                  <a:srgbClr val="7030A0"/>
                </a:solidFill>
                <a:latin typeface="+mn-lt"/>
              </a:rPr>
              <a:t/>
            </a:r>
            <a:br>
              <a:rPr lang="ru-RU" sz="2600" b="1" dirty="0">
                <a:solidFill>
                  <a:srgbClr val="7030A0"/>
                </a:solidFill>
                <a:latin typeface="+mn-lt"/>
              </a:rPr>
            </a:br>
            <a:r>
              <a:rPr lang="ru-RU" sz="2600" b="1" dirty="0">
                <a:solidFill>
                  <a:srgbClr val="7030A0"/>
                </a:solidFill>
                <a:latin typeface="+mn-lt"/>
              </a:rPr>
              <a:t>(</a:t>
            </a:r>
            <a:r>
              <a:rPr lang="en-US" sz="2600" b="1" dirty="0">
                <a:solidFill>
                  <a:srgbClr val="7030A0"/>
                </a:solidFill>
                <a:latin typeface="+mn-lt"/>
              </a:rPr>
              <a:t>I </a:t>
            </a:r>
            <a:r>
              <a:rPr lang="ru-RU" sz="2600" b="1" dirty="0">
                <a:solidFill>
                  <a:srgbClr val="7030A0"/>
                </a:solidFill>
                <a:latin typeface="+mn-lt"/>
              </a:rPr>
              <a:t>этап).</a:t>
            </a:r>
          </a:p>
        </p:txBody>
      </p:sp>
      <p:sp>
        <p:nvSpPr>
          <p:cNvPr id="4" name="Объект 3"/>
          <p:cNvSpPr>
            <a:spLocks noGrp="1"/>
          </p:cNvSpPr>
          <p:nvPr>
            <p:ph idx="1"/>
          </p:nvPr>
        </p:nvSpPr>
        <p:spPr>
          <a:xfrm>
            <a:off x="581887" y="1760093"/>
            <a:ext cx="11269683" cy="4569371"/>
          </a:xfrm>
        </p:spPr>
        <p:txBody>
          <a:bodyPr>
            <a:normAutofit lnSpcReduction="10000"/>
          </a:bodyPr>
          <a:lstStyle/>
          <a:p>
            <a:pPr marL="0" indent="0" algn="ctr">
              <a:buNone/>
            </a:pPr>
            <a:r>
              <a:rPr lang="ru-RU" sz="2400" b="1" spc="300" dirty="0" smtClean="0">
                <a:solidFill>
                  <a:srgbClr val="002060"/>
                </a:solidFill>
              </a:rPr>
              <a:t>ОБЯЗАТЕЛЬНЫМИ ИССЛЕДОВАНИЯМИ ПРИ ПОДОЗРЕНИИ НА ТУБЕРКУЛЕЗ ЯВЛЯЮТСЯ:</a:t>
            </a:r>
            <a:endParaRPr lang="ru-RU" sz="2400" b="1" spc="300" dirty="0">
              <a:solidFill>
                <a:srgbClr val="002060"/>
              </a:solidFill>
            </a:endParaRPr>
          </a:p>
          <a:p>
            <a:pPr marL="0" indent="0">
              <a:lnSpc>
                <a:spcPct val="100000"/>
              </a:lnSpc>
              <a:buNone/>
            </a:pPr>
            <a:r>
              <a:rPr lang="ru-RU" sz="2000" b="1" dirty="0"/>
              <a:t>1. Исследование мокроты методами световой микроскопии на наличие кислотоустойчивых микроорганизмов с окраской по ЦН или микроскопии с окраской люминесцентными красителями (</a:t>
            </a:r>
            <a:r>
              <a:rPr lang="ru-RU" sz="2000" b="1" dirty="0" err="1"/>
              <a:t>трекратно</a:t>
            </a:r>
            <a:r>
              <a:rPr lang="ru-RU" sz="2000" b="1" dirty="0"/>
              <a:t>).</a:t>
            </a:r>
          </a:p>
          <a:p>
            <a:pPr marL="0" indent="0">
              <a:lnSpc>
                <a:spcPct val="100000"/>
              </a:lnSpc>
              <a:buNone/>
            </a:pPr>
            <a:r>
              <a:rPr lang="ru-RU" sz="2000" b="1" dirty="0"/>
              <a:t>2. Обзорная рентгенография органов грудной клетки в 2-х </a:t>
            </a:r>
            <a:r>
              <a:rPr lang="ru-RU" sz="2000" b="1" dirty="0" err="1"/>
              <a:t>проэкциях</a:t>
            </a:r>
            <a:r>
              <a:rPr lang="ru-RU" sz="2000" b="1" dirty="0"/>
              <a:t>.</a:t>
            </a:r>
          </a:p>
          <a:p>
            <a:pPr marL="0" indent="0">
              <a:lnSpc>
                <a:spcPct val="100000"/>
              </a:lnSpc>
              <a:buNone/>
            </a:pPr>
            <a:r>
              <a:rPr lang="ru-RU" sz="2000" b="1" dirty="0"/>
              <a:t>3. Диагностическая проба с аллергеном туберкулезным рекомбинантным в стандартном разведении (ДИАСКИНТЕСТ).</a:t>
            </a:r>
          </a:p>
          <a:p>
            <a:pPr marL="0" indent="0" algn="ctr">
              <a:lnSpc>
                <a:spcPct val="100000"/>
              </a:lnSpc>
              <a:buNone/>
            </a:pPr>
            <a:r>
              <a:rPr lang="ru-RU" b="1" dirty="0"/>
              <a:t>+</a:t>
            </a:r>
          </a:p>
          <a:p>
            <a:pPr marL="0" indent="0">
              <a:lnSpc>
                <a:spcPct val="100000"/>
              </a:lnSpc>
              <a:buNone/>
            </a:pPr>
            <a:r>
              <a:rPr lang="ru-RU" sz="2000" b="1" dirty="0"/>
              <a:t>4. Молекулярно-генетическое исследование на наличие маркеров ДНК МБТ.</a:t>
            </a:r>
          </a:p>
          <a:p>
            <a:pPr marL="0" indent="0" algn="ctr">
              <a:lnSpc>
                <a:spcPct val="100000"/>
              </a:lnSpc>
              <a:buNone/>
            </a:pPr>
            <a:r>
              <a:rPr lang="ru-RU" b="1" dirty="0"/>
              <a:t>+</a:t>
            </a:r>
          </a:p>
          <a:p>
            <a:pPr marL="0" indent="0">
              <a:lnSpc>
                <a:spcPct val="100000"/>
              </a:lnSpc>
              <a:buNone/>
            </a:pPr>
            <a:r>
              <a:rPr lang="ru-RU" sz="2000" b="1" dirty="0"/>
              <a:t>5. </a:t>
            </a:r>
            <a:r>
              <a:rPr lang="ru-RU" sz="2000" b="1" dirty="0" err="1"/>
              <a:t>Мультиспиральная</a:t>
            </a:r>
            <a:r>
              <a:rPr lang="ru-RU" sz="2000" b="1" dirty="0"/>
              <a:t> компьютерная томография. </a:t>
            </a:r>
          </a:p>
        </p:txBody>
      </p:sp>
    </p:spTree>
    <p:extLst>
      <p:ext uri="{BB962C8B-B14F-4D97-AF65-F5344CB8AC3E}">
        <p14:creationId xmlns:p14="http://schemas.microsoft.com/office/powerpoint/2010/main" val="3024594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кельн">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кельн">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кельн">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TM04033927[[fn=Главное мероприятие]]</Template>
  <TotalTime>2516</TotalTime>
  <Words>5494</Words>
  <Application>Microsoft Office PowerPoint</Application>
  <PresentationFormat>Широкоэкранный</PresentationFormat>
  <Paragraphs>623</Paragraphs>
  <Slides>54</Slides>
  <Notes>44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13</vt:i4>
      </vt:variant>
      <vt:variant>
        <vt:lpstr>Заголовки слайдов</vt:lpstr>
      </vt:variant>
      <vt:variant>
        <vt:i4>54</vt:i4>
      </vt:variant>
    </vt:vector>
  </HeadingPairs>
  <TitlesOfParts>
    <vt:vector size="73" baseType="lpstr">
      <vt:lpstr>Arial</vt:lpstr>
      <vt:lpstr>Arial Black</vt:lpstr>
      <vt:lpstr>Calibri</vt:lpstr>
      <vt:lpstr>Calibri Light</vt:lpstr>
      <vt:lpstr>Times New Roman</vt:lpstr>
      <vt:lpstr>Wingdings</vt:lpstr>
      <vt:lpstr>Тема Office</vt:lpstr>
      <vt:lpstr>1_Тема Office</vt:lpstr>
      <vt:lpstr>2_Тема Office</vt:lpstr>
      <vt:lpstr>3_Тема Office</vt:lpstr>
      <vt:lpstr>4_Тема Office</vt:lpstr>
      <vt:lpstr>5_Тема Office</vt:lpstr>
      <vt:lpstr>кельн</vt:lpstr>
      <vt:lpstr>1_кельн</vt:lpstr>
      <vt:lpstr>2_кельн</vt:lpstr>
      <vt:lpstr>6_Тема Office</vt:lpstr>
      <vt:lpstr>7_Тема Office</vt:lpstr>
      <vt:lpstr>8_Тема Office</vt:lpstr>
      <vt:lpstr>9_Тема Office</vt:lpstr>
      <vt:lpstr>Лекция №7  Дифференциальная диагностика диссеминированного туберкулеза легких        Дисциплина: «Фтизиатрия»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КЛАССИФИКАЦИЯ ДИССЕМИНИРОВАННЫХ ЗАБОЛЕВАНИЙ ЛЕГКИХ (продолжение)</vt:lpstr>
      <vt:lpstr>АЛГОРИТМЫ ДИАГНОСТИКИ ТУБЕРКУЛЕЗА ОРГАНОВ ДЫХАНИЯ В МЕДИЦИНСКИХ ОРГАНИЗАЦИЯХ МУНИЦИПАЛЬНОГО УРОВНЯ (I этап).</vt:lpstr>
      <vt:lpstr>АЛГОРИТМЫ ДИАГНОСТИКИ ТУБЕРКУЛЕЗА ОРГАНОВ ДЫХАНИЯ В МЕДИЦИНСКИХ ОРГАНИЗАЦИЯХ МУНИЦИПАЛЬНОГО УРОВНЯ</vt:lpstr>
      <vt:lpstr>АЛГОРИТМЫ ДИАГНОСТИКИ ТУБЕРКУЛЕЗА ОРГАНОВ ДЫХАНИЯ В МЕДИЦИНСКИХ ОРГАНИЗАЦИЯХ МУНИЦИПАЛЬНОГО УРОВНЯ</vt:lpstr>
      <vt:lpstr>АЛГОРИТМЫ ДИАГНОСТИКИ ТУБЕРКУЛЕЗА ОРГАНОВ ДЫХАНИЯ ФТИЗИОПУЛЬМОНОЛОГИЧЕСКОЕ ОТДЕЛЕНИЕ (II этап).</vt:lpstr>
      <vt:lpstr>Презентация PowerPoint</vt:lpstr>
      <vt:lpstr>Структура смертности от СПИДа в Красноярском крае  (всего смертей от СПИДа 1899)</vt:lpstr>
      <vt:lpstr>СКРИНИНГ НА ТУБЕРКУЛЕЗ У БОЛЬНЫХ ВИЧ</vt:lpstr>
      <vt:lpstr>СКРИНИНГ НА ТУБЕРКУЛЕЗ У БОЛЬНЫХ ВИЧ</vt:lpstr>
      <vt:lpstr>СКРИНИНГ НА ТУБЕРКУЛЕЗ У БОЛЬНЫХ ВИЧ</vt:lpstr>
      <vt:lpstr>ОБСЛЕДОВАНИЕ</vt:lpstr>
      <vt:lpstr>СКРИНИНГ НА ТУБЕРКУЛЕЗ У БОЛЬНЫХ ВИЧ</vt:lpstr>
      <vt:lpstr>СКРИНИНГ НА ТУБЕРКУЛЕЗ У БОЛЬНЫХ ВИЧ</vt:lpstr>
      <vt:lpstr>Презентация PowerPoint</vt:lpstr>
      <vt:lpstr>Рентгенологическая картина милиарного туберкулеза</vt:lpstr>
      <vt:lpstr>СИМПТОМЫ ЗАБОЛЕВАНИЯ (пневмония)</vt:lpstr>
      <vt:lpstr>СИМПТОМЫ ЗАБОЛЕВАНИЯ (пневмония)</vt:lpstr>
      <vt:lpstr>СИМПТОМЫ ЗАБОЛЕВАНИЯ (пневмония)</vt:lpstr>
      <vt:lpstr>СИМПТОМЫ ЗАБОЛЕВАНИЯ (пневмония)</vt:lpstr>
      <vt:lpstr>Презентация PowerPoint</vt:lpstr>
      <vt:lpstr>ОСНОВЫ ПРОБНОЙ ТЕРАПИИ</vt:lpstr>
      <vt:lpstr>Презентация PowerPoint</vt:lpstr>
      <vt:lpstr>ОСОБЕННОСТИ ГРАНУЛЕМЫ ПРИ САРКОИДОЗЕ</vt:lpstr>
      <vt:lpstr>Презентация PowerPoint</vt:lpstr>
      <vt:lpstr>Характер течения саркоидоза</vt:lpstr>
      <vt:lpstr>Презентация PowerPoint</vt:lpstr>
      <vt:lpstr>Рентгенологическая картина саркоидоза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Благодарю за внимание</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Алгоритмы диагностики туберкулеза органов дыхания в медицинских организациях муниципального уровня.</dc:title>
  <dc:creator>User</dc:creator>
  <cp:lastModifiedBy>User</cp:lastModifiedBy>
  <cp:revision>159</cp:revision>
  <dcterms:created xsi:type="dcterms:W3CDTF">2017-11-01T11:19:52Z</dcterms:created>
  <dcterms:modified xsi:type="dcterms:W3CDTF">2020-04-10T10:30:22Z</dcterms:modified>
</cp:coreProperties>
</file>