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0" r:id="rId4"/>
    <p:sldId id="321" r:id="rId5"/>
    <p:sldId id="322" r:id="rId6"/>
    <p:sldId id="260" r:id="rId7"/>
    <p:sldId id="323" r:id="rId8"/>
    <p:sldId id="324" r:id="rId9"/>
    <p:sldId id="325" r:id="rId10"/>
    <p:sldId id="326" r:id="rId11"/>
    <p:sldId id="327" r:id="rId12"/>
    <p:sldId id="328" r:id="rId13"/>
    <p:sldId id="330" r:id="rId14"/>
    <p:sldId id="331" r:id="rId15"/>
    <p:sldId id="332" r:id="rId16"/>
    <p:sldId id="338" r:id="rId17"/>
    <p:sldId id="339" r:id="rId18"/>
    <p:sldId id="340" r:id="rId19"/>
    <p:sldId id="342" r:id="rId20"/>
    <p:sldId id="344" r:id="rId21"/>
    <p:sldId id="343" r:id="rId22"/>
    <p:sldId id="345" r:id="rId23"/>
    <p:sldId id="346" r:id="rId24"/>
    <p:sldId id="347" r:id="rId25"/>
    <p:sldId id="351" r:id="rId26"/>
    <p:sldId id="350" r:id="rId27"/>
    <p:sldId id="34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3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4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6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6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0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2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DC84-E1DD-4371-87FB-449311EF46ED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AC6C6-36AE-4A2C-A45C-F7E8F241D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5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7991872" cy="1532137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ФГБОУ ВО Красноярский государственный медицинский университет </a:t>
            </a:r>
            <a:br>
              <a:rPr lang="ru-RU" alt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им. проф. В.Ф. </a:t>
            </a:r>
            <a:r>
              <a:rPr lang="ru-RU" altLang="ru-RU" sz="27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Войно-Ясенецкого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7794" y="2132856"/>
            <a:ext cx="9144000" cy="20643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4400" b="1" dirty="0">
                <a:solidFill>
                  <a:srgbClr val="0070C0"/>
                </a:solidFill>
              </a:rPr>
              <a:t>Метод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sz="4400" b="1" dirty="0">
                <a:solidFill>
                  <a:srgbClr val="0070C0"/>
                </a:solidFill>
              </a:rPr>
              <a:t>«обучение через проблемное решение»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/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772924" y="4581128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ассистент кафедры 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госпитальной терапии и 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иммунологии с курсом ПО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Галанин Владислав Васильевич</a:t>
            </a:r>
          </a:p>
          <a:p>
            <a:pPr eaLnBrk="1" hangingPunct="1"/>
            <a:endParaRPr lang="ru-RU" altLang="ru-RU" sz="2400" dirty="0">
              <a:latin typeface="Calibri" pitchFamily="34" charset="0"/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3671888" y="6018213"/>
            <a:ext cx="2087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Красноярск 2024</a:t>
            </a: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6" y="116632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0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5736" y="9134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400" b="1" dirty="0">
                <a:solidFill>
                  <a:srgbClr val="0033CC"/>
                </a:solidFill>
              </a:rPr>
              <a:t>Как это работает</a:t>
            </a:r>
            <a:r>
              <a:rPr lang="en-US" altLang="ru-RU" sz="4400" b="1" dirty="0">
                <a:solidFill>
                  <a:srgbClr val="0033CC"/>
                </a:solidFill>
              </a:rPr>
              <a:t>?</a:t>
            </a:r>
            <a:endParaRPr lang="ru-RU" altLang="ru-RU" sz="4400" b="1" dirty="0">
              <a:solidFill>
                <a:srgbClr val="0033CC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81464" y="1076015"/>
            <a:ext cx="8229600" cy="5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ru-RU" altLang="ru-RU" dirty="0"/>
              <a:t>1.	</a:t>
            </a:r>
            <a:r>
              <a:rPr lang="ru-RU" altLang="ru-RU" b="1" dirty="0"/>
              <a:t>Идентификация проблемы: </a:t>
            </a:r>
            <a:r>
              <a:rPr lang="ru-RU" altLang="ru-RU" dirty="0"/>
              <a:t>Преподаватель выбирает реальные проблемы, связанные с предметной областью, которые требуют анализа, исследования и решения.</a:t>
            </a:r>
          </a:p>
          <a:p>
            <a:pPr marL="0" lvl="0" indent="0" algn="just">
              <a:buNone/>
              <a:defRPr/>
            </a:pPr>
            <a:r>
              <a:rPr lang="ru-RU" altLang="ru-RU" dirty="0"/>
              <a:t>2.	</a:t>
            </a:r>
            <a:r>
              <a:rPr lang="ru-RU" altLang="ru-RU" b="1" dirty="0"/>
              <a:t>Формирование групп: </a:t>
            </a:r>
            <a:r>
              <a:rPr lang="ru-RU" altLang="ru-RU" dirty="0"/>
              <a:t>Студенты формируются в группы, чтобы работать над решением проблемы в коллективе. Группы могут быть разноуровневыми, чтобы стимулировать взаимное обучение и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175043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97586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6089" y="1424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Как это работает</a:t>
            </a:r>
            <a:r>
              <a:rPr lang="en-US" altLang="ru-RU" sz="4000" b="1" dirty="0">
                <a:solidFill>
                  <a:srgbClr val="0033CC"/>
                </a:solidFill>
              </a:rPr>
              <a:t>?</a:t>
            </a:r>
            <a:endParaRPr lang="ru-RU" altLang="ru-RU" sz="4000" b="1" dirty="0">
              <a:solidFill>
                <a:srgbClr val="0033CC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1196752"/>
            <a:ext cx="8229600" cy="50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 startAt="3"/>
              <a:defRPr/>
            </a:pPr>
            <a:r>
              <a:rPr lang="ru-RU" altLang="ru-RU" sz="2800" b="1" dirty="0"/>
              <a:t>Исследование и анализ проблемы: </a:t>
            </a:r>
            <a:r>
              <a:rPr lang="ru-RU" altLang="ru-RU" sz="2800" dirty="0"/>
              <a:t>Студенты проводят исследования, собирают данные, анализируют информацию и выявляют основные факты, причины и взаимосвязи, связанные с проблемой. </a:t>
            </a:r>
          </a:p>
          <a:p>
            <a:pPr marL="514350" lvl="0" indent="-514350" algn="just">
              <a:buAutoNum type="arabicPeriod" startAt="3"/>
              <a:defRPr/>
            </a:pPr>
            <a:r>
              <a:rPr lang="ru-RU" altLang="ru-RU" sz="2800" b="1" dirty="0"/>
              <a:t>Разработка решения: </a:t>
            </a:r>
            <a:r>
              <a:rPr lang="ru-RU" altLang="ru-RU" sz="2800" dirty="0"/>
              <a:t>Студенты разрабатывают решение проблемы, используя свои знания, критическое мышление и творческие подходы. Они могут предлагать новые идеи, моделировать ситуации, проводить эксперименты и тестировать свои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129850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8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Как это работает</a:t>
            </a:r>
            <a:r>
              <a:rPr lang="en-US" altLang="ru-RU" sz="4000" b="1" dirty="0">
                <a:solidFill>
                  <a:srgbClr val="0033CC"/>
                </a:solidFill>
              </a:rPr>
              <a:t>?</a:t>
            </a:r>
            <a:endParaRPr lang="ru-RU" altLang="ru-RU" sz="4000" b="1" dirty="0">
              <a:solidFill>
                <a:srgbClr val="0033CC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57200" y="1184424"/>
            <a:ext cx="82296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ru-RU" altLang="ru-RU" sz="2800" dirty="0"/>
              <a:t>5.	</a:t>
            </a:r>
            <a:r>
              <a:rPr lang="ru-RU" altLang="ru-RU" sz="2800" b="1" dirty="0"/>
              <a:t>Презентация и обсуждение: </a:t>
            </a:r>
            <a:r>
              <a:rPr lang="ru-RU" altLang="ru-RU" sz="2800" dirty="0"/>
              <a:t>Группы представляют свои решения перед классом. В ходе презентации студенты </a:t>
            </a:r>
            <a:r>
              <a:rPr lang="ru-RU" altLang="ru-RU" sz="2800" b="1" dirty="0">
                <a:solidFill>
                  <a:srgbClr val="FF0000"/>
                </a:solidFill>
              </a:rPr>
              <a:t>объясняют свои решения, обосновывают их и отвечают на вопросы</a:t>
            </a:r>
            <a:r>
              <a:rPr lang="ru-RU" altLang="ru-RU" sz="2800" dirty="0"/>
              <a:t>. После презентации происходит обсуждение, где студенты могут делиться своими мыслями и </a:t>
            </a:r>
            <a:r>
              <a:rPr lang="ru-RU" altLang="ru-RU" sz="2800" b="1" dirty="0">
                <a:solidFill>
                  <a:srgbClr val="FF0000"/>
                </a:solidFill>
              </a:rPr>
              <a:t>получать обратную связь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15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20101" y="875662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7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Основные цели внедрения метода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1052736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ru-RU" altLang="ru-RU" sz="2800" dirty="0"/>
              <a:t>Цель этого метода обучения заключается в том, чтобы помочь студентам развивать </a:t>
            </a:r>
            <a:r>
              <a:rPr lang="ru-RU" altLang="ru-RU" sz="2800" b="1" dirty="0">
                <a:solidFill>
                  <a:srgbClr val="FF0000"/>
                </a:solidFill>
              </a:rPr>
              <a:t>навыки, необходимые для решения сложных клинических проблем</a:t>
            </a:r>
            <a:r>
              <a:rPr lang="ru-RU" altLang="ru-RU" sz="2800" dirty="0"/>
              <a:t>. Вместо передачи информации студентам просто для запоминания, этот метод предоставляет им </a:t>
            </a:r>
            <a:r>
              <a:rPr lang="ru-RU" altLang="ru-RU" sz="2800" b="1" dirty="0">
                <a:solidFill>
                  <a:srgbClr val="FF0000"/>
                </a:solidFill>
              </a:rPr>
              <a:t>возможность исследовать и разработать решения для реальных ситуаций</a:t>
            </a:r>
            <a:r>
              <a:rPr lang="ru-RU" alt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14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850307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6089" y="1424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Основные цели внедрения метода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1052736"/>
            <a:ext cx="82296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Tx/>
              <a:buChar char="-"/>
              <a:defRPr/>
            </a:pPr>
            <a:r>
              <a:rPr lang="ru-RU" altLang="ru-RU" sz="2800" dirty="0"/>
              <a:t>Развитие критического («клинического») мышления;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800" dirty="0"/>
              <a:t>Разработка коммуникативных навыков и умения работать в команде;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800" dirty="0"/>
              <a:t>Обучение анализу информации и формулировке гипотез;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800" dirty="0"/>
              <a:t>Более </a:t>
            </a:r>
            <a:r>
              <a:rPr lang="ru-RU" altLang="ru-RU" sz="2800" b="1" dirty="0">
                <a:solidFill>
                  <a:srgbClr val="FF0000"/>
                </a:solidFill>
              </a:rPr>
              <a:t>глубокое и долгосрочное усвоение </a:t>
            </a:r>
            <a:r>
              <a:rPr lang="ru-RU" altLang="ru-RU" sz="2800" dirty="0"/>
              <a:t>материала!</a:t>
            </a:r>
          </a:p>
        </p:txBody>
      </p:sp>
    </p:spTree>
    <p:extLst>
      <p:ext uri="{BB962C8B-B14F-4D97-AF65-F5344CB8AC3E}">
        <p14:creationId xmlns:p14="http://schemas.microsoft.com/office/powerpoint/2010/main" val="382124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07886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Задачи метода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730600"/>
            <a:ext cx="8229600" cy="665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FontTx/>
              <a:buChar char="-"/>
              <a:defRPr/>
            </a:pPr>
            <a:r>
              <a:rPr lang="ru-RU" altLang="ru-RU" sz="2600" dirty="0"/>
              <a:t>Развитие навыков критического мышления и анализа у студентов-медиков через решение реальных клинических проблем.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600" dirty="0"/>
              <a:t>Обучение студентов самостоятельно и систематически осуществлять поиск информации, необходимой для решения медицинских задач.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600" dirty="0"/>
              <a:t>Содействие формированию у студентов навыков коммуникации и кооперации в команде при совместном решении проблемных задач.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600" dirty="0"/>
              <a:t>Подготовка студентов к медицинской практике путем тренировки в решении сложных клинических кейсов.</a:t>
            </a:r>
          </a:p>
          <a:p>
            <a:pPr lvl="0" algn="just">
              <a:buFontTx/>
              <a:buChar char="-"/>
              <a:defRPr/>
            </a:pPr>
            <a:r>
              <a:rPr lang="ru-RU" altLang="ru-RU" sz="2600" dirty="0"/>
              <a:t>Стимулирование интереса студентов к профессии медика через активное участие в решении реальных медицинских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410505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8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Пример из практики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3C089-3E9B-46FD-A11C-EEF00491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6195"/>
            <a:ext cx="5713436" cy="4293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B288B4-4CC1-40E1-945B-E6A01111EE50}"/>
              </a:ext>
            </a:extLst>
          </p:cNvPr>
          <p:cNvSpPr txBox="1"/>
          <p:nvPr/>
        </p:nvSpPr>
        <p:spPr>
          <a:xfrm>
            <a:off x="6360492" y="2276872"/>
            <a:ext cx="2783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Дефицит витамин-К зависимых факторов свертывания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4C50D-490E-4E54-BD31-0437ED2957B9}"/>
              </a:ext>
            </a:extLst>
          </p:cNvPr>
          <p:cNvSpPr txBox="1"/>
          <p:nvPr/>
        </p:nvSpPr>
        <p:spPr>
          <a:xfrm>
            <a:off x="323528" y="6518710"/>
            <a:ext cx="8784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https://www.arfpoint.ru/wp-content/uploads/2014/07/Galstyan_Defitsit-vitamin-K-faktorov_ARF_Tyumen.pdf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721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317078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33211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-9939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400" b="1" dirty="0">
                <a:solidFill>
                  <a:srgbClr val="0033CC"/>
                </a:solidFill>
              </a:rPr>
              <a:t>"Не используйте неправильный</a:t>
            </a:r>
          </a:p>
          <a:p>
            <a:pPr lvl="0" algn="ctr"/>
            <a:r>
              <a:rPr lang="ru-RU" altLang="ru-RU" sz="4400" b="1" dirty="0">
                <a:solidFill>
                  <a:srgbClr val="0033CC"/>
                </a:solidFill>
              </a:rPr>
              <a:t>витамин К"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EEB57D-165B-43C5-9C4A-87DEE0896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5"/>
          <a:stretch/>
        </p:blipFill>
        <p:spPr>
          <a:xfrm>
            <a:off x="899084" y="1362197"/>
            <a:ext cx="7416824" cy="4917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EC260-38F2-4CCF-AF61-7C74E5993A00}"/>
              </a:ext>
            </a:extLst>
          </p:cNvPr>
          <p:cNvSpPr txBox="1"/>
          <p:nvPr/>
        </p:nvSpPr>
        <p:spPr>
          <a:xfrm>
            <a:off x="323020" y="6487501"/>
            <a:ext cx="856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/>
              <a:t>Галстян</a:t>
            </a:r>
            <a:r>
              <a:rPr lang="ru-RU" sz="1100" dirty="0"/>
              <a:t> Геннадий Мартинович. "Нарушения гемостаза, обусловленные дефицитом витамин К-зависимых факторов свертывания крови — патогенез, способы коррекции и рекомендации по лечению" Гематология и трансфузиология, </a:t>
            </a:r>
            <a:r>
              <a:rPr lang="ru-RU" sz="1100" dirty="0" err="1"/>
              <a:t>vol</a:t>
            </a:r>
            <a:r>
              <a:rPr lang="ru-RU" sz="1100" dirty="0"/>
              <a:t>. 57, </a:t>
            </a:r>
            <a:r>
              <a:rPr lang="ru-RU" sz="1100" dirty="0" err="1"/>
              <a:t>no</a:t>
            </a:r>
            <a:r>
              <a:rPr lang="ru-RU" sz="1100" dirty="0"/>
              <a:t>. 2, 2012, </a:t>
            </a:r>
            <a:r>
              <a:rPr lang="ru-RU" sz="1100" dirty="0" err="1"/>
              <a:t>pp</a:t>
            </a:r>
            <a:r>
              <a:rPr lang="ru-RU" sz="1100" dirty="0"/>
              <a:t>. 7-21.</a:t>
            </a:r>
          </a:p>
        </p:txBody>
      </p:sp>
    </p:spTree>
    <p:extLst>
      <p:ext uri="{BB962C8B-B14F-4D97-AF65-F5344CB8AC3E}">
        <p14:creationId xmlns:p14="http://schemas.microsoft.com/office/powerpoint/2010/main" val="387395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1" y="-153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Алгоритм работы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1520" y="764704"/>
            <a:ext cx="8229600" cy="50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Идентификация проблемы: </a:t>
            </a:r>
            <a:r>
              <a:rPr lang="ru-RU" altLang="ru-RU" sz="2800" dirty="0"/>
              <a:t>неэффективность терапии «обычным» витамином К;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Формирование групп: г</a:t>
            </a:r>
            <a:r>
              <a:rPr lang="ru-RU" altLang="ru-RU" sz="2800" dirty="0"/>
              <a:t>руппы могут быть разноуровневыми, чтобы стимулировать взаимное обучение и сотрудничество;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Исследование и анализ проблемы: </a:t>
            </a:r>
            <a:r>
              <a:rPr lang="ru-RU" altLang="ru-RU" sz="2800" dirty="0"/>
              <a:t>изучение литературы, статей, клинических случаев, подходов к лечению;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Разработка решения: </a:t>
            </a:r>
            <a:r>
              <a:rPr lang="ru-RU" altLang="ru-RU" sz="2800" dirty="0"/>
              <a:t>каждая команда разрабатывает свой вариант терапии;</a:t>
            </a:r>
            <a:endParaRPr lang="ru-RU" altLang="ru-RU" sz="2800" b="1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0" lvl="0" indent="0" algn="just"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7958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1E2DF-FD9B-4108-BBFD-6E8B3395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0F079-834A-4571-AC35-06DEA7F9D791}"/>
              </a:ext>
            </a:extLst>
          </p:cNvPr>
          <p:cNvSpPr txBox="1"/>
          <p:nvPr/>
        </p:nvSpPr>
        <p:spPr>
          <a:xfrm>
            <a:off x="2231740" y="523493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«Терапевты»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C134F17-886C-44D0-83D8-64FFEDDD8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740" y="414525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86089" y="90872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532" y="-146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Arial Black" panose="020B0A04020102020204" pitchFamily="34" charset="0"/>
              </a:rPr>
              <a:t>Актуальность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1052736"/>
            <a:ext cx="8229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lang="ru-RU" altLang="ru-RU" sz="2400" dirty="0">
              <a:solidFill>
                <a:srgbClr val="0033CC"/>
              </a:solidFill>
              <a:latin typeface="Calibri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noProof="0" dirty="0">
                <a:latin typeface="Calibri"/>
                <a:cs typeface="Times New Roman" panose="02020603050405020304" pitchFamily="18" charset="0"/>
              </a:rPr>
              <a:t>Современный этап</a:t>
            </a:r>
            <a:r>
              <a:rPr lang="ru-RU" altLang="ru-RU" dirty="0">
                <a:latin typeface="Calibri"/>
                <a:cs typeface="Times New Roman" panose="02020603050405020304" pitchFamily="18" charset="0"/>
              </a:rPr>
              <a:t> развития медицины диктует появления всех новых и более строгих требований к уровню подготовки медицинских специалистов, что, конечно же, невозможно без внедрения новых образовательных технологий и способов повышения качества усвоения учебного материала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7947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E0F079-834A-4571-AC35-06DEA7F9D791}"/>
              </a:ext>
            </a:extLst>
          </p:cNvPr>
          <p:cNvSpPr txBox="1"/>
          <p:nvPr/>
        </p:nvSpPr>
        <p:spPr>
          <a:xfrm>
            <a:off x="1776244" y="5631631"/>
            <a:ext cx="5591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«Реаниматологи»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7133CB3-A472-4106-9B6C-EF54C4896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489" y="764704"/>
            <a:ext cx="6611022" cy="45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0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1E2DF-FD9B-4108-BBFD-6E8B3395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F54F0E-39C9-488B-BF6E-9950AB21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7" y="476673"/>
            <a:ext cx="4176464" cy="4176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0F079-834A-4571-AC35-06DEA7F9D791}"/>
              </a:ext>
            </a:extLst>
          </p:cNvPr>
          <p:cNvSpPr txBox="1"/>
          <p:nvPr/>
        </p:nvSpPr>
        <p:spPr>
          <a:xfrm>
            <a:off x="2411760" y="485072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«Читающие»</a:t>
            </a:r>
          </a:p>
        </p:txBody>
      </p:sp>
    </p:spTree>
    <p:extLst>
      <p:ext uri="{BB962C8B-B14F-4D97-AF65-F5344CB8AC3E}">
        <p14:creationId xmlns:p14="http://schemas.microsoft.com/office/powerpoint/2010/main" val="367267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1E2DF-FD9B-4108-BBFD-6E8B3395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0F079-834A-4571-AC35-06DEA7F9D791}"/>
              </a:ext>
            </a:extLst>
          </p:cNvPr>
          <p:cNvSpPr txBox="1"/>
          <p:nvPr/>
        </p:nvSpPr>
        <p:spPr>
          <a:xfrm>
            <a:off x="2195736" y="580526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«Гематологи»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EA1F404-BA92-4B3E-A1FF-0820A4FBE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0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4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1" y="-153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Алгоритм работы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1520" y="764704"/>
            <a:ext cx="8229600" cy="50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Идентификация проблемы: </a:t>
            </a:r>
            <a:r>
              <a:rPr lang="ru-RU" altLang="ru-RU" sz="2800" dirty="0"/>
              <a:t>неэффективность терапии «обычным» витамином К;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Формирование групп: г</a:t>
            </a:r>
            <a:r>
              <a:rPr lang="ru-RU" altLang="ru-RU" sz="2800" dirty="0"/>
              <a:t>руппы могут быть разноуровневыми, чтобы стимулировать взаимное обучение и сотрудничество;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Исследование и анализ проблемы: </a:t>
            </a:r>
            <a:r>
              <a:rPr lang="ru-RU" altLang="ru-RU" sz="2800" dirty="0"/>
              <a:t>изучение литературы, статей, клинических случаев, подходов к лечению;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Разработка решения: </a:t>
            </a:r>
            <a:r>
              <a:rPr lang="ru-RU" altLang="ru-RU" sz="2800" dirty="0"/>
              <a:t>каждая команда разрабатывает свой вариант терапии;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Презентация и обсуждение: </a:t>
            </a:r>
            <a:r>
              <a:rPr lang="ru-RU" altLang="ru-RU" sz="2800" dirty="0"/>
              <a:t>каждая команда представляет и обосновывает свой выбор</a:t>
            </a:r>
          </a:p>
          <a:p>
            <a:pPr marL="514350" lvl="0" indent="-514350" algn="just">
              <a:buAutoNum type="arabicPeriod"/>
              <a:defRPr/>
            </a:pPr>
            <a:r>
              <a:rPr lang="ru-RU" altLang="ru-RU" sz="2800" b="1" dirty="0"/>
              <a:t>Комментарии преподавателя.</a:t>
            </a:r>
          </a:p>
          <a:p>
            <a:pPr marL="514350" lvl="0" indent="-514350" algn="just">
              <a:buAutoNum type="arabicPeriod"/>
              <a:defRPr/>
            </a:pPr>
            <a:endParaRPr lang="ru-RU" altLang="ru-RU" sz="2800" b="1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0" lvl="0" indent="0" algn="just"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241745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1" y="-153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Показатели эффективности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95536" y="1027122"/>
            <a:ext cx="8229600" cy="50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Увеличение результативности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студентов на экзаменах и тестах по соответствующим учебным предметам.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Улучшение оценок студентов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за выполнение практических заданий и кейс-репортов, основанных на проблемах.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Повышение уровня мотивации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студентов к изучению     медицинских дисциплин и самосовершенствованию;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Увеличение уровня участия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студентов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в научных исследованиях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в медицинской области;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Уверенность студентов в собственных навыках и знаниях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необходимых для будущей медицинской практики.</a:t>
            </a:r>
          </a:p>
          <a:p>
            <a:pPr marL="514350" lvl="0" indent="-514350" algn="just">
              <a:buAutoNum type="arabicPeriod"/>
              <a:defRPr/>
            </a:pPr>
            <a:endParaRPr lang="ru-RU" altLang="ru-RU" sz="2800" b="1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0" lvl="0" indent="0" algn="just"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664097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1" y="-153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Показатели эффективности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95536" y="1027122"/>
            <a:ext cx="8229600" cy="50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Увеличение результативности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студентов на экзаменах и тестах по соответствующим учебным предметам.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Улучшение оценок студентов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за выполнение практических заданий и кейс-репортов, основанных на проблемах.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Повышение уровня мотивации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студентов к изучению     медицинских дисциплин и самосовершенствованию;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Увеличение уровня участия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студентов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в научных исследованиях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 в медицинской области;</a:t>
            </a:r>
          </a:p>
          <a:p>
            <a:pPr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Уверенность студентов в собственных навыках и знаниях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необходимых для будущей медицинской практики.</a:t>
            </a:r>
          </a:p>
          <a:p>
            <a:pPr marL="514350" lvl="0" indent="-514350" algn="just">
              <a:buAutoNum type="arabicPeriod"/>
              <a:defRPr/>
            </a:pPr>
            <a:endParaRPr lang="ru-RU" altLang="ru-RU" sz="2800" b="1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514350" lvl="0" indent="-514350" algn="just">
              <a:buAutoNum type="arabicPeriod"/>
              <a:defRPr/>
            </a:pPr>
            <a:endParaRPr lang="ru-RU" altLang="ru-RU" sz="2800" dirty="0"/>
          </a:p>
          <a:p>
            <a:pPr marL="0" lvl="0" indent="0" algn="just">
              <a:buNone/>
              <a:defRPr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896360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40FAE-BA50-4FB3-99D5-B5E6C6D1A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</a:t>
            </a:r>
            <a:r>
              <a:rPr kumimoji="0" lang="ru-RU" altLang="ru-RU" sz="4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качества нововведений</a:t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E0FC11-1D77-4DBD-A9BD-BF2097EB3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Проведение анонимного опроса среди студентов о качестве обучения, понимании материала и уровне мотивации.</a:t>
            </a:r>
          </a:p>
        </p:txBody>
      </p:sp>
    </p:spTree>
    <p:extLst>
      <p:ext uri="{BB962C8B-B14F-4D97-AF65-F5344CB8AC3E}">
        <p14:creationId xmlns:p14="http://schemas.microsoft.com/office/powerpoint/2010/main" val="3044785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1" y="-1534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Вывод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95536" y="1027122"/>
            <a:ext cx="8229600" cy="50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ru-RU" altLang="ru-RU" sz="2800" dirty="0"/>
              <a:t>внедрение метода обучения через проблемное решение у студентов медиков может привести к улучшению качества образования, подготовке кадров с высоким уровнем компетенций и уверенностью в собственных способностях</a:t>
            </a:r>
          </a:p>
        </p:txBody>
      </p:sp>
    </p:spTree>
    <p:extLst>
      <p:ext uri="{BB962C8B-B14F-4D97-AF65-F5344CB8AC3E}">
        <p14:creationId xmlns:p14="http://schemas.microsoft.com/office/powerpoint/2010/main" val="395492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 bwMode="auto">
          <a:xfrm>
            <a:off x="-828600" y="188641"/>
            <a:ext cx="9324528" cy="10081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defRPr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F0A22E"/>
              </a:buClr>
              <a:defRPr/>
            </a:pPr>
            <a:r>
              <a:rPr lang="ru-RU" sz="2000" dirty="0">
                <a:solidFill>
                  <a:srgbClr val="4E3B30"/>
                </a:solidFill>
                <a:latin typeface="Arial"/>
                <a:cs typeface="Arial" charset="0"/>
              </a:rPr>
              <a:t>                         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Краткая информация об авторе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  <a:cs typeface="Andalus" panose="02020603050405020304" pitchFamily="18" charset="-78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291666"/>
            <a:ext cx="3672408" cy="353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Галанин Владислав Васильевич</a:t>
            </a:r>
          </a:p>
          <a:p>
            <a:pPr marL="342900" lvl="0" indent="-3429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Врач-гематолог отделения гематологии и химиотерапии КГБУЗ «Краевая клиническая больница»;</a:t>
            </a:r>
          </a:p>
          <a:p>
            <a:pPr marL="342900" lvl="0" indent="-3429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Ассистент кафедры госпитальной терапии и иммунологии с курсом ПО.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436688"/>
            <a:ext cx="3384376" cy="32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Содержимое 11"/>
          <p:cNvSpPr txBox="1">
            <a:spLocks/>
          </p:cNvSpPr>
          <p:nvPr/>
        </p:nvSpPr>
        <p:spPr bwMode="auto">
          <a:xfrm>
            <a:off x="691970" y="0"/>
            <a:ext cx="7760060" cy="10081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defRPr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F0A22E"/>
              </a:buClr>
              <a:defRPr/>
            </a:pPr>
            <a:r>
              <a:rPr lang="ru-RU" sz="2000" dirty="0">
                <a:solidFill>
                  <a:srgbClr val="4E3B30"/>
                </a:solidFill>
                <a:latin typeface="Arial"/>
                <a:cs typeface="Arial" charset="0"/>
              </a:rPr>
              <a:t>       </a:t>
            </a:r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Целевая аудитория преподавательской деятельности</a:t>
            </a:r>
            <a:endParaRPr lang="ru-RU" sz="4800" dirty="0">
              <a:solidFill>
                <a:srgbClr val="0070C0"/>
              </a:solidFill>
              <a:latin typeface="Arial Black" panose="020B0A04020102020204" pitchFamily="34" charset="0"/>
              <a:cs typeface="Andalus" panose="02020603050405020304" pitchFamily="18" charset="-78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  <a:p>
            <a:pPr algn="ctr">
              <a:buClr>
                <a:srgbClr val="F0A22E"/>
              </a:buClr>
              <a:buFont typeface="Arial" charset="0"/>
              <a:buNone/>
              <a:defRPr/>
            </a:pPr>
            <a:endParaRPr lang="ru-RU" dirty="0">
              <a:solidFill>
                <a:srgbClr val="4E3B30"/>
              </a:solidFill>
              <a:latin typeface="Arial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92672"/>
            <a:ext cx="7560840" cy="289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Студенты 6го курса</a:t>
            </a:r>
            <a:r>
              <a:rPr lang="ru-R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КрасГМУ</a:t>
            </a:r>
            <a:r>
              <a:rPr lang="ru-RU" sz="3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обучающиеся по специальности «лечебное дело» на кафедре госпитальной терапии и иммунологии с курсом ПО в рамках цикла </a:t>
            </a:r>
            <a:r>
              <a:rPr lang="ru-RU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«Гематология»</a:t>
            </a:r>
          </a:p>
        </p:txBody>
      </p:sp>
    </p:spTree>
    <p:extLst>
      <p:ext uri="{BB962C8B-B14F-4D97-AF65-F5344CB8AC3E}">
        <p14:creationId xmlns:p14="http://schemas.microsoft.com/office/powerpoint/2010/main" val="210711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10532" y="90872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532" y="-146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  <a:latin typeface="Arial Black" panose="020B0A04020102020204" pitchFamily="34" charset="0"/>
              </a:rPr>
              <a:t>Требования ФГОС ВО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1052736"/>
            <a:ext cx="82296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0033CC"/>
                </a:solidFill>
                <a:latin typeface="Calibri"/>
              </a:rPr>
              <a:t>по дисциплине «Госпитальная терапия»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lang="ru-RU" altLang="ru-RU" sz="2400" dirty="0">
              <a:solidFill>
                <a:srgbClr val="0033CC"/>
              </a:solidFill>
              <a:latin typeface="Calibri"/>
            </a:endParaRPr>
          </a:p>
          <a:p>
            <a:pPr marL="0" lvl="0" indent="0" algn="just">
              <a:buNone/>
              <a:defRPr/>
            </a:pPr>
            <a:r>
              <a:rPr lang="ru-RU" altLang="ru-RU" sz="1600" dirty="0">
                <a:cs typeface="Times New Roman" panose="02020603050405020304" pitchFamily="18" charset="0"/>
              </a:rPr>
              <a:t>Обучение складывается из аудиторных занятий (264 час.), включающих лекционный курс и практические занятия, и самостоятельной работы (168 час.). Основное учебное время выделяется на практическую работу по закреплению знаний и получение практических навыков. При изучении учебной дисциплины необходимо использовать базисные знания, освоить практические умения работы с больным, учебной литературой, а также оценивать социальные факторы, влияющие на состояние физического и психологического здоровья пациента. Практические занятия проводятся в виде докладов по вопросам темы занятия, «вопрос-ответ», деловой игры, круглого стола, демонстрации больного, использования наглядных пособий, решения ситуационных задач, ответов на тестовые задания, разбора больных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соответствии с требованиями ФГОС ВО</a:t>
            </a:r>
            <a:r>
              <a:rPr lang="ru-RU" altLang="ru-RU" sz="2000" dirty="0">
                <a:cs typeface="Times New Roman" panose="02020603050405020304" pitchFamily="18" charset="0"/>
              </a:rPr>
              <a:t> в учебном процессе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широко используются</a:t>
            </a:r>
            <a:r>
              <a:rPr lang="ru-RU" altLang="ru-RU" sz="2000" b="1" dirty="0"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активные и интерактивные формы проведения занятий лекция-беседа, круглые столы, деловые игры, мозговой штурм и др. </a:t>
            </a:r>
            <a:r>
              <a:rPr lang="ru-RU" altLang="ru-RU" sz="2000" b="1" dirty="0">
                <a:cs typeface="Times New Roman" panose="02020603050405020304" pitchFamily="18" charset="0"/>
              </a:rPr>
              <a:t>Удельный вес занятий, проводимых в интерактивных формах, составляет </a:t>
            </a:r>
            <a:r>
              <a:rPr lang="ru-RU" altLang="ru-RU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6 %</a:t>
            </a:r>
            <a:r>
              <a:rPr lang="ru-RU" altLang="ru-RU" sz="2000" b="1" dirty="0">
                <a:cs typeface="Times New Roman" panose="02020603050405020304" pitchFamily="18" charset="0"/>
              </a:rPr>
              <a:t> от аудиторных занятий.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56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15716" y="764704"/>
            <a:ext cx="5112568" cy="49808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823983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  <a:buClr>
                <a:srgbClr val="F0A22E"/>
              </a:buClr>
              <a:defRPr/>
            </a:pPr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В чем отличительная особенность студентов 6го курса</a:t>
            </a:r>
            <a:r>
              <a:rPr lang="en-US" sz="3600" dirty="0">
                <a:solidFill>
                  <a:srgbClr val="0070C0"/>
                </a:solidFill>
                <a:latin typeface="Arial Black" panose="020B0A04020102020204" pitchFamily="34" charset="0"/>
                <a:cs typeface="Andalus" panose="02020603050405020304" pitchFamily="18" charset="-78"/>
              </a:rPr>
              <a:t>?</a:t>
            </a:r>
            <a:endParaRPr lang="ru-RU" sz="3600" dirty="0">
              <a:solidFill>
                <a:srgbClr val="0070C0"/>
              </a:solidFill>
              <a:latin typeface="Arial Black" panose="020B0A0402010202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49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16819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-321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Отличительные особенности </a:t>
            </a: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Arial Black" panose="020B0A04020102020204" pitchFamily="34" charset="0"/>
              </a:rPr>
              <a:t>студентов 6го курса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71111" y="1465251"/>
            <a:ext cx="82296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Студенты имеют достаточно большой объем знаний и в т.ч. определенное </a:t>
            </a:r>
            <a:r>
              <a:rPr kumimoji="0" lang="ru-RU" alt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«клиническое мышление</a:t>
            </a:r>
            <a:r>
              <a:rPr kumimoji="0" lang="ru-RU" altLang="ru-RU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»</a:t>
            </a:r>
            <a:r>
              <a:rPr kumimoji="0" lang="ru-RU" altLang="ru-RU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3600" dirty="0"/>
              <a:t>Многие из них имеют </a:t>
            </a:r>
            <a:r>
              <a:rPr lang="ru-RU" altLang="ru-RU" sz="3600" b="1" dirty="0">
                <a:solidFill>
                  <a:srgbClr val="FF0000"/>
                </a:solidFill>
              </a:rPr>
              <a:t>опыт работы </a:t>
            </a:r>
            <a:r>
              <a:rPr lang="ru-RU" altLang="ru-RU" sz="3600" dirty="0"/>
              <a:t>в медицинский организациях;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Они уже имеют </a:t>
            </a:r>
            <a:r>
              <a:rPr kumimoji="0" lang="ru-RU" alt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опыт применения</a:t>
            </a:r>
            <a:r>
              <a:rPr kumimoji="0" lang="ru-RU" altLang="ru-RU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altLang="ru-RU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применил своих теоретических </a:t>
            </a:r>
            <a:r>
              <a:rPr kumimoji="0" lang="ru-RU" alt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знаний на практике</a:t>
            </a:r>
            <a:r>
              <a:rPr lang="ru-RU" altLang="ru-RU" sz="3600" dirty="0"/>
              <a:t>.</a:t>
            </a:r>
            <a:endParaRPr kumimoji="0" lang="ru-RU" altLang="ru-RU" sz="3600" i="0" u="none" strike="noStrike" kern="120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000" i="0" u="none" strike="noStrike" kern="1200" cap="none" spc="0" normalizeH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089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6600" b="1" dirty="0">
                <a:solidFill>
                  <a:srgbClr val="0070C0"/>
                </a:solidFill>
              </a:rPr>
              <a:t>Метод </a:t>
            </a: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ru-RU" sz="6600" b="1" dirty="0">
                <a:solidFill>
                  <a:srgbClr val="0070C0"/>
                </a:solidFill>
              </a:rPr>
              <a:t>«обучение через проблемное решение»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83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436688"/>
            <a:ext cx="9144000" cy="2663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6089" y="1424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4000" b="1" dirty="0">
                <a:solidFill>
                  <a:srgbClr val="0033CC"/>
                </a:solidFill>
              </a:rPr>
              <a:t>Описание метода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81464" y="1076016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ru-RU" altLang="ru-RU" sz="2800" dirty="0"/>
              <a:t>Метод "Обучение через проблемное решение" основан на принципе активного участия студентов в решении реальных проблем, что позволяет им применить свои знания и навыки на практике. Этот метод ставит ученика в центр обучения и стимулирует его критическое мышление, творческое решение проблем и коммуникацию.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598" y="4387777"/>
            <a:ext cx="223132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10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1130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Söhne</vt:lpstr>
      <vt:lpstr>Times New Roman</vt:lpstr>
      <vt:lpstr>Wingdings 2</vt:lpstr>
      <vt:lpstr>Тема Office</vt:lpstr>
      <vt:lpstr>ФГБОУ ВО Красноярский государственный медицинский университет  им. проф. В.Ф. Войно-Ясенецкого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качества нововведений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Красноярский государственный медицинский университет им. проф. В.Ф. Войно-Ясенецкого Кафедра общественного здоровья и организации здравоохранения</dc:title>
  <dc:creator>Windows User</dc:creator>
  <cp:lastModifiedBy>Superuser</cp:lastModifiedBy>
  <cp:revision>101</cp:revision>
  <dcterms:created xsi:type="dcterms:W3CDTF">2019-04-27T11:09:51Z</dcterms:created>
  <dcterms:modified xsi:type="dcterms:W3CDTF">2024-02-06T04:26:53Z</dcterms:modified>
</cp:coreProperties>
</file>