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8" r:id="rId23"/>
    <p:sldId id="279" r:id="rId24"/>
    <p:sldId id="277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2FF06-E058-4071-B98C-CA0BA4C53820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4AB9-3EA3-4A8A-963C-75680CEF8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61404D-0527-4BCC-B838-C2C888C8902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B7A353-A905-4D41-A89A-B3D6044EE1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929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 «Красноярский государственный медицинский университет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1200" cap="all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200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cap="all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6" y="2834059"/>
            <a:ext cx="86496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МДК: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«Здоровый человек и его окружение»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Лекция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«Особенности ухода за новорожденным».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обучающихся по специальности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34.02.01 – Сестринское дело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5373216"/>
            <a:ext cx="3329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Битковская Венера Геннадьевна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Васильевна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689" y="6309320"/>
            <a:ext cx="184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9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пуповины.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2 этапа. 1-й — сразу после прекращения пульсации пуповины ее пережимают двумя зажимами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один накладывается на расстоянии 10 см от пупочного кольца, второй — на несколько сантиметров выше. Отрезок пуповины между зажимами обрабатывается 5 %-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спиртовым раствором йода или 96-градусным спиртом, затем пересекается ножницами. </a:t>
            </a:r>
          </a:p>
        </p:txBody>
      </p:sp>
      <p:pic>
        <p:nvPicPr>
          <p:cNvPr id="21506" name="Picture 2" descr="Пуповина (29 фото): как выглядит у новорожденного, как связана с матерью и  куда девается после родов, ее длины, принципы и функ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496"/>
            <a:ext cx="5332373" cy="3428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Грудное вскармливание. Сборник статей Центра &quot;Рожана&quot;: Организация грудного  вскармливания в родильном доме, или сохранение лактации в  противоестественных услов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044525" cy="3286148"/>
          </a:xfrm>
          <a:prstGeom prst="rect">
            <a:avLst/>
          </a:prstGeom>
          <a:noFill/>
        </p:spPr>
      </p:pic>
      <p:pic>
        <p:nvPicPr>
          <p:cNvPr id="23556" name="Picture 4" descr="https://thepresentation.ru/img/thumbs/c3785e2b157d930eeebb674a0d2d9524-800x.jpg"/>
          <p:cNvPicPr>
            <a:picLocks noChangeAspect="1" noChangeArrowheads="1"/>
          </p:cNvPicPr>
          <p:nvPr/>
        </p:nvPicPr>
        <p:blipFill>
          <a:blip r:embed="rId3"/>
          <a:srcRect l="51563" t="23750" r="2499" b="4999"/>
          <a:stretch>
            <a:fillRect/>
          </a:stretch>
        </p:blipFill>
        <p:spPr bwMode="auto">
          <a:xfrm>
            <a:off x="4286248" y="1643050"/>
            <a:ext cx="4214842" cy="465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4857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пеленальном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столе с обогревом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2-й этап обработки пуповины: пуповину протирают сначала спиртом, затем сухой салфеткой, туго отжимают между пальцами и на расстоянии 0,2–0,3 см от пупочного кольца накладывают скобку Роговина. Затем пуповину перерезают на расстоянии 1,5–2 см от скобки Роговина, после чего срез обрабатывают 5 %-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спиртовым раствором йода или 5 %-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KMnO4. </a:t>
            </a:r>
          </a:p>
        </p:txBody>
      </p:sp>
      <p:sp>
        <p:nvSpPr>
          <p:cNvPr id="24578" name="AutoShape 2" descr="Первичный туалет новорожденного и уход за ним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Первичный туалет новорожденного и уход за ним — презентация на  Slide-Share.ru 🎓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Мед Компаньон - Продукция фирмы Unomed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3167062" cy="252433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гонобленнореи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30 %-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раствором альбуцида (натрия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сульфацила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дважды — сразу после родов и через 2 ч после родов (по 1 капле в оба глаза). Девочкам в половую щель закапывают по 1–2 капли 1–2 %-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раствора серебра нитрата. Делается запись в истории болезни с указанием точного времени проведения профилактики. </a:t>
            </a:r>
          </a:p>
        </p:txBody>
      </p:sp>
      <p:pic>
        <p:nvPicPr>
          <p:cNvPr id="25602" name="Picture 2" descr="Прием и первичная обработка новорожденного"/>
          <p:cNvPicPr>
            <a:picLocks noChangeAspect="1" noChangeArrowheads="1"/>
          </p:cNvPicPr>
          <p:nvPr/>
        </p:nvPicPr>
        <p:blipFill>
          <a:blip r:embed="rId2"/>
          <a:srcRect b="22222"/>
          <a:stretch>
            <a:fillRect/>
          </a:stretch>
        </p:blipFill>
        <p:spPr bwMode="auto">
          <a:xfrm>
            <a:off x="4714876" y="2571744"/>
            <a:ext cx="4000528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143248"/>
            <a:ext cx="46434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 и удаление первородной смазки. осуществляется стерильной марлевой салфеткой, смоченной стерильным вазелиновым или растительным маслом из индивидуальных флаконов.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50006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выполнения первичной обработки измеряют рост ребенка, окружности головки и груди, массу тела.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Взвешивание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 на весах, покрытых индивидуальной стерильной пеленкой.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 и окружностей проводят стерильной полоской клеенки.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ручки надевают браслеты, на которых написаны имя и отчество матери, номер истории родов, пол ребенка, дата рождения, ребенка завертывают в стерильные пеленки и одеяло. </a:t>
            </a:r>
          </a:p>
        </p:txBody>
      </p:sp>
      <p:pic>
        <p:nvPicPr>
          <p:cNvPr id="26626" name="Picture 2" descr="Взвешивание новорожденного в родильном отделении - ГБУЗ МО  &quot;Павлово-Посадская ЦРБ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3040012" cy="2214578"/>
          </a:xfrm>
          <a:prstGeom prst="rect">
            <a:avLst/>
          </a:prstGeom>
          <a:noFill/>
        </p:spPr>
      </p:pic>
      <p:pic>
        <p:nvPicPr>
          <p:cNvPr id="26628" name="Picture 4" descr="В КДМЦ на детей надевают брасл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714752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001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родового блока в отделение новорожденного ребенка переводят через 2 часа после рождения в соответствии с приказом «О порядке оказания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неонатологической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помощи» (№ 409н от 1 06 2010г).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первых суток жизни новорожденный осматривается детской медицинской сестрой через каждые 3 - 3,5 часа для оценки состояния новорожденного и при необходимости оказания ему неотложной медицинской помощи.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палате новорожденного за ребенком осуществляют уход: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 новорожденного (перед 6-ти часовым кормлением).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Взвешивание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(утром и вечером).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тела (утром и вечером).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каждым кормлением.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Подмывание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необходимости.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требованию (при совместном пребывании матери и ребенка) </a:t>
            </a:r>
          </a:p>
        </p:txBody>
      </p:sp>
      <p:pic>
        <p:nvPicPr>
          <p:cNvPr id="27650" name="Picture 2" descr="Утренний туалет новорожденного - алгоритм и техника провед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66"/>
            <a:ext cx="3143232" cy="2095488"/>
          </a:xfrm>
          <a:prstGeom prst="rect">
            <a:avLst/>
          </a:prstGeom>
          <a:noFill/>
        </p:spPr>
      </p:pic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357430"/>
            <a:ext cx="238123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214700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4929198"/>
            <a:ext cx="1973787" cy="12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86322"/>
            <a:ext cx="230027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00372"/>
            <a:ext cx="3669305" cy="25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857496"/>
            <a:ext cx="33366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500042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12 часов жизни детям, на основании добровольного информированного согласия родителей, проводят вакцинацию против гепатита “В”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-ЭНДЖЕРИКС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переднебоковую поверхность бедра внутримышечно. На 4-7 день проводят вакцинацию против туберкулеза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БЦЖ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верхнюю треть левого плеча.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выпиской новорожденному осуществляется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аудиологический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скрининг. </a:t>
            </a:r>
          </a:p>
        </p:txBody>
      </p:sp>
      <p:pic>
        <p:nvPicPr>
          <p:cNvPr id="29698" name="Picture 2" descr="Для чего нужен аудиологический скрининг новорожденным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9566" y="1857364"/>
            <a:ext cx="6440534" cy="429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571480"/>
            <a:ext cx="632022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 грудного вскармливания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терминологии ВОЗ):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2143116"/>
            <a:ext cx="7429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грудное вскармливание (естественное вскармливание). 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грудное вскармливание (смешанное вскармливание).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вскармливание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Потребности новорожденного ребенка;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проблемы периода новорожденности;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ухода и наблюдения за новорожденным в условиях стационара и дома.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количество молока для доношенных новорожденных рассчитывается по следующим формулам: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Формула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Финкельштейна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(применяется до 7–8 дня жизни): суточное количество молока составляет 70 мл 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массе до 3200 г), 80 мл 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(при массе более 3200 г), 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день жизни.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Формула Зайцевой: суточное количество молока в миллилитрах составляет 2 % массы тела (в граммах) ×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день жизни.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3.Формула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 определяет количество молока на одно кормление: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мл×n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день жизни.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10 дня до 2 месяцев жизни. Суточное количество молока (в мл) составляет 1/5 массы тела (в граммах).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4-7 день проводят вакцинацию против туберкулеза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БЦЖ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верхнюю треть левого плеча.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846627" cy="25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00306"/>
            <a:ext cx="4168066" cy="324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новорожденных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новорожденного домой осуществляется при удовлетворительном состоянии новорожденного и отсутствии медицинских показаний к госпитализации в стационар. Проводится она медсестрой в специально отведенной комнате. Медсестра показывает ребенка маме обнаженным, сверяют браслетки, медальон с историей развития новорожденного. Выдают матери обменную карту и справку о рождении ребенка для регистрации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выписки выписная медсестра обязана сообщить в детскую поликлинику по месту жительства о выписке ребенка из родильного дома, с тем, чтобы участковый педиатр и медсестра провели первичный патронаж на дому в 3-х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первичного патронажа к новорожденному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 новорожденного: состояние, кожа, пупочная ранка, изменение по системам, неврологический статус.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семьи к уходу за новорожденным. Выяснить особенности ухода, кормления, дать рекомендации.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группу риска, группу здоровья и составить план наблюдения за данным новорожденным.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1439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периоде новорожденности выделяют III основные группы здоровья: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группа (15–20 % всех новорожденных)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здоровые дети, которые родились от здоровых родителей, нормально протекавших беременности и родов, с оценкой при рождении по шкале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Апгар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8–9 баллов и которые не болели в роддоме. У детей этой группы в раннем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периоде могли наблюдаться пограничные состояния, которые не повлияли на состояние их здоровья.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группа (70–80 % всех новорожденных)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практически здоровые дети, которые имеют факторы риска возникновения какого-либо заболевания (например, поражения ЦНС, инфицирования, эндокринных или трофических расстройств и др.).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выраженности риска II группа здоровья подразделяется на 2 подгруппы: II A и II Б.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IIA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(минимальный риск развития патологических состояний) — практически здоровые новорожденные, не болевшие в роддоме, с малой степенью риска возникновения патологических процессов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(высокий риск развития патологических состояний и заболеваний) — практически здоровые младенцы, но имеющие в анамнезе несколько факторов риска, а также те дети, которые перенесли какие-либо заболевания в раннем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периоде, закончившиеся выздоровлением.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группа — больные дети с хроническими заболеваниями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врожденная краснуха,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бронхолегочная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дисплазия), тяжелыми пороками развития (например, ВПС, врожденная гидроцефалия и др.).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011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для закрепления: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Перечислите основные потребности новорожденного ребенка;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Перечислите состояния адаптации новорожденного.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Назовите сестринские процедуры,, которые входят в ежедневный уход за новорожденным ребенком в палате.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Какая прививка проводится новорожденному в первые сутки жизни?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Что такое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неонатальный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скрининг»?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Какие виды грудного вскармливания: выделяют по терминологии ВОЗ?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Что рассчитывают по формулам Зайцевой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Финкельштейна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Что рассчитывают по формуле Тура?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Каковы условия выписки новорожденного?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Перечислите задачи первичного патронажа новорожденного.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Сколько групп здоровья выделяют в периоде новорожденности?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5725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ухода за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новорожденным: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инфекционного  (асептика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антисептика)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неинфекционного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 (бережный, щадящий уход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ухода за новорожденным можно разделить на 2 группы: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родильного дома.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условиях.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ухода и наблюдения  за новорожденным в условиях стационара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санитарно-гигиенический и противоэпидемический режим.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прикладывание к груди, естественное вскармливание.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Оптимальный температурный режим помещения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22-24</a:t>
            </a:r>
            <a:r>
              <a:rPr lang="ru-RU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дня, создание условий для развития органов чувств, формирования положительных эмоций, двигательной активности.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болевых манипуляций, щадящий уход.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медицинское наблюдение, ранняя коррекция и лечение выявленных отклонений в состоянии здоровья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ухода и наблюдения за новорожденным в условиях стационара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санитарно-гигиенический и противоэпидемический режим, который должен соблюдаться по отношению к одежде, предметам ухода, помещению, персоналу, ухаживающей матери. Все, что касается новорожденного ребенка в первую неделю жизни должно быть стерильно!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Раннее прикладывание к груди, естественное вскармливание.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Оптимальный температурный режим помещения - 22-24о 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857628"/>
            <a:ext cx="2214578" cy="13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b="24999"/>
          <a:stretch>
            <a:fillRect/>
          </a:stretch>
        </p:blipFill>
        <p:spPr bwMode="auto">
          <a:xfrm>
            <a:off x="6143636" y="2571744"/>
            <a:ext cx="14287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596" y="428604"/>
            <a:ext cx="6000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новорожденного заранее перед родами подготавливается индивидуальный стерильный комплект для новорожденного: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пеленки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Одеяло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Катетеры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отсасывания слизи из верхних дыхательных путей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носа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Пипетки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ватные шарики для профилактики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гонобленнореи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зажима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пережатия пуповины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Ножницы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рассечения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пуповины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Скобка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Роговина (накладывается на остаток пуповины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Палочки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ватой для обработки пуповины. 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2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643050"/>
            <a:ext cx="1825378" cy="121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429132"/>
            <a:ext cx="1000132" cy="181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072074"/>
            <a:ext cx="2500330" cy="11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5984" y="4500570"/>
            <a:ext cx="17029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714884"/>
            <a:ext cx="190743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15272" y="2786058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 новорожденного проводят сразу после рождения головы ребенка – проводится отсасывание слизи из ротоглотки. Новорожденного принимают в стерильную подогретую пеленку и укладывают на одном горизонтальном уровне с матерью (чтобы не допустить трансфузии крови к плаценте или к ребенку). Повторно проводят отсасывание слизи из ротоглотки.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143248"/>
            <a:ext cx="419099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прикладывание к груди и грудное вскармливание способствуют более быстрому становлению нормальной микрофлоры кишечника, повышению неспецифической защиты организма новорожденного, становлению лактации и сокращению матки у матери. </a:t>
            </a:r>
          </a:p>
        </p:txBody>
      </p:sp>
      <p:pic>
        <p:nvPicPr>
          <p:cNvPr id="1026" name="Picture 2" descr="Кормление грудью уменьшает боль после кесарева сеч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71744"/>
            <a:ext cx="5429288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прикладывание новорожденного к груди в родильном зале осуществляется одновременно с процедурой кожного контакта, который может проводиться в 2 этапа: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прикладывание к груди проводится сразу после рождения ребенка, при отсутствии противопоказаний, до перевязки пуповины. Ребенка выкладывают голеньким на живот матери «кожа к коже» и накрывают стерильной простыней.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пульсации и первичной обработки пуповины, а также обтирания и профилактики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офтальмобленнореи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ребенка снова возвращают на живот матери (живот можно обтереть стерильным тампоном с изотоническим раствором хлорида натрия). Чтобы удачно начать грудное вскармливание, детям надо дать грудь в течение 1-го часа после рождения, когда оба рефлекса ребенка (поисковый, сосательный) и чувствительность области соска к тактильной стимуляции у матери наивысшие.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</TotalTime>
  <Words>1607</Words>
  <Application>Microsoft Office PowerPoint</Application>
  <PresentationFormat>Экран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Официальная</vt:lpstr>
      <vt:lpstr>Слайд 1</vt:lpstr>
      <vt:lpstr>Слайд 2</vt:lpstr>
      <vt:lpstr>Слайд 3</vt:lpstr>
      <vt:lpstr>Слайд 4</vt:lpstr>
      <vt:lpstr>Особенности ухода и наблюдения за новорожденным в условиях стационара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Выписка новорожденных </vt:lpstr>
      <vt:lpstr>Задачи первичного патронажа к новорожденному 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ухода за новорожденным </dc:title>
  <dc:creator>Venera</dc:creator>
  <cp:lastModifiedBy>Venera</cp:lastModifiedBy>
  <cp:revision>44</cp:revision>
  <dcterms:created xsi:type="dcterms:W3CDTF">2020-10-10T02:40:25Z</dcterms:created>
  <dcterms:modified xsi:type="dcterms:W3CDTF">2021-01-27T01:07:26Z</dcterms:modified>
</cp:coreProperties>
</file>