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9" r:id="rId13"/>
    <p:sldId id="271" r:id="rId14"/>
    <p:sldId id="273" r:id="rId15"/>
    <p:sldId id="274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18" autoAdjust="0"/>
    <p:restoredTop sz="78125" autoAdjust="0"/>
  </p:normalViewPr>
  <p:slideViewPr>
    <p:cSldViewPr snapToGrid="0">
      <p:cViewPr varScale="1">
        <p:scale>
          <a:sx n="69" d="100"/>
          <a:sy n="69" d="100"/>
        </p:scale>
        <p:origin x="131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7C11C2-0D36-4F5A-97AA-5BF54F29E75D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CDB7FF-C374-4AB7-8E5A-B2CFE4581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9851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CDB7FF-C374-4AB7-8E5A-B2CFE4581FAD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01456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CDB7FF-C374-4AB7-8E5A-B2CFE4581FAD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99968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CDB7FF-C374-4AB7-8E5A-B2CFE4581FAD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41351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DB7FF-C374-4AB7-8E5A-B2CFE4581FAD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47275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CDB7FF-C374-4AB7-8E5A-B2CFE4581FAD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64631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CDB7FF-C374-4AB7-8E5A-B2CFE4581FAD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43013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DB7FF-C374-4AB7-8E5A-B2CFE4581FAD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55473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</a:br>
            <a:endParaRPr lang="ru-RU" b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CDB7FF-C374-4AB7-8E5A-B2CFE4581FAD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0352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97D5-9CFF-465A-AEBD-349E0239AF4E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B3338-E4EC-4117-8B1D-01DB72C10C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9991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97D5-9CFF-465A-AEBD-349E0239AF4E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B3338-E4EC-4117-8B1D-01DB72C10C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6513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97D5-9CFF-465A-AEBD-349E0239AF4E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B3338-E4EC-4117-8B1D-01DB72C10CB2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670006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97D5-9CFF-465A-AEBD-349E0239AF4E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B3338-E4EC-4117-8B1D-01DB72C10C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25354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97D5-9CFF-465A-AEBD-349E0239AF4E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B3338-E4EC-4117-8B1D-01DB72C10CB2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698329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97D5-9CFF-465A-AEBD-349E0239AF4E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B3338-E4EC-4117-8B1D-01DB72C10C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67576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97D5-9CFF-465A-AEBD-349E0239AF4E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B3338-E4EC-4117-8B1D-01DB72C10C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57176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97D5-9CFF-465A-AEBD-349E0239AF4E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B3338-E4EC-4117-8B1D-01DB72C10C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97D5-9CFF-465A-AEBD-349E0239AF4E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B3338-E4EC-4117-8B1D-01DB72C10C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444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97D5-9CFF-465A-AEBD-349E0239AF4E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B3338-E4EC-4117-8B1D-01DB72C10C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5057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97D5-9CFF-465A-AEBD-349E0239AF4E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B3338-E4EC-4117-8B1D-01DB72C10C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2892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97D5-9CFF-465A-AEBD-349E0239AF4E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B3338-E4EC-4117-8B1D-01DB72C10C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4025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97D5-9CFF-465A-AEBD-349E0239AF4E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B3338-E4EC-4117-8B1D-01DB72C10C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2695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97D5-9CFF-465A-AEBD-349E0239AF4E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B3338-E4EC-4117-8B1D-01DB72C10C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924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97D5-9CFF-465A-AEBD-349E0239AF4E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B3338-E4EC-4117-8B1D-01DB72C10C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4177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97D5-9CFF-465A-AEBD-349E0239AF4E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B3338-E4EC-4117-8B1D-01DB72C10C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9438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897D5-9CFF-465A-AEBD-349E0239AF4E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1EB3338-E4EC-4117-8B1D-01DB72C10C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8839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  <p:sldLayoutId id="2147483787" r:id="rId13"/>
    <p:sldLayoutId id="2147483788" r:id="rId14"/>
    <p:sldLayoutId id="2147483789" r:id="rId15"/>
    <p:sldLayoutId id="214748379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pubmed.ncbi.nlm.nih.gov/?term=Teh%20J%5bAuthor%5d" TargetMode="External"/><Relationship Id="rId5" Type="http://schemas.openxmlformats.org/officeDocument/2006/relationships/hyperlink" Target="https://pubmed.ncbi.nlm.nih.gov/?term=Jans%20L%5bAuthor%5d" TargetMode="External"/><Relationship Id="rId4" Type="http://schemas.openxmlformats.org/officeDocument/2006/relationships/hyperlink" Target="https://pubmed.ncbi.nlm.nih.gov/?term=Sudo%C5%82-Szopi%C5%84ska%20I%5bAuthor%5d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91961" y="2153361"/>
            <a:ext cx="7902109" cy="2057738"/>
          </a:xfrm>
        </p:spPr>
        <p:txBody>
          <a:bodyPr/>
          <a:lstStyle/>
          <a:p>
            <a:pPr algn="ctr"/>
            <a:r>
              <a:rPr lang="ru-RU" sz="48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Ревматоидный артрит: МРТ и УЗИ</a:t>
            </a:r>
            <a:br>
              <a:rPr lang="ru-RU" sz="48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ru-RU" sz="48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Часть 2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75905" y="4946904"/>
            <a:ext cx="3724656" cy="1847088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Выполнила: </a:t>
            </a:r>
          </a:p>
          <a:p>
            <a:r>
              <a:rPr lang="ru-RU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Ординатор 1 года обучения </a:t>
            </a:r>
          </a:p>
          <a:p>
            <a:r>
              <a:rPr lang="ru-RU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Специальность УЗД</a:t>
            </a:r>
          </a:p>
          <a:p>
            <a:r>
              <a:rPr lang="ru-RU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Николаева Анастасия Игоревна</a:t>
            </a:r>
          </a:p>
          <a:p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146305"/>
            <a:ext cx="116860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alt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Федеральное государственное бюджетное образовательное учреждение высшего образования "Красноярский государственный медицинский университет имени профессора В.Ф. </a:t>
            </a:r>
            <a:r>
              <a:rPr lang="ru-RU" alt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Войно-Ясенецкого</a:t>
            </a:r>
            <a:r>
              <a:rPr lang="ru-RU" alt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" Министерства здравоохранения Российской Федерации</a:t>
            </a:r>
            <a:br>
              <a:rPr lang="ru-RU" altLang="ru-RU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alt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Кафедра лучевой диагностики ИПО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426" y="4211099"/>
            <a:ext cx="7155942" cy="1659349"/>
          </a:xfrm>
          <a:prstGeom prst="rect">
            <a:avLst/>
          </a:prstGeom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60426" y="6192440"/>
            <a:ext cx="7155942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2017 Mar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kumimoji="0" lang="ru-RU" altLang="ru-RU" sz="1600" b="0" i="0" u="none" strike="noStrike" cap="none" normalizeH="0" baseline="30000" dirty="0">
              <a:ln>
                <a:noFill/>
              </a:ln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074" name="Picture 2" descr="corresponding auth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1488" y="-90488"/>
            <a:ext cx="66675" cy="8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60426" y="5853886"/>
            <a:ext cx="7159752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sng" strike="noStrike" cap="none" normalizeH="0" baseline="0" dirty="0" err="1">
                <a:ln>
                  <a:noFill/>
                </a:ln>
                <a:solidFill>
                  <a:srgbClr val="205493"/>
                </a:solidFill>
                <a:effectLst/>
                <a:latin typeface="Helvetica Neue"/>
                <a:hlinkClick r:id="rId4"/>
              </a:rPr>
              <a:t>Iwona</a:t>
            </a:r>
            <a:r>
              <a:rPr kumimoji="0" lang="ru-RU" altLang="ru-RU" sz="1600" b="0" i="0" u="sng" strike="noStrike" cap="none" normalizeH="0" baseline="0" dirty="0">
                <a:ln>
                  <a:noFill/>
                </a:ln>
                <a:solidFill>
                  <a:srgbClr val="205493"/>
                </a:solidFill>
                <a:effectLst/>
                <a:latin typeface="Helvetica Neue"/>
                <a:hlinkClick r:id="rId4"/>
              </a:rPr>
              <a:t> </a:t>
            </a:r>
            <a:r>
              <a:rPr kumimoji="0" lang="ru-RU" altLang="ru-RU" sz="1600" b="0" i="0" u="sng" strike="noStrike" cap="none" normalizeH="0" baseline="0" dirty="0" err="1">
                <a:ln>
                  <a:noFill/>
                </a:ln>
                <a:solidFill>
                  <a:srgbClr val="205493"/>
                </a:solidFill>
                <a:effectLst/>
                <a:latin typeface="Helvetica Neue"/>
                <a:hlinkClick r:id="rId4"/>
              </a:rPr>
              <a:t>Sudoł-Szopińska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Helvetica Neue"/>
              </a:rPr>
              <a:t>, </a:t>
            </a:r>
            <a:r>
              <a:rPr kumimoji="0" lang="ru-RU" altLang="ru-RU" sz="1600" b="0" i="0" u="sng" strike="noStrike" cap="none" normalizeH="0" baseline="30000" dirty="0" err="1">
                <a:ln>
                  <a:noFill/>
                </a:ln>
                <a:solidFill>
                  <a:srgbClr val="376FAA"/>
                </a:solidFill>
                <a:effectLst/>
                <a:latin typeface="Helvetica Neue"/>
                <a:hlinkClick r:id="rId5"/>
              </a:rPr>
              <a:t>Lennart</a:t>
            </a:r>
            <a:r>
              <a:rPr kumimoji="0" lang="ru-RU" altLang="ru-RU" sz="1600" b="0" i="0" u="sng" strike="noStrike" cap="none" normalizeH="0" baseline="30000" dirty="0">
                <a:ln>
                  <a:noFill/>
                </a:ln>
                <a:solidFill>
                  <a:srgbClr val="376FAA"/>
                </a:solidFill>
                <a:effectLst/>
                <a:latin typeface="Helvetica Neue"/>
                <a:hlinkClick r:id="rId5"/>
              </a:rPr>
              <a:t> </a:t>
            </a:r>
            <a:r>
              <a:rPr kumimoji="0" lang="ru-RU" altLang="ru-RU" sz="1600" b="0" i="0" u="sng" strike="noStrike" cap="none" normalizeH="0" baseline="30000" dirty="0" err="1">
                <a:ln>
                  <a:noFill/>
                </a:ln>
                <a:solidFill>
                  <a:srgbClr val="376FAA"/>
                </a:solidFill>
                <a:effectLst/>
                <a:latin typeface="Helvetica Neue"/>
                <a:hlinkClick r:id="rId5"/>
              </a:rPr>
              <a:t>Jans</a:t>
            </a:r>
            <a:r>
              <a:rPr kumimoji="0" lang="ru-RU" altLang="ru-RU" sz="1600" b="0" i="0" u="none" strike="noStrike" cap="none" normalizeH="0" baseline="30000" dirty="0">
                <a:ln>
                  <a:noFill/>
                </a:ln>
                <a:solidFill>
                  <a:srgbClr val="212121"/>
                </a:solidFill>
                <a:effectLst/>
                <a:latin typeface="Helvetica Neue"/>
              </a:rPr>
              <a:t>, </a:t>
            </a:r>
            <a:r>
              <a:rPr kumimoji="0" lang="ru-RU" altLang="ru-RU" sz="1600" b="0" i="0" u="sng" strike="noStrike" cap="none" normalizeH="0" baseline="30000" dirty="0" err="1">
                <a:ln>
                  <a:noFill/>
                </a:ln>
                <a:solidFill>
                  <a:srgbClr val="376FAA"/>
                </a:solidFill>
                <a:effectLst/>
                <a:latin typeface="Helvetica Neue"/>
                <a:hlinkClick r:id="rId6"/>
              </a:rPr>
              <a:t>James</a:t>
            </a:r>
            <a:r>
              <a:rPr kumimoji="0" lang="ru-RU" altLang="ru-RU" sz="1600" b="0" i="0" u="sng" strike="noStrike" cap="none" normalizeH="0" baseline="30000" dirty="0">
                <a:ln>
                  <a:noFill/>
                </a:ln>
                <a:solidFill>
                  <a:srgbClr val="376FAA"/>
                </a:solidFill>
                <a:effectLst/>
                <a:latin typeface="Helvetica Neue"/>
                <a:hlinkClick r:id="rId6"/>
              </a:rPr>
              <a:t> </a:t>
            </a:r>
            <a:r>
              <a:rPr kumimoji="0" lang="ru-RU" altLang="ru-RU" sz="1600" b="0" i="0" u="sng" strike="noStrike" cap="none" normalizeH="0" baseline="30000" dirty="0" err="1">
                <a:ln>
                  <a:noFill/>
                </a:ln>
                <a:solidFill>
                  <a:srgbClr val="376FAA"/>
                </a:solidFill>
                <a:effectLst/>
                <a:latin typeface="Helvetica Neue"/>
                <a:hlinkClick r:id="rId6"/>
              </a:rPr>
              <a:t>Teh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1600" b="0" i="0" u="none" strike="noStrike" cap="none" normalizeH="0" baseline="30000" dirty="0">
              <a:ln>
                <a:noFill/>
              </a:ln>
              <a:solidFill>
                <a:srgbClr val="212121"/>
              </a:solidFill>
              <a:effectLst/>
              <a:latin typeface="Helvetica Neue"/>
            </a:endParaRPr>
          </a:p>
        </p:txBody>
      </p:sp>
      <p:pic>
        <p:nvPicPr>
          <p:cNvPr id="3076" name="Picture 4" descr="corresponding auth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3888" y="61912"/>
            <a:ext cx="66675" cy="8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7845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6364" y="528955"/>
            <a:ext cx="8567675" cy="1371823"/>
          </a:xfrm>
        </p:spPr>
        <p:txBody>
          <a:bodyPr>
            <a:noAutofit/>
          </a:bodyPr>
          <a:lstStyle/>
          <a:p>
            <a:pPr algn="ctr"/>
            <a:r>
              <a:rPr lang="ru-RU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Диагностика отека костного мозга</a:t>
            </a:r>
            <a:r>
              <a:rPr lang="ru-RU" b="1" dirty="0"/>
              <a:t/>
            </a:r>
            <a:br>
              <a:rPr lang="ru-RU" b="1" dirty="0"/>
            </a:br>
            <a:endParaRPr lang="ru-RU" dirty="0">
              <a:solidFill>
                <a:schemeClr val="tx1"/>
              </a:solidFill>
              <a:highlight>
                <a:srgbClr val="FFFF00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07038" y="1214867"/>
            <a:ext cx="10206329" cy="5375504"/>
          </a:xfrm>
        </p:spPr>
        <p:txBody>
          <a:bodyPr>
            <a:normAutofit fontScale="92500"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МРТ с динамическим контрастированием </a:t>
            </a:r>
            <a:r>
              <a:rPr lang="ru-RU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это метод визуализации одних и тех же срезов с интервалом в несколько секунд после в/в введения контраста в течение 2–5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минут.	</a:t>
            </a:r>
            <a:endParaRPr lang="ru-RU" sz="28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Синовит</a:t>
            </a:r>
            <a:r>
              <a:rPr lang="ru-RU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теносиновит</a:t>
            </a:r>
            <a:r>
              <a:rPr lang="ru-RU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и бурсит оценивают качественными, полуколичественными и количественными методами.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Методика динамического контрастного усиления позволяет выявить количественную оценку воспаления на основании анализа времени изменения сигнала после введения контраста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ru-RU" sz="26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69187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9562" y="146305"/>
            <a:ext cx="8795849" cy="1444752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Методика динамического контрастного усиления</a:t>
            </a:r>
            <a:endParaRPr lang="ru-RU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9562" y="1929384"/>
            <a:ext cx="9089135" cy="3630168"/>
          </a:xfrm>
        </p:spPr>
        <p:txBody>
          <a:bodyPr>
            <a:norm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Скорость накопления контрастного вещества в основном определяется двумя факторами – локальной </a:t>
            </a:r>
            <a:r>
              <a:rPr lang="ru-RU" sz="2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васкуляризацией</a:t>
            </a:r>
            <a:r>
              <a:rPr lang="ru-RU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ткани и проницаемостью капилляров.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Эти факторы тесно связаны со степенью активности воспалительного процесса.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Скорость и интенсивность контрастного усиления синовиальной оболочки имеют высокую ценность при оценке заболевания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76202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9758" y="683288"/>
            <a:ext cx="9925999" cy="145142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solidFill>
                  <a:srgbClr val="3333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МРТ лучезапястного сустава с динамическим контрастированием, фронтальная плоскость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dirty="0" smtClean="0">
                <a:solidFill>
                  <a:schemeClr val="tx1"/>
                </a:solidFill>
                <a:highlight>
                  <a:srgbClr val="FFFF00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endParaRPr lang="ru-RU" dirty="0">
              <a:highlight>
                <a:srgbClr val="FFFF00"/>
              </a:highlight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84" y="2010156"/>
            <a:ext cx="3236976" cy="3236976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1860" y="2010156"/>
            <a:ext cx="3236976" cy="3236976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8836" y="2010156"/>
            <a:ext cx="3236976" cy="3236976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5812" y="2025296"/>
            <a:ext cx="1170432" cy="3221836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214884" y="5535168"/>
            <a:ext cx="107716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А. Зона интереса (</a:t>
            </a:r>
            <a:r>
              <a:rPr lang="en-US" sz="2000" b="1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ROI)</a:t>
            </a:r>
            <a:r>
              <a:rPr lang="ru-RU" sz="2000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Участок воспаления синовиальной оболочки; </a:t>
            </a:r>
          </a:p>
          <a:p>
            <a:r>
              <a:rPr lang="ru-RU" sz="2000" b="1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Б</a:t>
            </a:r>
            <a:r>
              <a:rPr lang="ru-RU" sz="2000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 Белая кривая показывает интенсивность сигнала кости,  оранжевая — интенсивность сигнала сосудов воспаленной синовиальной оболочки</a:t>
            </a:r>
            <a:endParaRPr lang="ru-RU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7628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57" y="73151"/>
            <a:ext cx="10664551" cy="1880339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40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Количественная оценка воспаления в лучезапястном суставе с использованием индекса </a:t>
            </a:r>
            <a:r>
              <a:rPr lang="ru-RU" sz="4000" b="1" dirty="0" err="1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васкуляризации</a:t>
            </a:r>
            <a:r>
              <a:rPr lang="ru-RU" sz="40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ru-RU" sz="40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ru-RU" sz="40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УЗИ, режим ЭДК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8643" y="2167570"/>
            <a:ext cx="4799799" cy="410738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83558" y="2176273"/>
            <a:ext cx="692200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Индекс </a:t>
            </a:r>
            <a:r>
              <a:rPr lang="ru-RU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васкуляризации</a:t>
            </a:r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является отношением числа цветных </a:t>
            </a: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вокселей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к общему числу </a:t>
            </a: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вокселей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, из которых состоит трехмерная эхограмма.</a:t>
            </a:r>
          </a:p>
          <a:p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Зеленая рамка-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общее количество пикселей.</a:t>
            </a:r>
          </a:p>
          <a:p>
            <a:r>
              <a:rPr lang="ru-RU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Белая рамка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- количество цветных пикселей в той же области.</a:t>
            </a:r>
            <a:b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atio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(%)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- отношение площади сосудов к общей площади внутри зеленой рамки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>
              <a:solidFill>
                <a:srgbClr val="3333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15372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7375" y="320041"/>
            <a:ext cx="8596668" cy="140817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Ревматоидный артрит.</a:t>
            </a:r>
            <a:br>
              <a:rPr lang="ru-RU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ru-RU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Воспаление жировой ткани. </a:t>
            </a:r>
            <a:br>
              <a:rPr lang="ru-RU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ru-RU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УЗИ: режим ЭДК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9047" y="1871395"/>
            <a:ext cx="5749246" cy="477537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21919" y="2520619"/>
            <a:ext cx="5766817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>
                <a:latin typeface="Calibri" panose="020F0502020204030204" pitchFamily="34" charset="0"/>
                <a:cs typeface="Calibri" panose="020F0502020204030204" pitchFamily="34" charset="0"/>
              </a:rPr>
              <a:t>Повышение  эхогенности и  усиление </a:t>
            </a:r>
            <a:r>
              <a:rPr lang="ru-RU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васкуляризации</a:t>
            </a:r>
            <a:r>
              <a:rPr lang="ru-RU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800" b="1" dirty="0">
                <a:latin typeface="Calibri" panose="020F0502020204030204" pitchFamily="34" charset="0"/>
                <a:cs typeface="Calibri" panose="020F0502020204030204" pitchFamily="34" charset="0"/>
              </a:rPr>
              <a:t>жировой клетчатки треугольника </a:t>
            </a:r>
            <a:r>
              <a:rPr lang="ru-RU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Кагера</a:t>
            </a:r>
            <a:r>
              <a:rPr lang="ru-RU" sz="2800" b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ru-RU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>
                <a:latin typeface="Calibri" panose="020F0502020204030204" pitchFamily="34" charset="0"/>
                <a:cs typeface="Calibri" panose="020F0502020204030204" pitchFamily="34" charset="0"/>
              </a:rPr>
              <a:t>Т2-ВИ: </a:t>
            </a:r>
            <a:r>
              <a:rPr lang="ru-RU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гиперинтенсивный</a:t>
            </a:r>
            <a:r>
              <a:rPr lang="ru-RU" sz="2800" dirty="0">
                <a:latin typeface="Calibri" panose="020F0502020204030204" pitchFamily="34" charset="0"/>
                <a:cs typeface="Calibri" panose="020F0502020204030204" pitchFamily="34" charset="0"/>
              </a:rPr>
              <a:t> сигнал</a:t>
            </a:r>
            <a:br>
              <a:rPr lang="ru-RU" sz="2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ru-RU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4425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5079" y="1475571"/>
            <a:ext cx="8596668" cy="1826581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Спасибо за внимание!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207" y="3448456"/>
            <a:ext cx="8596668" cy="860400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Продолжение следует…</a:t>
            </a:r>
          </a:p>
        </p:txBody>
      </p:sp>
    </p:spTree>
    <p:extLst>
      <p:ext uri="{BB962C8B-B14F-4D97-AF65-F5344CB8AC3E}">
        <p14:creationId xmlns:p14="http://schemas.microsoft.com/office/powerpoint/2010/main" val="3354360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726" y="0"/>
            <a:ext cx="8596668" cy="1092820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Бурсит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62402" y="546410"/>
            <a:ext cx="9757317" cy="1984919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Б</a:t>
            </a:r>
            <a:r>
              <a:rPr lang="ru-RU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урсит </a:t>
            </a:r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является  редкой находкой у пациентов с ранним ревматоидным артритом, по сравнению с  </a:t>
            </a:r>
            <a:r>
              <a:rPr lang="ru-RU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синовитом</a:t>
            </a:r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и </a:t>
            </a:r>
            <a:r>
              <a:rPr lang="ru-RU" sz="2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теносиновитом</a:t>
            </a:r>
            <a:endParaRPr lang="ru-RU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ru-RU" sz="2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2001330"/>
              </p:ext>
            </p:extLst>
          </p:nvPr>
        </p:nvGraphicFramePr>
        <p:xfrm>
          <a:off x="1388053" y="1761893"/>
          <a:ext cx="8128000" cy="4880518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4064000"/>
                <a:gridCol w="4064000"/>
              </a:tblGrid>
              <a:tr h="527326">
                <a:tc>
                  <a:txBody>
                    <a:bodyPr/>
                    <a:lstStyle/>
                    <a:p>
                      <a:pPr algn="ctr"/>
                      <a:r>
                        <a:rPr lang="ru-RU" sz="2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Наиболее</a:t>
                      </a:r>
                      <a:r>
                        <a:rPr lang="ru-RU" sz="21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частые локализации</a:t>
                      </a:r>
                      <a:endParaRPr lang="ru-RU" sz="2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Другие</a:t>
                      </a:r>
                      <a:r>
                        <a:rPr lang="ru-RU" sz="21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локализации</a:t>
                      </a:r>
                      <a:endParaRPr lang="ru-RU" sz="2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958944">
                <a:tc>
                  <a:txBody>
                    <a:bodyPr/>
                    <a:lstStyle/>
                    <a:p>
                      <a:pPr algn="ctr"/>
                      <a:r>
                        <a:rPr lang="ru-RU" sz="2100" b="0" i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Бурсит между сухожилиями разгибателей и головками пястных костей</a:t>
                      </a:r>
                      <a:endParaRPr lang="ru-RU" sz="2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2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Бурсит верхней ягодичной мышцы</a:t>
                      </a:r>
                    </a:p>
                    <a:p>
                      <a:pPr algn="ctr"/>
                      <a:endParaRPr lang="ru-RU" sz="2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878472">
                <a:tc>
                  <a:txBody>
                    <a:bodyPr/>
                    <a:lstStyle/>
                    <a:p>
                      <a:pPr algn="ctr"/>
                      <a:r>
                        <a:rPr lang="ru-RU" sz="2100" b="0" i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Бурсит между первым и вторым отделами разгибателей</a:t>
                      </a:r>
                      <a:endParaRPr lang="ru-RU" sz="2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Бурсит ахиллова сухожилия</a:t>
                      </a:r>
                    </a:p>
                    <a:p>
                      <a:pPr algn="ctr"/>
                      <a:endParaRPr lang="ru-RU" sz="2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1326995">
                <a:tc>
                  <a:txBody>
                    <a:bodyPr/>
                    <a:lstStyle/>
                    <a:p>
                      <a:pPr algn="ctr"/>
                      <a:r>
                        <a:rPr lang="ru-RU" sz="2100" b="0" i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Голеностопный сустав: </a:t>
                      </a:r>
                      <a:r>
                        <a:rPr lang="ru-RU" sz="21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межплюсневый</a:t>
                      </a:r>
                      <a:r>
                        <a:rPr lang="ru-RU" sz="2100" b="0" i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и </a:t>
                      </a:r>
                      <a:r>
                        <a:rPr lang="ru-RU" sz="21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субметатарзальный</a:t>
                      </a:r>
                      <a:r>
                        <a:rPr lang="ru-RU" sz="2100" b="0" i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бурсит</a:t>
                      </a:r>
                    </a:p>
                    <a:p>
                      <a:pPr algn="ctr"/>
                      <a:endParaRPr lang="ru-RU" sz="2100" b="0" i="0" kern="12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algn="ctr"/>
                      <a:endParaRPr lang="ru-RU" sz="2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2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Бурсит локтевого сустава</a:t>
                      </a:r>
                    </a:p>
                  </a:txBody>
                  <a:tcPr/>
                </a:tc>
              </a:tr>
              <a:tr h="668355">
                <a:tc>
                  <a:txBody>
                    <a:bodyPr/>
                    <a:lstStyle/>
                    <a:p>
                      <a:endParaRPr lang="ru-RU" sz="2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Бурсит плечевого сустава </a:t>
                      </a:r>
                    </a:p>
                    <a:p>
                      <a:pPr algn="ctr"/>
                      <a:endParaRPr lang="ru-RU" sz="2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Прямая соединительная линия 9"/>
          <p:cNvCxnSpPr/>
          <p:nvPr/>
        </p:nvCxnSpPr>
        <p:spPr>
          <a:xfrm>
            <a:off x="5518960" y="1761894"/>
            <a:ext cx="0" cy="488051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042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60999" y="82296"/>
            <a:ext cx="8596668" cy="1296229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МРТ признаки бурсита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12063" y="1847088"/>
            <a:ext cx="9079993" cy="3741928"/>
          </a:xfrm>
        </p:spPr>
        <p:txBody>
          <a:bodyPr>
            <a:normAutofit/>
          </a:bodyPr>
          <a:lstStyle/>
          <a:p>
            <a:pPr algn="just"/>
            <a:r>
              <a:rPr lang="ru-RU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Сигнал от воспаленной синовиальной сумки имеет идентичную картину с </a:t>
            </a:r>
            <a:r>
              <a:rPr lang="ru-RU" sz="2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синовитом</a:t>
            </a:r>
            <a:r>
              <a:rPr lang="ru-RU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или </a:t>
            </a:r>
            <a:r>
              <a:rPr lang="ru-RU" sz="2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теносиновитом</a:t>
            </a:r>
            <a:r>
              <a:rPr lang="ru-RU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поэтому после внутривенного введения гадолиния наблюдается значительное усиление сигнала на Т1-ВИ с подавлением жира</a:t>
            </a:r>
          </a:p>
          <a:p>
            <a:pPr algn="just"/>
            <a:endParaRPr lang="ru-RU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52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79" y="113115"/>
            <a:ext cx="8423611" cy="100245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МРТ плечевого сустава в фронтальной плоскости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096" y="1243584"/>
            <a:ext cx="5352795" cy="535987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342130" y="3078029"/>
            <a:ext cx="439649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Субакромиальный</a:t>
            </a:r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бурсит плечевого сустава</a:t>
            </a:r>
          </a:p>
          <a:p>
            <a:endParaRPr lang="ru-RU" sz="2400" dirty="0">
              <a:highlight>
                <a:srgbClr val="FFFF00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248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96991" y="-78909"/>
            <a:ext cx="8596668" cy="1377357"/>
          </a:xfrm>
        </p:spPr>
        <p:txBody>
          <a:bodyPr>
            <a:normAutofit/>
          </a:bodyPr>
          <a:lstStyle/>
          <a:p>
            <a:r>
              <a:rPr lang="ru-RU" sz="44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УЗ-признаки бурсита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3936"/>
            <a:ext cx="8970264" cy="2916936"/>
          </a:xfrm>
        </p:spPr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600" dirty="0">
                <a:solidFill>
                  <a:schemeClr val="tx1"/>
                </a:solidFill>
              </a:rPr>
              <a:t>Деформация синовиальной сумки.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600" dirty="0">
                <a:solidFill>
                  <a:schemeClr val="tx1"/>
                </a:solidFill>
              </a:rPr>
              <a:t>Утолщение и неровность стенок синовиальной сумки.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600" dirty="0">
                <a:solidFill>
                  <a:schemeClr val="tx1"/>
                </a:solidFill>
              </a:rPr>
              <a:t>Наличие экссудата с фиброзными </a:t>
            </a:r>
            <a:r>
              <a:rPr lang="ru-RU" sz="2600" dirty="0" err="1">
                <a:solidFill>
                  <a:schemeClr val="tx1"/>
                </a:solidFill>
              </a:rPr>
              <a:t>перегородоками</a:t>
            </a:r>
            <a:r>
              <a:rPr lang="ru-RU" sz="2600" dirty="0">
                <a:solidFill>
                  <a:schemeClr val="tx1"/>
                </a:solidFill>
              </a:rPr>
              <a:t>.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ru-RU" sz="2600" dirty="0">
                <a:solidFill>
                  <a:schemeClr val="tx1"/>
                </a:solidFill>
              </a:rPr>
              <a:t>В режиме ЦДК определяется интенсивная </a:t>
            </a:r>
            <a:r>
              <a:rPr lang="ru-RU" sz="2600" dirty="0" err="1">
                <a:solidFill>
                  <a:schemeClr val="tx1"/>
                </a:solidFill>
              </a:rPr>
              <a:t>васкуляризация</a:t>
            </a:r>
            <a:r>
              <a:rPr lang="ru-RU" sz="2600" dirty="0">
                <a:solidFill>
                  <a:schemeClr val="tx1"/>
                </a:solidFill>
              </a:rPr>
              <a:t> синовиальной сумки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165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8543" y="0"/>
            <a:ext cx="8596668" cy="1500784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Ревматоидный артрит </a:t>
            </a:r>
            <a:br>
              <a:rPr lang="ru-RU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ru-RU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УЗИ: режим ЭДК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8977" y="1743247"/>
            <a:ext cx="5482049" cy="487112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42650" y="3208422"/>
            <a:ext cx="62979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Икроножно</a:t>
            </a:r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-полуперепончатый бурсит.</a:t>
            </a:r>
          </a:p>
          <a:p>
            <a:pPr algn="just"/>
            <a:r>
              <a:rPr lang="ru-RU" sz="2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Гиперваскуляризация</a:t>
            </a:r>
            <a:r>
              <a:rPr lang="ru-RU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синовиальной оболочки</a:t>
            </a:r>
          </a:p>
        </p:txBody>
      </p:sp>
    </p:spTree>
    <p:extLst>
      <p:ext uri="{BB962C8B-B14F-4D97-AF65-F5344CB8AC3E}">
        <p14:creationId xmlns:p14="http://schemas.microsoft.com/office/powerpoint/2010/main" val="2461905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6911" y="438912"/>
            <a:ext cx="8596668" cy="1451677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Отек костного мозга (ОКМ)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3598" y="2011680"/>
            <a:ext cx="9106745" cy="3849624"/>
          </a:xfrm>
        </p:spPr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Патология,  протекающая без специфических клинических проявлений, бессимптомно или с основной жалобой на боль.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Поражает преимущественно крупные суставы.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МРТ- уточняющий метод визуализации</a:t>
            </a:r>
          </a:p>
        </p:txBody>
      </p:sp>
    </p:spTree>
    <p:extLst>
      <p:ext uri="{BB962C8B-B14F-4D97-AF65-F5344CB8AC3E}">
        <p14:creationId xmlns:p14="http://schemas.microsoft.com/office/powerpoint/2010/main" val="9075291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9513" y="241131"/>
            <a:ext cx="8596668" cy="938445"/>
          </a:xfrm>
        </p:spPr>
        <p:txBody>
          <a:bodyPr>
            <a:normAutofit fontScale="90000"/>
          </a:bodyPr>
          <a:lstStyle/>
          <a:p>
            <a:r>
              <a:rPr lang="ru-RU" sz="44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МРТ признаки отека костного мозга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0990" y="1563624"/>
            <a:ext cx="9408498" cy="4014216"/>
          </a:xfrm>
        </p:spPr>
        <p:txBody>
          <a:bodyPr>
            <a:norm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Т1-ВИ: </a:t>
            </a:r>
            <a:r>
              <a:rPr lang="ru-RU" sz="2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гипоинтенсивный</a:t>
            </a:r>
            <a:r>
              <a:rPr lang="ru-RU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сигнал.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Т2-ВИ: </a:t>
            </a:r>
            <a:r>
              <a:rPr lang="ru-RU" sz="2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гиперинтенсивный</a:t>
            </a:r>
            <a:r>
              <a:rPr lang="ru-RU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сигнал.  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 ранних стадиях ревматоидного артрита отек костного мозга чаще локализуется в </a:t>
            </a:r>
            <a:r>
              <a:rPr lang="ru-RU" sz="2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субхондральной</a:t>
            </a:r>
            <a:r>
              <a:rPr lang="ru-RU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костной пластинке. 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Поражение костей запястья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ru-RU" sz="2600" dirty="0">
              <a:solidFill>
                <a:schemeClr val="tx1"/>
              </a:solidFill>
              <a:highlight>
                <a:srgbClr val="FFFF00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4197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0214" y="27432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ru-RU" sz="40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МРТ дистального отдела лучевой кости, фронтальная плоскость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327" y="1348232"/>
            <a:ext cx="4406730" cy="529905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5273406" y="3305263"/>
            <a:ext cx="47110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Отек костного мозга лучевой кости</a:t>
            </a:r>
          </a:p>
        </p:txBody>
      </p:sp>
    </p:spTree>
    <p:extLst>
      <p:ext uri="{BB962C8B-B14F-4D97-AF65-F5344CB8AC3E}">
        <p14:creationId xmlns:p14="http://schemas.microsoft.com/office/powerpoint/2010/main" val="3669336991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TM03457491[[fn=Метрополия]]</Template>
  <TotalTime>20812</TotalTime>
  <Words>386</Words>
  <Application>Microsoft Office PowerPoint</Application>
  <PresentationFormat>Широкоэкранный</PresentationFormat>
  <Paragraphs>76</Paragraphs>
  <Slides>15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Helvetica Neue</vt:lpstr>
      <vt:lpstr>Trebuchet MS</vt:lpstr>
      <vt:lpstr>Wingdings 3</vt:lpstr>
      <vt:lpstr>Грань</vt:lpstr>
      <vt:lpstr>Ревматоидный артрит: МРТ и УЗИ Часть 2</vt:lpstr>
      <vt:lpstr>Бурсит</vt:lpstr>
      <vt:lpstr>МРТ признаки бурсита</vt:lpstr>
      <vt:lpstr>МРТ плечевого сустава в фронтальной плоскости</vt:lpstr>
      <vt:lpstr>УЗ-признаки бурсита</vt:lpstr>
      <vt:lpstr>Ревматоидный артрит  УЗИ: режим ЭДК</vt:lpstr>
      <vt:lpstr>Отек костного мозга (ОКМ) </vt:lpstr>
      <vt:lpstr>МРТ признаки отека костного мозга</vt:lpstr>
      <vt:lpstr>МРТ дистального отдела лучевой кости, фронтальная плоскость</vt:lpstr>
      <vt:lpstr>Диагностика отека костного мозга </vt:lpstr>
      <vt:lpstr>Методика динамического контрастного усиления</vt:lpstr>
      <vt:lpstr>МРТ лучезапястного сустава с динамическим контрастированием, фронтальная плоскость  </vt:lpstr>
      <vt:lpstr>Количественная оценка воспаления в лучезапястном суставе с использованием индекса васкуляризации УЗИ, режим ЭДК </vt:lpstr>
      <vt:lpstr>Ревматоидный артрит. Воспаление жировой ткани.  УЗИ: режим ЭДК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Ревматоидный артрит:что показывает МРТ и УЗИ</dc:title>
  <dc:creator>User</dc:creator>
  <cp:lastModifiedBy>User</cp:lastModifiedBy>
  <cp:revision>128</cp:revision>
  <dcterms:created xsi:type="dcterms:W3CDTF">2023-02-02T14:57:29Z</dcterms:created>
  <dcterms:modified xsi:type="dcterms:W3CDTF">2023-05-14T16:30:53Z</dcterms:modified>
</cp:coreProperties>
</file>