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57" r:id="rId5"/>
    <p:sldId id="258" r:id="rId6"/>
    <p:sldId id="269" r:id="rId7"/>
    <p:sldId id="270" r:id="rId8"/>
    <p:sldId id="271" r:id="rId9"/>
    <p:sldId id="272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A9CC-8C88-4030-B4E0-FAB67C92BA2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1001-6A3B-4F8F-8182-FF68EEAAB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A9CC-8C88-4030-B4E0-FAB67C92BA2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1001-6A3B-4F8F-8182-FF68EEAAB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68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A9CC-8C88-4030-B4E0-FAB67C92BA2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1001-6A3B-4F8F-8182-FF68EEAAB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64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A9CC-8C88-4030-B4E0-FAB67C92BA2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1001-6A3B-4F8F-8182-FF68EEAAB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53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A9CC-8C88-4030-B4E0-FAB67C92BA2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1001-6A3B-4F8F-8182-FF68EEAAB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A9CC-8C88-4030-B4E0-FAB67C92BA2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1001-6A3B-4F8F-8182-FF68EEAAB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10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A9CC-8C88-4030-B4E0-FAB67C92BA2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1001-6A3B-4F8F-8182-FF68EEAAB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65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A9CC-8C88-4030-B4E0-FAB67C92BA2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1001-6A3B-4F8F-8182-FF68EEAAB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89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A9CC-8C88-4030-B4E0-FAB67C92BA2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1001-6A3B-4F8F-8182-FF68EEAAB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9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A9CC-8C88-4030-B4E0-FAB67C92BA2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1001-6A3B-4F8F-8182-FF68EEAAB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43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A9CC-8C88-4030-B4E0-FAB67C92BA2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1001-6A3B-4F8F-8182-FF68EEAAB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18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A9CC-8C88-4030-B4E0-FAB67C92BA2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81001-6A3B-4F8F-8182-FF68EEAAB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27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s://ru.wikipedia.org/wiki/%D0%9B%D0%B0%D1%82%D0%B8%D0%BD%D1%81%D0%BA%D0%B8%D0%B9_%D1%8F%D0%B7%D1%8B%D0%BA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5100" y="147638"/>
            <a:ext cx="9144000" cy="238760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Войно-Ясенецкого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 Министерства здравоохранения Российской Федерации Кафедра стоматологии ИПО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916238"/>
            <a:ext cx="9144000" cy="1655762"/>
          </a:xfrm>
        </p:spPr>
        <p:txBody>
          <a:bodyPr/>
          <a:lstStyle/>
          <a:p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Миогимнастика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 ортодонтии. Цели и задачи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миотерапии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Общие правила проведения.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24000" y="25352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43528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Выполнил ординатор кафедры стоматологии ИПО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специальности «ортодонтия»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Грачева Маргарита Борисовна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рецензент к.м.н., доцент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Дуж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Анатолий Николаевич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53960" y="6008597"/>
            <a:ext cx="1944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Красноярск,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994516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Задачи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миотерапии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Восстановление </a:t>
            </a:r>
            <a:r>
              <a:rPr lang="ru-RU" b="1" i="1" u="sng" dirty="0">
                <a:latin typeface="Arial" panose="020B0604020202020204" pitchFamily="34" charset="0"/>
                <a:cs typeface="Arial" panose="020B0604020202020204" pitchFamily="34" charset="0"/>
              </a:rPr>
              <a:t>физиологического тонуса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мышечной ткани;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i="1" u="sng" dirty="0">
                <a:latin typeface="Arial" panose="020B0604020202020204" pitchFamily="34" charset="0"/>
                <a:cs typeface="Arial" panose="020B0604020202020204" pitchFamily="34" charset="0"/>
              </a:rPr>
              <a:t>Нормализация функций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мышц, участвующих в движениях нижней челюсти;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Нормализация функций круговой мышцы рта и мышц языка;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i="1" u="sng" dirty="0">
                <a:latin typeface="Arial" panose="020B0604020202020204" pitchFamily="34" charset="0"/>
                <a:cs typeface="Arial" panose="020B0604020202020204" pitchFamily="34" charset="0"/>
              </a:rPr>
              <a:t>Приспособление тканей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ВНЧС и мышц челюстно-лицевой области к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ортодонтическому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лечебному аппарату.</a:t>
            </a:r>
          </a:p>
        </p:txBody>
      </p:sp>
    </p:spTree>
    <p:extLst>
      <p:ext uri="{BB962C8B-B14F-4D97-AF65-F5344CB8AC3E}">
        <p14:creationId xmlns:p14="http://schemas.microsoft.com/office/powerpoint/2010/main" val="4181184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Правила поведение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миогимнастики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Миогимнастика</a:t>
            </a:r>
            <a:r>
              <a:rPr lang="ru-RU" dirty="0"/>
              <a:t> выполняется 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 </a:t>
            </a:r>
            <a:r>
              <a:rPr lang="ru-RU" b="1" i="1" u="sng" dirty="0"/>
              <a:t>Индивидуально</a:t>
            </a:r>
            <a:r>
              <a:rPr lang="ru-RU" dirty="0"/>
              <a:t> пациентом, как и подбор упражнений в зависимости от клинического случая. (не менее 10 мин. В день)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u="sng" dirty="0"/>
              <a:t>Системно</a:t>
            </a:r>
            <a:r>
              <a:rPr lang="ru-RU" dirty="0"/>
              <a:t> и </a:t>
            </a:r>
            <a:r>
              <a:rPr lang="ru-RU" b="1" i="1" u="sng" dirty="0"/>
              <a:t>регулярно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Упражнения выполняются в </a:t>
            </a:r>
            <a:r>
              <a:rPr lang="ru-RU" b="1" i="1" u="sng" dirty="0"/>
              <a:t>максимальную амплитуду</a:t>
            </a:r>
            <a:r>
              <a:rPr lang="ru-RU" dirty="0"/>
              <a:t>, но физиологично и не чрезмерно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Вначале выполняются </a:t>
            </a:r>
            <a:r>
              <a:rPr lang="ru-RU" b="1" i="1" u="sng" dirty="0"/>
              <a:t>медленно</a:t>
            </a:r>
            <a:r>
              <a:rPr lang="ru-RU" dirty="0"/>
              <a:t> и </a:t>
            </a:r>
            <a:r>
              <a:rPr lang="ru-RU" b="1" i="1" u="sng" dirty="0"/>
              <a:t>плавно</a:t>
            </a:r>
            <a:r>
              <a:rPr lang="ru-RU" dirty="0"/>
              <a:t>, спустя несколько тренировок – скорость можно увеличивать.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Каждое упражнение выполняется </a:t>
            </a:r>
            <a:r>
              <a:rPr lang="ru-RU" b="1" i="1" u="sng" dirty="0"/>
              <a:t>несколько</a:t>
            </a:r>
            <a:r>
              <a:rPr lang="ru-RU" dirty="0"/>
              <a:t> </a:t>
            </a:r>
            <a:r>
              <a:rPr lang="ru-RU" b="1" i="1" u="sng" dirty="0"/>
              <a:t>раз</a:t>
            </a:r>
            <a:r>
              <a:rPr lang="ru-RU" dirty="0"/>
              <a:t>, до появления местной усталости.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246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Выделено три степени снижения выносливости мышц челюстно-лицевой области: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28825"/>
            <a:ext cx="10515600" cy="4351338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I степень — статическая и динамическая выносливость мышц снижена до 25 % по сравнению с возрастной нормой;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II степень — статическая выносливость снижена на 25 %, динамическая — более чем на 25 % по сравнению с возрастной нормой;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III степень — статическая и динамическая выносливость снижена более чем на 25 % по сравнению с возрастной нормой.</a:t>
            </a:r>
          </a:p>
        </p:txBody>
      </p:sp>
    </p:spTree>
    <p:extLst>
      <p:ext uri="{BB962C8B-B14F-4D97-AF65-F5344CB8AC3E}">
        <p14:creationId xmlns:p14="http://schemas.microsoft.com/office/powerpoint/2010/main" val="1828415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Подбор интенсивности выполнения каждого упражнения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I степени снижения выносливости статические и динамические упражнения проводятся последовательно в соотношении 1 : 1. В дальнейшем интенсивность упражнений нарастает на половину величины нагрузки;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II степени статические и динамические упражнения проводятся в соотношении 1 : 2. Интенсивность статических упражнений нарастает на половину величины нагрузки, динамических — на четвертую часть;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III степени снижения выносливости мышц соотношение статических и динамических упражнений 1 : 1. Интенсивность каждого упражнения нарастает на четвертую часть нагрузки. При этом комплекс упражнений повторяется дважды.</a:t>
            </a:r>
          </a:p>
        </p:txBody>
      </p:sp>
    </p:spTree>
    <p:extLst>
      <p:ext uri="{BB962C8B-B14F-4D97-AF65-F5344CB8AC3E}">
        <p14:creationId xmlns:p14="http://schemas.microsoft.com/office/powerpoint/2010/main" val="2114875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Комплекс упражнений для нормализации функции смыкания губ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Тренировка круговой мышцы рта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Выполнение : медленно, на счет 1-2-3-4, от 10- 15 повторений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Круговая мышца рта обведена красны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2" y="2743200"/>
            <a:ext cx="3965578" cy="369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382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839200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Губы вытянуть вперед, изобразить рупор, хоботок.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Губы вытянуть вперед, сомкнуть, изобразить трубочку, широко растянуть.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Сомкнутые мизинцы положить в угол рта, губы не сжимать. Пальцы слегка развести в стороны, губы сомкнуть.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 уголки рта при несомкнутых губах установить мизинцы рук и в таком положении стремиться сомкнуть губы.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Губы сомкнуть, переместить вправо, влево.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Губы сомкнуть, надуть воздух под верхнюю губу, затем под нижнюю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Комплекс упражнений для нормализации функции смыкания губ</a:t>
            </a:r>
          </a:p>
        </p:txBody>
      </p:sp>
      <p:pic>
        <p:nvPicPr>
          <p:cNvPr id="11266" name="Picture 2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75" y="1825625"/>
            <a:ext cx="2209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Как накачать губы без инъекций и операций — топ 5 упражнений | Mixspo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3" t="26800" r="40822" b="50133"/>
          <a:stretch/>
        </p:blipFill>
        <p:spPr bwMode="auto">
          <a:xfrm>
            <a:off x="9794875" y="3578225"/>
            <a:ext cx="2206625" cy="143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Как накачать губы без инъекций и операций — топ 5 упражнений | Mixspo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9" t="34533" r="8645" b="47734"/>
          <a:stretch/>
        </p:blipFill>
        <p:spPr bwMode="auto">
          <a:xfrm>
            <a:off x="9794875" y="5013361"/>
            <a:ext cx="2206625" cy="128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070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Миогимнастика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тренировки мышц языка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err="1">
                <a:latin typeface="Arial" panose="020B0604020202020204" pitchFamily="34" charset="0"/>
                <a:cs typeface="Arial" panose="020B0604020202020204" pitchFamily="34" charset="0"/>
              </a:rPr>
              <a:t>Миогимнастика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для тренировки мышц языка 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Специальные упражнения для языка рекомендуют после хирургического рассечения его укороченной уздечки, нормализации неправильного глотания и произношения звуков.</a:t>
            </a:r>
          </a:p>
        </p:txBody>
      </p:sp>
      <p:pic>
        <p:nvPicPr>
          <p:cNvPr id="4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760" y="3692525"/>
            <a:ext cx="259344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703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9474200" cy="4702175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Высунуть язык и облизать губы при открытом и полуоткрытом рте.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Приподнять кончик языка к верхним резцам и, упираясь в них, провести по мягкому и твердому небу.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Высунуть язык, придать ему форму трубочки, лопатки, максимально повернуть налево, направо, вниз и вверх.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Сделать сильный упор кончика языка в небные поверхности верхних резцов при сокращенной жевательной мускулатуре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Произвести быстрое сгибание и разгибание языка (с упором в передний отдел твердого неба) с одновременным его высовыванием.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Произвести круговое движение языком по внутренней и наружной стороне зубных рядов (справа налево и слева направо).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Миогимнастика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тренировки мышц языка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893" y="4001294"/>
            <a:ext cx="1538382" cy="1155700"/>
          </a:xfrm>
          <a:prstGeom prst="rect">
            <a:avLst/>
          </a:prstGeom>
        </p:spPr>
      </p:pic>
      <p:pic>
        <p:nvPicPr>
          <p:cNvPr id="6" name="Picture 6" descr="Динамические упражнения для язы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325" y="5308600"/>
            <a:ext cx="15049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345" y="2630489"/>
            <a:ext cx="1587478" cy="1163637"/>
          </a:xfrm>
          <a:prstGeom prst="rect">
            <a:avLst/>
          </a:prstGeom>
        </p:spPr>
      </p:pic>
      <p:pic>
        <p:nvPicPr>
          <p:cNvPr id="9218" name="Picture 2" descr="Динамические упражнения для язы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893" y="1205706"/>
            <a:ext cx="1476375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897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Произвести щелчки языком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Произнести звуки «т-к»,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рт-рт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», «д-д-д».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Упереться кончиком языка в щеки.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Произвести медленное движение кончиком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язы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ка по верхнему ряду зубов (сосчитать количество зубов).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Попытаться достать кончиком языка нос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Проглотить слюну или немного воды.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Миогимнастика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тренировки мышц языка</a:t>
            </a:r>
          </a:p>
        </p:txBody>
      </p:sp>
    </p:spTree>
    <p:extLst>
      <p:ext uri="{BB962C8B-B14F-4D97-AF65-F5344CB8AC3E}">
        <p14:creationId xmlns:p14="http://schemas.microsoft.com/office/powerpoint/2010/main" val="2507642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Упражнения для мыши переднего участка языка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кончик языка накладывают резиновое кольцо диаметром 5-8 мм. Ребенок поднимает язык кверху и прижимает его к переднему участку твердого неба в области небных складок, зубы сжимает, губы не смыкает. Рекомендуется проглотить слюну, не изменяя положения кончика языка и резинового кольца. Если язык находится между зубными рядами, то упражнение выполняется неправильно. Следует терпеливо разъяснить ребенку задачу упражнения и добиться правильного положения языка. Упражнение повторяют в первый день 5-6 раз, на второй дважды в день (утром и вечером по 5-6 повторов), а в последующем - трижды в день по 10-12 повторов.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 же резиновое кольцо пациент прижимает кончиком языка к переднему участку неба в области небных складок. Зубы 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губы сжимает, кольцо удерживается 5 мин. В последующие дни время выполнения увеличивается до 10 мин. </a:t>
            </a:r>
          </a:p>
        </p:txBody>
      </p:sp>
      <p:sp>
        <p:nvSpPr>
          <p:cNvPr id="5" name="AutoShape 4" descr="Динамические упражнения для язы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519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Изучение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миогимнастики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ортодонтии, целей и задачей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миотерапии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правил проведения.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3052170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Положение языка и резинового кольца то же. Зубы сомкнуты. Пациента обучают проглатыванию слюны с несомкнутыми губа- ми. Упражнение выполняют 3 раза в день по 10 мин.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4. Цоканье языком. Выполняют 50-60 раз. После освоения этих упражнений приступают к тренировке мышц среднего участка языка.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Упражнения для мышц среднего участка языка. На язык накладывают два резиновых кольца: одно на кончик, другое на середину. Ребенок поднимает язык кверху и прижимает к своду неба, зубы сжимает, губы смыкает не полностью. Не изменяя положения языка, трижды проглатывает слюну.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Упражнения для мыши переднего участка языка</a:t>
            </a:r>
          </a:p>
        </p:txBody>
      </p:sp>
    </p:spTree>
    <p:extLst>
      <p:ext uri="{BB962C8B-B14F-4D97-AF65-F5344CB8AC3E}">
        <p14:creationId xmlns:p14="http://schemas.microsoft.com/office/powerpoint/2010/main" val="3268457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Упражнения для мыши заднего участка языка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Упражнения для мыши заднего участка языка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Зевание.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Полоскание горла водой (расслабляет и массирует мышцы).</a:t>
            </a:r>
          </a:p>
        </p:txBody>
      </p:sp>
      <p:pic>
        <p:nvPicPr>
          <p:cNvPr id="7170" name="Picture 2" descr="Зевота как признак внимания и эмпат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"/>
          <a:stretch/>
        </p:blipFill>
        <p:spPr bwMode="auto">
          <a:xfrm>
            <a:off x="1066800" y="3929117"/>
            <a:ext cx="3486150" cy="224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Чем полоскать горло ребенку — блог Фурасол®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" t="8667" r="5249" b="11999"/>
          <a:stretch/>
        </p:blipFill>
        <p:spPr bwMode="auto">
          <a:xfrm>
            <a:off x="5524500" y="3929117"/>
            <a:ext cx="5094105" cy="225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030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Упражнения для жевательных мышц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Максимальное волевое смыкание зубных рядов (статическое упражнение). Сжав руками пружину амортизатора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Рождерса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врач устанавливает насадки между зубными рядами верхней и нижней челюсти и медленно отпускает пружину. Ребенок должен закрыть рот, максимально сжать зубные ряды и удерживать их в таком положении установленное врачом время.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Попеременное волевое смыкание зубных рядов (динамическое упражнение). Насадки тренажера располагают между зубными рядами. На счет 1–2 ребенок поднимает нижнюю челюсть и смыкает зубные ряды, на 3–4 — размыкает их и опускает нижнюю челюсть, затем вновь повторяет упражнение.</a:t>
            </a:r>
          </a:p>
        </p:txBody>
      </p:sp>
    </p:spTree>
    <p:extLst>
      <p:ext uri="{BB962C8B-B14F-4D97-AF65-F5344CB8AC3E}">
        <p14:creationId xmlns:p14="http://schemas.microsoft.com/office/powerpoint/2010/main" val="3849063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Регулярные занятия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миогимнастикой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демонстрируют большую эффективность. Они позволяют улучшить моторику мышц и нормализовать функциональные и эстетические параметры зубочелюстной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2688233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Список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Аверьянов С.В., Костина Я.В. Стандартные аппараты 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миофункциональной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ортодонтии. – 2016. – С.95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Митин Н. Е. и др.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Миогимнастика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бруксизме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//Наука молодых–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Eruditio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Juvenium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– 2018. – Т. 6. – №. 4. – С. 612- 621.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Десинова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Н. А.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Миогимнастика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как элемент функциональной коррекции нарушений речи у дошкольников // формирование здорового образа жизни. – 2018. – С. 287-291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Нормуродова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М.,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Куранбаева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Д., Нигматов Р. Лечение аномалии прикуса с нарушением речи у детей с помощью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миогимнастики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массажа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мыщц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лица //Актуальные проблемы стоматологии и челюстно-лицевой хирургии. – 2022. – Т. 1. – №. 02. – С. 70-71.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Тристень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К. С.,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Лешкевич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Е. В., Шило О. В. Осведомленность студентов о роли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миогимнастики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как метода коррекции логопедических дефектов. – 2018.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Зюлькина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Л. А. и др.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Миотерапия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ортодонтии. Сравнительная характеристика применения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миогимнастических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зубочелюстных тренажеров// – 2017. – С. 71.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Фадеев Р. А., Паршин В. В.,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Прозорова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Н. В. Сравнительный анализ результатов лечения пациентов с заболеваниями ВНЧС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парафункцией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жевательных мышц //Актуальные вопросы фундаментальной, клинической медицины и фармации. – 2018. – С. 234-241.</a:t>
            </a:r>
          </a:p>
        </p:txBody>
      </p:sp>
    </p:spTree>
    <p:extLst>
      <p:ext uri="{BB962C8B-B14F-4D97-AF65-F5344CB8AC3E}">
        <p14:creationId xmlns:p14="http://schemas.microsoft.com/office/powerpoint/2010/main" val="2423226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857987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Показать</a:t>
            </a:r>
            <a:r>
              <a:rPr lang="ru-RU" dirty="0"/>
              <a:t> общие принципы лечения зубочелюстных аномалий в зависимости от возраста и степени выраженности нарушений;  Применение </a:t>
            </a:r>
            <a:r>
              <a:rPr lang="ru-RU" dirty="0" err="1"/>
              <a:t>миотерапии</a:t>
            </a:r>
            <a:r>
              <a:rPr lang="ru-RU" dirty="0"/>
              <a:t> для профилактики и лечения аномалий зубочелюстной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4140610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Миогимнастика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 это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825625"/>
            <a:ext cx="5368664" cy="4351338"/>
          </a:xfrm>
        </p:spPr>
        <p:txBody>
          <a:bodyPr/>
          <a:lstStyle/>
          <a:p>
            <a:pPr marL="0" indent="0">
              <a:buNone/>
            </a:pPr>
            <a:r>
              <a:rPr lang="ru-RU" i="1" dirty="0" err="1"/>
              <a:t>Миогимнастика</a:t>
            </a:r>
            <a:r>
              <a:rPr lang="ru-RU" i="1" dirty="0"/>
              <a:t> -</a:t>
            </a:r>
            <a:r>
              <a:rPr lang="ru-RU" dirty="0"/>
              <a:t> это комплекс лечебно-профилактических упражнений, направленных на </a:t>
            </a:r>
            <a:r>
              <a:rPr lang="ru-RU" b="1" i="1" u="sng" dirty="0"/>
              <a:t>коррекцию нарушений зубочелюстной системы.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Эта разновидность лечебной физкультуры применяется как </a:t>
            </a:r>
            <a:r>
              <a:rPr lang="ru-RU" b="1" i="1" u="sng" dirty="0"/>
              <a:t>самостоятельный способ </a:t>
            </a:r>
            <a:r>
              <a:rPr lang="ru-RU" dirty="0"/>
              <a:t>исправления аномалии ЗЧС.</a:t>
            </a:r>
          </a:p>
        </p:txBody>
      </p:sp>
      <p:pic>
        <p:nvPicPr>
          <p:cNvPr id="1029" name="Picture 5" descr="Миогимнастика в ортодонтии - комплексы упражнений, общие прави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64" y="2258119"/>
            <a:ext cx="5146936" cy="290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75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миогимнастики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00156"/>
            <a:ext cx="11186786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Изменение </a:t>
            </a:r>
            <a:r>
              <a:rPr lang="ru-RU" b="1" i="1" u="sng" dirty="0">
                <a:latin typeface="Arial" panose="020B0604020202020204" pitchFamily="34" charset="0"/>
                <a:cs typeface="Arial" panose="020B0604020202020204" pitchFamily="34" charset="0"/>
              </a:rPr>
              <a:t>функционального состояния мышц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челюстнолицевой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области с помощью физических упражнений.</a:t>
            </a:r>
          </a:p>
        </p:txBody>
      </p:sp>
      <p:pic>
        <p:nvPicPr>
          <p:cNvPr id="2050" name="Picture 2" descr="Как выровнять зубы без брекетов взрослым и детям - Ваш ортодо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864" y="275527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58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Мышцы ЧЛО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07616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Основные мышцы ЧЛО, на которые направленна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миогимнастика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Жевательные мышцы</a:t>
            </a:r>
          </a:p>
          <a:p>
            <a:pPr marL="0" indent="0">
              <a:buNone/>
            </a:pP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Жевательная мышца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 (лат. 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masseter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)                                                     начинается от нижнего края скуловой дуги                                                               тремя частями.</a:t>
            </a:r>
          </a:p>
          <a:p>
            <a:pPr marL="0" indent="0">
              <a:buNone/>
            </a:pPr>
            <a:r>
              <a:rPr lang="ru-RU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Височная мышца</a:t>
            </a:r>
            <a:r>
              <a:rPr lang="ru-RU" sz="1900" i="1" dirty="0">
                <a:latin typeface="Arial" panose="020B0604020202020204" pitchFamily="34" charset="0"/>
                <a:cs typeface="Arial" panose="020B0604020202020204" pitchFamily="34" charset="0"/>
              </a:rPr>
              <a:t> (лат. </a:t>
            </a:r>
            <a:r>
              <a:rPr lang="ru-RU" sz="1900" i="1" dirty="0" err="1"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ru-RU" sz="1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i="1" dirty="0" err="1">
                <a:latin typeface="Arial" panose="020B0604020202020204" pitchFamily="34" charset="0"/>
                <a:cs typeface="Arial" panose="020B0604020202020204" pitchFamily="34" charset="0"/>
              </a:rPr>
              <a:t>temporalis</a:t>
            </a:r>
            <a:r>
              <a:rPr lang="ru-RU" sz="1900" i="1" dirty="0">
                <a:latin typeface="Arial" panose="020B0604020202020204" pitchFamily="34" charset="0"/>
                <a:cs typeface="Arial" panose="020B0604020202020204" pitchFamily="34" charset="0"/>
              </a:rPr>
              <a:t>) заполняет височную ямку Начинается от височной поверхности лобной кости, большого крыла клиновидной кости и чешуйчатой части височной кости.</a:t>
            </a:r>
          </a:p>
        </p:txBody>
      </p:sp>
      <p:pic>
        <p:nvPicPr>
          <p:cNvPr id="3074" name="Picture 2" descr="Жевательная мышца выделена красны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564" y="1448792"/>
            <a:ext cx="3802681" cy="27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Височная мышц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449" y="3917687"/>
            <a:ext cx="2461230" cy="199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6350469" y="4756191"/>
            <a:ext cx="1565980" cy="316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924584" y="3335419"/>
            <a:ext cx="1565980" cy="316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728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1262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Медиальная крыловидная мышца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 (лат. </a:t>
            </a:r>
            <a:r>
              <a:rPr lang="ru-RU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pterygoideus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medialis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) располагается в подвисочной ямке. Она начинается от крыловидного отростка клиновидной кости и, направляясь вниз кнаружи, прикрепляется на внутренней поверхности угла нижней челюсти </a:t>
            </a: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Латеральная крыловидная мышца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 (лат. </a:t>
            </a:r>
            <a:r>
              <a:rPr lang="ru-RU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pterygoideus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lateralis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) расположена в подвисочной ямке. Она начинается от верхнечелюстной поверхности большого крыла клиновидной кости и от наружной поверхности угла пластинки крыловидного отростка той же кости; прикрепляется мышца к шейке нижней челюсти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Мышцы ЧЛО</a:t>
            </a:r>
          </a:p>
        </p:txBody>
      </p:sp>
      <p:pic>
        <p:nvPicPr>
          <p:cNvPr id="4100" name="Picture 4" descr="Латеральная крыловидная мыш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69" y="3616536"/>
            <a:ext cx="3026645" cy="255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Медиальная крыловидная мышц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69" y="736311"/>
            <a:ext cx="3026645" cy="255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418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Мышца, поднимающая верхнюю губу выделена красны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66718" y="2836969"/>
            <a:ext cx="1596565" cy="161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Малая скуловая мышца выделена красны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08213" y="2776862"/>
            <a:ext cx="2136343" cy="133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Большая скуловая мышца выделена красны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76794" y="1648754"/>
            <a:ext cx="1583657" cy="141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6022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Мимические мышцы лица.</a:t>
            </a:r>
          </a:p>
          <a:p>
            <a:pPr marL="0" indent="0">
              <a:buNone/>
            </a:pPr>
            <a:r>
              <a:rPr lang="ru-RU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Кругова́я</a:t>
            </a:r>
            <a:r>
              <a:rPr lang="ru-R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мы́шца</a:t>
            </a:r>
            <a:r>
              <a:rPr lang="ru-R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рта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  <a:hlinkClick r:id="rId5" tooltip="Латинский язык"/>
              </a:rPr>
              <a:t>лат.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orbicularis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oris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) или кольцевая </a:t>
            </a: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Большая скуловая мышца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  <a:hlinkClick r:id="rId5" tooltip="Латинский язык"/>
              </a:rPr>
              <a:t>лат.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zygomaticus major) </a:t>
            </a:r>
            <a:endParaRPr lang="ru-RU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Малая скуловая мышца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  <a:hlinkClick r:id="rId5" tooltip="Латинский язык"/>
              </a:rPr>
              <a:t>лат.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zygomaticus minor) </a:t>
            </a:r>
            <a:endParaRPr lang="ru-RU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Мышца, поднимающая верхнюю губу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  <a:hlinkClick r:id="rId5" tooltip="Латинский язык"/>
              </a:rPr>
              <a:t>лат.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levator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labii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superioris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) </a:t>
            </a:r>
            <a:endParaRPr lang="ru-RU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Мышца, поднимающая верхнюю губу и крыло носа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  <a:hlinkClick r:id="rId5" tooltip="Латинский язык"/>
              </a:rPr>
              <a:t>лат.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levator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labii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superioris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alaequae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nasi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ru-R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Щёчная мышца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  <a:hlinkClick r:id="rId5" tooltip="Латинский язык"/>
              </a:rPr>
              <a:t>лат.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buccinator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Мышцы ЧЛО</a:t>
            </a:r>
          </a:p>
        </p:txBody>
      </p:sp>
      <p:pic>
        <p:nvPicPr>
          <p:cNvPr id="5124" name="Picture 4" descr="Круговая мышца рта обведена красны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099" y="309594"/>
            <a:ext cx="1760457" cy="164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Щёчная мышца выделена красным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59" y="5137151"/>
            <a:ext cx="1698316" cy="162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Мышца, поднимающая верхнюю губу и крыло носа обозначена стрелочками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27"/>
          <a:stretch/>
        </p:blipFill>
        <p:spPr bwMode="auto">
          <a:xfrm flipH="1">
            <a:off x="9206395" y="4389682"/>
            <a:ext cx="2288847" cy="1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5774499" y="1231664"/>
            <a:ext cx="2302207" cy="11733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5132" idx="3"/>
          </p:cNvCxnSpPr>
          <p:nvPr/>
        </p:nvCxnSpPr>
        <p:spPr>
          <a:xfrm flipV="1">
            <a:off x="6864263" y="2354741"/>
            <a:ext cx="2412531" cy="6608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6198011" y="3317106"/>
            <a:ext cx="1658663" cy="3270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611660" y="5602234"/>
            <a:ext cx="1688641" cy="5747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455980" y="5047989"/>
            <a:ext cx="3076327" cy="560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7014864" y="4110499"/>
            <a:ext cx="3049312" cy="2791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365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040" y="1825625"/>
            <a:ext cx="4268960" cy="431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38313"/>
            <a:ext cx="76581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3. Мышцы языка</a:t>
            </a:r>
          </a:p>
          <a:p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Скелетные мышцы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их сокращение изменяет положение языка:</a:t>
            </a:r>
          </a:p>
          <a:p>
            <a:pPr marL="0" indent="0">
              <a:buNone/>
            </a:pPr>
            <a:r>
              <a:rPr lang="ru-RU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Шило-язычная мышца</a:t>
            </a:r>
            <a:r>
              <a:rPr lang="ru-RU" sz="2300" i="1" dirty="0">
                <a:latin typeface="Arial" panose="020B0604020202020204" pitchFamily="34" charset="0"/>
                <a:cs typeface="Arial" panose="020B0604020202020204" pitchFamily="34" charset="0"/>
              </a:rPr>
              <a:t> (m. </a:t>
            </a:r>
            <a:r>
              <a:rPr lang="ru-RU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styloglossus</a:t>
            </a:r>
            <a:r>
              <a:rPr lang="ru-RU" sz="2300" i="1" dirty="0">
                <a:latin typeface="Arial" panose="020B0604020202020204" pitchFamily="34" charset="0"/>
                <a:cs typeface="Arial" panose="020B0604020202020204" pitchFamily="34" charset="0"/>
              </a:rPr>
              <a:t>) Тянет язык вверх и назад.</a:t>
            </a:r>
          </a:p>
          <a:p>
            <a:pPr marL="0" indent="0">
              <a:buNone/>
            </a:pPr>
            <a:r>
              <a:rPr lang="ru-RU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Подбородочно-язычная мышца</a:t>
            </a:r>
            <a:r>
              <a:rPr lang="ru-RU" sz="2300" i="1" dirty="0">
                <a:latin typeface="Arial" panose="020B0604020202020204" pitchFamily="34" charset="0"/>
                <a:cs typeface="Arial" panose="020B0604020202020204" pitchFamily="34" charset="0"/>
              </a:rPr>
              <a:t> (m. </a:t>
            </a:r>
            <a:r>
              <a:rPr lang="ru-RU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genioglossus</a:t>
            </a:r>
            <a:r>
              <a:rPr lang="ru-RU" sz="2300" i="1" dirty="0">
                <a:latin typeface="Arial" panose="020B0604020202020204" pitchFamily="34" charset="0"/>
                <a:cs typeface="Arial" panose="020B0604020202020204" pitchFamily="34" charset="0"/>
              </a:rPr>
              <a:t>) Движет язык вперёд.</a:t>
            </a:r>
          </a:p>
          <a:p>
            <a:pPr marL="0" indent="0">
              <a:buNone/>
            </a:pPr>
            <a:r>
              <a:rPr lang="ru-RU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Подъязычно-язычная мышца</a:t>
            </a:r>
            <a:r>
              <a:rPr lang="ru-RU" sz="2300" i="1" dirty="0">
                <a:latin typeface="Arial" panose="020B0604020202020204" pitchFamily="34" charset="0"/>
                <a:cs typeface="Arial" panose="020B0604020202020204" pitchFamily="34" charset="0"/>
              </a:rPr>
              <a:t> (m. </a:t>
            </a:r>
            <a:r>
              <a:rPr lang="ru-RU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hyoglossus</a:t>
            </a:r>
            <a:r>
              <a:rPr lang="ru-RU" sz="2300" i="1" dirty="0">
                <a:latin typeface="Arial" panose="020B0604020202020204" pitchFamily="34" charset="0"/>
                <a:cs typeface="Arial" panose="020B0604020202020204" pitchFamily="34" charset="0"/>
              </a:rPr>
              <a:t>) Тянет язык назад и вниз, при этом опускает надгортанник — закрывает гортань при глотании.</a:t>
            </a:r>
          </a:p>
          <a:p>
            <a:pPr marL="0" indent="0">
              <a:buNone/>
            </a:pPr>
            <a:r>
              <a:rPr lang="ru-RU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Небно-язычная</a:t>
            </a:r>
            <a:r>
              <a:rPr lang="ru-RU" sz="23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m.palatoglossus</a:t>
            </a:r>
            <a:r>
              <a:rPr lang="ru-RU" sz="2300" i="1" dirty="0">
                <a:latin typeface="Arial" panose="020B0604020202020204" pitchFamily="34" charset="0"/>
                <a:cs typeface="Arial" panose="020B0604020202020204" pitchFamily="34" charset="0"/>
              </a:rPr>
              <a:t>) Поднимает корень языка</a:t>
            </a:r>
          </a:p>
          <a:p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Собственные мышцы языка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их функция — изменять форму языка:</a:t>
            </a:r>
          </a:p>
          <a:p>
            <a:pPr marL="0" indent="0">
              <a:buNone/>
            </a:pPr>
            <a:r>
              <a:rPr lang="ru-RU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Верхняя продольная мышца</a:t>
            </a:r>
            <a:r>
              <a:rPr lang="ru-RU" sz="2300" i="1" dirty="0">
                <a:latin typeface="Arial" panose="020B0604020202020204" pitchFamily="34" charset="0"/>
                <a:cs typeface="Arial" panose="020B0604020202020204" pitchFamily="34" charset="0"/>
              </a:rPr>
              <a:t> (m. </a:t>
            </a:r>
            <a:r>
              <a:rPr lang="ru-RU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longitudinalis</a:t>
            </a:r>
            <a:r>
              <a:rPr lang="ru-RU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superior</a:t>
            </a:r>
            <a:r>
              <a:rPr lang="ru-RU" sz="23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ru-RU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Нижняя продольная мышца</a:t>
            </a:r>
            <a:r>
              <a:rPr lang="ru-RU" sz="2300" i="1" dirty="0">
                <a:latin typeface="Arial" panose="020B0604020202020204" pitchFamily="34" charset="0"/>
                <a:cs typeface="Arial" panose="020B0604020202020204" pitchFamily="34" charset="0"/>
              </a:rPr>
              <a:t> (m. </a:t>
            </a:r>
            <a:r>
              <a:rPr lang="ru-RU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longitudinalis</a:t>
            </a:r>
            <a:r>
              <a:rPr lang="ru-RU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inferior</a:t>
            </a:r>
            <a:r>
              <a:rPr lang="ru-RU" sz="23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ru-RU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Поперечная мышца языка</a:t>
            </a:r>
            <a:r>
              <a:rPr lang="ru-RU" sz="2300" i="1" dirty="0">
                <a:latin typeface="Arial" panose="020B0604020202020204" pitchFamily="34" charset="0"/>
                <a:cs typeface="Arial" panose="020B0604020202020204" pitchFamily="34" charset="0"/>
              </a:rPr>
              <a:t> (m. </a:t>
            </a:r>
            <a:r>
              <a:rPr lang="ru-RU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transversus</a:t>
            </a:r>
            <a:r>
              <a:rPr lang="ru-RU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linguae</a:t>
            </a:r>
            <a:r>
              <a:rPr lang="ru-RU" sz="23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ru-RU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Вертикальная мышца языка</a:t>
            </a:r>
            <a:r>
              <a:rPr lang="ru-RU" sz="2300" i="1" dirty="0">
                <a:latin typeface="Arial" panose="020B0604020202020204" pitchFamily="34" charset="0"/>
                <a:cs typeface="Arial" panose="020B0604020202020204" pitchFamily="34" charset="0"/>
              </a:rPr>
              <a:t> (m. </a:t>
            </a:r>
            <a:r>
              <a:rPr lang="ru-RU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verticalis</a:t>
            </a:r>
            <a:r>
              <a:rPr lang="ru-RU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linguae</a:t>
            </a:r>
            <a:r>
              <a:rPr lang="ru-RU" sz="23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Мышцы ЧЛО</a:t>
            </a:r>
          </a:p>
        </p:txBody>
      </p:sp>
    </p:spTree>
    <p:extLst>
      <p:ext uri="{BB962C8B-B14F-4D97-AF65-F5344CB8AC3E}">
        <p14:creationId xmlns:p14="http://schemas.microsoft.com/office/powerpoint/2010/main" val="37776212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1697</Words>
  <Application>Microsoft Office PowerPoint</Application>
  <PresentationFormat>Широкоэкранный</PresentationFormat>
  <Paragraphs>117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Кафедра стоматологии ИПО </vt:lpstr>
      <vt:lpstr>Цель</vt:lpstr>
      <vt:lpstr>Задачи</vt:lpstr>
      <vt:lpstr>Миогимнастика - это</vt:lpstr>
      <vt:lpstr>Цель миогимнастики</vt:lpstr>
      <vt:lpstr>Мышцы ЧЛО</vt:lpstr>
      <vt:lpstr>Мышцы ЧЛО</vt:lpstr>
      <vt:lpstr>Мышцы ЧЛО</vt:lpstr>
      <vt:lpstr>Мышцы ЧЛО</vt:lpstr>
      <vt:lpstr>Задачи миотерапии</vt:lpstr>
      <vt:lpstr>Правила поведение миогимнастики</vt:lpstr>
      <vt:lpstr>Выделено три степени снижения выносливости мышц челюстно-лицевой области:</vt:lpstr>
      <vt:lpstr>Подбор интенсивности выполнения каждого упражнения</vt:lpstr>
      <vt:lpstr>Комплекс упражнений для нормализации функции смыкания губ</vt:lpstr>
      <vt:lpstr>Комплекс упражнений для нормализации функции смыкания губ</vt:lpstr>
      <vt:lpstr>Миогимнастика для тренировки мышц языка</vt:lpstr>
      <vt:lpstr>Миогимнастика для тренировки мышц языка</vt:lpstr>
      <vt:lpstr>Миогимнастика для тренировки мышц языка</vt:lpstr>
      <vt:lpstr>Упражнения для мыши переднего участка языка</vt:lpstr>
      <vt:lpstr>Упражнения для мыши переднего участка языка</vt:lpstr>
      <vt:lpstr>Упражнения для мыши заднего участка языка</vt:lpstr>
      <vt:lpstr>Упражнения для жевательных мышц</vt:lpstr>
      <vt:lpstr>Заключение</vt:lpstr>
      <vt:lpstr>Список литературы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маргарита грачева</cp:lastModifiedBy>
  <cp:revision>18</cp:revision>
  <dcterms:created xsi:type="dcterms:W3CDTF">2023-11-14T09:29:12Z</dcterms:created>
  <dcterms:modified xsi:type="dcterms:W3CDTF">2023-11-19T07:47:37Z</dcterms:modified>
</cp:coreProperties>
</file>