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99" r:id="rId4"/>
    <p:sldId id="257" r:id="rId5"/>
    <p:sldId id="258" r:id="rId6"/>
    <p:sldId id="259" r:id="rId7"/>
    <p:sldId id="260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8" r:id="rId19"/>
    <p:sldId id="289" r:id="rId20"/>
    <p:sldId id="290" r:id="rId21"/>
    <p:sldId id="291" r:id="rId22"/>
    <p:sldId id="292" r:id="rId23"/>
    <p:sldId id="293" r:id="rId24"/>
    <p:sldId id="296" r:id="rId25"/>
    <p:sldId id="294" r:id="rId26"/>
    <p:sldId id="295" r:id="rId27"/>
    <p:sldId id="297" r:id="rId28"/>
    <p:sldId id="298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705FB-922E-4FFE-B143-D5E2C67207E4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94A95-BB84-4FE7-AF08-3C6C177D1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35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>
            <a:extLst>
              <a:ext uri="{FF2B5EF4-FFF2-40B4-BE49-F238E27FC236}">
                <a16:creationId xmlns:a16="http://schemas.microsoft.com/office/drawing/2014/main" id="{AB7071EC-5317-4033-9705-EE913B270E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>
            <a:extLst>
              <a:ext uri="{FF2B5EF4-FFF2-40B4-BE49-F238E27FC236}">
                <a16:creationId xmlns:a16="http://schemas.microsoft.com/office/drawing/2014/main" id="{968BE444-ECCB-4324-A4E6-211808E92B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0180" name="Номер слайда 3">
            <a:extLst>
              <a:ext uri="{FF2B5EF4-FFF2-40B4-BE49-F238E27FC236}">
                <a16:creationId xmlns:a16="http://schemas.microsoft.com/office/drawing/2014/main" id="{EE73770C-AB02-4264-88F2-BA3B701173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A13F21-5D16-4751-8AE6-F1439E893B5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>
            <a:extLst>
              <a:ext uri="{FF2B5EF4-FFF2-40B4-BE49-F238E27FC236}">
                <a16:creationId xmlns:a16="http://schemas.microsoft.com/office/drawing/2014/main" id="{923A873A-A6E5-44C5-9FAC-E67087A818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>
            <a:extLst>
              <a:ext uri="{FF2B5EF4-FFF2-40B4-BE49-F238E27FC236}">
                <a16:creationId xmlns:a16="http://schemas.microsoft.com/office/drawing/2014/main" id="{9010E4FA-66BD-46B3-90D1-96B4286701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Заменить на контрастное усиление, либо контрастированием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Сделать по аналогии со слайдом 13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В заголовок вынести нозологическую форму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0660" name="Номер слайда 3">
            <a:extLst>
              <a:ext uri="{FF2B5EF4-FFF2-40B4-BE49-F238E27FC236}">
                <a16:creationId xmlns:a16="http://schemas.microsoft.com/office/drawing/2014/main" id="{59FD59DD-3E17-4725-BA09-331FC264F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5AA2A7-90F0-4CC4-8E46-9E150EC80AF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id="{79BFC68B-68DC-4715-B924-1B2AF29F0B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id="{260112DE-48F5-4586-9AA5-5A307B2DA1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53C420F2-8B66-4CD3-A98F-EF29B1660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220323-F6D3-4B7B-B5C3-F71EDA707C3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>
            <a:extLst>
              <a:ext uri="{FF2B5EF4-FFF2-40B4-BE49-F238E27FC236}">
                <a16:creationId xmlns:a16="http://schemas.microsoft.com/office/drawing/2014/main" id="{0422421B-4A97-4911-A1D7-7265F499DA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>
            <a:extLst>
              <a:ext uri="{FF2B5EF4-FFF2-40B4-BE49-F238E27FC236}">
                <a16:creationId xmlns:a16="http://schemas.microsoft.com/office/drawing/2014/main" id="{C89DE309-2F2B-4E1B-92ED-CB077A1846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Сделать по аналогии со слайдом 13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В заголовок вынести нозологическую форму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2708" name="Номер слайда 3">
            <a:extLst>
              <a:ext uri="{FF2B5EF4-FFF2-40B4-BE49-F238E27FC236}">
                <a16:creationId xmlns:a16="http://schemas.microsoft.com/office/drawing/2014/main" id="{F0A4B49B-213A-483C-A005-38FF0D752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D17CD0-B6BD-489C-B0BD-C12405E6324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>
            <a:extLst>
              <a:ext uri="{FF2B5EF4-FFF2-40B4-BE49-F238E27FC236}">
                <a16:creationId xmlns:a16="http://schemas.microsoft.com/office/drawing/2014/main" id="{3FFCBA0D-2772-4BF8-B84B-63A3E08B00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Заметки 2">
            <a:extLst>
              <a:ext uri="{FF2B5EF4-FFF2-40B4-BE49-F238E27FC236}">
                <a16:creationId xmlns:a16="http://schemas.microsoft.com/office/drawing/2014/main" id="{0925B1AE-0250-414C-A091-C6F4F86B1B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4756" name="Номер слайда 3">
            <a:extLst>
              <a:ext uri="{FF2B5EF4-FFF2-40B4-BE49-F238E27FC236}">
                <a16:creationId xmlns:a16="http://schemas.microsoft.com/office/drawing/2014/main" id="{913027F2-728F-4496-86AC-5F8620F24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4BFF4E-3959-4430-8C39-2512B025D1A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>
            <a:extLst>
              <a:ext uri="{FF2B5EF4-FFF2-40B4-BE49-F238E27FC236}">
                <a16:creationId xmlns:a16="http://schemas.microsoft.com/office/drawing/2014/main" id="{C9EFC434-530C-4A50-B2E6-8D01E331DF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Заметки 2">
            <a:extLst>
              <a:ext uri="{FF2B5EF4-FFF2-40B4-BE49-F238E27FC236}">
                <a16:creationId xmlns:a16="http://schemas.microsoft.com/office/drawing/2014/main" id="{A647967E-F6A3-45A7-9A74-96EE431CF1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Сделать по аналогии со слайдом 13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В заголовок вынести нозологическую форму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5780" name="Номер слайда 3">
            <a:extLst>
              <a:ext uri="{FF2B5EF4-FFF2-40B4-BE49-F238E27FC236}">
                <a16:creationId xmlns:a16="http://schemas.microsoft.com/office/drawing/2014/main" id="{165B166F-B7B5-4BDF-B63D-2937AF26C4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B75DC-3C61-4BA2-A935-9FE826167CE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>
            <a:extLst>
              <a:ext uri="{FF2B5EF4-FFF2-40B4-BE49-F238E27FC236}">
                <a16:creationId xmlns:a16="http://schemas.microsoft.com/office/drawing/2014/main" id="{ECDCB7A3-C6F3-4B86-8198-A555A4D4C1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Заметки 2">
            <a:extLst>
              <a:ext uri="{FF2B5EF4-FFF2-40B4-BE49-F238E27FC236}">
                <a16:creationId xmlns:a16="http://schemas.microsoft.com/office/drawing/2014/main" id="{60EF13BC-B9CB-4AD3-931B-8193EBD92E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6804" name="Номер слайда 3">
            <a:extLst>
              <a:ext uri="{FF2B5EF4-FFF2-40B4-BE49-F238E27FC236}">
                <a16:creationId xmlns:a16="http://schemas.microsoft.com/office/drawing/2014/main" id="{89B93B81-54A1-4082-8FC1-877ED63DC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91EDEE-B662-4F18-83FA-709BD79181F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Образ слайда 1">
            <a:extLst>
              <a:ext uri="{FF2B5EF4-FFF2-40B4-BE49-F238E27FC236}">
                <a16:creationId xmlns:a16="http://schemas.microsoft.com/office/drawing/2014/main" id="{55E7B61E-7421-457A-9C3E-B99DB99F40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Заметки 2">
            <a:extLst>
              <a:ext uri="{FF2B5EF4-FFF2-40B4-BE49-F238E27FC236}">
                <a16:creationId xmlns:a16="http://schemas.microsoft.com/office/drawing/2014/main" id="{DFB8A82C-3C17-41B9-B9FF-9ACE2DA29F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Заменить на контрастное усиление, либо контрастированием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Сделать по аналогии со слайдом 13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В заголовок вынести нозологическую форму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7828" name="Номер слайда 3">
            <a:extLst>
              <a:ext uri="{FF2B5EF4-FFF2-40B4-BE49-F238E27FC236}">
                <a16:creationId xmlns:a16="http://schemas.microsoft.com/office/drawing/2014/main" id="{3474513B-E867-4238-B54A-6392A951E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492A30-E73C-44C3-A327-A5BBC2F62C5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>
            <a:extLst>
              <a:ext uri="{FF2B5EF4-FFF2-40B4-BE49-F238E27FC236}">
                <a16:creationId xmlns:a16="http://schemas.microsoft.com/office/drawing/2014/main" id="{C4B3DF86-8EAB-4FCB-B386-FE370C0A46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Заметки 2">
            <a:extLst>
              <a:ext uri="{FF2B5EF4-FFF2-40B4-BE49-F238E27FC236}">
                <a16:creationId xmlns:a16="http://schemas.microsoft.com/office/drawing/2014/main" id="{259C824A-CDA1-45AC-906E-B60680B02E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Сделать по аналогии со слайдом 13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В заголовок вынести нозологическую форму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8852" name="Номер слайда 3">
            <a:extLst>
              <a:ext uri="{FF2B5EF4-FFF2-40B4-BE49-F238E27FC236}">
                <a16:creationId xmlns:a16="http://schemas.microsoft.com/office/drawing/2014/main" id="{A435B0AD-B2AE-4F6F-A538-0317DE3582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AF0C0B-90C5-41CA-920E-CC576270563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>
            <a:extLst>
              <a:ext uri="{FF2B5EF4-FFF2-40B4-BE49-F238E27FC236}">
                <a16:creationId xmlns:a16="http://schemas.microsoft.com/office/drawing/2014/main" id="{58FD11B2-5C65-4C44-BD95-262601406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Заметки 2">
            <a:extLst>
              <a:ext uri="{FF2B5EF4-FFF2-40B4-BE49-F238E27FC236}">
                <a16:creationId xmlns:a16="http://schemas.microsoft.com/office/drawing/2014/main" id="{9A8BDFAC-99EB-48FC-98DC-31A4D3E5C5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79876" name="Номер слайда 3">
            <a:extLst>
              <a:ext uri="{FF2B5EF4-FFF2-40B4-BE49-F238E27FC236}">
                <a16:creationId xmlns:a16="http://schemas.microsoft.com/office/drawing/2014/main" id="{385864E6-524B-460C-8041-7ABFD233F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E4F1AB-7943-4189-9A56-6A51E8F12FF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>
            <a:extLst>
              <a:ext uri="{FF2B5EF4-FFF2-40B4-BE49-F238E27FC236}">
                <a16:creationId xmlns:a16="http://schemas.microsoft.com/office/drawing/2014/main" id="{77763A58-0A9A-4ABD-B8FC-C076907BAF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>
            <a:extLst>
              <a:ext uri="{FF2B5EF4-FFF2-40B4-BE49-F238E27FC236}">
                <a16:creationId xmlns:a16="http://schemas.microsoft.com/office/drawing/2014/main" id="{F3C414D1-A033-4253-BD28-B39500161F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Сделать по аналогии со слайдом 13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В заголовок вынести нозологическую форму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0900" name="Номер слайда 3">
            <a:extLst>
              <a:ext uri="{FF2B5EF4-FFF2-40B4-BE49-F238E27FC236}">
                <a16:creationId xmlns:a16="http://schemas.microsoft.com/office/drawing/2014/main" id="{D0506FB3-8344-471F-8B8A-C62DD87D8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E0C39E-71C5-4FFE-9212-9060D567D99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>
            <a:extLst>
              <a:ext uri="{FF2B5EF4-FFF2-40B4-BE49-F238E27FC236}">
                <a16:creationId xmlns:a16="http://schemas.microsoft.com/office/drawing/2014/main" id="{7E7DFA95-8962-4C53-8541-8646CA8163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>
            <a:extLst>
              <a:ext uri="{FF2B5EF4-FFF2-40B4-BE49-F238E27FC236}">
                <a16:creationId xmlns:a16="http://schemas.microsoft.com/office/drawing/2014/main" id="{026428A4-4CC3-43BC-B368-C22EC85B69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51204" name="Номер слайда 3">
            <a:extLst>
              <a:ext uri="{FF2B5EF4-FFF2-40B4-BE49-F238E27FC236}">
                <a16:creationId xmlns:a16="http://schemas.microsoft.com/office/drawing/2014/main" id="{9EF82E01-E7CC-4C88-923F-A778FF3E20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0E9F62-8555-4A55-8F67-370CCB1E203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>
            <a:extLst>
              <a:ext uri="{FF2B5EF4-FFF2-40B4-BE49-F238E27FC236}">
                <a16:creationId xmlns:a16="http://schemas.microsoft.com/office/drawing/2014/main" id="{B1E5DE66-6283-4232-A5A1-0869CF7343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>
            <a:extLst>
              <a:ext uri="{FF2B5EF4-FFF2-40B4-BE49-F238E27FC236}">
                <a16:creationId xmlns:a16="http://schemas.microsoft.com/office/drawing/2014/main" id="{FCA3197F-2E8B-4E0B-89FE-E54321D8C2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Сделать по аналогии со слайдом 13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В заголовок вынести нозологическую форму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1924" name="Номер слайда 3">
            <a:extLst>
              <a:ext uri="{FF2B5EF4-FFF2-40B4-BE49-F238E27FC236}">
                <a16:creationId xmlns:a16="http://schemas.microsoft.com/office/drawing/2014/main" id="{1C6F9192-BC9D-494C-A8F2-D93D1B18C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67B566-D3D1-4E2F-A372-F35E2D65537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>
            <a:extLst>
              <a:ext uri="{FF2B5EF4-FFF2-40B4-BE49-F238E27FC236}">
                <a16:creationId xmlns:a16="http://schemas.microsoft.com/office/drawing/2014/main" id="{1781D81F-CA9E-41CC-81B9-6EC8F56479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Заметки 2">
            <a:extLst>
              <a:ext uri="{FF2B5EF4-FFF2-40B4-BE49-F238E27FC236}">
                <a16:creationId xmlns:a16="http://schemas.microsoft.com/office/drawing/2014/main" id="{B99209EE-BDE7-4BC8-95E0-4876CC30E8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Заменить на контрастное усиление, либо контрастированием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Сделать по аналогии со слайдом 13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В заголовок вынести нозологическую форму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82948" name="Номер слайда 3">
            <a:extLst>
              <a:ext uri="{FF2B5EF4-FFF2-40B4-BE49-F238E27FC236}">
                <a16:creationId xmlns:a16="http://schemas.microsoft.com/office/drawing/2014/main" id="{18917251-989D-47EF-9A06-4FC96423F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70FB15-EC7C-480A-9277-945EBF022CA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>
            <a:extLst>
              <a:ext uri="{FF2B5EF4-FFF2-40B4-BE49-F238E27FC236}">
                <a16:creationId xmlns:a16="http://schemas.microsoft.com/office/drawing/2014/main" id="{9CCA6A44-E8E4-4E6D-99A5-4A4D695978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>
            <a:extLst>
              <a:ext uri="{FF2B5EF4-FFF2-40B4-BE49-F238E27FC236}">
                <a16:creationId xmlns:a16="http://schemas.microsoft.com/office/drawing/2014/main" id="{AC034095-3D9A-44E6-86C9-2FB4F2D3D9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3492" name="Номер слайда 3">
            <a:extLst>
              <a:ext uri="{FF2B5EF4-FFF2-40B4-BE49-F238E27FC236}">
                <a16:creationId xmlns:a16="http://schemas.microsoft.com/office/drawing/2014/main" id="{269B7B2A-3738-4E2F-8BF3-AEDF54B725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E9EA87-4688-4742-B6BF-957472364BF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>
            <a:extLst>
              <a:ext uri="{FF2B5EF4-FFF2-40B4-BE49-F238E27FC236}">
                <a16:creationId xmlns:a16="http://schemas.microsoft.com/office/drawing/2014/main" id="{3C418BA4-2E2D-46D8-B65F-01785D1DAD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>
            <a:extLst>
              <a:ext uri="{FF2B5EF4-FFF2-40B4-BE49-F238E27FC236}">
                <a16:creationId xmlns:a16="http://schemas.microsoft.com/office/drawing/2014/main" id="{08CD0B5C-ABDD-4ADE-BE07-CC4FFCD895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Сделать по аналогии со слайдом 13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В заголовок вынести нозологическую форму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4516" name="Номер слайда 3">
            <a:extLst>
              <a:ext uri="{FF2B5EF4-FFF2-40B4-BE49-F238E27FC236}">
                <a16:creationId xmlns:a16="http://schemas.microsoft.com/office/drawing/2014/main" id="{6066D2B8-BAA7-4EB6-AF74-764F6E630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95E83F-550C-4284-946C-941CE6A72C1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>
            <a:extLst>
              <a:ext uri="{FF2B5EF4-FFF2-40B4-BE49-F238E27FC236}">
                <a16:creationId xmlns:a16="http://schemas.microsoft.com/office/drawing/2014/main" id="{50196B14-219B-43AA-A46F-A796B19D9A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>
            <a:extLst>
              <a:ext uri="{FF2B5EF4-FFF2-40B4-BE49-F238E27FC236}">
                <a16:creationId xmlns:a16="http://schemas.microsoft.com/office/drawing/2014/main" id="{918412F2-0E5E-49E4-8EBD-E37A794C4D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Заменить на контрастное усиление, либо контрастированием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Сделать по аналогии со слайдом 13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В заголовок вынести нозологическую форму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5540" name="Номер слайда 3">
            <a:extLst>
              <a:ext uri="{FF2B5EF4-FFF2-40B4-BE49-F238E27FC236}">
                <a16:creationId xmlns:a16="http://schemas.microsoft.com/office/drawing/2014/main" id="{FC253720-C02E-41F9-A57E-3A34AD6BA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A132E1-7A62-409C-865B-2508C79C659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>
            <a:extLst>
              <a:ext uri="{FF2B5EF4-FFF2-40B4-BE49-F238E27FC236}">
                <a16:creationId xmlns:a16="http://schemas.microsoft.com/office/drawing/2014/main" id="{B05615E9-DAAF-4129-8156-0C28AA3FBE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>
            <a:extLst>
              <a:ext uri="{FF2B5EF4-FFF2-40B4-BE49-F238E27FC236}">
                <a16:creationId xmlns:a16="http://schemas.microsoft.com/office/drawing/2014/main" id="{5A96F054-630C-4279-85A8-3CCCCC4277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Сделать по аналогии со слайдом 13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В заголовок вынести нозологическую форму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6564" name="Номер слайда 3">
            <a:extLst>
              <a:ext uri="{FF2B5EF4-FFF2-40B4-BE49-F238E27FC236}">
                <a16:creationId xmlns:a16="http://schemas.microsoft.com/office/drawing/2014/main" id="{7E9B6B2E-4DA5-480D-A780-2195D6B2CF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09DCE2-7BB9-4AEA-B94D-CBCE07729ED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>
            <a:extLst>
              <a:ext uri="{FF2B5EF4-FFF2-40B4-BE49-F238E27FC236}">
                <a16:creationId xmlns:a16="http://schemas.microsoft.com/office/drawing/2014/main" id="{0EB1012C-3C57-41DD-BA91-D6112FB0F6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>
            <a:extLst>
              <a:ext uri="{FF2B5EF4-FFF2-40B4-BE49-F238E27FC236}">
                <a16:creationId xmlns:a16="http://schemas.microsoft.com/office/drawing/2014/main" id="{E97424AA-9ABC-4B2A-979B-FAAC7B5413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7588" name="Номер слайда 3">
            <a:extLst>
              <a:ext uri="{FF2B5EF4-FFF2-40B4-BE49-F238E27FC236}">
                <a16:creationId xmlns:a16="http://schemas.microsoft.com/office/drawing/2014/main" id="{04C1DDEA-0992-4467-912B-7FEBE8A14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76519D-28D2-4DBF-B19C-8883B455CD1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id="{6882558B-F8FC-4E11-8385-B21F382BF1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id="{20A1F315-A2F3-4119-A133-92C7584A2A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Заменить на контрастное усиление, либо контрастированием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Сделать по аналогии со слайдом 13</a:t>
            </a:r>
          </a:p>
          <a:p>
            <a:pPr>
              <a:spcBef>
                <a:spcPct val="0"/>
              </a:spcBef>
            </a:pPr>
            <a:r>
              <a:rPr lang="ru-RU" altLang="ru-RU" b="1"/>
              <a:t>В заголовок вынести нозологическую форму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id="{8032D126-5988-4641-80EE-A510DA653E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373592-D8E2-4BA0-8556-A128A6DA633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id="{80DA8DF2-3A93-40FD-97C8-55A94CA721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id="{4F68E2E8-3D3E-4CE2-AFAA-811B59CF6A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b="1"/>
              <a:t>Текст выделить жирным шрифтом</a:t>
            </a:r>
          </a:p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id="{EED15570-5FCB-48A5-ACE5-71A3170759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D6C3E3-AFF6-4B06-898F-F854B4A4AA1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A77F3-B63C-49C3-A9F9-8E94AF277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3D0932-4E91-45F8-B08B-41FC941C8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F388B1-B688-489D-875D-CD4A91E68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097E-B4FB-4C0D-8212-780F92B82CA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2475A5-229F-4230-B33F-BDF4D1BD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8BA056-1B28-4234-B747-D05CF4DB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FDF6-9288-4154-9F14-4C198B015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0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6D069-AD00-40FA-920F-681BE9609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B8C0DD-32E5-40EA-B087-6619CE338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280C90-AB3C-4DAA-9B2D-3A52D6EA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097E-B4FB-4C0D-8212-780F92B82CA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FA43A7-235D-4EA7-A114-41006E9E3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C1527-3858-4272-A2ED-244DFBB11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FDF6-9288-4154-9F14-4C198B015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7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4698EE-1B73-49B5-8D26-12C6E59DA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1EF4DD-BE78-45ED-B1C8-5F2266DE8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0F9161-6645-48DF-9BC9-1EDEBAF3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097E-B4FB-4C0D-8212-780F92B82CA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F7F8E7-B3A0-4C2A-B9A6-CA86740F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EA1132-BD1F-4908-A98C-DB02AA50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FDF6-9288-4154-9F14-4C198B015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826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3B1-03F6-4C65-A105-92C76CA6651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CEBD61D-8373-4831-AAB6-0A6D77D9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9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3B1-03F6-4C65-A105-92C76CA6651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D61D-8373-4831-AAB6-0A6D77D9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1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65E63B1-03F6-4C65-A105-92C76CA6651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CEBD61D-8373-4831-AAB6-0A6D77D9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81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3B1-03F6-4C65-A105-92C76CA6651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D61D-8373-4831-AAB6-0A6D77D9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2309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3B1-03F6-4C65-A105-92C76CA6651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D61D-8373-4831-AAB6-0A6D77D9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29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3B1-03F6-4C65-A105-92C76CA6651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D61D-8373-4831-AAB6-0A6D77D9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79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3B1-03F6-4C65-A105-92C76CA6651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D61D-8373-4831-AAB6-0A6D77D9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58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3B1-03F6-4C65-A105-92C76CA6651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D61D-8373-4831-AAB6-0A6D77D9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4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5B716-F253-4835-87FB-2B70043FB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5A4B54-4E68-4347-8E59-3F1AD8738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8D1A93-C01C-4D1D-9D52-B94FD0B2B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097E-B4FB-4C0D-8212-780F92B82CA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4F3432-3FD1-4CB7-B906-1CFB73034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C3C863-E25B-44F4-9558-4A8CF069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FDF6-9288-4154-9F14-4C198B015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3B1-03F6-4C65-A105-92C76CA66518}" type="datetimeFigureOut">
              <a:rPr lang="ru-RU" smtClean="0"/>
              <a:t>16.03.2021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D61D-8373-4831-AAB6-0A6D77D9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12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3B1-03F6-4C65-A105-92C76CA6651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D61D-8373-4831-AAB6-0A6D77D9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88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63B1-03F6-4C65-A105-92C76CA6651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BD61D-8373-4831-AAB6-0A6D77D9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23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4AC602A-4080-48CB-BE2F-F0454869E108}"/>
              </a:ext>
            </a:extLst>
          </p:cNvPr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AC4D9BA-306A-4729-AA1B-6B65B952B5B9}"/>
              </a:ext>
            </a:extLst>
          </p:cNvPr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DCADD80-4FF1-4179-857F-ED8556742D2B}"/>
              </a:ext>
            </a:extLst>
          </p:cNvPr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173B8F8-47CC-4311-A866-D6AEA13A6D92}"/>
              </a:ext>
            </a:extLst>
          </p:cNvPr>
          <p:cNvGrpSpPr>
            <a:grpSpLocks/>
          </p:cNvGrpSpPr>
          <p:nvPr/>
        </p:nvGrpSpPr>
        <p:grpSpPr bwMode="auto">
          <a:xfrm>
            <a:off x="9648825" y="4068763"/>
            <a:ext cx="1081088" cy="1081087"/>
            <a:chOff x="9685338" y="4460675"/>
            <a:chExt cx="1080904" cy="1080902"/>
          </a:xfrm>
        </p:grpSpPr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85CAF688-5DA1-4808-B7A2-DE3480DE46F4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>
              <a:extLst>
                <a:ext uri="{FF2B5EF4-FFF2-40B4-BE49-F238E27FC236}">
                  <a16:creationId xmlns:a16="http://schemas.microsoft.com/office/drawing/2014/main" id="{42A0DDBD-0D1F-4177-9C35-4CBFABC29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4D05151-2AA0-4717-B274-BF4A4C5AF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AD693-9B28-416C-8C8A-FF19C64B9AF5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3EA991-16A5-4A9B-873C-134E74BA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331A8D4-E114-4C35-99B1-2C30DC32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93263" y="4289425"/>
            <a:ext cx="1193800" cy="639763"/>
          </a:xfrm>
        </p:spPr>
        <p:txBody>
          <a:bodyPr/>
          <a:lstStyle>
            <a:lvl1pPr>
              <a:defRPr sz="2800"/>
            </a:lvl1pPr>
          </a:lstStyle>
          <a:p>
            <a:fld id="{922E1739-3D2D-4857-BBA4-B43C7701AD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7563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936EE-2B07-419F-8567-08DD496B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E4B9F-D339-4AE8-97A9-932E5C8695FB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B7622-9265-4C05-BAAC-2BA94A59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9C7-64BB-4735-9D99-7BBC2D10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EDB68-5F46-4F79-9A57-DF2E41AFBF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85255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37DE9AE9-A57D-4BA1-B8CF-C212BA636EA4}"/>
              </a:ext>
            </a:extLst>
          </p:cNvPr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726E6D52-9551-4A64-BB42-BD662873C7F6}"/>
              </a:ext>
            </a:extLst>
          </p:cNvPr>
          <p:cNvGrpSpPr>
            <a:grpSpLocks/>
          </p:cNvGrpSpPr>
          <p:nvPr/>
        </p:nvGrpSpPr>
        <p:grpSpPr bwMode="auto">
          <a:xfrm>
            <a:off x="896938" y="2325688"/>
            <a:ext cx="1081087" cy="1081087"/>
            <a:chOff x="9685338" y="4460675"/>
            <a:chExt cx="1080904" cy="1080902"/>
          </a:xfrm>
        </p:grpSpPr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346923D4-6AF3-494F-8AA5-F70F710B5834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85659C49-8AA0-4619-B667-6E4845D00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/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C4DEAA5-9C9C-462F-9982-9DD585C8E8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93138" y="6272213"/>
            <a:ext cx="2644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4B9BA-95A5-43A0-9EA9-B05C2412B48D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CE8DDA3-839B-4496-B22C-AAB496C1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82813" y="6272213"/>
            <a:ext cx="6327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731407-CE32-4A76-886F-8B36E81F7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2963" y="2506663"/>
            <a:ext cx="1189037" cy="719137"/>
          </a:xfrm>
        </p:spPr>
        <p:txBody>
          <a:bodyPr/>
          <a:lstStyle>
            <a:lvl1pPr>
              <a:defRPr sz="2800"/>
            </a:lvl1pPr>
          </a:lstStyle>
          <a:p>
            <a:fld id="{F6E52EF0-04D6-4895-96D4-D9523EDB18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9931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BD51F6-75A1-410E-89BC-A01164329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364CF-83E1-48BA-8F7A-A4A5B5E92125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F24933-6229-437A-91B4-284A3F333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958265-3A49-435B-802D-4EA8BDC0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E557E-869A-4E47-8D3E-680BEBECC4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114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7702CF-BA6C-4478-8DB3-47E6ED4E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6ABF-6CE3-4E33-B94E-B471F28F9A85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D8FE48D-8D79-441D-9B3C-19326B31E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13CAA4-41EF-4D98-8608-2783FAF5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1364C-8006-47C3-B5EB-44AA4B71B4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0664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0BD6A0-52C5-46D5-8F00-CC31DA5B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F092-830B-4E92-AEB1-1C74E3FBC03D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F56105-F492-4CDC-9B02-0988BC3A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8AE580-CE73-4B1E-B88A-92839C53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881A5-7042-4164-AB06-584F5E25C7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75584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5F1218-6FFE-4ACB-A0F1-87A1E711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C8B06-C452-4F4D-9837-AF461A820DF2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AFFF680-8B77-417B-A44C-EF694835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5B6C5D-104E-48A5-85D4-1CCD8E71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FBD7-F2A4-450C-895C-F50795E7A7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91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FE22F-7276-470E-84DF-E57A163E7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FD28B0-587D-47D0-B692-A55FD06F1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F866C-9DE0-4AC3-BD4E-2828BB268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097E-B4FB-4C0D-8212-780F92B82CA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E6F60-FA5B-4F6F-9A45-9CFBB0CE5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039ACF-C086-4268-B753-D7FC31A9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FDF6-9288-4154-9F14-4C198B015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92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CB0D5A9-57DF-4AC7-8AAB-AB14557698DA}"/>
              </a:ext>
            </a:extLst>
          </p:cNvPr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A21FBADE-0974-484C-9B29-EBADA0BDE5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B90BF3B2-8FD2-4F2F-A1EC-8C6069532C51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97CDF8E4-0238-4869-B7C4-BEADC43D1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9BDEBB9-77E2-42EF-8BD1-5C4B3B32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6393E-5D8A-4CF3-8BF8-2AC60518A82B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63238D60-BD09-4D17-9398-8B584B28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16931C-BA2B-4A42-8412-18A002FAC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58877-001D-43BC-A2E9-ADDBD6D716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5555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EB3568CA-482A-44A0-A4AC-2E5CA5657A54}"/>
              </a:ext>
            </a:extLst>
          </p:cNvPr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51EABB7D-F055-40FC-AE56-0C8E79F07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19ED98A2-1DBB-4294-A670-8E0284291DB9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FF9EE4FA-3B36-45E9-8352-A556E88B8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2BD61C5-9B25-4E27-8846-FA57EC82D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112C-CFD5-4BD1-80AF-E2055848E38F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71715D2-D11E-4319-B262-29A3798565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9271F9-72A9-4B9A-A95D-52AD4B8ECA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0399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7CEB9-BBA2-4B31-8451-A7AD34BA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AE9F1-2FDB-4AA8-B640-5C9E68322CBE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71FD3-82A8-43C8-9EF8-6F026B89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EE663-24DE-4D89-B137-343C8723D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A09C5-7B4F-4C3B-9DD7-E479749D01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759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242D-5D72-4D66-B217-3BF56424C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653A-7297-42D8-9311-7F13A8F33B90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1FE9-6F5F-494F-80F8-050BFDC0B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6B560-8E5B-4717-A369-A2A9071D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5970A-6075-4F2F-A9E6-00DA41A9E6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70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66E11-551B-4AC5-9365-1D0609B21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D48A36-B558-4A91-AB72-E8E9A7FAB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95B34C-04E6-4226-B742-AFE2020D8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D72DAD-B2DC-45DB-AC94-0FA35153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097E-B4FB-4C0D-8212-780F92B82CA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605235-5264-4465-AE60-7E2635CD0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24BAB9-2681-43F4-A542-F25709D8A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FDF6-9288-4154-9F14-4C198B015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3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799E-D3F9-4AA2-9D7C-7D873F0AE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71932A-0CE3-4BE1-ACB4-E58323229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337EE1-7CE4-4C4B-974F-4A1F501A3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D709F2-490A-4587-9925-E2CA5FB913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00F527-7EDE-4CC0-89AD-9EA5D6B98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BAA712-7925-4EC6-AA0D-DAC86F8F9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097E-B4FB-4C0D-8212-780F92B82CA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F67C72-D7F9-43BC-A332-8F3089BA7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5DE271-2D41-4C43-8B99-37E34BE2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FDF6-9288-4154-9F14-4C198B015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8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5508A8-D979-4F2D-9EE1-A1CAF52FD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EBBAA72-38D5-4747-8F5E-29B14C957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097E-B4FB-4C0D-8212-780F92B82CA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F769E5-C419-469F-8E8A-EF0876AE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A2E3BF-D3C1-4AFF-89B2-DB1EB60D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FDF6-9288-4154-9F14-4C198B015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07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74B688-A41D-4E1A-B02E-F4400E2B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097E-B4FB-4C0D-8212-780F92B82CA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A9A2A7-062D-4282-A501-2B6E9585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2F971B-046A-4C6F-9A9F-B95E1270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FDF6-9288-4154-9F14-4C198B015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DF82F-9E74-4563-BAC7-B1DC21B5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7B44DD-13C4-4B97-9D96-74956FC51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CE1099-17F5-4A27-801C-610D39B40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096ECB-A8EC-47ED-A3F4-F141185D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097E-B4FB-4C0D-8212-780F92B82CA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DDBFB3-288B-4EF6-AF5D-8749887D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37D0CA-2976-4A89-BD8C-2A5D14C6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FDF6-9288-4154-9F14-4C198B015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5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E6C0B-474F-47D2-8FD5-16AC493A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9B63CAB-968D-4FDC-B8FF-239DD0B3A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B85377-9BB2-4ABF-A722-7C6D85B70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EC5B2B-9D85-49D2-9E5D-206CCAC2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F097E-B4FB-4C0D-8212-780F92B82CA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2C75AC-E126-4A35-9263-C85A07856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D4A7F9-E3C6-4AC7-9C32-04B5AC7C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EFDF6-9288-4154-9F14-4C198B015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1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80AA2-46CE-480E-A8A9-BAC8E815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117DCE-0D31-4356-BF43-14084564A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A7BFE0-427F-456F-B703-F4EF53D48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F097E-B4FB-4C0D-8212-780F92B82CA6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C63C87-7F95-40FB-B2EF-8F282C43E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4A255B-ABEC-498F-8E8F-927983676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EFDF6-9288-4154-9F14-4C198B015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7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65E63B1-03F6-4C65-A105-92C76CA66518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CEBD61D-8373-4831-AAB6-0A6D77D97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6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EF8989-698E-4898-9256-6CEEBC55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8EE1330-C05B-4DCC-AA0F-56F02ACED3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69975" y="2120900"/>
            <a:ext cx="10058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B5422-93B0-4AB7-98DD-0D707BC77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64488" y="6272213"/>
            <a:ext cx="3273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FDE056-E440-43FA-8F1E-90ABD9B76BFF}" type="datetimeFigureOut">
              <a:rPr lang="ru-RU"/>
              <a:pPr>
                <a:defRPr/>
              </a:pPr>
              <a:t>16.03.2021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AD8B3-1BC9-4BBF-A0D2-C5CD67C0B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7438" y="6272213"/>
            <a:ext cx="632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grpSp>
        <p:nvGrpSpPr>
          <p:cNvPr id="1030" name="Group 6">
            <a:extLst>
              <a:ext uri="{FF2B5EF4-FFF2-40B4-BE49-F238E27FC236}">
                <a16:creationId xmlns:a16="http://schemas.microsoft.com/office/drawing/2014/main" id="{72EBCACD-F9C7-4B0D-BE75-A6BE47713F1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01425" y="6229350"/>
            <a:ext cx="457200" cy="457200"/>
            <a:chOff x="11361456" y="6195813"/>
            <a:chExt cx="548640" cy="54864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5BB95C3-B2A9-47A8-876C-AE422E6E93C7}"/>
                </a:ext>
              </a:extLst>
            </p:cNvPr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>
              <a:extLst>
                <a:ext uri="{FF2B5EF4-FFF2-40B4-BE49-F238E27FC236}">
                  <a16:creationId xmlns:a16="http://schemas.microsoft.com/office/drawing/2014/main" id="{9ABAA340-3FC1-4F1C-A533-698F7648C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95581-78A4-4D96-84A5-FF5D71026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0938" y="6272213"/>
            <a:ext cx="639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ambria" panose="02040503050406030204" pitchFamily="18" charset="0"/>
              </a:defRPr>
            </a:lvl1pPr>
          </a:lstStyle>
          <a:p>
            <a:fld id="{273356F8-FB83-4C9E-8BAC-E614189A45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12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5400" kern="1200" cap="all"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D05F2A-5302-4ABC-95DE-1E28C179B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8489"/>
            <a:ext cx="9144000" cy="30884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</a:pPr>
            <a:r>
              <a:rPr lang="ru-RU" sz="49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Лучевая диагностика поражений почек при гематологических заболеваниях. Часть 2</a:t>
            </a:r>
            <a:br>
              <a:rPr lang="ru-RU" sz="60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FC4962-818A-4339-B4AD-3BA34BF85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043" y="5051990"/>
            <a:ext cx="6810531" cy="1613967"/>
          </a:xfrm>
        </p:spPr>
        <p:txBody>
          <a:bodyPr/>
          <a:lstStyle/>
          <a:p>
            <a:r>
              <a:rPr lang="ru-RU" dirty="0"/>
              <a:t>Выполнила: ординатор кафедры лучевой диагностики ИПО</a:t>
            </a:r>
          </a:p>
          <a:p>
            <a:r>
              <a:rPr lang="ru-RU" b="1" dirty="0" err="1"/>
              <a:t>Тикунова</a:t>
            </a:r>
            <a:r>
              <a:rPr lang="ru-RU" b="1" dirty="0"/>
              <a:t> Анастасия Сергеевна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BEA77-6149-4916-A02D-8185CFFEAF1B}"/>
              </a:ext>
            </a:extLst>
          </p:cNvPr>
          <p:cNvSpPr txBox="1"/>
          <p:nvPr/>
        </p:nvSpPr>
        <p:spPr>
          <a:xfrm>
            <a:off x="2235217" y="216135"/>
            <a:ext cx="95787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ФГБОУ ВО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КрасГМУ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им. проф. В.Ф. Войно-Ясенецкого Минздрава РФ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A2F9DF-D245-4290-9EEC-80138EAAFC76}"/>
              </a:ext>
            </a:extLst>
          </p:cNvPr>
          <p:cNvSpPr txBox="1"/>
          <p:nvPr/>
        </p:nvSpPr>
        <p:spPr>
          <a:xfrm>
            <a:off x="3049250" y="678129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Кафедра лучевой диагностики ИПО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27BA39-E63F-4B42-A8B7-9D13EE1C0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4" y="0"/>
            <a:ext cx="2127971" cy="15534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34696A-F65F-4086-AE01-BD25B1580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86" t="17041" r="38979" b="38282"/>
          <a:stretch/>
        </p:blipFill>
        <p:spPr>
          <a:xfrm>
            <a:off x="6618512" y="3669760"/>
            <a:ext cx="5573488" cy="320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6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>
            <a:extLst>
              <a:ext uri="{FF2B5EF4-FFF2-40B4-BE49-F238E27FC236}">
                <a16:creationId xmlns:a16="http://schemas.microsoft.com/office/drawing/2014/main" id="{DAA3A90B-2DCD-48CA-8638-4F12FBE57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0"/>
            <a:ext cx="894397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Болезнь Розая-Дорфмана</a:t>
            </a:r>
            <a:endParaRPr kumimoji="0" lang="ru-RU" altLang="ru-RU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3" name="TextBox 4">
            <a:extLst>
              <a:ext uri="{FF2B5EF4-FFF2-40B4-BE49-F238E27FC236}">
                <a16:creationId xmlns:a16="http://schemas.microsoft.com/office/drawing/2014/main" id="{E83CBD9E-DCA7-4743-988D-4897068DF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25" y="1320800"/>
            <a:ext cx="10507663" cy="420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редкий доброкачественный,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нелангергансоклеточный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гистиоцитоз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характеризующийся развитием крупных безболезненных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гистиоцитарных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масс в лимфатических узлах, преимущественно шейных.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Проявления: двусторонняя безболезненная шейная лимфаденопатия, лихорадка, ночное потоотделение, потеря веса. 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Поражение почек встречается редко и является плохим прогностическим критерием.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2">
            <a:extLst>
              <a:ext uri="{FF2B5EF4-FFF2-40B4-BE49-F238E27FC236}">
                <a16:creationId xmlns:a16="http://schemas.microsoft.com/office/drawing/2014/main" id="{7DE35CF6-152D-409F-917B-EAF0A24CD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6521" y="0"/>
            <a:ext cx="6092825" cy="138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 с контрастированием. Болезнь </a:t>
            </a:r>
            <a:r>
              <a:rPr kumimoji="0" lang="ru-RU" alt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Розая-Дорфмана</a:t>
            </a: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747" name="Рисунок 3" descr="Figure 10a.">
            <a:extLst>
              <a:ext uri="{FF2B5EF4-FFF2-40B4-BE49-F238E27FC236}">
                <a16:creationId xmlns:a16="http://schemas.microsoft.com/office/drawing/2014/main" id="{EBB9D0ED-E36F-4FFF-9A6B-C5B8AEE98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7" y="1402229"/>
            <a:ext cx="5465762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Рисунок 4" descr="Figure 10b.">
            <a:extLst>
              <a:ext uri="{FF2B5EF4-FFF2-40B4-BE49-F238E27FC236}">
                <a16:creationId xmlns:a16="http://schemas.microsoft.com/office/drawing/2014/main" id="{410434A9-462F-4A03-9925-F8587E258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145" y="1427162"/>
            <a:ext cx="47212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6">
            <a:extLst>
              <a:ext uri="{FF2B5EF4-FFF2-40B4-BE49-F238E27FC236}">
                <a16:creationId xmlns:a16="http://schemas.microsoft.com/office/drawing/2014/main" id="{5E2E2313-0A98-4F2E-81CB-BD5D7D10B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859555"/>
            <a:ext cx="7848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Женщина 45 лет. Внутригрудная лимфаденопатия, гидронефроз слева.</a:t>
            </a:r>
          </a:p>
        </p:txBody>
      </p:sp>
      <p:sp>
        <p:nvSpPr>
          <p:cNvPr id="31750" name="TextBox 8">
            <a:extLst>
              <a:ext uri="{FF2B5EF4-FFF2-40B4-BE49-F238E27FC236}">
                <a16:creationId xmlns:a16="http://schemas.microsoft.com/office/drawing/2014/main" id="{1D842D65-63F6-4640-BD6D-2EEB95BBC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5384053"/>
            <a:ext cx="6092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Аксиальная плоскость.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51" name="TextBox 10">
            <a:extLst>
              <a:ext uri="{FF2B5EF4-FFF2-40B4-BE49-F238E27FC236}">
                <a16:creationId xmlns:a16="http://schemas.microsoft.com/office/drawing/2014/main" id="{1B966BF5-E434-4F0A-9BFD-7E8CFCEC6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688" y="5405904"/>
            <a:ext cx="6094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Фронтальная плоскость.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id="{9B30AA7E-C84C-4BB9-8326-4B2F0EC60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0"/>
            <a:ext cx="89900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Экстрамедуллярный гемопоэз</a:t>
            </a:r>
            <a:endParaRPr kumimoji="0" lang="ru-RU" altLang="ru-RU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771" name="TextBox 4">
            <a:extLst>
              <a:ext uri="{FF2B5EF4-FFF2-40B4-BE49-F238E27FC236}">
                <a16:creationId xmlns:a16="http://schemas.microsoft.com/office/drawing/2014/main" id="{F846FCA5-9668-47EF-94F8-71954B403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879475"/>
            <a:ext cx="11077575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физиологический компенсаторный механизм, возникающий при недостаточном эритропоэзе костного мозга, вызванном рядом гематологических нарушений (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миелофиброз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хронические гемолитические анемии, талассемия,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серповидноклеточная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анемия, лимфома и лейкоз)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Наиболее часто может происходить в печени, селезенке, лимфатических узлах, реже – в почках. 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Характеризуется инфильтративными или очаговыми образованиями из всех трех клеток-предшественниц гемопоэза.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Поражения почек на КТ аналогичны лимфоме и включают паренхиматозные  и прикорневые образования,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паранефральную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инфильтрацию, которые могут вызывать обструкцию мочеточника.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" descr="Figure 11a.">
            <a:extLst>
              <a:ext uri="{FF2B5EF4-FFF2-40B4-BE49-F238E27FC236}">
                <a16:creationId xmlns:a16="http://schemas.microsoft.com/office/drawing/2014/main" id="{7BB64930-3EE2-4A30-8AFD-6D38C04A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096169"/>
            <a:ext cx="4960937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Рисунок 2" descr="Figure 11b.">
            <a:extLst>
              <a:ext uri="{FF2B5EF4-FFF2-40B4-BE49-F238E27FC236}">
                <a16:creationId xmlns:a16="http://schemas.microsoft.com/office/drawing/2014/main" id="{6F37D5EE-FF43-4815-A4D9-EEA293E9E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725" y="1036638"/>
            <a:ext cx="4960938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>
            <a:extLst>
              <a:ext uri="{FF2B5EF4-FFF2-40B4-BE49-F238E27FC236}">
                <a16:creationId xmlns:a16="http://schemas.microsoft.com/office/drawing/2014/main" id="{0FD863AA-A2E1-47D8-A8C4-94DD64433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616" y="-89073"/>
            <a:ext cx="7996767" cy="1219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 с контрастированием. </a:t>
            </a:r>
            <a:r>
              <a:rPr kumimoji="0" lang="ru-RU" altLang="ru-RU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Экстрамедулярный</a:t>
            </a:r>
            <a:r>
              <a:rPr kumimoji="0" lang="ru-RU" altLang="ru-RU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гемопоэз</a:t>
            </a:r>
          </a:p>
        </p:txBody>
      </p:sp>
      <p:sp>
        <p:nvSpPr>
          <p:cNvPr id="33797" name="TextBox 6">
            <a:extLst>
              <a:ext uri="{FF2B5EF4-FFF2-40B4-BE49-F238E27FC236}">
                <a16:creationId xmlns:a16="http://schemas.microsoft.com/office/drawing/2014/main" id="{73BAB4ED-E1B8-4D3C-84A3-0A4B8528E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5821363"/>
            <a:ext cx="4568825" cy="80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Фронтальная плоскость. Обструктивная нефропатия.</a:t>
            </a:r>
          </a:p>
        </p:txBody>
      </p:sp>
      <p:sp>
        <p:nvSpPr>
          <p:cNvPr id="33798" name="TextBox 8">
            <a:extLst>
              <a:ext uri="{FF2B5EF4-FFF2-40B4-BE49-F238E27FC236}">
                <a16:creationId xmlns:a16="http://schemas.microsoft.com/office/drawing/2014/main" id="{CBD04E67-92C5-4B6F-9EF4-67D623064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2575" y="5853113"/>
            <a:ext cx="60944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Аксиальная плоскость. Поражение околопозвоночных мягких тканей.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2">
            <a:extLst>
              <a:ext uri="{FF2B5EF4-FFF2-40B4-BE49-F238E27FC236}">
                <a16:creationId xmlns:a16="http://schemas.microsoft.com/office/drawing/2014/main" id="{0F7994FB-BCB0-4093-82BF-FCB380C9B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0"/>
            <a:ext cx="85693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Гемолитическая анемия</a:t>
            </a:r>
            <a:endParaRPr kumimoji="0" lang="ru-RU" altLang="ru-RU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819" name="TextBox 4">
            <a:extLst>
              <a:ext uri="{FF2B5EF4-FFF2-40B4-BE49-F238E27FC236}">
                <a16:creationId xmlns:a16="http://schemas.microsoft.com/office/drawing/2014/main" id="{C283EB5D-B487-4435-AC80-A5D92FD11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879475"/>
            <a:ext cx="11123612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гемолитических анемий серповидно-клеточная анемия чаще поражает почки. 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ранних стадиях  - гипертрофия почек вследствие компенсаторного усиления почечного кровотока из-за гипоксии. При длительном течении заболевания – атрофия почек, почечная недостаточность. 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Свободный гемоглобин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реабсорбируется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проксимальных канальцах и откладывается в виде гемосидерина в коре почек. Лучше всего это визуализируется на МРТ.</a:t>
            </a:r>
            <a:b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 дифференциальной диагностики с другими состояниями с внутрисосудистым гемолизом (пароксизмальная ночная гемоглобинурия, повреждение эритроцитов при  протезированных клапанах сердца).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этих пациентов имеется риск развития медуллярной карциномы почек.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" descr="Figure 13.">
            <a:extLst>
              <a:ext uri="{FF2B5EF4-FFF2-40B4-BE49-F238E27FC236}">
                <a16:creationId xmlns:a16="http://schemas.microsoft.com/office/drawing/2014/main" id="{3CA0B562-B45C-4576-9C0E-4A956062C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1331645"/>
            <a:ext cx="6686550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3">
            <a:extLst>
              <a:ext uri="{FF2B5EF4-FFF2-40B4-BE49-F238E27FC236}">
                <a16:creationId xmlns:a16="http://schemas.microsoft.com/office/drawing/2014/main" id="{EF5AF80A-882A-4F2B-87F6-D9B1164F2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8" y="87313"/>
            <a:ext cx="1188137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МРТ Т2-ВИ, фронтальная плоскость. Серповидно-клеточная анемия. </a:t>
            </a: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4" name="TextBox 5">
            <a:extLst>
              <a:ext uri="{FF2B5EF4-FFF2-40B4-BE49-F238E27FC236}">
                <a16:creationId xmlns:a16="http://schemas.microsoft.com/office/drawing/2014/main" id="{386F0CC0-04D6-4363-A17C-51700DB9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5905500"/>
            <a:ext cx="609282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Отложение гемосидерина в коре почек, паренхиме печени, селезенке.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2">
            <a:extLst>
              <a:ext uri="{FF2B5EF4-FFF2-40B4-BE49-F238E27FC236}">
                <a16:creationId xmlns:a16="http://schemas.microsoft.com/office/drawing/2014/main" id="{9E5D24D3-C844-4785-B6D8-4518348C6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175" y="0"/>
            <a:ext cx="104076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Гиперкоагуляционные состояния</a:t>
            </a:r>
            <a:endParaRPr kumimoji="0" lang="ru-RU" altLang="ru-RU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891" name="TextBox 4">
            <a:extLst>
              <a:ext uri="{FF2B5EF4-FFF2-40B4-BE49-F238E27FC236}">
                <a16:creationId xmlns:a16="http://schemas.microsoft.com/office/drawing/2014/main" id="{635BEE64-ACDE-426C-8478-096E90B22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879475"/>
            <a:ext cx="1122045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Включают группу наследственных и приобретенных состояний, связанных с повышенной склонностью к венозному тромбозу. Тромбоз почечной вены встречается редко и возникает при онкологических заболеваниях и нефротическом синдроме.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Тромбоэмболические события чаще возникают при почечно-клеточном раке, аденокарциноме поджелудочной железы и гематологических новообразованиях. 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нефротическом синдроме происходит потеря антикоагулянтных белков с мочой (антитромбина III), и повышение синтеза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прокоагулянтных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факторов (фибриноген, фактор V и фактор VIII).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цветном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допплере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тромбоз почечной вены проявляется как дефект наполнения, а так же сопровождается увеличением размеров  почек и очаговыми или диффузными изменениями в паренхиме.</a:t>
            </a:r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 descr="Figure 15a.">
            <a:extLst>
              <a:ext uri="{FF2B5EF4-FFF2-40B4-BE49-F238E27FC236}">
                <a16:creationId xmlns:a16="http://schemas.microsoft.com/office/drawing/2014/main" id="{F12161EF-774A-4ED7-B5C3-AF07DEB76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41463"/>
            <a:ext cx="5972175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3">
            <a:extLst>
              <a:ext uri="{FF2B5EF4-FFF2-40B4-BE49-F238E27FC236}">
                <a16:creationId xmlns:a16="http://schemas.microsoft.com/office/drawing/2014/main" id="{F334B282-6D3E-4A97-A469-9EEB165D1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3101"/>
            <a:ext cx="55703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КТ, аксиальная плоскость. Тромбоз левой почечной вены. </a:t>
            </a:r>
            <a:endParaRPr kumimoji="0" lang="ru-RU" altLang="ru-RU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6" name="TextBox 5">
            <a:extLst>
              <a:ext uri="{FF2B5EF4-FFF2-40B4-BE49-F238E27FC236}">
                <a16:creationId xmlns:a16="http://schemas.microsoft.com/office/drawing/2014/main" id="{6A912055-0B7D-4663-ABFE-018476047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2" y="5851962"/>
            <a:ext cx="522128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Пациент с нефротическим синдромом. </a:t>
            </a:r>
          </a:p>
        </p:txBody>
      </p:sp>
      <p:pic>
        <p:nvPicPr>
          <p:cNvPr id="38917" name="Рисунок 6" descr="Figure 15b.">
            <a:extLst>
              <a:ext uri="{FF2B5EF4-FFF2-40B4-BE49-F238E27FC236}">
                <a16:creationId xmlns:a16="http://schemas.microsoft.com/office/drawing/2014/main" id="{ADFAF097-F943-4352-9442-68C7E038A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138" y="1541463"/>
            <a:ext cx="5761037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8">
            <a:extLst>
              <a:ext uri="{FF2B5EF4-FFF2-40B4-BE49-F238E27FC236}">
                <a16:creationId xmlns:a16="http://schemas.microsoft.com/office/drawing/2014/main" id="{DC66897C-A85E-40A4-BE0B-B1D5F08F7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5446" y="69920"/>
            <a:ext cx="6135040" cy="14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 с </a:t>
            </a:r>
            <a:r>
              <a:rPr lang="ru-RU" altLang="ru-RU" sz="3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контрастированием</a:t>
            </a: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аксиальная плоскость. Тромбоз левой почечной вены.</a:t>
            </a:r>
            <a:endParaRPr kumimoji="0" lang="ru-RU" altLang="ru-RU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>
            <a:extLst>
              <a:ext uri="{FF2B5EF4-FFF2-40B4-BE49-F238E27FC236}">
                <a16:creationId xmlns:a16="http://schemas.microsoft.com/office/drawing/2014/main" id="{A0A03C8C-D15E-4268-ACCC-59A3644A3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0"/>
            <a:ext cx="11320462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5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IgG</a:t>
            </a:r>
            <a:r>
              <a:rPr kumimoji="0" lang="ru-RU" altLang="ru-RU" sz="5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4-ассоциированное заболевание</a:t>
            </a:r>
            <a:endParaRPr kumimoji="0" lang="ru-RU" altLang="ru-RU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939" name="TextBox 4">
            <a:extLst>
              <a:ext uri="{FF2B5EF4-FFF2-40B4-BE49-F238E27FC236}">
                <a16:creationId xmlns:a16="http://schemas.microsoft.com/office/drawing/2014/main" id="{BE54CD96-4A7B-42CC-9D4B-E2BBFDD6B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4" y="879475"/>
            <a:ext cx="11139488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иммунно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-опосредованной полиорганной патологией, при гистопатологическом анализе заболевание характеризуется тремя ключевыми элементами: IgG4-положительной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поликлональной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плазматической инфильтрацией, облитерирующим флебитом и лучистым фиброзом (радиально расположенным отложением коллагеновых волокон).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IgG4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тубулоинтерстициальный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нефрит встречается в 30% случаев. В большинстве случаев сопровождается поражением других органов.</a:t>
            </a:r>
            <a:b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КТ и МРТ лимфоплазмоцитарные инфильтраты в почках выявляются в виде очаговых поражений. Реже процесс локализуется в околопочечной клетчатке.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начала лечения восстанавливается функция почек и рассасываются очаговые поражения.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 descr="Figure 16a.">
            <a:extLst>
              <a:ext uri="{FF2B5EF4-FFF2-40B4-BE49-F238E27FC236}">
                <a16:creationId xmlns:a16="http://schemas.microsoft.com/office/drawing/2014/main" id="{52F356B5-AEBF-40E1-A614-A55EBAE06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31" y="1221581"/>
            <a:ext cx="6865937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3">
            <a:extLst>
              <a:ext uri="{FF2B5EF4-FFF2-40B4-BE49-F238E27FC236}">
                <a16:creationId xmlns:a16="http://schemas.microsoft.com/office/drawing/2014/main" id="{32EFC571-6934-45A0-907B-EDE2A1E24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67" y="0"/>
            <a:ext cx="1232746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КТ-ВИ, аксиальная плоскость. </a:t>
            </a:r>
            <a:r>
              <a:rPr kumimoji="0" lang="en-US" alt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IgG4-</a:t>
            </a: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ассоциированное заболевание</a:t>
            </a: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964" name="TextBox 5">
            <a:extLst>
              <a:ext uri="{FF2B5EF4-FFF2-40B4-BE49-F238E27FC236}">
                <a16:creationId xmlns:a16="http://schemas.microsoft.com/office/drawing/2014/main" id="{8FAFE61C-E22A-49A2-B741-B6EAC6276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4" y="5837237"/>
            <a:ext cx="7751763" cy="80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58 летний мужчина. Множественные очаговые поражения почек, аутоиммунный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панкереатит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9182B-C171-45EA-ACB3-F2E64B48E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52005"/>
            <a:ext cx="10058400" cy="1609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/>
              <a:t>Введение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D594C-2924-448A-A8F4-CA70CF40BA95}"/>
              </a:ext>
            </a:extLst>
          </p:cNvPr>
          <p:cNvSpPr txBox="1"/>
          <p:nvPr/>
        </p:nvSpPr>
        <p:spPr>
          <a:xfrm>
            <a:off x="671513" y="1557338"/>
            <a:ext cx="11087100" cy="483209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Нарушение функции почек может вызвать гематологические расстройства и наоборот, из-за богатого кровоснабжения почек (20% сердечного выброса), гематологические заболевания поражают почки.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Гематологические заболевания являются системными, поэтому почки – не единственный орган, вовлеченный в процесс.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Клиническая картина поражения почек и </a:t>
            </a:r>
            <a:r>
              <a:rPr kumimoji="0" lang="ru-RU" alt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паранефральной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клетчатки неспецифична для одного заболевания, поэтому изучение особенностей клиники, данных лучевой диагностики помогает сузить дифференциальный ряд.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 descr="Figure 16b.">
            <a:extLst>
              <a:ext uri="{FF2B5EF4-FFF2-40B4-BE49-F238E27FC236}">
                <a16:creationId xmlns:a16="http://schemas.microsoft.com/office/drawing/2014/main" id="{4E4E19C2-C51E-48B2-B06D-07BB38B73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008188"/>
            <a:ext cx="529431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Рисунок 2" descr="Figure 17.">
            <a:extLst>
              <a:ext uri="{FF2B5EF4-FFF2-40B4-BE49-F238E27FC236}">
                <a16:creationId xmlns:a16="http://schemas.microsoft.com/office/drawing/2014/main" id="{B56F01BF-9193-483C-9464-9B2CEDF18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008188"/>
            <a:ext cx="5294313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4">
            <a:extLst>
              <a:ext uri="{FF2B5EF4-FFF2-40B4-BE49-F238E27FC236}">
                <a16:creationId xmlns:a16="http://schemas.microsoft.com/office/drawing/2014/main" id="{707585F6-708A-4DA3-9D31-693017D8F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" y="161925"/>
            <a:ext cx="59801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МРТ. Т1-ВИ с контрастным усилением, аксиальная плоскость. </a:t>
            </a:r>
            <a:r>
              <a:rPr kumimoji="0" lang="en-US" alt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IgG4-</a:t>
            </a: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ассоциированное заболевание</a:t>
            </a:r>
            <a:endParaRPr kumimoji="0" lang="ru-RU" altLang="ru-RU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89" name="TextBox 6">
            <a:extLst>
              <a:ext uri="{FF2B5EF4-FFF2-40B4-BE49-F238E27FC236}">
                <a16:creationId xmlns:a16="http://schemas.microsoft.com/office/drawing/2014/main" id="{72605A95-2ECC-4976-8987-A29B4D2FA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5703888"/>
            <a:ext cx="609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Очаговые поражения почек, гидронефроз слева у 49-летнего мужчины.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90" name="TextBox 8">
            <a:extLst>
              <a:ext uri="{FF2B5EF4-FFF2-40B4-BE49-F238E27FC236}">
                <a16:creationId xmlns:a16="http://schemas.microsoft.com/office/drawing/2014/main" id="{6F78DD76-BCA7-4D0B-844F-4A28D8F7F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75" y="161925"/>
            <a:ext cx="58864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МРТ. Т2-ВИ, аксиальная плоскость. </a:t>
            </a:r>
            <a:r>
              <a:rPr kumimoji="0" lang="en-US" alt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IgG4-</a:t>
            </a: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ассоциированное заболевание</a:t>
            </a:r>
            <a:endParaRPr kumimoji="0" lang="ru-RU" altLang="ru-RU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991" name="TextBox 10">
            <a:extLst>
              <a:ext uri="{FF2B5EF4-FFF2-40B4-BE49-F238E27FC236}">
                <a16:creationId xmlns:a16="http://schemas.microsoft.com/office/drawing/2014/main" id="{3B23C62B-CCCA-4B0C-9734-D13FE1DDF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381" y="5873204"/>
            <a:ext cx="527843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Забрюшинный фиброз у 48-летнего мужчины.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>
            <a:extLst>
              <a:ext uri="{FF2B5EF4-FFF2-40B4-BE49-F238E27FC236}">
                <a16:creationId xmlns:a16="http://schemas.microsoft.com/office/drawing/2014/main" id="{A826A0FC-5824-4587-950C-8F8F6F6A6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0"/>
            <a:ext cx="6096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Амилоидоз</a:t>
            </a:r>
            <a:endParaRPr kumimoji="0" lang="ru-RU" altLang="ru-RU" sz="4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011" name="TextBox 4">
            <a:extLst>
              <a:ext uri="{FF2B5EF4-FFF2-40B4-BE49-F238E27FC236}">
                <a16:creationId xmlns:a16="http://schemas.microsoft.com/office/drawing/2014/main" id="{0A15DA73-0F70-4FF9-A62F-25A76436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" y="1088496"/>
            <a:ext cx="111029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собой внеклеточное отложение амилоида.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Классифицируется на первичный и вторичный (в результате хронических воспалительных или инфекционных процессов). А так же на местный и системный.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проявления поражения почек неспецифичны и включают увеличение почек в острой стадии и атрофию почек с истончением коры на более поздних стадиях.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Отличительной чертой амилоидоза является сродство амилоидных фибриллярных белков к кальцию.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" descr="Figure 18a.">
            <a:extLst>
              <a:ext uri="{FF2B5EF4-FFF2-40B4-BE49-F238E27FC236}">
                <a16:creationId xmlns:a16="http://schemas.microsoft.com/office/drawing/2014/main" id="{554DB92F-91E9-4C70-ACB2-F3B0C4AE5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1253331"/>
            <a:ext cx="60960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2">
            <a:extLst>
              <a:ext uri="{FF2B5EF4-FFF2-40B4-BE49-F238E27FC236}">
                <a16:creationId xmlns:a16="http://schemas.microsoft.com/office/drawing/2014/main" id="{82DE566B-BA27-44AC-B9C3-4D94F7EA1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097" y="153988"/>
            <a:ext cx="90297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УЗИ почек. Амилоидоз</a:t>
            </a:r>
          </a:p>
        </p:txBody>
      </p:sp>
      <p:sp>
        <p:nvSpPr>
          <p:cNvPr id="44036" name="TextBox 3">
            <a:extLst>
              <a:ext uri="{FF2B5EF4-FFF2-40B4-BE49-F238E27FC236}">
                <a16:creationId xmlns:a16="http://schemas.microsoft.com/office/drawing/2014/main" id="{60E60AA7-E4EA-4198-A9F5-5DB707D3C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5712" y="5826125"/>
            <a:ext cx="46005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Больной с хроническим лимфолейкозом.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2" descr="Figure 18b.">
            <a:extLst>
              <a:ext uri="{FF2B5EF4-FFF2-40B4-BE49-F238E27FC236}">
                <a16:creationId xmlns:a16="http://schemas.microsoft.com/office/drawing/2014/main" id="{B9929C9C-7870-4726-A34D-ECC380527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12838"/>
            <a:ext cx="5559425" cy="398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8">
            <a:extLst>
              <a:ext uri="{FF2B5EF4-FFF2-40B4-BE49-F238E27FC236}">
                <a16:creationId xmlns:a16="http://schemas.microsoft.com/office/drawing/2014/main" id="{EA8DE339-A5B6-457C-9987-3986F3D6D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5202238"/>
            <a:ext cx="6096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Паранефральная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гематома, забрюшинная и брыжеечная лимфаденопатия. 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Состояние после биопсии почки.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060" name="TextBox 10">
            <a:extLst>
              <a:ext uri="{FF2B5EF4-FFF2-40B4-BE49-F238E27FC236}">
                <a16:creationId xmlns:a16="http://schemas.microsoft.com/office/drawing/2014/main" id="{4752C0C5-3EC1-4176-960D-0F4301F32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54958"/>
            <a:ext cx="103314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КТ, аксиальная </a:t>
            </a:r>
            <a:r>
              <a:rPr kumimoji="0" lang="ru-RU" alt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плоскость. Амилоидоз</a:t>
            </a:r>
            <a:endParaRPr kumimoji="0" lang="ru-RU" altLang="ru-RU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061" name="Рисунок 11" descr="Figure 20.">
            <a:extLst>
              <a:ext uri="{FF2B5EF4-FFF2-40B4-BE49-F238E27FC236}">
                <a16:creationId xmlns:a16="http://schemas.microsoft.com/office/drawing/2014/main" id="{9397BD22-1398-4B02-8218-2FA11C071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389063"/>
            <a:ext cx="5307013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13">
            <a:extLst>
              <a:ext uri="{FF2B5EF4-FFF2-40B4-BE49-F238E27FC236}">
                <a16:creationId xmlns:a16="http://schemas.microsoft.com/office/drawing/2014/main" id="{0D167BDE-7554-4281-BAD8-3DB296714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4" y="5224463"/>
            <a:ext cx="5307013" cy="80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Мужчина 56 лет.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Кальцинаты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обеих лоханках. Двусторонний гидронефроз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1" descr="Figure 19.">
            <a:extLst>
              <a:ext uri="{FF2B5EF4-FFF2-40B4-BE49-F238E27FC236}">
                <a16:creationId xmlns:a16="http://schemas.microsoft.com/office/drawing/2014/main" id="{4EE29889-02A3-47AF-A4AB-5DA9DA79A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1012825"/>
            <a:ext cx="563086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3">
            <a:extLst>
              <a:ext uri="{FF2B5EF4-FFF2-40B4-BE49-F238E27FC236}">
                <a16:creationId xmlns:a16="http://schemas.microsoft.com/office/drawing/2014/main" id="{45C9524E-996A-4442-9CD9-3E23941F8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33" y="204788"/>
            <a:ext cx="993986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 с контрастированием, фронтальная плоскость. Амилоидоз</a:t>
            </a:r>
            <a:endParaRPr kumimoji="0" lang="ru-RU" altLang="ru-RU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084" name="TextBox 5">
            <a:extLst>
              <a:ext uri="{FF2B5EF4-FFF2-40B4-BE49-F238E27FC236}">
                <a16:creationId xmlns:a16="http://schemas.microsoft.com/office/drawing/2014/main" id="{E5F61C35-7AC2-4673-A1F2-2A38B2CC6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863" y="5883771"/>
            <a:ext cx="77517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Женщина 63 лет. Фолликулярная лимфома в анамнезе.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Кальцинаты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околопочечном пространстве и селезенке.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2">
            <a:extLst>
              <a:ext uri="{FF2B5EF4-FFF2-40B4-BE49-F238E27FC236}">
                <a16:creationId xmlns:a16="http://schemas.microsoft.com/office/drawing/2014/main" id="{E6B599E9-E388-44B0-BFD4-ED4C8357C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093788"/>
            <a:ext cx="10842625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Почки – не единственный орган, поражаемый при гематологических заболеваниях, так как они являются системными. 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Лучевые методы диагностики используются  для оценки степени заболевания, контроля при проведении биопсии, мониторинга ответа на терапию.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Из-за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неспецифичности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проявлений этих заболеваний, не следует пренебрегать данными анамнеза, другими результатами лабораторных и гистологических исследований, которые могут помочь сузить дифференциальный ряд.</a:t>
            </a:r>
          </a:p>
        </p:txBody>
      </p:sp>
      <p:sp>
        <p:nvSpPr>
          <p:cNvPr id="47107" name="TextBox 4">
            <a:extLst>
              <a:ext uri="{FF2B5EF4-FFF2-40B4-BE49-F238E27FC236}">
                <a16:creationId xmlns:a16="http://schemas.microsoft.com/office/drawing/2014/main" id="{A4CC7AA2-E922-43B7-ACC0-471896582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0"/>
            <a:ext cx="6096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</a:t>
            </a:r>
            <a:endParaRPr kumimoji="0" lang="ru-RU" altLang="ru-RU" sz="5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2">
            <a:extLst>
              <a:ext uri="{FF2B5EF4-FFF2-40B4-BE49-F238E27FC236}">
                <a16:creationId xmlns:a16="http://schemas.microsoft.com/office/drawing/2014/main" id="{11241F29-EEB3-44D6-86A2-4CB09456E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792163"/>
            <a:ext cx="828675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ВНИМАНИЕ!</a:t>
            </a:r>
            <a:endParaRPr kumimoji="0" lang="ru-RU" altLang="ru-RU" sz="10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B204B-7DEF-41AE-810A-7F704356E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/>
              <a:t>Цель</a:t>
            </a:r>
          </a:p>
        </p:txBody>
      </p:sp>
      <p:sp>
        <p:nvSpPr>
          <p:cNvPr id="8195" name="TextBox 3">
            <a:extLst>
              <a:ext uri="{FF2B5EF4-FFF2-40B4-BE49-F238E27FC236}">
                <a16:creationId xmlns:a16="http://schemas.microsoft.com/office/drawing/2014/main" id="{503DA50A-819F-4112-BB99-3D9B351E6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1600200"/>
            <a:ext cx="113919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457200" marR="0" lvl="0" indent="-45720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Выделить гематологические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заболевания, включая злокачественные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которые вовлекают почки в патологический процесс.</a:t>
            </a:r>
          </a:p>
          <a:p>
            <a:pPr marL="457200" marR="0" lvl="0" indent="-45720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Описать механизмы поражения почек и околопочечной клетчатки при гематологических заболеваниях.</a:t>
            </a:r>
          </a:p>
          <a:p>
            <a:pPr marL="457200" marR="0" lvl="0" indent="-45720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Выделить наиболее распространенные данные лучевых методов исследования поражения почек и околопочечной клетчатки.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C0FB1-B229-4711-97EC-129FD34D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19" name="Рисунок 4">
            <a:extLst>
              <a:ext uri="{FF2B5EF4-FFF2-40B4-BE49-F238E27FC236}">
                <a16:creationId xmlns:a16="http://schemas.microsoft.com/office/drawing/2014/main" id="{15CBF434-CC0A-47A0-8BB7-770D1562C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84" b="54594"/>
          <a:stretch>
            <a:fillRect/>
          </a:stretch>
        </p:blipFill>
        <p:spPr bwMode="auto">
          <a:xfrm>
            <a:off x="925513" y="484188"/>
            <a:ext cx="10675937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>
            <a:extLst>
              <a:ext uri="{FF2B5EF4-FFF2-40B4-BE49-F238E27FC236}">
                <a16:creationId xmlns:a16="http://schemas.microsoft.com/office/drawing/2014/main" id="{CE426640-A628-4553-9362-58FEC2F4C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46185" r="-1440" b="-1036"/>
          <a:stretch>
            <a:fillRect/>
          </a:stretch>
        </p:blipFill>
        <p:spPr bwMode="auto">
          <a:xfrm>
            <a:off x="1039813" y="157163"/>
            <a:ext cx="10561637" cy="670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>
            <a:extLst>
              <a:ext uri="{FF2B5EF4-FFF2-40B4-BE49-F238E27FC236}">
                <a16:creationId xmlns:a16="http://schemas.microsoft.com/office/drawing/2014/main" id="{99649465-0E56-41B3-A8C9-13B49A10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88" y="0"/>
            <a:ext cx="96488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Болезнь Эрдхейма-Честера</a:t>
            </a:r>
            <a:endParaRPr kumimoji="0" lang="ru-RU" altLang="ru-RU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7" name="TextBox 4">
            <a:extLst>
              <a:ext uri="{FF2B5EF4-FFF2-40B4-BE49-F238E27FC236}">
                <a16:creationId xmlns:a16="http://schemas.microsoft.com/office/drawing/2014/main" id="{B9555722-1236-4EB0-96BE-E6E03411A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867" y="1198563"/>
            <a:ext cx="11254846" cy="580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редкая форма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лангергансо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-клеточного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гистиоцитоза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неизвестной этиологии, чаще всего поражает людей старше 40 лет. 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Основной компонент заболевания – скопление патологических гистиоцитов в органах и тканях, хроническое воспаление.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50% случаев связано с соматической мутацией (BRAF V600E) в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мультипотентных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предшественниках </a:t>
            </a:r>
            <a:r>
              <a:rPr kumimoji="0" lang="ru-RU" altLang="ru-RU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миеломоноцитов</a:t>
            </a: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в тканевых гистиоцитах.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Характеризуется поражением длинных костей конечностей и инфильтрацией органов.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инфильтрации в воротах почек и проксимальных отделах мочеточников – гидронефроз, реноваскулярная гипертензия.</a:t>
            </a:r>
          </a:p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Патологические участки характеризуются слабым накоплением контрастного препарата при КТ и МРТ.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>
            <a:extLst>
              <a:ext uri="{FF2B5EF4-FFF2-40B4-BE49-F238E27FC236}">
                <a16:creationId xmlns:a16="http://schemas.microsoft.com/office/drawing/2014/main" id="{CCD86F00-5E6C-4891-B63D-7B82C333E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9" y="154701"/>
            <a:ext cx="6049961" cy="116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МРТ. Т1-ВИ, аксиальная плоскость. </a:t>
            </a:r>
          </a:p>
          <a:p>
            <a:pPr marL="0" marR="0" lvl="0" indent="0" algn="ctr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Болезнь </a:t>
            </a:r>
            <a:r>
              <a:rPr kumimoji="0" lang="ru-RU" alt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Эрдгейма</a:t>
            </a: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-Честера. </a:t>
            </a:r>
          </a:p>
        </p:txBody>
      </p:sp>
      <p:sp>
        <p:nvSpPr>
          <p:cNvPr id="27651" name="TextBox 4">
            <a:extLst>
              <a:ext uri="{FF2B5EF4-FFF2-40B4-BE49-F238E27FC236}">
                <a16:creationId xmlns:a16="http://schemas.microsoft.com/office/drawing/2014/main" id="{4229F909-2AB1-47EE-A609-3D3B05725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" y="5724309"/>
            <a:ext cx="5049838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Мужчина 46 лет. Гидронефроз слева. </a:t>
            </a:r>
          </a:p>
        </p:txBody>
      </p:sp>
      <p:pic>
        <p:nvPicPr>
          <p:cNvPr id="27652" name="Рисунок 5" descr="Figure 8a.">
            <a:extLst>
              <a:ext uri="{FF2B5EF4-FFF2-40B4-BE49-F238E27FC236}">
                <a16:creationId xmlns:a16="http://schemas.microsoft.com/office/drawing/2014/main" id="{C99C2549-A999-4430-87F5-C58DDACA4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1381125"/>
            <a:ext cx="5049838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9" descr="Figure 8b.">
            <a:extLst>
              <a:ext uri="{FF2B5EF4-FFF2-40B4-BE49-F238E27FC236}">
                <a16:creationId xmlns:a16="http://schemas.microsoft.com/office/drawing/2014/main" id="{3E6716A1-AE70-4488-8C52-6C0296F94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381125"/>
            <a:ext cx="541655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11">
            <a:extLst>
              <a:ext uri="{FF2B5EF4-FFF2-40B4-BE49-F238E27FC236}">
                <a16:creationId xmlns:a16="http://schemas.microsoft.com/office/drawing/2014/main" id="{809322C8-FEBE-47E2-8DA1-D8D52DCCD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7350"/>
            <a:ext cx="646535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МРТ. Т2-ВИ, фронтальная плоскость.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Болезнь </a:t>
            </a:r>
            <a:r>
              <a:rPr kumimoji="0" lang="ru-RU" alt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Эрдгейма</a:t>
            </a:r>
            <a:r>
              <a:rPr kumimoji="0" lang="ru-RU" alt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-Честера.</a:t>
            </a:r>
            <a:endParaRPr kumimoji="0" lang="ru-RU" altLang="ru-RU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5" name="TextBox 13">
            <a:extLst>
              <a:ext uri="{FF2B5EF4-FFF2-40B4-BE49-F238E27FC236}">
                <a16:creationId xmlns:a16="http://schemas.microsoft.com/office/drawing/2014/main" id="{2F4C8F6B-5BCE-4AA5-AF57-7E8AC1BA4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5511800"/>
            <a:ext cx="6164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Гидронефроз слева.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>
            <a:extLst>
              <a:ext uri="{FF2B5EF4-FFF2-40B4-BE49-F238E27FC236}">
                <a16:creationId xmlns:a16="http://schemas.microsoft.com/office/drawing/2014/main" id="{D495A687-6B12-42C5-AADD-BF393417E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-110490"/>
            <a:ext cx="110156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КТ с контрастированием, фронтальная плоскость. Б</a:t>
            </a:r>
            <a:r>
              <a:rPr kumimoji="0" lang="ru-RU" altLang="ru-RU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олезнь</a:t>
            </a:r>
            <a:r>
              <a:rPr kumimoji="0" lang="ru-RU" altLang="ru-RU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Эрдхейма</a:t>
            </a:r>
            <a:r>
              <a:rPr kumimoji="0" lang="ru-RU" altLang="ru-RU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-Честера</a:t>
            </a:r>
            <a:endParaRPr kumimoji="0" lang="ru-RU" altLang="ru-RU" sz="4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675" name="Рисунок 4" descr="Figure 9a.">
            <a:extLst>
              <a:ext uri="{FF2B5EF4-FFF2-40B4-BE49-F238E27FC236}">
                <a16:creationId xmlns:a16="http://schemas.microsoft.com/office/drawing/2014/main" id="{44C4302D-2F25-448A-AD68-AFC11C7A1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2" y="1366838"/>
            <a:ext cx="7148513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7">
            <a:extLst>
              <a:ext uri="{FF2B5EF4-FFF2-40B4-BE49-F238E27FC236}">
                <a16:creationId xmlns:a16="http://schemas.microsoft.com/office/drawing/2014/main" id="{D686AE12-02FC-4062-AC11-1D0626DD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597" y="6305550"/>
            <a:ext cx="87185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68-летняя женщина. Двустороннее поражение почек.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Figure 9b.">
            <a:extLst>
              <a:ext uri="{FF2B5EF4-FFF2-40B4-BE49-F238E27FC236}">
                <a16:creationId xmlns:a16="http://schemas.microsoft.com/office/drawing/2014/main" id="{F059A623-B941-4790-8FE9-E032BA174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38" y="1323439"/>
            <a:ext cx="7494323" cy="490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3">
            <a:extLst>
              <a:ext uri="{FF2B5EF4-FFF2-40B4-BE49-F238E27FC236}">
                <a16:creationId xmlns:a16="http://schemas.microsoft.com/office/drawing/2014/main" id="{27895024-7518-4BCB-8C01-5B67358D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267" y="0"/>
            <a:ext cx="10312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ПЭТ-КТ, аксиальная плоскость. Болезнь </a:t>
            </a:r>
            <a:r>
              <a:rPr kumimoji="0" lang="ru-RU" alt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Эрдхейма</a:t>
            </a:r>
            <a: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-Честера</a:t>
            </a:r>
            <a:endParaRPr kumimoji="0" lang="ru-RU" alt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64ED1D1B-AC61-4646-A572-BDEDF2E2C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2130" y="6360118"/>
            <a:ext cx="87185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68-летняя женщина. Двустороннее поражение почек.</a:t>
            </a:r>
            <a:endParaRPr kumimoji="0" lang="ru-RU" altLang="ru-RU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3.xml><?xml version="1.0" encoding="utf-8"?>
<a:theme xmlns:a="http://schemas.openxmlformats.org/drawingml/2006/main" name="1_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1309</Words>
  <Application>Microsoft Office PowerPoint</Application>
  <PresentationFormat>Широкоэкранный</PresentationFormat>
  <Paragraphs>184</Paragraphs>
  <Slides>26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Rockwell</vt:lpstr>
      <vt:lpstr>Rockwell Condensed</vt:lpstr>
      <vt:lpstr>Wingdings</vt:lpstr>
      <vt:lpstr>Тема Office</vt:lpstr>
      <vt:lpstr>Дерево</vt:lpstr>
      <vt:lpstr>1_Дерево</vt:lpstr>
      <vt:lpstr>Лучевая диагностика поражений почек при гематологических заболеваниях. Часть 2 </vt:lpstr>
      <vt:lpstr>Введение</vt:lpstr>
      <vt:lpstr>Цель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Лучевая диагностика поражений почек при гематологических заболеваниях</dc:title>
  <dc:creator>Дмитрий Чиняков</dc:creator>
  <cp:lastModifiedBy>Дмитрий Чиняков</cp:lastModifiedBy>
  <cp:revision>4</cp:revision>
  <dcterms:created xsi:type="dcterms:W3CDTF">2021-03-16T13:51:31Z</dcterms:created>
  <dcterms:modified xsi:type="dcterms:W3CDTF">2021-03-16T15:01:48Z</dcterms:modified>
</cp:coreProperties>
</file>