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2" r:id="rId1"/>
  </p:sldMasterIdLst>
  <p:notesMasterIdLst>
    <p:notesMasterId r:id="rId26"/>
  </p:notesMasterIdLst>
  <p:sldIdLst>
    <p:sldId id="258" r:id="rId2"/>
    <p:sldId id="257" r:id="rId3"/>
    <p:sldId id="259" r:id="rId4"/>
    <p:sldId id="306" r:id="rId5"/>
    <p:sldId id="307" r:id="rId6"/>
    <p:sldId id="308" r:id="rId7"/>
    <p:sldId id="310" r:id="rId8"/>
    <p:sldId id="309" r:id="rId9"/>
    <p:sldId id="276" r:id="rId10"/>
    <p:sldId id="277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81" r:id="rId20"/>
    <p:sldId id="282" r:id="rId21"/>
    <p:sldId id="319" r:id="rId22"/>
    <p:sldId id="320" r:id="rId23"/>
    <p:sldId id="284" r:id="rId24"/>
    <p:sldId id="321" r:id="rId25"/>
  </p:sldIdLst>
  <p:sldSz cx="9144000" cy="5143500" type="screen16x9"/>
  <p:notesSz cx="6858000" cy="9144000"/>
  <p:embeddedFontLst>
    <p:embeddedFont>
      <p:font typeface="Proxima Nova" charset="0"/>
      <p:regular r:id="rId27"/>
      <p:bold r:id="rId28"/>
      <p:italic r:id="rId29"/>
      <p:boldItalic r:id="rId30"/>
    </p:embeddedFont>
    <p:embeddedFont>
      <p:font typeface="Bookman Old Style" pitchFamily="18" charset="0"/>
      <p:regular r:id="rId31"/>
      <p:bold r:id="rId32"/>
      <p:italic r:id="rId33"/>
      <p:boldItalic r:id="rId34"/>
    </p:embeddedFont>
    <p:embeddedFont>
      <p:font typeface="Gill Sans MT" pitchFamily="34" charset="0"/>
      <p:regular r:id="rId35"/>
      <p:bold r:id="rId36"/>
      <p:italic r:id="rId37"/>
      <p:boldItalic r:id="rId38"/>
    </p:embeddedFont>
    <p:embeddedFont>
      <p:font typeface="Wingdings 3" pitchFamily="18" charset="2"/>
      <p:regular r:id="rId39"/>
    </p:embeddedFont>
    <p:embeddedFont>
      <p:font typeface="Alfa Slab One" charset="0"/>
      <p:regular r:id="rId40"/>
    </p:embeddedFont>
    <p:embeddedFont>
      <p:font typeface="Cambria" pitchFamily="18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5460feb06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5460feb06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5460feb0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5460feb0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5460feb0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5460feb0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5460feb06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5460feb06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5460feb0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5460feb0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5460feb0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5460feb0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5460feb0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5460feb0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5460feb0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a5460feb0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2/7/2024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2/7/2024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9200" y="70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60" dirty="0">
                <a:latin typeface="Proxima Nova"/>
                <a:ea typeface="Proxima Nova"/>
                <a:cs typeface="Proxima Nova"/>
                <a:sym typeface="Proxima Nova"/>
              </a:rPr>
              <a:t>Федеральное государственное бюджетное образовательное учреждение высшего образования “Красноярский государственный медицинский университет им. В.Ф. Войно-Ясенецкого</a:t>
            </a:r>
            <a:endParaRPr sz="136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60" dirty="0">
                <a:latin typeface="Proxima Nova"/>
                <a:ea typeface="Proxima Nova"/>
                <a:cs typeface="Proxima Nova"/>
                <a:sym typeface="Proxima Nova"/>
              </a:rPr>
              <a:t>Кафедра лучевой диагностики ИПО</a:t>
            </a:r>
            <a:endParaRPr sz="136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36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36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/>
              <a:t/>
            </a:r>
            <a:br>
              <a:rPr lang="ru" sz="3200" dirty="0" smtClean="0"/>
            </a:br>
            <a:r>
              <a:rPr lang="ru" sz="3200" dirty="0" smtClean="0"/>
              <a:t>Редкие </a:t>
            </a:r>
            <a:r>
              <a:rPr lang="ru" sz="3200" dirty="0"/>
              <a:t>мезенхимальные опухоли таза </a:t>
            </a:r>
            <a:endParaRPr sz="3200" dirty="0"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36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36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36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04177" y="3015300"/>
            <a:ext cx="3999900" cy="21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Gabrielle Figueiredo, MD Aileen O’Shea, MD Grace Mary Neville, MD Susanna I. Lee, MD, PhD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Abbreviations: ADC = apparent diffusion coefficient, DWI = diffusion-weighted imaging, FDG = fluorodeoxyglucose, FSE = fast spinecho, H-E = hematoxylin-eosin RadioGraphics 2022; 42:143–158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Content Codes: From the Department of Radiology, Maisonneuve-Rosemont Hospital, Université de Montréal, 5415 Assumption Blvd, Montreal, QC, Canada H1T 2M4 (G.F.); Department of Radiology, Massachusetts General Hospital, Harvard Medical School, Boston, Mass (A.O., S.I.L.); and Department of Pathology, Brigham and Women’s Hospital, Harvard Medical School, Boston, Mass (G.M.N.). Presented as an education exhibit at the 2020 RSNA Annual Meeting. Received March 7, 2021; revision requested June 25 and received July 3; accepted July 9. For this journal-based SA-CME activity, the author S.I.L. has provided disclosures (see end of article); all other authors, the editor, and the reviewers have disclosed no relevant relationships. </a:t>
            </a:r>
            <a:br>
              <a:rPr lang="ru" dirty="0"/>
            </a:b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Address correspondence to G.F. (e-mail: gabrielle.figueiredo.med@ssss.gouv.qc.ca). ©RSNA, 2021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929676" y="2923536"/>
            <a:ext cx="3999900" cy="15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0001" y="3281464"/>
            <a:ext cx="34724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ординатор 1 года обучения</a:t>
            </a:r>
          </a:p>
          <a:p>
            <a:r>
              <a:rPr lang="ru-RU" dirty="0" smtClean="0"/>
              <a:t>Специальности рентгенология</a:t>
            </a:r>
          </a:p>
          <a:p>
            <a:r>
              <a:rPr lang="ru-RU" dirty="0" smtClean="0"/>
              <a:t>Филиппова Анастасия Дмитриевна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6613" y="4773038"/>
            <a:ext cx="246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Красноярск, 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463685" y="317770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/>
              <a:t>Признаки при визуализации:</a:t>
            </a:r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200" dirty="0" smtClean="0"/>
              <a:t>1. </a:t>
            </a:r>
            <a:r>
              <a:rPr lang="ru" sz="1200" dirty="0"/>
              <a:t>На компьютерной томографии (КТ) они представляют собой четко очерченное образование, которое имеет более темный цвет (гипоаттенюация) по сравнению с окружающими мышцами.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2. На магнитно-резонансной томографии (МРТ) агрессивная ангиомиксома демонстрирует гиперинтенсивный сигнал на T2-взвешенных последовательностях и гипоинтенсивный сигнал на T1-взвешенных последовательностях. Это связано с наличием миксоидной составляющей.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3. После введения контрастного вещества агрессивные ангиомиксомы резко увеличиваются как на КТ, так и на МРТ.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4. Характерным признаком агрессивной ангиомиксомы на МРТ является ламинированный или закрученный паттерн чередующихся полос низкой интенсивности на T2-взвешенных и постконтрастных последовательностях. Хотя этот признак не является патогномоничным, его чаще всего наблюдают при данном заболевании.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5. Умеренное поглощение фтордезоксиглюкозы (ФДГ) может быть выявлено при позитронно-эмиссионной томографии (ПЭТ) в связи с наличием обширной сосудистой структуры в </a:t>
            </a:r>
            <a:r>
              <a:rPr lang="ru" sz="1200" dirty="0" smtClean="0"/>
              <a:t>ангиомиксоме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30" y="228600"/>
            <a:ext cx="8547370" cy="628650"/>
          </a:xfrm>
        </p:spPr>
        <p:txBody>
          <a:bodyPr/>
          <a:lstStyle/>
          <a:p>
            <a:pPr algn="ctr"/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женщины 26 лет. Аксиальная проекция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44055" y="1037617"/>
            <a:ext cx="2514600" cy="263295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Образование в форме гантели, которое простирается от левых половых губ и седалищно-анальной ямки (IA)</a:t>
            </a:r>
          </a:p>
          <a:p>
            <a:endParaRPr lang="en-US" sz="2000" dirty="0" smtClean="0"/>
          </a:p>
          <a:p>
            <a:r>
              <a:rPr lang="ru-RU" sz="2000" dirty="0" smtClean="0"/>
              <a:t>Опухоль растет вдоль нижней лобковой ветви </a:t>
            </a:r>
            <a:r>
              <a:rPr lang="en-US" sz="2000" dirty="0" smtClean="0"/>
              <a:t>(r)</a:t>
            </a:r>
            <a:endParaRPr lang="ru-RU" sz="2000" dirty="0" smtClean="0"/>
          </a:p>
        </p:txBody>
      </p:sp>
      <p:pic>
        <p:nvPicPr>
          <p:cNvPr id="7" name="Содержимое 6" descr="26 лет аксиальное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9797" y="967115"/>
            <a:ext cx="3229582" cy="374034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272" y="572310"/>
            <a:ext cx="7328171" cy="628650"/>
          </a:xfrm>
        </p:spPr>
        <p:txBody>
          <a:bodyPr/>
          <a:lstStyle/>
          <a:p>
            <a:pPr algn="ctr"/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женщины 26 лет. </a:t>
            </a:r>
            <a:r>
              <a:rPr lang="ru-RU" dirty="0" err="1" smtClean="0"/>
              <a:t>Корональная</a:t>
            </a:r>
            <a:r>
              <a:rPr lang="ru-RU" dirty="0" smtClean="0"/>
              <a:t> проекция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Образование в форме гантели простирается </a:t>
            </a:r>
            <a:r>
              <a:rPr lang="ru-RU" dirty="0" err="1" smtClean="0"/>
              <a:t>краниально</a:t>
            </a:r>
            <a:r>
              <a:rPr lang="ru-RU" dirty="0" smtClean="0"/>
              <a:t> вдоль уретры в </a:t>
            </a:r>
            <a:r>
              <a:rPr lang="ru-RU" dirty="0" err="1" smtClean="0"/>
              <a:t>паравезикальное</a:t>
            </a:r>
            <a:r>
              <a:rPr lang="ru-RU" dirty="0" smtClean="0"/>
              <a:t> пространство </a:t>
            </a:r>
            <a:r>
              <a:rPr lang="ru-RU" i="1" dirty="0" smtClean="0"/>
              <a:t>(</a:t>
            </a:r>
            <a:r>
              <a:rPr lang="ru-RU" i="1" dirty="0" err="1" smtClean="0"/>
              <a:t>PaV</a:t>
            </a:r>
            <a:r>
              <a:rPr lang="ru-RU" i="1" dirty="0" smtClean="0"/>
              <a:t>), </a:t>
            </a:r>
            <a:r>
              <a:rPr lang="ru-RU" dirty="0" smtClean="0"/>
              <a:t>пересекая передние волокна мочевыводящих путей. </a:t>
            </a:r>
            <a:r>
              <a:rPr lang="ru-RU" dirty="0" err="1" smtClean="0"/>
              <a:t>пуборектальная</a:t>
            </a:r>
            <a:r>
              <a:rPr lang="ru-RU" dirty="0" smtClean="0"/>
              <a:t> мышца </a:t>
            </a:r>
            <a:r>
              <a:rPr lang="ru-RU" i="1" dirty="0" smtClean="0"/>
              <a:t>(</a:t>
            </a:r>
            <a:r>
              <a:rPr lang="ru-RU" i="1" dirty="0" err="1" smtClean="0"/>
              <a:t>Pr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Опухоль растет вдоль нижней лобковой ветви </a:t>
            </a:r>
            <a:r>
              <a:rPr lang="en-US" dirty="0" smtClean="0"/>
              <a:t>(r)</a:t>
            </a:r>
            <a:r>
              <a:rPr lang="ru-RU" dirty="0" smtClean="0"/>
              <a:t>, смещая мочевой пузырь (В</a:t>
            </a:r>
            <a:r>
              <a:rPr lang="en-US" dirty="0" smtClean="0"/>
              <a:t>I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26 лет корональное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0639" y="1076454"/>
            <a:ext cx="3401292" cy="35279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84" y="390727"/>
            <a:ext cx="8365787" cy="628650"/>
          </a:xfrm>
        </p:spPr>
        <p:txBody>
          <a:bodyPr/>
          <a:lstStyle/>
          <a:p>
            <a:pPr algn="ctr"/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женщины 26 лет.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сагиттальной проекции после </a:t>
            </a:r>
            <a:r>
              <a:rPr lang="ru-RU" dirty="0" err="1" smtClean="0"/>
              <a:t>контрастирования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Образование в форме гантели, которое простирается в </a:t>
            </a:r>
            <a:r>
              <a:rPr lang="ru-RU" dirty="0" err="1" smtClean="0"/>
              <a:t>предпузырное</a:t>
            </a:r>
            <a:r>
              <a:rPr lang="ru-RU" dirty="0" smtClean="0"/>
              <a:t> пространство (</a:t>
            </a:r>
            <a:r>
              <a:rPr lang="en-US" dirty="0" err="1" smtClean="0"/>
              <a:t>PrV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Опухоль не прорастает в органы</a:t>
            </a:r>
            <a:endParaRPr lang="ru-RU" dirty="0"/>
          </a:p>
        </p:txBody>
      </p:sp>
      <p:pic>
        <p:nvPicPr>
          <p:cNvPr id="5" name="Содержимое 4" descr="26 лет сагиттальное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71727" y="791405"/>
            <a:ext cx="3067456" cy="37140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38" y="228600"/>
            <a:ext cx="8333362" cy="628650"/>
          </a:xfrm>
        </p:spPr>
        <p:txBody>
          <a:bodyPr/>
          <a:lstStyle/>
          <a:p>
            <a:pPr algn="ctr"/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23-летней женщины. КТ-изображение в аксиальной проекции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5145" y="1076528"/>
            <a:ext cx="2514600" cy="3632597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 </a:t>
            </a:r>
            <a:r>
              <a:rPr lang="ru-RU" sz="2000" dirty="0" smtClean="0"/>
              <a:t>На аксиальном КТ-изображении с </a:t>
            </a:r>
            <a:r>
              <a:rPr lang="ru-RU" sz="2000" dirty="0" err="1" smtClean="0"/>
              <a:t>контрастированием</a:t>
            </a:r>
            <a:r>
              <a:rPr lang="ru-RU" sz="2000" dirty="0" smtClean="0"/>
              <a:t> изображена </a:t>
            </a:r>
            <a:r>
              <a:rPr lang="ru-RU" sz="2000" dirty="0" err="1" smtClean="0"/>
              <a:t>гипоаттенуирующая</a:t>
            </a:r>
            <a:r>
              <a:rPr lang="ru-RU" sz="2000" dirty="0" smtClean="0"/>
              <a:t> опухоль размером 20 см (*). </a:t>
            </a:r>
            <a:r>
              <a:rPr lang="ru-RU" sz="2000" dirty="0" err="1" smtClean="0"/>
              <a:t>Bl</a:t>
            </a:r>
            <a:r>
              <a:rPr lang="ru-RU" sz="2000" dirty="0" smtClean="0"/>
              <a:t> = мочевой пузырь, R = прямая кишка, U = матка</a:t>
            </a:r>
            <a:endParaRPr lang="ru-RU" sz="1400" dirty="0"/>
          </a:p>
        </p:txBody>
      </p:sp>
      <p:pic>
        <p:nvPicPr>
          <p:cNvPr id="5" name="Содержимое 4" descr="23 года аксиальное кт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4368" y="1238656"/>
            <a:ext cx="3851989" cy="32799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43" y="228600"/>
            <a:ext cx="8378757" cy="628650"/>
          </a:xfrm>
        </p:spPr>
        <p:txBody>
          <a:bodyPr/>
          <a:lstStyle/>
          <a:p>
            <a:pPr algn="ctr"/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23-летней женщины.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сагиттальной и аксиальной проекции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 изображениях показана опухоль (* на B) как область </a:t>
            </a:r>
            <a:r>
              <a:rPr lang="ru-RU" b="1" dirty="0" err="1" smtClean="0"/>
              <a:t>гиперинтенсивности</a:t>
            </a:r>
            <a:r>
              <a:rPr lang="ru-RU" b="1" dirty="0" smtClean="0"/>
              <a:t>. Высокая интенсивность сигнала Т2 с внутренними завитками и мягкими контурами характерна для </a:t>
            </a:r>
            <a:r>
              <a:rPr lang="ru-RU" b="1" dirty="0" err="1" smtClean="0"/>
              <a:t>миксоидной</a:t>
            </a:r>
            <a:r>
              <a:rPr lang="ru-RU" b="1" dirty="0" smtClean="0"/>
              <a:t> ткани, которая обычно наблюдается в этой опухоли. Опухоль смещает прямую кишку (R) </a:t>
            </a:r>
            <a:r>
              <a:rPr lang="ru-RU" b="1" dirty="0" err="1" smtClean="0"/>
              <a:t>латерально</a:t>
            </a:r>
            <a:r>
              <a:rPr lang="ru-RU" b="1" dirty="0" smtClean="0"/>
              <a:t>, матку (U) и мочевой пузырь (</a:t>
            </a:r>
            <a:r>
              <a:rPr lang="ru-RU" b="1" dirty="0" err="1" smtClean="0"/>
              <a:t>Bl</a:t>
            </a:r>
            <a:r>
              <a:rPr lang="ru-RU" b="1" dirty="0" smtClean="0"/>
              <a:t>) вперед, но не прорастает ни один орган</a:t>
            </a:r>
            <a:endParaRPr lang="ru-RU" dirty="0"/>
          </a:p>
        </p:txBody>
      </p:sp>
      <p:pic>
        <p:nvPicPr>
          <p:cNvPr id="5" name="Содержимое 4" descr="23 года сагиттальное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5047" y="1020078"/>
            <a:ext cx="2410926" cy="2501335"/>
          </a:xfrm>
        </p:spPr>
      </p:pic>
      <p:pic>
        <p:nvPicPr>
          <p:cNvPr id="69634" name="Picture 2" descr="C:\Users\User\AppData\Local\Packages\Microsoft.Windows.Photos_8wekyb3d8bbwe\TempState\ShareServiceTempFolder\23 года сагиттальное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2653" y="2211423"/>
            <a:ext cx="3289559" cy="247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64" y="228600"/>
            <a:ext cx="8300936" cy="628650"/>
          </a:xfrm>
        </p:spPr>
        <p:txBody>
          <a:bodyPr/>
          <a:lstStyle/>
          <a:p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23-летней женщины. Микропрепарат.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Изображение микропрепарата при малом увеличении показывает </a:t>
            </a:r>
            <a:r>
              <a:rPr lang="ru-RU" b="1" dirty="0" err="1" smtClean="0"/>
              <a:t>гипоцеллюлярную</a:t>
            </a:r>
            <a:r>
              <a:rPr lang="ru-RU" b="1" dirty="0" smtClean="0"/>
              <a:t> опухоль с выраженными тонко- и толстостенными сосудистыми каналами (стрелки), выстланными </a:t>
            </a:r>
            <a:r>
              <a:rPr lang="ru-RU" b="1" dirty="0" err="1" smtClean="0"/>
              <a:t>миксоидной</a:t>
            </a:r>
            <a:r>
              <a:rPr lang="ru-RU" b="1" dirty="0" smtClean="0"/>
              <a:t> стромой. (Окраска </a:t>
            </a:r>
            <a:r>
              <a:rPr lang="ru-RU" b="1" dirty="0" err="1" smtClean="0"/>
              <a:t>гематоксилин-эозином</a:t>
            </a:r>
            <a:r>
              <a:rPr lang="ru-RU" b="1" dirty="0" smtClean="0"/>
              <a:t>; исходное увеличение, ×4.)</a:t>
            </a:r>
            <a:endParaRPr lang="ru-RU" dirty="0"/>
          </a:p>
        </p:txBody>
      </p:sp>
      <p:pic>
        <p:nvPicPr>
          <p:cNvPr id="5" name="Содержимое 4" descr="23 года микропрепарат 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0877" y="1134894"/>
            <a:ext cx="4053527" cy="298211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60" y="228600"/>
            <a:ext cx="8560340" cy="628650"/>
          </a:xfrm>
        </p:spPr>
        <p:txBody>
          <a:bodyPr/>
          <a:lstStyle/>
          <a:p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23-летней женщины. Микропрепарат.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Изображение микропрепарата при большом увеличении показывает мягкие, регулярно расположенные веретенообразные и звездчатые клетки (стрелки) на </a:t>
            </a:r>
            <a:r>
              <a:rPr lang="ru-RU" b="1" dirty="0" err="1" smtClean="0"/>
              <a:t>миксоидном</a:t>
            </a:r>
            <a:r>
              <a:rPr lang="ru-RU" b="1" dirty="0" smtClean="0"/>
              <a:t> фоне, богатом </a:t>
            </a:r>
            <a:r>
              <a:rPr lang="ru-RU" b="1" dirty="0" err="1" smtClean="0"/>
              <a:t>коллагеновыми</a:t>
            </a:r>
            <a:r>
              <a:rPr lang="ru-RU" b="1" dirty="0" smtClean="0"/>
              <a:t> волокнами. (Окраска </a:t>
            </a:r>
            <a:r>
              <a:rPr lang="ru-RU" b="1" dirty="0" err="1" smtClean="0"/>
              <a:t>гематоксилин-эозином</a:t>
            </a:r>
            <a:r>
              <a:rPr lang="ru-RU" b="1" dirty="0" smtClean="0"/>
              <a:t>; исходное увеличение, ×40.)</a:t>
            </a:r>
            <a:endParaRPr lang="ru-RU" dirty="0"/>
          </a:p>
        </p:txBody>
      </p:sp>
      <p:pic>
        <p:nvPicPr>
          <p:cNvPr id="5" name="Содержимое 4" descr="23 года микропрепарат 2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9724" y="1413753"/>
            <a:ext cx="3989007" cy="30095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23" y="228600"/>
            <a:ext cx="8326877" cy="628650"/>
          </a:xfrm>
        </p:spPr>
        <p:txBody>
          <a:bodyPr/>
          <a:lstStyle/>
          <a:p>
            <a:r>
              <a:rPr lang="ru-RU" dirty="0" smtClean="0"/>
              <a:t>Агрессивная </a:t>
            </a:r>
            <a:r>
              <a:rPr lang="ru-RU" dirty="0" err="1" smtClean="0"/>
              <a:t>ангиомиксома</a:t>
            </a:r>
            <a:r>
              <a:rPr lang="ru-RU" dirty="0" smtClean="0"/>
              <a:t> у 23-летней женщины. Микропрепарат.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Изображение микропрепарата периферии опухоли показывает неравномерную инфильтрацию опухолью (белые стрелки) в окружающую жировую ткань (синие стрелки). Это плохое описание, вероятно, объясняет высокую частоту местных рецидивов и трудности в достижении отрицательных границ при хирургическом иссечении. (Окраска </a:t>
            </a:r>
            <a:r>
              <a:rPr lang="ru-RU" b="1" dirty="0" err="1" smtClean="0"/>
              <a:t>гематоксилин-эозином</a:t>
            </a:r>
            <a:r>
              <a:rPr lang="ru-RU" b="1" dirty="0" smtClean="0"/>
              <a:t>; исходное увеличение, ×10.)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23 года микропрепарат 3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2869" y="937097"/>
            <a:ext cx="4742774" cy="355708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363581" y="0"/>
            <a:ext cx="4260300" cy="4520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600" b="1" dirty="0" smtClean="0"/>
              <a:t>Агрессивная ангиомиксома у 50-летней женщины.МРТ-изображение в сагиттальной и аксиальной проекции.</a:t>
            </a:r>
            <a:r>
              <a:rPr lang="ru" sz="1200" b="1" dirty="0" smtClean="0"/>
              <a:t/>
            </a:r>
            <a:br>
              <a:rPr lang="ru" sz="1200" b="1" dirty="0" smtClean="0"/>
            </a:br>
            <a:r>
              <a:rPr lang="ru" sz="1200" b="1" dirty="0" smtClean="0"/>
              <a:t/>
            </a:r>
            <a:br>
              <a:rPr lang="ru" sz="1200" b="1" dirty="0" smtClean="0"/>
            </a:br>
            <a:r>
              <a:rPr lang="ru" sz="1200" b="1" dirty="0" smtClean="0"/>
              <a:t> </a:t>
            </a:r>
            <a:br>
              <a:rPr lang="ru" sz="1200" b="1" dirty="0" smtClean="0"/>
            </a:br>
            <a:r>
              <a:rPr lang="ru" sz="1200" b="1" dirty="0" smtClean="0"/>
              <a:t/>
            </a:r>
            <a:br>
              <a:rPr lang="ru" sz="1200" b="1" dirty="0" smtClean="0"/>
            </a:br>
            <a:r>
              <a:rPr lang="ru" sz="1200" dirty="0" smtClean="0"/>
              <a:t>Агрессивная ангиомиксома у 50-летней женщины, получавшей гормональную терапию. Сагиттальные Т2-взвешенные изображения FSE (А) и аксиальные Т1-взвешенные постконтрастные МР-изображения, полученные через 5 месяцев после терапии тамоксифеном, очерчивают образование (*), которое простирается от паравезикального пространства таза до седалищно-анальной ямки (IA). После гормональной терапии размер, усиление и интенсивность сигнала Т2 уменьшились. Опухоль оставалась стабильной на фоне гормонального лечения более 10 лет. Bl = мочевой пузырь, L = мышца, поднимающая задний проход, OI = внутренняя запирательная мышца, Ur = уретра, V = влагалище</a:t>
            </a:r>
            <a:endParaRPr sz="1200" dirty="0"/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075" y="1786075"/>
            <a:ext cx="4267200" cy="186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28431" y="2569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/>
              <a:t>Классификация опухолей таза </a:t>
            </a:r>
            <a:endParaRPr u="sng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72789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>
              <a:buNone/>
            </a:pPr>
            <a:r>
              <a:rPr lang="ru" dirty="0">
                <a:latin typeface="+mj-lt"/>
              </a:rPr>
              <a:t>–</a:t>
            </a:r>
            <a:r>
              <a:rPr lang="ru" b="1" dirty="0">
                <a:latin typeface="+mj-lt"/>
              </a:rPr>
              <a:t>Доброкачественные опухоли</a:t>
            </a:r>
            <a:r>
              <a:rPr lang="ru" dirty="0" smtClean="0">
                <a:latin typeface="+mj-lt"/>
              </a:rPr>
              <a:t>:</a:t>
            </a:r>
            <a:r>
              <a:rPr lang="ru-RU" b="1" dirty="0" smtClean="0">
                <a:latin typeface="+mj-lt"/>
              </a:rPr>
              <a:t> </a:t>
            </a:r>
            <a:r>
              <a:rPr lang="ru-RU" dirty="0" smtClean="0">
                <a:latin typeface="+mj-lt"/>
              </a:rPr>
              <a:t>характеризуются наличием капсулы, отделяющей их от окружающих тканей, экспансивным медленным ростом, отсутствием прорастания в окружающие ткани. Эти опухоли не рецидивируют после радикальной операции и не дают метастазов. 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" dirty="0" smtClean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" dirty="0" smtClean="0">
              <a:latin typeface="+mj-lt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ru" dirty="0" smtClean="0">
                <a:latin typeface="+mj-lt"/>
              </a:rPr>
              <a:t>–</a:t>
            </a:r>
            <a:r>
              <a:rPr lang="ru" b="1" dirty="0">
                <a:latin typeface="+mj-lt"/>
              </a:rPr>
              <a:t>Злокачественные </a:t>
            </a:r>
            <a:r>
              <a:rPr lang="ru" b="1" dirty="0" smtClean="0">
                <a:latin typeface="+mj-lt"/>
              </a:rPr>
              <a:t>опухоли</a:t>
            </a:r>
            <a:r>
              <a:rPr lang="ru" dirty="0" smtClean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характеризуются отсутствием капсулы, быстрым и инфильтративным ростом, т.е. способностью прорастать в окружающие ткани и органы, а также способностью </a:t>
            </a:r>
            <a:r>
              <a:rPr lang="ru-RU" dirty="0" err="1" smtClean="0">
                <a:latin typeface="+mj-lt"/>
              </a:rPr>
              <a:t>метастазировать</a:t>
            </a:r>
            <a:r>
              <a:rPr lang="ru-RU" dirty="0" smtClean="0">
                <a:latin typeface="+mj-lt"/>
              </a:rPr>
              <a:t> - распространяться по лимфатическим и кровеносным сосудам в различные органы. После удаления опухоли могут рецидивировать - происходит рост опухоли на том же месте после её удаления. Особенность злокачественных опухолей (в отличие от доброкачественных) - способность влиять на общее состояние организма, вызывая раковую интоксикацию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00" b="1" i="1" dirty="0"/>
              <a:t>Клеточная ангиофиброма</a:t>
            </a:r>
            <a:endParaRPr sz="23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00" dirty="0" smtClean="0"/>
              <a:t>-Встречается </a:t>
            </a:r>
            <a:r>
              <a:rPr lang="ru" sz="1700" dirty="0"/>
              <a:t>как у женщин, так и у мужчин, чаще у женщин моложе 50 лет и у мужчин старше 60 лет. </a:t>
            </a: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>-Обычно безболезненная </a:t>
            </a:r>
            <a:br>
              <a:rPr lang="ru" sz="1700" dirty="0" smtClean="0"/>
            </a:b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>-Размеры </a:t>
            </a:r>
            <a:r>
              <a:rPr lang="ru" sz="1700" dirty="0"/>
              <a:t>опухоли могут варьироваться от менее 1 см до 25 см. </a:t>
            </a: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>-При </a:t>
            </a:r>
            <a:r>
              <a:rPr lang="ru" sz="1700" dirty="0"/>
              <a:t>визуализации опухоль четко очерчена, имеет интенсивное однородное увеличение при t1-взвешенной визуализации и гетерогенную интенсивность сигнала т2. </a:t>
            </a: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/>
            </a:r>
            <a:br>
              <a:rPr lang="ru" sz="1700" dirty="0" smtClean="0"/>
            </a:br>
            <a:r>
              <a:rPr lang="ru" sz="1700" dirty="0" smtClean="0"/>
              <a:t>Рекомендуемое </a:t>
            </a:r>
            <a:r>
              <a:rPr lang="ru" sz="1700" dirty="0"/>
              <a:t>лечение — полная хирургическая резекция с последующим наблюдением. Рецидивы редки, метастазы не </a:t>
            </a:r>
            <a:r>
              <a:rPr lang="ru" sz="1700" dirty="0" smtClean="0"/>
              <a:t>описаны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226" y="228600"/>
            <a:ext cx="8501974" cy="628650"/>
          </a:xfrm>
        </p:spPr>
        <p:txBody>
          <a:bodyPr/>
          <a:lstStyle/>
          <a:p>
            <a:pPr algn="ctr"/>
            <a:r>
              <a:rPr lang="ru-RU" dirty="0" smtClean="0"/>
              <a:t>Клеточная </a:t>
            </a:r>
            <a:r>
              <a:rPr lang="ru-RU" dirty="0" err="1" smtClean="0"/>
              <a:t>ангиофиброма</a:t>
            </a:r>
            <a:r>
              <a:rPr lang="ru-RU" dirty="0" smtClean="0"/>
              <a:t> у мужчины 60 лет. КТ-изображение в </a:t>
            </a:r>
            <a:r>
              <a:rPr lang="ru-RU" dirty="0" err="1" smtClean="0"/>
              <a:t>корональной</a:t>
            </a:r>
            <a:r>
              <a:rPr lang="ru-RU" dirty="0" smtClean="0"/>
              <a:t> проекции.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11630" y="1725039"/>
            <a:ext cx="2514600" cy="2029837"/>
          </a:xfrm>
        </p:spPr>
        <p:txBody>
          <a:bodyPr/>
          <a:lstStyle/>
          <a:p>
            <a:r>
              <a:rPr lang="ru-RU" dirty="0" smtClean="0"/>
              <a:t>На изображении показано однородное образование мягких тканей (*), прилегающее к прямой кишке (R)</a:t>
            </a:r>
            <a:endParaRPr lang="ru-RU" dirty="0"/>
          </a:p>
        </p:txBody>
      </p:sp>
      <p:pic>
        <p:nvPicPr>
          <p:cNvPr id="5" name="Содержимое 4" descr="60 лет кт корональное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8263" y="901430"/>
            <a:ext cx="3954994" cy="381204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228600"/>
            <a:ext cx="8489004" cy="628650"/>
          </a:xfrm>
        </p:spPr>
        <p:txBody>
          <a:bodyPr/>
          <a:lstStyle/>
          <a:p>
            <a:pPr algn="ctr"/>
            <a:r>
              <a:rPr lang="ru-RU" dirty="0" smtClean="0"/>
              <a:t>Клеточная </a:t>
            </a:r>
            <a:r>
              <a:rPr lang="ru-RU" dirty="0" err="1" smtClean="0"/>
              <a:t>ангиофиброма</a:t>
            </a:r>
            <a:r>
              <a:rPr lang="ru-RU" dirty="0" smtClean="0"/>
              <a:t> у мужчины 60 лет.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</a:t>
            </a:r>
            <a:r>
              <a:rPr lang="ru-RU" dirty="0" err="1" smtClean="0"/>
              <a:t>корональной</a:t>
            </a:r>
            <a:r>
              <a:rPr lang="ru-RU" dirty="0" smtClean="0"/>
              <a:t> и сагиттальной проекции.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000" dirty="0" err="1" smtClean="0"/>
              <a:t>МР-изображения</a:t>
            </a:r>
            <a:r>
              <a:rPr lang="ru-RU" sz="1000" dirty="0" smtClean="0"/>
              <a:t> показывают образование (*), расположенное в левом </a:t>
            </a:r>
            <a:r>
              <a:rPr lang="ru-RU" sz="1000" dirty="0" err="1" smtClean="0"/>
              <a:t>параректальном</a:t>
            </a:r>
            <a:r>
              <a:rPr lang="ru-RU" sz="1000" dirty="0" smtClean="0"/>
              <a:t> пространстве (</a:t>
            </a:r>
            <a:r>
              <a:rPr lang="ru-RU" sz="1000" dirty="0" err="1" smtClean="0"/>
              <a:t>PaR</a:t>
            </a:r>
            <a:r>
              <a:rPr lang="ru-RU" sz="1000" dirty="0" smtClean="0"/>
              <a:t>), которое является </a:t>
            </a:r>
            <a:r>
              <a:rPr lang="ru-RU" sz="1000" dirty="0" err="1" smtClean="0"/>
              <a:t>гиперинтенсивным</a:t>
            </a:r>
            <a:r>
              <a:rPr lang="ru-RU" sz="1000" dirty="0" smtClean="0"/>
              <a:t> в Т2, сильно усиливается и демонстрирует закрученные полосы </a:t>
            </a:r>
            <a:r>
              <a:rPr lang="ru-RU" sz="1000" dirty="0" err="1" smtClean="0"/>
              <a:t>миксоидная</a:t>
            </a:r>
            <a:r>
              <a:rPr lang="ru-RU" sz="1000" dirty="0" smtClean="0"/>
              <a:t> ткань. Опухоль выглядит инкапсулированной и мягкой, соответствующей анатомическому пространству, и хотя она смещает прямую кишку (R) и примыкает к простате (P) и мышце, поднимающей задний проход (стрелки), она не прорастает ни в одну из этих структур. </a:t>
            </a:r>
            <a:r>
              <a:rPr lang="ru-RU" sz="1000" dirty="0" err="1" smtClean="0"/>
              <a:t>Бл</a:t>
            </a:r>
            <a:r>
              <a:rPr lang="ru-RU" sz="1000" dirty="0" smtClean="0"/>
              <a:t> = мочевой пузырь</a:t>
            </a:r>
            <a:endParaRPr lang="ru-RU" sz="1000" dirty="0"/>
          </a:p>
        </p:txBody>
      </p:sp>
      <p:pic>
        <p:nvPicPr>
          <p:cNvPr id="5" name="Содержимое 4" descr="60 лет 2,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4307" y="1894796"/>
            <a:ext cx="5281663" cy="251507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>
            <a:spLocks noGrp="1"/>
          </p:cNvSpPr>
          <p:nvPr>
            <p:ph type="title"/>
          </p:nvPr>
        </p:nvSpPr>
        <p:spPr>
          <a:xfrm>
            <a:off x="457200" y="89247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b="1" dirty="0" smtClean="0"/>
              <a:t>Клеточная </a:t>
            </a:r>
            <a:r>
              <a:rPr lang="ru" sz="2000" b="1" dirty="0"/>
              <a:t>ангиофиброма у мужчины 63 лет. </a:t>
            </a:r>
            <a:r>
              <a:rPr lang="ru" sz="2000" b="1" dirty="0" smtClean="0"/>
              <a:t>МРТ-изображение в асиальной проекции.</a:t>
            </a:r>
            <a:br>
              <a:rPr lang="ru" sz="2000" b="1" dirty="0" smtClean="0"/>
            </a:br>
            <a:r>
              <a:rPr lang="ru" sz="1600" dirty="0" smtClean="0"/>
              <a:t/>
            </a:r>
            <a:br>
              <a:rPr lang="ru" sz="1600" dirty="0" smtClean="0"/>
            </a:br>
            <a:r>
              <a:rPr lang="ru" sz="1600" dirty="0" smtClean="0"/>
              <a:t>Показано </a:t>
            </a:r>
            <a:r>
              <a:rPr lang="ru" sz="1600" dirty="0"/>
              <a:t>образование размером 4 см (*) в правом седалищном пространстве (IA), которое является гиперинтенсивным в Т2 и гипоинтенсивным в Т1, что соответствует миксоидной ткани. Она хорошо очерчена и прилегает к мышце, поднимающей задний проход, но не прорастает (стрелки на рисунках А и В). Масса демонстрирует высокую интенсивность сигнала на карте АЦП, что является вторичным по отношению к эффекту </a:t>
            </a:r>
            <a:r>
              <a:rPr lang="ru" sz="1600"/>
              <a:t>просвечивания </a:t>
            </a:r>
            <a:r>
              <a:rPr lang="ru" sz="1600" smtClean="0"/>
              <a:t>Т2</a:t>
            </a:r>
            <a:endParaRPr sz="1600" dirty="0"/>
          </a:p>
        </p:txBody>
      </p:sp>
      <p:pic>
        <p:nvPicPr>
          <p:cNvPr id="208" name="Google Shape;2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750" y="2924783"/>
            <a:ext cx="6253600" cy="179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64" y="2104012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Конец первой части..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92349" y="252919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 smtClean="0"/>
              <a:t>Диагностика опухолей таза</a:t>
            </a:r>
            <a:r>
              <a:rPr lang="ru" sz="2400" dirty="0" smtClean="0"/>
              <a:t>: </a:t>
            </a:r>
            <a:br>
              <a:rPr lang="ru" sz="2400" dirty="0" smtClean="0"/>
            </a:br>
            <a:r>
              <a:rPr lang="ru" sz="2400" dirty="0" smtClean="0"/>
              <a:t/>
            </a:r>
            <a:br>
              <a:rPr lang="ru" sz="2400" dirty="0" smtClean="0"/>
            </a:br>
            <a:r>
              <a:rPr lang="ru" sz="2400" dirty="0" smtClean="0"/>
              <a:t/>
            </a:r>
            <a:br>
              <a:rPr lang="ru" sz="2400" dirty="0" smtClean="0"/>
            </a:br>
            <a:r>
              <a:rPr lang="ru" sz="2000" dirty="0" smtClean="0"/>
              <a:t>1. УЗИ </a:t>
            </a:r>
            <a:br>
              <a:rPr lang="ru" sz="2000" dirty="0" smtClean="0"/>
            </a:br>
            <a:r>
              <a:rPr lang="ru" sz="2000" dirty="0" smtClean="0"/>
              <a:t/>
            </a:r>
            <a:br>
              <a:rPr lang="ru" sz="2000" dirty="0" smtClean="0"/>
            </a:br>
            <a:r>
              <a:rPr lang="ru" sz="2000" dirty="0" smtClean="0"/>
              <a:t>2. КТ </a:t>
            </a:r>
            <a:br>
              <a:rPr lang="ru" sz="2000" dirty="0" smtClean="0"/>
            </a:br>
            <a:r>
              <a:rPr lang="ru" sz="2000" dirty="0" smtClean="0"/>
              <a:t/>
            </a:r>
            <a:br>
              <a:rPr lang="ru" sz="2000" dirty="0" smtClean="0"/>
            </a:br>
            <a:r>
              <a:rPr lang="ru" sz="2000" dirty="0" smtClean="0"/>
              <a:t>3. МРТ (является более предпочтительным методом исследования)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64" y="228600"/>
            <a:ext cx="8300936" cy="628650"/>
          </a:xfrm>
        </p:spPr>
        <p:txBody>
          <a:bodyPr/>
          <a:lstStyle/>
          <a:p>
            <a:pPr algn="ctr"/>
            <a:r>
              <a:rPr lang="ru-RU" dirty="0" smtClean="0"/>
              <a:t>Анатомические </a:t>
            </a:r>
            <a:r>
              <a:rPr lang="ru-RU" dirty="0" err="1" smtClean="0"/>
              <a:t>внебрюшинные</a:t>
            </a:r>
            <a:r>
              <a:rPr lang="ru-RU" dirty="0" smtClean="0"/>
              <a:t> пространства таза.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</a:t>
            </a:r>
            <a:r>
              <a:rPr lang="ru-RU" dirty="0" err="1" smtClean="0"/>
              <a:t>саггитальной</a:t>
            </a:r>
            <a:r>
              <a:rPr lang="ru-RU" dirty="0" smtClean="0"/>
              <a:t> проекции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40294" y="862520"/>
            <a:ext cx="2514600" cy="363259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Сагиттальное Т2-взвешенное </a:t>
            </a:r>
            <a:r>
              <a:rPr lang="ru-RU" dirty="0" err="1" smtClean="0"/>
              <a:t>МР-изображение</a:t>
            </a:r>
            <a:r>
              <a:rPr lang="ru-RU" dirty="0" smtClean="0"/>
              <a:t> таза определяет </a:t>
            </a:r>
            <a:r>
              <a:rPr lang="ru-RU" dirty="0" err="1" smtClean="0"/>
              <a:t>предпузырное</a:t>
            </a:r>
            <a:r>
              <a:rPr lang="ru-RU" dirty="0" smtClean="0"/>
              <a:t> (</a:t>
            </a:r>
            <a:r>
              <a:rPr lang="ru-RU" dirty="0" err="1" smtClean="0"/>
              <a:t>PrV</a:t>
            </a:r>
            <a:r>
              <a:rPr lang="ru-RU" dirty="0" smtClean="0"/>
              <a:t>) или </a:t>
            </a:r>
            <a:r>
              <a:rPr lang="ru-RU" dirty="0" err="1" smtClean="0"/>
              <a:t>позадилонное</a:t>
            </a:r>
            <a:r>
              <a:rPr lang="ru-RU" dirty="0" smtClean="0"/>
              <a:t> пространство, расположенное между лобковым симфизом и мочевым пузырем (</a:t>
            </a:r>
            <a:r>
              <a:rPr lang="ru-RU" dirty="0" err="1" smtClean="0"/>
              <a:t>Bl</a:t>
            </a:r>
            <a:r>
              <a:rPr lang="ru-RU" dirty="0" smtClean="0"/>
              <a:t>), и </a:t>
            </a:r>
            <a:r>
              <a:rPr lang="ru-RU" dirty="0" err="1" smtClean="0"/>
              <a:t>пресакральное</a:t>
            </a:r>
            <a:r>
              <a:rPr lang="ru-RU" dirty="0" smtClean="0"/>
              <a:t> (</a:t>
            </a:r>
            <a:r>
              <a:rPr lang="ru-RU" dirty="0" err="1" smtClean="0"/>
              <a:t>PrS</a:t>
            </a:r>
            <a:r>
              <a:rPr lang="ru-RU" dirty="0" smtClean="0"/>
              <a:t>) пространство, которое спереди ограничено </a:t>
            </a:r>
            <a:r>
              <a:rPr lang="ru-RU" dirty="0" err="1" smtClean="0"/>
              <a:t>мезоректальным</a:t>
            </a:r>
            <a:r>
              <a:rPr lang="ru-RU" dirty="0" smtClean="0"/>
              <a:t> пространством (стрелки). ) и крестцом сзади (стрелка)</a:t>
            </a:r>
            <a:endParaRPr lang="ru-RU" dirty="0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64779" y="872682"/>
            <a:ext cx="3328362" cy="38282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08" y="293451"/>
            <a:ext cx="7289259" cy="628650"/>
          </a:xfrm>
        </p:spPr>
        <p:txBody>
          <a:bodyPr/>
          <a:lstStyle/>
          <a:p>
            <a:pPr algn="ctr"/>
            <a:r>
              <a:rPr lang="ru-RU" dirty="0" smtClean="0"/>
              <a:t>Анатомические </a:t>
            </a:r>
            <a:r>
              <a:rPr lang="ru-RU" dirty="0" err="1" smtClean="0"/>
              <a:t>внебрюшинные</a:t>
            </a:r>
            <a:r>
              <a:rPr lang="ru-RU" dirty="0" smtClean="0"/>
              <a:t> пространства таза.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</a:t>
            </a:r>
            <a:r>
              <a:rPr lang="ru-RU" dirty="0" err="1" smtClean="0"/>
              <a:t>корональной</a:t>
            </a:r>
            <a:r>
              <a:rPr lang="ru-RU" dirty="0" smtClean="0"/>
              <a:t> проекции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5145" y="1063559"/>
            <a:ext cx="2514600" cy="3632597"/>
          </a:xfrm>
        </p:spPr>
        <p:txBody>
          <a:bodyPr>
            <a:normAutofit fontScale="32500" lnSpcReduction="20000"/>
          </a:bodyPr>
          <a:lstStyle/>
          <a:p>
            <a:r>
              <a:rPr lang="ru-RU" sz="2200" dirty="0" smtClean="0"/>
              <a:t>(C) </a:t>
            </a:r>
            <a:r>
              <a:rPr lang="ru-RU" sz="2200" dirty="0" err="1" smtClean="0"/>
              <a:t>Корональное</a:t>
            </a:r>
            <a:r>
              <a:rPr lang="ru-RU" sz="2200" dirty="0" smtClean="0"/>
              <a:t> Т2-взвешенное </a:t>
            </a:r>
            <a:r>
              <a:rPr lang="ru-RU" sz="2200" dirty="0" err="1" smtClean="0"/>
              <a:t>МР-изображение</a:t>
            </a:r>
            <a:r>
              <a:rPr lang="ru-RU" sz="2200" dirty="0" smtClean="0"/>
              <a:t> через передний отдел очерчивает </a:t>
            </a:r>
            <a:r>
              <a:rPr lang="ru-RU" sz="2200" dirty="0" err="1" smtClean="0"/>
              <a:t>паравезикальные</a:t>
            </a:r>
            <a:r>
              <a:rPr lang="ru-RU" sz="2200" dirty="0" smtClean="0"/>
              <a:t> (</a:t>
            </a:r>
            <a:r>
              <a:rPr lang="ru-RU" sz="2200" dirty="0" err="1" smtClean="0"/>
              <a:t>PaV</a:t>
            </a:r>
            <a:r>
              <a:rPr lang="ru-RU" sz="2200" dirty="0" smtClean="0"/>
              <a:t>) пространства (синие контуры). </a:t>
            </a:r>
            <a:r>
              <a:rPr lang="ru-RU" sz="2200" dirty="0" err="1" smtClean="0"/>
              <a:t>Бл</a:t>
            </a:r>
            <a:r>
              <a:rPr lang="ru-RU" sz="2200" dirty="0" smtClean="0"/>
              <a:t> = мочевой пузырь, Ур = уретра, </a:t>
            </a:r>
            <a:r>
              <a:rPr lang="ru-RU" sz="2200" dirty="0" err="1" smtClean="0"/>
              <a:t>Ут</a:t>
            </a:r>
            <a:r>
              <a:rPr lang="ru-RU" sz="2200" dirty="0" smtClean="0"/>
              <a:t> = матка. </a:t>
            </a:r>
          </a:p>
          <a:p>
            <a:r>
              <a:rPr lang="ru-RU" sz="2200" dirty="0" smtClean="0"/>
              <a:t>(E) </a:t>
            </a:r>
            <a:r>
              <a:rPr lang="ru-RU" sz="2200" dirty="0" err="1" smtClean="0"/>
              <a:t>Корональное</a:t>
            </a:r>
            <a:r>
              <a:rPr lang="ru-RU" sz="2200" dirty="0" smtClean="0"/>
              <a:t> Т2-взвешенное </a:t>
            </a:r>
            <a:r>
              <a:rPr lang="ru-RU" sz="2200" dirty="0" err="1" smtClean="0"/>
              <a:t>МР-изображение</a:t>
            </a:r>
            <a:r>
              <a:rPr lang="ru-RU" sz="2200" dirty="0" smtClean="0"/>
              <a:t> через задний отсек очерчивает </a:t>
            </a:r>
            <a:r>
              <a:rPr lang="ru-RU" sz="2200" dirty="0" err="1" smtClean="0"/>
              <a:t>параректальные</a:t>
            </a:r>
            <a:r>
              <a:rPr lang="ru-RU" sz="2200" dirty="0" smtClean="0"/>
              <a:t> (</a:t>
            </a:r>
            <a:r>
              <a:rPr lang="ru-RU" sz="2200" dirty="0" err="1" smtClean="0"/>
              <a:t>PaR</a:t>
            </a:r>
            <a:r>
              <a:rPr lang="ru-RU" sz="2200" dirty="0" smtClean="0"/>
              <a:t>) пространства </a:t>
            </a:r>
            <a:r>
              <a:rPr lang="ru-RU" sz="2200" dirty="0" err="1" smtClean="0"/>
              <a:t>латеральнее</a:t>
            </a:r>
            <a:r>
              <a:rPr lang="ru-RU" sz="2200" dirty="0" smtClean="0"/>
              <a:t> </a:t>
            </a:r>
            <a:r>
              <a:rPr lang="ru-RU" sz="2200" dirty="0" err="1" smtClean="0"/>
              <a:t>мезоректальной</a:t>
            </a:r>
            <a:r>
              <a:rPr lang="ru-RU" sz="2200" dirty="0" smtClean="0"/>
              <a:t> фасции (стрелки), перекрывающие седалищно-анальное пространство (IA), разделенные </a:t>
            </a:r>
            <a:r>
              <a:rPr lang="ru-RU" sz="2200" dirty="0" err="1" smtClean="0"/>
              <a:t>мышцей-леватором</a:t>
            </a:r>
            <a:r>
              <a:rPr lang="ru-RU" sz="2200" dirty="0" smtClean="0"/>
              <a:t> (стрелки). OI = внутренние запирательные мышцы, R = прямая кишка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3372255" cy="280643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7586" name="Picture 2" descr="C:\Users\User\AppData\Local\Packages\Microsoft.Windows.Photos_8wekyb3d8bbwe\TempState\ShareServiceTempFolder\корональное 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636" y="1095646"/>
            <a:ext cx="2167377" cy="2295758"/>
          </a:xfrm>
          <a:prstGeom prst="rect">
            <a:avLst/>
          </a:prstGeom>
          <a:noFill/>
        </p:spPr>
      </p:pic>
      <p:pic>
        <p:nvPicPr>
          <p:cNvPr id="67588" name="Picture 4" descr="C:\Users\User\AppData\Local\Packages\Microsoft.Windows.Photos_8wekyb3d8bbwe\TempState\ShareServiceTempFolder\корональное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774" y="1666335"/>
            <a:ext cx="2338821" cy="278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75" y="248055"/>
            <a:ext cx="8080443" cy="628650"/>
          </a:xfrm>
        </p:spPr>
        <p:txBody>
          <a:bodyPr/>
          <a:lstStyle/>
          <a:p>
            <a:pPr algn="ctr"/>
            <a:r>
              <a:rPr lang="ru-RU" dirty="0" smtClean="0"/>
              <a:t>Анатомические </a:t>
            </a:r>
            <a:r>
              <a:rPr lang="ru-RU" dirty="0" err="1" smtClean="0"/>
              <a:t>внебрюшинные</a:t>
            </a:r>
            <a:r>
              <a:rPr lang="ru-RU" dirty="0" smtClean="0"/>
              <a:t> пространства таза.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аксиальной проекции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B) Аксиальное Т2-взвешенное </a:t>
            </a:r>
            <a:r>
              <a:rPr lang="ru-RU" dirty="0" err="1" smtClean="0"/>
              <a:t>МР-изображение</a:t>
            </a:r>
            <a:r>
              <a:rPr lang="ru-RU" dirty="0" smtClean="0"/>
              <a:t> определяет </a:t>
            </a:r>
            <a:r>
              <a:rPr lang="ru-RU" dirty="0" err="1" smtClean="0"/>
              <a:t>превезикальное</a:t>
            </a:r>
            <a:r>
              <a:rPr lang="ru-RU" dirty="0" smtClean="0"/>
              <a:t> (</a:t>
            </a:r>
            <a:r>
              <a:rPr lang="ru-RU" dirty="0" err="1" smtClean="0"/>
              <a:t>PrV</a:t>
            </a:r>
            <a:r>
              <a:rPr lang="ru-RU" dirty="0" smtClean="0"/>
              <a:t>) и </a:t>
            </a:r>
            <a:r>
              <a:rPr lang="ru-RU" dirty="0" err="1" smtClean="0"/>
              <a:t>паравезикальное</a:t>
            </a:r>
            <a:r>
              <a:rPr lang="ru-RU" dirty="0" smtClean="0"/>
              <a:t> (</a:t>
            </a:r>
            <a:r>
              <a:rPr lang="ru-RU" dirty="0" err="1" smtClean="0"/>
              <a:t>PaV</a:t>
            </a:r>
            <a:r>
              <a:rPr lang="ru-RU" dirty="0" smtClean="0"/>
              <a:t>) пространства, прилегающие к мочевому пузырю (</a:t>
            </a:r>
            <a:r>
              <a:rPr lang="ru-RU" dirty="0" err="1" smtClean="0"/>
              <a:t>Bl</a:t>
            </a:r>
            <a:r>
              <a:rPr lang="ru-RU" dirty="0" smtClean="0"/>
              <a:t>), разделенные нижними </a:t>
            </a:r>
            <a:r>
              <a:rPr lang="ru-RU" dirty="0" err="1" smtClean="0"/>
              <a:t>эпигастральными</a:t>
            </a:r>
            <a:r>
              <a:rPr lang="ru-RU" dirty="0" smtClean="0"/>
              <a:t> сосудами (стрелки)</a:t>
            </a:r>
          </a:p>
          <a:p>
            <a:endParaRPr lang="ru-RU" dirty="0"/>
          </a:p>
        </p:txBody>
      </p:sp>
      <p:pic>
        <p:nvPicPr>
          <p:cNvPr id="5" name="Содержимое 4" descr="аксильное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3558" y="835514"/>
            <a:ext cx="3281464" cy="38179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52" y="317769"/>
            <a:ext cx="7808068" cy="849549"/>
          </a:xfrm>
        </p:spPr>
        <p:txBody>
          <a:bodyPr/>
          <a:lstStyle/>
          <a:p>
            <a:pPr algn="ctr"/>
            <a:r>
              <a:rPr lang="ru-RU" dirty="0" smtClean="0"/>
              <a:t>Анатомические </a:t>
            </a:r>
            <a:r>
              <a:rPr lang="ru-RU" dirty="0" err="1" smtClean="0"/>
              <a:t>внебрюшинные</a:t>
            </a:r>
            <a:r>
              <a:rPr lang="ru-RU" dirty="0" smtClean="0"/>
              <a:t> пространства таза.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аксиальной проекции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(D) Аксиальное Т2-взвешенное </a:t>
            </a:r>
            <a:r>
              <a:rPr lang="ru-RU" dirty="0" err="1" smtClean="0"/>
              <a:t>МР-изображение</a:t>
            </a:r>
            <a:r>
              <a:rPr lang="ru-RU" dirty="0" smtClean="0"/>
              <a:t> определяет </a:t>
            </a:r>
            <a:r>
              <a:rPr lang="ru-RU" dirty="0" err="1" smtClean="0"/>
              <a:t>параректальные</a:t>
            </a:r>
            <a:r>
              <a:rPr lang="ru-RU" dirty="0" smtClean="0"/>
              <a:t> пространства (</a:t>
            </a:r>
            <a:r>
              <a:rPr lang="ru-RU" dirty="0" err="1" smtClean="0"/>
              <a:t>PaR</a:t>
            </a:r>
            <a:r>
              <a:rPr lang="ru-RU" dirty="0" smtClean="0"/>
              <a:t>), расположенные </a:t>
            </a:r>
            <a:r>
              <a:rPr lang="ru-RU" dirty="0" err="1" smtClean="0"/>
              <a:t>латеральнее</a:t>
            </a:r>
            <a:r>
              <a:rPr lang="ru-RU" dirty="0" smtClean="0"/>
              <a:t> </a:t>
            </a:r>
            <a:r>
              <a:rPr lang="ru-RU" dirty="0" err="1" smtClean="0"/>
              <a:t>мезоректума</a:t>
            </a:r>
            <a:r>
              <a:rPr lang="ru-RU" dirty="0" smtClean="0"/>
              <a:t> и </a:t>
            </a:r>
            <a:r>
              <a:rPr lang="ru-RU" dirty="0" err="1" smtClean="0"/>
              <a:t>медиальнее</a:t>
            </a:r>
            <a:r>
              <a:rPr lang="ru-RU" dirty="0" smtClean="0"/>
              <a:t> внутренних запирательных мышц (OI), а также </a:t>
            </a:r>
            <a:r>
              <a:rPr lang="ru-RU" dirty="0" err="1" smtClean="0"/>
              <a:t>пресакральное</a:t>
            </a:r>
            <a:r>
              <a:rPr lang="ru-RU" dirty="0" smtClean="0"/>
              <a:t> пространство (</a:t>
            </a:r>
            <a:r>
              <a:rPr lang="ru-RU" dirty="0" err="1" smtClean="0"/>
              <a:t>PrS</a:t>
            </a:r>
            <a:r>
              <a:rPr lang="ru-RU" dirty="0" smtClean="0"/>
              <a:t>) сзади. R = прямая кишка, S = крестец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аксиальное 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06230" y="877246"/>
            <a:ext cx="3294434" cy="382346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27" y="719847"/>
            <a:ext cx="7490297" cy="408561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Анатомические </a:t>
            </a:r>
            <a:r>
              <a:rPr lang="ru-RU" dirty="0" err="1" smtClean="0"/>
              <a:t>внебрюшинные</a:t>
            </a:r>
            <a:r>
              <a:rPr lang="ru-RU" dirty="0" smtClean="0"/>
              <a:t> пространства таза. </a:t>
            </a:r>
            <a:r>
              <a:rPr lang="ru-RU" dirty="0" err="1" smtClean="0"/>
              <a:t>МРТ-изображение</a:t>
            </a:r>
            <a:r>
              <a:rPr lang="ru-RU" dirty="0" smtClean="0"/>
              <a:t> в аксиальной проекции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(F) Аксиальное Т2-взвешенное </a:t>
            </a:r>
            <a:r>
              <a:rPr lang="ru-RU" dirty="0" err="1" smtClean="0"/>
              <a:t>МР-изображение</a:t>
            </a:r>
            <a:r>
              <a:rPr lang="ru-RU" dirty="0" smtClean="0"/>
              <a:t> показывает, что седалищно-анальное пространство (синий контур) имеет U-образную форму и расположено ниже мышцы</a:t>
            </a:r>
          </a:p>
          <a:p>
            <a:endParaRPr lang="ru-RU" dirty="0"/>
          </a:p>
        </p:txBody>
      </p:sp>
      <p:pic>
        <p:nvPicPr>
          <p:cNvPr id="5" name="Содержимое 4" descr="аксиальное 3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2569" y="817624"/>
            <a:ext cx="3534383" cy="38578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i="1" dirty="0"/>
              <a:t>Агрессивная ангиомиксома </a:t>
            </a:r>
            <a:r>
              <a:rPr lang="ru" sz="2400" dirty="0" smtClean="0"/>
              <a:t/>
            </a:r>
            <a:br>
              <a:rPr lang="ru" sz="2400" dirty="0" smtClean="0"/>
            </a:br>
            <a:r>
              <a:rPr lang="ru" sz="2400" dirty="0"/>
              <a:t/>
            </a:r>
            <a:br>
              <a:rPr lang="ru" sz="2400" dirty="0"/>
            </a:br>
            <a:r>
              <a:rPr lang="ru" sz="2400" dirty="0" smtClean="0"/>
              <a:t>Редкий </a:t>
            </a:r>
            <a:r>
              <a:rPr lang="ru" sz="2400" dirty="0"/>
              <a:t>вид опухоли, впервые описанной в 1983 году. Чаще страдают женщины среднего возраста (9:1). Симптомы связаны с локальными массовыми эффектами, такими как дизурия и дискомфорт. Тазовая диафрагма и мошонка часто поражены. Размер опухоли при поступлении обычно больше 10 см.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Агрессивные ангиомиксомы – это опухоли, которые могут смещать соседние органы, но при этом не </a:t>
            </a:r>
            <a:r>
              <a:rPr lang="ru" sz="2400" dirty="0" smtClean="0"/>
              <a:t>инвазивны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270</TotalTime>
  <Words>995</Words>
  <Application>Microsoft Office PowerPoint</Application>
  <PresentationFormat>Экран (16:9)</PresentationFormat>
  <Paragraphs>74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Proxima Nova</vt:lpstr>
      <vt:lpstr>Bookman Old Style</vt:lpstr>
      <vt:lpstr>Gill Sans MT</vt:lpstr>
      <vt:lpstr>Wingdings 3</vt:lpstr>
      <vt:lpstr>Alfa Slab One</vt:lpstr>
      <vt:lpstr>Cambria</vt:lpstr>
      <vt:lpstr>Calibri</vt:lpstr>
      <vt:lpstr>Wingdings</vt:lpstr>
      <vt:lpstr>Начальная</vt:lpstr>
      <vt:lpstr>Федеральное государственное бюджетное образовательное учреждение высшего образования “Красноярский государственный медицинский университет им. В.Ф. Войно-Ясенецкого Кафедра лучевой диагностики ИПО    Редкие мезенхимальные опухоли таза    </vt:lpstr>
      <vt:lpstr>Классификация опухолей таза </vt:lpstr>
      <vt:lpstr>Диагностика опухолей таза:    1. УЗИ   2. КТ   3. МРТ (является более предпочтительным методом исследования)   </vt:lpstr>
      <vt:lpstr>Анатомические внебрюшинные пространства таза. МРТ-изображение в саггитальной проекции</vt:lpstr>
      <vt:lpstr>Анатомические внебрюшинные пространства таза. МРТ-изображение в корональной проекции</vt:lpstr>
      <vt:lpstr>Анатомические внебрюшинные пространства таза. МРТ-изображение в аксиальной проекции</vt:lpstr>
      <vt:lpstr>Анатомические внебрюшинные пространства таза. МРТ-изображение в аксиальной проекции </vt:lpstr>
      <vt:lpstr>  Анатомические внебрюшинные пространства таза. МРТ-изображение в аксиальной проекции </vt:lpstr>
      <vt:lpstr>Агрессивная ангиомиксома   Редкий вид опухоли, впервые описанной в 1983 году. Чаще страдают женщины среднего возраста (9:1). Симптомы связаны с локальными массовыми эффектами, такими как дизурия и дискомфорт. Тазовая диафрагма и мошонка часто поражены. Размер опухоли при поступлении обычно больше 10 см. Агрессивные ангиомиксомы – это опухоли, которые могут смещать соседние органы, но при этом не инвазивны</vt:lpstr>
      <vt:lpstr>Признаки при визуализации:     1. На компьютерной томографии (КТ) они представляют собой четко очерченное образование, которое имеет более темный цвет (гипоаттенюация) по сравнению с окружающими мышцами.  2. На магнитно-резонансной томографии (МРТ) агрессивная ангиомиксома демонстрирует гиперинтенсивный сигнал на T2-взвешенных последовательностях и гипоинтенсивный сигнал на T1-взвешенных последовательностях. Это связано с наличием миксоидной составляющей.  3. После введения контрастного вещества агрессивные ангиомиксомы резко увеличиваются как на КТ, так и на МРТ.  4. Характерным признаком агрессивной ангиомиксомы на МРТ является ламинированный или закрученный паттерн чередующихся полос низкой интенсивности на T2-взвешенных и постконтрастных последовательностях. Хотя этот признак не является патогномоничным, его чаще всего наблюдают при данном заболевании.  5. Умеренное поглощение фтордезоксиглюкозы (ФДГ) может быть выявлено при позитронно-эмиссионной томографии (ПЭТ) в связи с наличием обширной сосудистой структуры в ангиомиксоме  </vt:lpstr>
      <vt:lpstr>Агрессивная ангиомиксома у женщины 26 лет. Аксиальная проекция   </vt:lpstr>
      <vt:lpstr>Агрессивная ангиомиксома у женщины 26 лет. Корональная проекция    </vt:lpstr>
      <vt:lpstr>Агрессивная ангиомиксома у женщины 26 лет. МРТ-изображение в сагиттальной проекции после контрастирования  </vt:lpstr>
      <vt:lpstr>Агрессивная ангиомиксома у 23-летней женщины. КТ-изображение в аксиальной проекции</vt:lpstr>
      <vt:lpstr>Агрессивная ангиомиксома у 23-летней женщины. МРТ-изображение в сагиттальной и аксиальной проекции</vt:lpstr>
      <vt:lpstr>Агрессивная ангиомиксома у 23-летней женщины. Микропрепарат.  </vt:lpstr>
      <vt:lpstr>Агрессивная ангиомиксома у 23-летней женщины. Микропрепарат.</vt:lpstr>
      <vt:lpstr>Агрессивная ангиомиксома у 23-летней женщины. Микропрепарат.</vt:lpstr>
      <vt:lpstr>Агрессивная ангиомиксома у 50-летней женщины.МРТ-изображение в сагиттальной и аксиальной проекции.     Агрессивная ангиомиксома у 50-летней женщины, получавшей гормональную терапию. Сагиттальные Т2-взвешенные изображения FSE (А) и аксиальные Т1-взвешенные постконтрастные МР-изображения, полученные через 5 месяцев после терапии тамоксифеном, очерчивают образование (*), которое простирается от паравезикального пространства таза до седалищно-анальной ямки (IA). После гормональной терапии размер, усиление и интенсивность сигнала Т2 уменьшились. Опухоль оставалась стабильной на фоне гормонального лечения более 10 лет. Bl = мочевой пузырь, L = мышца, поднимающая задний проход, OI = внутренняя запирательная мышца, Ur = уретра, V = влагалище</vt:lpstr>
      <vt:lpstr>Клеточная ангиофиброма  -Встречается как у женщин, так и у мужчин, чаще у женщин моложе 50 лет и у мужчин старше 60 лет.   -Обычно безболезненная   -Размеры опухоли могут варьироваться от менее 1 см до 25 см.   -При визуализации опухоль четко очерчена, имеет интенсивное однородное увеличение при t1-взвешенной визуализации и гетерогенную интенсивность сигнала т2.   Рекомендуемое лечение — полная хирургическая резекция с последующим наблюдением. Рецидивы редки, метастазы не описаны </vt:lpstr>
      <vt:lpstr>Клеточная ангиофиброма у мужчины 60 лет. КТ-изображение в корональной проекции.</vt:lpstr>
      <vt:lpstr>Клеточная ангиофиброма у мужчины 60 лет. МРТ-изображение в корональной и сагиттальной проекции.</vt:lpstr>
      <vt:lpstr>Клеточная ангиофиброма у мужчины 63 лет. МРТ-изображение в асиальной проекции.  Показано образование размером 4 см (*) в правом седалищном пространстве (IA), которое является гиперинтенсивным в Т2 и гипоинтенсивным в Т1, что соответствует миксоидной ткани. Она хорошо очерчена и прилегает к мышце, поднимающей задний проход, но не прорастает (стрелки на рисунках А и В). Масса демонстрирует высокую интенсивность сигнала на карте АЦП, что является вторичным по отношению к эффекту просвечивания Т2</vt:lpstr>
      <vt:lpstr>Конец первой части..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“Красноярский государственный медицинский университет им. В.Ф. Войно-Ясенецкого Кафедра лучевой диагностики ИПО   Редкие мезенхимальные опухоли таза</dc:title>
  <dc:creator>User</dc:creator>
  <cp:lastModifiedBy>User</cp:lastModifiedBy>
  <cp:revision>32</cp:revision>
  <dcterms:modified xsi:type="dcterms:W3CDTF">2024-02-07T08:46:08Z</dcterms:modified>
</cp:coreProperties>
</file>