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09" r:id="rId5"/>
    <p:sldId id="310" r:id="rId6"/>
    <p:sldId id="298" r:id="rId7"/>
    <p:sldId id="259" r:id="rId8"/>
    <p:sldId id="260" r:id="rId9"/>
    <p:sldId id="261" r:id="rId10"/>
    <p:sldId id="303" r:id="rId11"/>
    <p:sldId id="262" r:id="rId12"/>
    <p:sldId id="263" r:id="rId13"/>
    <p:sldId id="265" r:id="rId14"/>
    <p:sldId id="266" r:id="rId15"/>
    <p:sldId id="267" r:id="rId16"/>
    <p:sldId id="268" r:id="rId17"/>
    <p:sldId id="307" r:id="rId18"/>
    <p:sldId id="269" r:id="rId19"/>
    <p:sldId id="270" r:id="rId20"/>
    <p:sldId id="271" r:id="rId21"/>
    <p:sldId id="272" r:id="rId22"/>
    <p:sldId id="273" r:id="rId23"/>
    <p:sldId id="308" r:id="rId24"/>
    <p:sldId id="297" r:id="rId25"/>
    <p:sldId id="274" r:id="rId26"/>
    <p:sldId id="275" r:id="rId27"/>
    <p:sldId id="291" r:id="rId28"/>
    <p:sldId id="276" r:id="rId29"/>
    <p:sldId id="277" r:id="rId30"/>
    <p:sldId id="278" r:id="rId31"/>
    <p:sldId id="279" r:id="rId32"/>
    <p:sldId id="280" r:id="rId33"/>
    <p:sldId id="295" r:id="rId34"/>
    <p:sldId id="293" r:id="rId35"/>
    <p:sldId id="294" r:id="rId36"/>
    <p:sldId id="296" r:id="rId37"/>
    <p:sldId id="302" r:id="rId38"/>
    <p:sldId id="300" r:id="rId39"/>
    <p:sldId id="281" r:id="rId40"/>
    <p:sldId id="282" r:id="rId41"/>
    <p:sldId id="283" r:id="rId42"/>
    <p:sldId id="285" r:id="rId43"/>
    <p:sldId id="286" r:id="rId44"/>
    <p:sldId id="305" r:id="rId45"/>
    <p:sldId id="287" r:id="rId46"/>
    <p:sldId id="292" r:id="rId47"/>
    <p:sldId id="288" r:id="rId48"/>
    <p:sldId id="289" r:id="rId49"/>
    <p:sldId id="290" r:id="rId50"/>
    <p:sldId id="306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9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55A31-F7A9-45A2-8123-11BF5D0B22DC}" type="datetimeFigureOut">
              <a:rPr lang="ru-RU" smtClean="0"/>
              <a:t>23.06.2016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F5FB72-94BC-4A94-A54D-CC368DC14EE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55A31-F7A9-45A2-8123-11BF5D0B22DC}" type="datetimeFigureOut">
              <a:rPr lang="ru-RU" smtClean="0"/>
              <a:t>23.06.2016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F5FB72-94BC-4A94-A54D-CC368DC14E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55A31-F7A9-45A2-8123-11BF5D0B22DC}" type="datetimeFigureOut">
              <a:rPr lang="ru-RU" smtClean="0"/>
              <a:t>23.06.2016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F5FB72-94BC-4A94-A54D-CC368DC14E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55A31-F7A9-45A2-8123-11BF5D0B22DC}" type="datetimeFigureOut">
              <a:rPr lang="ru-RU" smtClean="0"/>
              <a:t>23.06.2016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F5FB72-94BC-4A94-A54D-CC368DC14E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55A31-F7A9-45A2-8123-11BF5D0B22DC}" type="datetimeFigureOut">
              <a:rPr lang="ru-RU" smtClean="0"/>
              <a:t>23.06.2016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F5FB72-94BC-4A94-A54D-CC368DC14EE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55A31-F7A9-45A2-8123-11BF5D0B22DC}" type="datetimeFigureOut">
              <a:rPr lang="ru-RU" smtClean="0"/>
              <a:t>23.06.2016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F5FB72-94BC-4A94-A54D-CC368DC14E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55A31-F7A9-45A2-8123-11BF5D0B22DC}" type="datetimeFigureOut">
              <a:rPr lang="ru-RU" smtClean="0"/>
              <a:t>23.06.2016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F5FB72-94BC-4A94-A54D-CC368DC14E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55A31-F7A9-45A2-8123-11BF5D0B22DC}" type="datetimeFigureOut">
              <a:rPr lang="ru-RU" smtClean="0"/>
              <a:t>23.06.2016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F5FB72-94BC-4A94-A54D-CC368DC14E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55A31-F7A9-45A2-8123-11BF5D0B22DC}" type="datetimeFigureOut">
              <a:rPr lang="ru-RU" smtClean="0"/>
              <a:t>23.06.2016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F5FB72-94BC-4A94-A54D-CC368DC14EE3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55A31-F7A9-45A2-8123-11BF5D0B22DC}" type="datetimeFigureOut">
              <a:rPr lang="ru-RU" smtClean="0"/>
              <a:t>23.06.2016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F5FB72-94BC-4A94-A54D-CC368DC14E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55A31-F7A9-45A2-8123-11BF5D0B22DC}" type="datetimeFigureOut">
              <a:rPr lang="ru-RU" smtClean="0"/>
              <a:t>23.06.2016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F5FB72-94BC-4A94-A54D-CC368DC14EE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1155A31-F7A9-45A2-8123-11BF5D0B22DC}" type="datetimeFigureOut">
              <a:rPr lang="ru-RU" smtClean="0"/>
              <a:t>23.06.2016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3F5FB72-94BC-4A94-A54D-CC368DC14EE3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772816"/>
            <a:ext cx="7406640" cy="334439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/>
                <a:latin typeface="Arial Black" panose="020B0A04020102020204" pitchFamily="34" charset="0"/>
              </a:rPr>
              <a:t>ИСТОРИЯ ЦЕНТРАЛЬНОЙ НАУЧНО-ИССЛЕДОВАТЕЛЬСКОЙ ЛАБОРАТОРИИ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03941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17" y="173298"/>
            <a:ext cx="4177822" cy="54006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23" y="173298"/>
            <a:ext cx="3638674" cy="5559958"/>
          </a:xfrm>
        </p:spPr>
      </p:pic>
      <p:sp>
        <p:nvSpPr>
          <p:cNvPr id="8" name="Заголовок 5"/>
          <p:cNvSpPr>
            <a:spLocks noGrp="1"/>
          </p:cNvSpPr>
          <p:nvPr>
            <p:ph type="title"/>
          </p:nvPr>
        </p:nvSpPr>
        <p:spPr>
          <a:xfrm>
            <a:off x="1330554" y="5606150"/>
            <a:ext cx="3425500" cy="839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Аспирант Иванов В.В. </a:t>
            </a:r>
            <a:r>
              <a:rPr lang="ru-RU" sz="2800" dirty="0" smtClean="0"/>
              <a:t>за работой</a:t>
            </a:r>
            <a:endParaRPr lang="ru-RU" sz="2800" dirty="0"/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5231890" y="5736299"/>
            <a:ext cx="3979576" cy="83624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dirty="0" smtClean="0"/>
              <a:t>Выступление</a:t>
            </a:r>
          </a:p>
          <a:p>
            <a:pPr algn="ctr"/>
            <a:r>
              <a:rPr lang="ru-RU" sz="2800" dirty="0" smtClean="0"/>
              <a:t>на конференции.</a:t>
            </a:r>
          </a:p>
          <a:p>
            <a:pPr algn="ctr"/>
            <a:r>
              <a:rPr lang="ru-RU" sz="2800" dirty="0" smtClean="0"/>
              <a:t>Иванов В.В.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11664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115616" y="620688"/>
            <a:ext cx="3657600" cy="4663440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ru-RU" dirty="0"/>
              <a:t>С 1977 по 1982 год заведовал лабораторией В.В Иванов, который после защиты докторской диссертации ушел на заведование кафедрой патологической физиологии.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0"/>
            <a:ext cx="4347972" cy="5832648"/>
          </a:xfrm>
        </p:spPr>
      </p:pic>
      <p:sp>
        <p:nvSpPr>
          <p:cNvPr id="7" name="Заголовок 5"/>
          <p:cNvSpPr>
            <a:spLocks noGrp="1"/>
          </p:cNvSpPr>
          <p:nvPr>
            <p:ph type="title"/>
          </p:nvPr>
        </p:nvSpPr>
        <p:spPr>
          <a:xfrm>
            <a:off x="1619672" y="5517232"/>
            <a:ext cx="4320480" cy="54292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В.В. Иванов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54532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7624" y="1628800"/>
            <a:ext cx="3657600" cy="2592288"/>
          </a:xfrm>
        </p:spPr>
        <p:txBody>
          <a:bodyPr/>
          <a:lstStyle/>
          <a:p>
            <a:pPr marL="82296" indent="0">
              <a:buNone/>
            </a:pPr>
            <a:r>
              <a:rPr lang="ru-RU" dirty="0"/>
              <a:t>В 1982 году пришел на заведование Ю.П. </a:t>
            </a:r>
            <a:r>
              <a:rPr lang="ru-RU" dirty="0" err="1"/>
              <a:t>Лужнов</a:t>
            </a:r>
            <a:r>
              <a:rPr lang="ru-RU" dirty="0"/>
              <a:t>, который ушел на кафедру биохимии доцентом.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20688"/>
            <a:ext cx="4124016" cy="5688632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31640" y="5229200"/>
            <a:ext cx="3528392" cy="1008112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dirty="0" smtClean="0"/>
              <a:t>Ю.П. </a:t>
            </a:r>
            <a:r>
              <a:rPr lang="ru-RU" sz="2800" dirty="0" err="1" smtClean="0"/>
              <a:t>Лужнов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заведующий ЦНИЛ</a:t>
            </a:r>
            <a:br>
              <a:rPr lang="ru-RU" sz="2800" dirty="0" smtClean="0"/>
            </a:br>
            <a:r>
              <a:rPr lang="ru-RU" sz="2800" dirty="0" smtClean="0"/>
              <a:t>1982-1986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19155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8" y="188640"/>
            <a:ext cx="3240360" cy="648072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ru-RU" sz="2100" dirty="0"/>
              <a:t>За эти годы существенно улучшилась материально-техническая база ЦНИЛ. В 1983 году дополнительно выделены помещения цокольного этажа, в котором развернута радиологическая лаборатория, лаборатория по производству Т-</a:t>
            </a:r>
            <a:r>
              <a:rPr lang="ru-RU" sz="2100" dirty="0" err="1"/>
              <a:t>активина</a:t>
            </a:r>
            <a:r>
              <a:rPr lang="ru-RU" sz="2100" dirty="0"/>
              <a:t>, </a:t>
            </a:r>
            <a:r>
              <a:rPr lang="ru-RU" sz="2100" dirty="0" err="1"/>
              <a:t>центрифужный</a:t>
            </a:r>
            <a:r>
              <a:rPr lang="ru-RU" sz="2100" dirty="0"/>
              <a:t> зал, иммунологический бокс. Закуплена современное оборудование, отечественное и импортное.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649"/>
            <a:ext cx="4320479" cy="5695178"/>
          </a:xfrm>
        </p:spPr>
      </p:pic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4319464" y="5949280"/>
            <a:ext cx="4824536" cy="792088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/>
              <a:t>Зав. Морфологическим отделом </a:t>
            </a:r>
            <a:br>
              <a:rPr lang="ru-RU" sz="2200" dirty="0" smtClean="0"/>
            </a:br>
            <a:r>
              <a:rPr lang="ru-RU" sz="2200" dirty="0" smtClean="0"/>
              <a:t>Захарова Л.Б., </a:t>
            </a:r>
            <a:r>
              <a:rPr lang="ru-RU" sz="2200" dirty="0" err="1" smtClean="0"/>
              <a:t>м.н.с</a:t>
            </a:r>
            <a:r>
              <a:rPr lang="ru-RU" sz="2200" dirty="0" smtClean="0"/>
              <a:t>. Гитлина А.Г., лаборант </a:t>
            </a:r>
            <a:r>
              <a:rPr lang="ru-RU" sz="2200" dirty="0" err="1" smtClean="0"/>
              <a:t>Сорокопуд</a:t>
            </a:r>
            <a:r>
              <a:rPr lang="ru-RU" sz="2200" dirty="0" smtClean="0"/>
              <a:t> В.И.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241492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57" y="332656"/>
            <a:ext cx="4184205" cy="590465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87616" y="404664"/>
            <a:ext cx="3456384" cy="6220072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ru-RU" sz="2000" dirty="0"/>
              <a:t>Это разделительная техника, успешно применяемая для очистки биологических препаратов, получения Т-</a:t>
            </a:r>
            <a:r>
              <a:rPr lang="ru-RU" sz="2000" dirty="0" err="1"/>
              <a:t>активина</a:t>
            </a:r>
            <a:r>
              <a:rPr lang="ru-RU" sz="2000" dirty="0"/>
              <a:t> (ультрацентрифуги). Оборудование радиологической лаборатории, позволяющее проводить </a:t>
            </a:r>
            <a:r>
              <a:rPr lang="ru-RU" sz="2000" dirty="0" err="1"/>
              <a:t>радиоиммунологические</a:t>
            </a:r>
            <a:r>
              <a:rPr lang="ru-RU" sz="2000" dirty="0"/>
              <a:t> исследования. В это время уже существовали морфологический отдел (зав. </a:t>
            </a:r>
            <a:r>
              <a:rPr lang="ru-RU" sz="2000" dirty="0" err="1"/>
              <a:t>с.н.с</a:t>
            </a:r>
            <a:r>
              <a:rPr lang="ru-RU" sz="2000" dirty="0"/>
              <a:t>. А.Г. Гитлина), биохимический отдел (зав. Н.П. </a:t>
            </a:r>
            <a:r>
              <a:rPr lang="ru-RU" sz="2000" dirty="0" smtClean="0"/>
              <a:t>Ларионов), иммунологический </a:t>
            </a:r>
            <a:r>
              <a:rPr lang="ru-RU" sz="2000" dirty="0"/>
              <a:t>(зав. В.И. Ратников), </a:t>
            </a:r>
            <a:r>
              <a:rPr lang="ru-RU" sz="2000" dirty="0" smtClean="0"/>
              <a:t>радиоизотопный </a:t>
            </a:r>
            <a:r>
              <a:rPr lang="ru-RU" sz="2000" dirty="0"/>
              <a:t>(зав. Н.А. </a:t>
            </a:r>
            <a:r>
              <a:rPr lang="ru-RU" sz="2000" dirty="0" err="1"/>
              <a:t>Светлаков</a:t>
            </a:r>
            <a:r>
              <a:rPr lang="ru-RU" sz="2000" dirty="0"/>
              <a:t>).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03648" y="6237312"/>
            <a:ext cx="4320480" cy="542920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/>
              <a:t>с.н.с</a:t>
            </a:r>
            <a:r>
              <a:rPr lang="ru-RU" sz="2800" dirty="0" smtClean="0"/>
              <a:t>.  А.Г. Гитлина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883211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7624" y="476672"/>
            <a:ext cx="7704856" cy="5832648"/>
          </a:xfrm>
        </p:spPr>
        <p:txBody>
          <a:bodyPr>
            <a:noAutofit/>
          </a:bodyPr>
          <a:lstStyle/>
          <a:p>
            <a:pPr marL="82296" indent="0" algn="just">
              <a:buNone/>
            </a:pPr>
            <a:r>
              <a:rPr lang="ru-RU" sz="2400" dirty="0"/>
              <a:t>Организован в 1985 году отдел экспериментальных животных, задачами которого было, во-первых, осуществление консультативно-методической помощи при постановке экспериментов, создание экспериментальных моделей, а во-вторых осуществление контроля за соблюдением санитарных правил по устройству, оборудованию и содержанию вивариев и контроля за выполнением правил гуманного обращения с животными. Так как необходимы были исследования в области </a:t>
            </a:r>
            <a:r>
              <a:rPr lang="ru-RU" sz="2400" dirty="0" err="1"/>
              <a:t>профпатологии</a:t>
            </a:r>
            <a:r>
              <a:rPr lang="ru-RU" sz="2400" dirty="0"/>
              <a:t> – исследование механизмов действия вредных факторов окружающей среды на организм назрела необходимость в создании на базе ЦНИЛ центральной затравочной. Были закуплены соответствующие ГОСТу затравочные камеры, выделено помещение с хорошей принудительной вентиляцией. </a:t>
            </a:r>
          </a:p>
        </p:txBody>
      </p:sp>
    </p:spTree>
    <p:extLst>
      <p:ext uri="{BB962C8B-B14F-4D97-AF65-F5344CB8AC3E}">
        <p14:creationId xmlns:p14="http://schemas.microsoft.com/office/powerpoint/2010/main" val="1634837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260648"/>
            <a:ext cx="5362633" cy="410445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32" y="4797152"/>
            <a:ext cx="7668344" cy="1899593"/>
          </a:xfrm>
        </p:spPr>
        <p:txBody>
          <a:bodyPr>
            <a:normAutofit fontScale="70000" lnSpcReduction="20000"/>
          </a:bodyPr>
          <a:lstStyle/>
          <a:p>
            <a:pPr marL="82296" indent="0" algn="just">
              <a:buNone/>
            </a:pPr>
            <a:r>
              <a:rPr lang="ru-RU" dirty="0" smtClean="0"/>
              <a:t>Результаты работы внедрены на самых различных уровнях: международном – внесены в документы ВОЗ по химической безопасности; союзном – методические рекомендации к морфологическому изучению </a:t>
            </a:r>
            <a:r>
              <a:rPr lang="ru-RU" dirty="0" err="1" smtClean="0"/>
              <a:t>гепатотоксического</a:t>
            </a:r>
            <a:r>
              <a:rPr lang="ru-RU" dirty="0" smtClean="0"/>
              <a:t> действия факторов окружающей среды, экспозиция на ВДНХ, утверждены в Госкомизобретений на республиканском уровне методические рекомендации и на местном 16 рацпредложений. </a:t>
            </a:r>
            <a:endParaRPr lang="ru-RU" dirty="0"/>
          </a:p>
        </p:txBody>
      </p:sp>
      <p:sp>
        <p:nvSpPr>
          <p:cNvPr id="12" name="Объект 3"/>
          <p:cNvSpPr txBox="1">
            <a:spLocks/>
          </p:cNvSpPr>
          <p:nvPr/>
        </p:nvSpPr>
        <p:spPr>
          <a:xfrm>
            <a:off x="6660232" y="404664"/>
            <a:ext cx="2395718" cy="388843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Font typeface="Wingdings 2"/>
              <a:buNone/>
            </a:pPr>
            <a:r>
              <a:rPr lang="ru-RU" dirty="0" smtClean="0"/>
              <a:t>В ЦНИЛ с 1965 по 1990 год было три научных тематики, это «Закономерности </a:t>
            </a:r>
            <a:r>
              <a:rPr lang="ru-RU" dirty="0" err="1" smtClean="0"/>
              <a:t>плодо</a:t>
            </a:r>
            <a:r>
              <a:rPr lang="ru-RU" dirty="0" smtClean="0"/>
              <a:t>-материнских отношений», «Влияние факторов внешней среды на структуру и функцию органов и систем», «Гнойная рана». 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78133" y="4293096"/>
            <a:ext cx="5472608" cy="5429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Иванов В.В., </a:t>
            </a:r>
            <a:r>
              <a:rPr lang="ru-RU" sz="2800" dirty="0" err="1" smtClean="0"/>
              <a:t>Лужнов</a:t>
            </a:r>
            <a:r>
              <a:rPr lang="ru-RU" sz="2800" dirty="0" smtClean="0"/>
              <a:t> Ю.П. за работой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63501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5616" y="6093296"/>
            <a:ext cx="7704856" cy="648072"/>
          </a:xfrm>
        </p:spPr>
        <p:txBody>
          <a:bodyPr/>
          <a:lstStyle/>
          <a:p>
            <a:pPr marL="82296" indent="0">
              <a:buNone/>
            </a:pPr>
            <a:r>
              <a:rPr lang="ru-RU" dirty="0"/>
              <a:t>В 1986 году заведующим стал Ю.В. </a:t>
            </a:r>
            <a:r>
              <a:rPr lang="ru-RU" dirty="0" err="1"/>
              <a:t>Котловский</a:t>
            </a:r>
            <a:r>
              <a:rPr lang="ru-RU" dirty="0"/>
              <a:t>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4977193" cy="324036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332" y="2492896"/>
            <a:ext cx="480053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70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5616" y="116632"/>
            <a:ext cx="7848872" cy="6624736"/>
          </a:xfrm>
        </p:spPr>
        <p:txBody>
          <a:bodyPr>
            <a:normAutofit fontScale="85000" lnSpcReduction="20000"/>
          </a:bodyPr>
          <a:lstStyle/>
          <a:p>
            <a:pPr marL="82296" indent="0" algn="just">
              <a:buNone/>
            </a:pPr>
            <a:r>
              <a:rPr lang="ru-RU" dirty="0"/>
              <a:t>При наличии бюджетного финансирования в 1986 году ЦНИЛ была самым крупным подразделением института, насчитывающим 48 сотрудников и имевшим неплохую материально-техническую базу. Ректор института Б.С. </a:t>
            </a:r>
            <a:r>
              <a:rPr lang="ru-RU" dirty="0" err="1"/>
              <a:t>Граков</a:t>
            </a:r>
            <a:r>
              <a:rPr lang="ru-RU" dirty="0"/>
              <a:t> во всем поддерживал и уделял большое внимание коллективу ЦНИЛ. В то время это было одно из самых результативных подразделений по науке и было награждено 5 грамотами ректората. С 1990 г. финансирование ЦНИЛ стало хуже. По 5-6 месяцев задерживали зарплату. Потом стали сокращать ставки. Перестали финансировать материальную базу. Химреактивы расходовались, аппаратура старела, а новую не на что было купить. Еще хуже стало после 1998 года. Летом отправляли сотрудников в отпуск без сохранения заработной платы. Количество сотрудников продолжало уменьшаться. Вначале сотрудников переводили на 0,5 ставки, потом на 0,25. С 2003 года в </a:t>
            </a:r>
            <a:r>
              <a:rPr lang="ru-RU" dirty="0" err="1"/>
              <a:t>ЦНИЛе</a:t>
            </a:r>
            <a:r>
              <a:rPr lang="ru-RU" dirty="0"/>
              <a:t> было всего 5,5 ставок с объемом бюджетного финансирования 24 033 рубля в месяц. Однако даже в такое трудное время в </a:t>
            </a:r>
            <a:r>
              <a:rPr lang="ru-RU" dirty="0" err="1"/>
              <a:t>ЦНИЛе</a:t>
            </a:r>
            <a:r>
              <a:rPr lang="ru-RU" dirty="0"/>
              <a:t> по-прежнему активно работали и оказывали помощь в выполнении докторских и кандидатских диссертаций.</a:t>
            </a:r>
          </a:p>
        </p:txBody>
      </p:sp>
    </p:spTree>
    <p:extLst>
      <p:ext uri="{BB962C8B-B14F-4D97-AF65-F5344CB8AC3E}">
        <p14:creationId xmlns:p14="http://schemas.microsoft.com/office/powerpoint/2010/main" val="835919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2656"/>
            <a:ext cx="7335954" cy="5544616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339752" y="6021288"/>
            <a:ext cx="5616624" cy="54292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Старший лаборант  В.К. </a:t>
            </a:r>
            <a:r>
              <a:rPr lang="ru-RU" sz="2800" dirty="0" err="1" smtClean="0"/>
              <a:t>Боронцова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88371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51417" y="404664"/>
            <a:ext cx="3743325" cy="6335713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Приказ о создании Центральной научно-исследовательской лаборатории во главе с доцентом кафедры гистологии Константином Сергеевичем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Лобынцевым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был подписан 10 января 1965 года. В ее состав входили: отдел физиологии во главе со старшим научным сотрудником Юрием Ивановичем Савченковым, отдел морфологии во главе со старшим научным сотрудником Лидией Борисовной Захаровой, и отдел патофизиологии во главе со старшим научным сотрудником Ларисой Ивановной Соловей. Очень большую поддержку оказал ректор того времени профессор П.Г.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Подзолков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. В распоряжении лаборатории был виварий, в котором содержались экспериментальные крысы и кролики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2296" indent="0">
              <a:buNone/>
            </a:pPr>
            <a:endParaRPr lang="ru-RU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96" indent="0">
              <a:buNone/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15" y="404664"/>
            <a:ext cx="4107672" cy="5328592"/>
          </a:xfrm>
          <a:prstGeom prst="rect">
            <a:avLst/>
          </a:prstGeom>
        </p:spPr>
      </p:pic>
      <p:sp>
        <p:nvSpPr>
          <p:cNvPr id="8" name="Заголовок 5"/>
          <p:cNvSpPr>
            <a:spLocks noGrp="1"/>
          </p:cNvSpPr>
          <p:nvPr>
            <p:ph type="title"/>
          </p:nvPr>
        </p:nvSpPr>
        <p:spPr>
          <a:xfrm>
            <a:off x="4716811" y="5877272"/>
            <a:ext cx="432048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К.С. </a:t>
            </a:r>
            <a:r>
              <a:rPr lang="ru-RU" sz="2800" dirty="0" err="1" smtClean="0"/>
              <a:t>Лобынцев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заведующий ЦНИЛ 1965-1973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7539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276872"/>
            <a:ext cx="5873204" cy="396051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87624" y="188640"/>
            <a:ext cx="7632848" cy="2232248"/>
          </a:xfrm>
        </p:spPr>
        <p:txBody>
          <a:bodyPr>
            <a:normAutofit fontScale="85000" lnSpcReduction="20000"/>
          </a:bodyPr>
          <a:lstStyle/>
          <a:p>
            <a:pPr marL="82296" indent="0" algn="just">
              <a:buNone/>
            </a:pPr>
            <a:r>
              <a:rPr lang="ru-RU" dirty="0"/>
              <a:t>Коллективом ЦНИЛ оказана помощь в выполнении более 70 докторских и 350 кандидатских диссертаций. Самими сотрудниками ЦНИЛ защищены 10 докторских и 20 кандидатских диссертаций, получено 18 патентов на изобретения и внедрено более 150 отраслевых и местных рационализаторских предложений. Опубликовано более 1000 статей в печати. 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87624" y="5993904"/>
            <a:ext cx="7776864" cy="86409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Ю.В. </a:t>
            </a:r>
            <a:r>
              <a:rPr lang="ru-RU" sz="2800" dirty="0" err="1" smtClean="0"/>
              <a:t>Котловский</a:t>
            </a:r>
            <a:r>
              <a:rPr lang="ru-RU" sz="2800" dirty="0" smtClean="0"/>
              <a:t>, О.Я. </a:t>
            </a:r>
            <a:r>
              <a:rPr lang="ru-RU" sz="2800" dirty="0" err="1" smtClean="0"/>
              <a:t>Оседко</a:t>
            </a:r>
            <a:r>
              <a:rPr lang="ru-RU" sz="2800" dirty="0" smtClean="0"/>
              <a:t>, С.В. Колесова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29306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75656" y="476672"/>
            <a:ext cx="3744416" cy="5832648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ru-RU" sz="2700" dirty="0"/>
              <a:t>Важным моментом в развитии лаборатории была своевременная организации платных услуг, инициатором и в дальнейшем руководителем в то время был проректор по УНЛЦ И.П. Артюхов. За 4 года объем платных услуг по ЦНИЛ увеличился до 40 миллионов рублей в год.</a:t>
            </a:r>
          </a:p>
          <a:p>
            <a:endParaRPr lang="ru-RU" sz="2700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060" y="908720"/>
            <a:ext cx="2931299" cy="4968552"/>
          </a:xfrm>
        </p:spPr>
      </p:pic>
    </p:spTree>
    <p:extLst>
      <p:ext uri="{BB962C8B-B14F-4D97-AF65-F5344CB8AC3E}">
        <p14:creationId xmlns:p14="http://schemas.microsoft.com/office/powerpoint/2010/main" val="13567717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75656" y="116632"/>
            <a:ext cx="7344816" cy="6408712"/>
          </a:xfrm>
        </p:spPr>
        <p:txBody>
          <a:bodyPr>
            <a:normAutofit fontScale="92500" lnSpcReduction="10000"/>
          </a:bodyPr>
          <a:lstStyle/>
          <a:p>
            <a:pPr marL="82296" indent="0" algn="just">
              <a:buNone/>
            </a:pPr>
            <a:r>
              <a:rPr lang="ru-RU" dirty="0"/>
              <a:t>В настоящее время ЦНИЛ – это многопрофильный центр, объединяющий новейшие методики лабораторного и функционального обследования всех органов и систем человека.</a:t>
            </a:r>
            <a:endParaRPr lang="ru-RU" sz="2400" dirty="0"/>
          </a:p>
          <a:p>
            <a:pPr marL="82296" indent="0">
              <a:buNone/>
            </a:pPr>
            <a:r>
              <a:rPr lang="ru-RU" dirty="0"/>
              <a:t>В состав ЦНИЛ входят:</a:t>
            </a:r>
            <a:endParaRPr lang="ru-RU" sz="2400" dirty="0"/>
          </a:p>
          <a:p>
            <a:r>
              <a:rPr lang="ru-RU" dirty="0"/>
              <a:t>Административно-управленческий отдел</a:t>
            </a:r>
            <a:endParaRPr lang="ru-RU" sz="2400" dirty="0"/>
          </a:p>
          <a:p>
            <a:r>
              <a:rPr lang="ru-RU" dirty="0"/>
              <a:t>Отдел материально-технического снабжения</a:t>
            </a:r>
            <a:endParaRPr lang="ru-RU" sz="2400" dirty="0"/>
          </a:p>
          <a:p>
            <a:r>
              <a:rPr lang="ru-RU" dirty="0"/>
              <a:t>Клиника ЦНИЛ:</a:t>
            </a:r>
            <a:endParaRPr lang="ru-RU" sz="2400" dirty="0"/>
          </a:p>
          <a:p>
            <a:pPr lvl="2"/>
            <a:r>
              <a:rPr lang="ru-RU" dirty="0" smtClean="0"/>
              <a:t>Отделение доврачебного приема</a:t>
            </a:r>
            <a:endParaRPr lang="ru-RU" sz="1800" dirty="0"/>
          </a:p>
          <a:p>
            <a:pPr lvl="2"/>
            <a:r>
              <a:rPr lang="ru-RU" dirty="0"/>
              <a:t>Отделение соматической патологии</a:t>
            </a:r>
            <a:endParaRPr lang="ru-RU" sz="1800" dirty="0"/>
          </a:p>
          <a:p>
            <a:pPr lvl="2"/>
            <a:r>
              <a:rPr lang="ru-RU" dirty="0"/>
              <a:t>Отделение урогенитальной патологии</a:t>
            </a:r>
            <a:endParaRPr lang="ru-RU" sz="1800" dirty="0"/>
          </a:p>
          <a:p>
            <a:pPr lvl="2"/>
            <a:r>
              <a:rPr lang="ru-RU" dirty="0"/>
              <a:t>Отделение УЗИ и компьютерной томографии</a:t>
            </a:r>
            <a:endParaRPr lang="ru-RU" sz="1800" dirty="0"/>
          </a:p>
          <a:p>
            <a:pPr lvl="2"/>
            <a:r>
              <a:rPr lang="ru-RU" dirty="0"/>
              <a:t>Отделение функциональной диагностики</a:t>
            </a:r>
            <a:endParaRPr lang="ru-RU" sz="1800" dirty="0"/>
          </a:p>
          <a:p>
            <a:pPr lvl="2"/>
            <a:r>
              <a:rPr lang="ru-RU" dirty="0"/>
              <a:t>Отделение физиотерапии</a:t>
            </a:r>
            <a:endParaRPr lang="ru-RU" sz="1800" dirty="0"/>
          </a:p>
          <a:p>
            <a:pPr lvl="2"/>
            <a:r>
              <a:rPr lang="ru-RU" dirty="0"/>
              <a:t>Отделение гастроскопии</a:t>
            </a:r>
            <a:endParaRPr lang="ru-RU" sz="1800" dirty="0"/>
          </a:p>
          <a:p>
            <a:r>
              <a:rPr lang="ru-RU" dirty="0"/>
              <a:t>Лабораторная служба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68357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31640" y="476672"/>
            <a:ext cx="7488832" cy="1656184"/>
          </a:xfrm>
        </p:spPr>
        <p:txBody>
          <a:bodyPr>
            <a:normAutofit fontScale="85000" lnSpcReduction="20000"/>
          </a:bodyPr>
          <a:lstStyle/>
          <a:p>
            <a:pPr marL="82296" indent="0" algn="just">
              <a:buNone/>
            </a:pPr>
            <a:r>
              <a:rPr lang="ru-RU" dirty="0"/>
              <a:t>В ЦНИЛ результаты анализов выдают врачи. Они доступно и понятно объясняют пациенту полученные результаты и в случае тех или иных отклонений от нормы акцентируют на этом внимание и рекомендуют обратиться к врачу соответствующего профиля.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88840"/>
            <a:ext cx="6192688" cy="4128459"/>
          </a:xfrm>
        </p:spPr>
      </p:pic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3059832" y="6237312"/>
            <a:ext cx="4320480" cy="5429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Врач отдела доврачебного приема </a:t>
            </a:r>
            <a:r>
              <a:rPr lang="ru-RU" sz="2800" dirty="0" err="1" smtClean="0"/>
              <a:t>Крисько</a:t>
            </a:r>
            <a:r>
              <a:rPr lang="ru-RU" sz="2800" dirty="0" smtClean="0"/>
              <a:t> Ю.Г.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3425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47664" y="5805264"/>
            <a:ext cx="6768752" cy="792088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Взятие крови. Медицинская сестра Ермакова О.С. 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79882"/>
            <a:ext cx="6480720" cy="4825384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03304" y="378641"/>
            <a:ext cx="3384376" cy="5937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just"/>
            <a:r>
              <a:rPr lang="ru-RU" sz="2400" dirty="0" smtClean="0"/>
              <a:t>Процедурный кабинет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9086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64704"/>
            <a:ext cx="7580312" cy="5269566"/>
          </a:xfrm>
        </p:spPr>
      </p:pic>
      <p:sp>
        <p:nvSpPr>
          <p:cNvPr id="3" name="Заголовок 5"/>
          <p:cNvSpPr>
            <a:spLocks noGrp="1"/>
          </p:cNvSpPr>
          <p:nvPr>
            <p:ph type="title"/>
          </p:nvPr>
        </p:nvSpPr>
        <p:spPr>
          <a:xfrm>
            <a:off x="3059832" y="6165304"/>
            <a:ext cx="4320480" cy="54292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Коллектив ЦНИЛ 2010 г.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84732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7624" y="332656"/>
            <a:ext cx="7632848" cy="6264696"/>
          </a:xfrm>
        </p:spPr>
        <p:txBody>
          <a:bodyPr>
            <a:normAutofit fontScale="92500" lnSpcReduction="10000"/>
          </a:bodyPr>
          <a:lstStyle/>
          <a:p>
            <a:pPr marL="82296" indent="0" algn="just">
              <a:buNone/>
            </a:pPr>
            <a:r>
              <a:rPr lang="ru-RU" dirty="0"/>
              <a:t>ЦНИЛ имеет лицензию Министерства здравоохранения РФ на право деятельности, связанной с использованием возбудителей инфекционных заболеваний человека и выполнение работ с микроорганизмами 3-4-й групп патогенности. </a:t>
            </a:r>
            <a:endParaRPr lang="ru-RU" dirty="0" smtClean="0"/>
          </a:p>
          <a:p>
            <a:pPr marL="82296" indent="0" algn="just">
              <a:buNone/>
            </a:pPr>
            <a:r>
              <a:rPr lang="ru-RU" dirty="0" smtClean="0"/>
              <a:t>ЦНИЛ </a:t>
            </a:r>
            <a:r>
              <a:rPr lang="ru-RU" dirty="0"/>
              <a:t>– первая лаборатория в крае, разработавшая и внедрившая в практику качественное и количественное определение инфекционных заболеваний и их мутагенную принадлежность, определения биологического отцовства и идентификацию личности ПЦР-методом, и единственная в крае, выполняющая сложные методы молекулярной ПЦР-диагностики лейкозов и исследования полиморфизмов генов при различных заболеваниях.</a:t>
            </a:r>
          </a:p>
        </p:txBody>
      </p:sp>
    </p:spTree>
    <p:extLst>
      <p:ext uri="{BB962C8B-B14F-4D97-AF65-F5344CB8AC3E}">
        <p14:creationId xmlns:p14="http://schemas.microsoft.com/office/powerpoint/2010/main" val="893567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45224"/>
            <a:ext cx="727280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err="1" smtClean="0"/>
              <a:t>С.н.с</a:t>
            </a:r>
            <a:r>
              <a:rPr lang="ru-RU" sz="2400" dirty="0" smtClean="0"/>
              <a:t>. </a:t>
            </a:r>
            <a:r>
              <a:rPr lang="ru-RU" sz="2400" dirty="0" err="1" smtClean="0"/>
              <a:t>Оседко</a:t>
            </a:r>
            <a:r>
              <a:rPr lang="ru-RU" sz="2400" dirty="0" smtClean="0"/>
              <a:t> О.Я. работает на автоматизированной станции </a:t>
            </a:r>
            <a:r>
              <a:rPr lang="en-US" sz="2400" dirty="0" err="1" smtClean="0"/>
              <a:t>Nucli</a:t>
            </a:r>
            <a:r>
              <a:rPr lang="en-US" sz="2400" dirty="0" smtClean="0"/>
              <a:t> Sens Easy MAG </a:t>
            </a:r>
            <a:r>
              <a:rPr lang="ru-RU" sz="2400" dirty="0" smtClean="0"/>
              <a:t>(Франция) для выделения нуклеиновых кислот для ПЦР диагностики гепатитов.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76672"/>
            <a:ext cx="7128792" cy="4752528"/>
          </a:xfrm>
        </p:spPr>
      </p:pic>
    </p:spTree>
    <p:extLst>
      <p:ext uri="{BB962C8B-B14F-4D97-AF65-F5344CB8AC3E}">
        <p14:creationId xmlns:p14="http://schemas.microsoft.com/office/powerpoint/2010/main" val="3959798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7624" y="332656"/>
            <a:ext cx="7776864" cy="6408712"/>
          </a:xfrm>
        </p:spPr>
        <p:txBody>
          <a:bodyPr>
            <a:noAutofit/>
          </a:bodyPr>
          <a:lstStyle/>
          <a:p>
            <a:pPr marL="82296" indent="0" algn="just">
              <a:buNone/>
            </a:pPr>
            <a:r>
              <a:rPr lang="ru-RU" sz="2600" dirty="0" smtClean="0"/>
              <a:t>Проводятся исследования на генетическую предрасположенность к ожирению, гипертонии, сахарному диабету, сердечно-сосудистым заболеваниям, тромбозам.</a:t>
            </a:r>
          </a:p>
          <a:p>
            <a:pPr marL="82296" indent="0" algn="just">
              <a:buNone/>
            </a:pPr>
            <a:endParaRPr lang="ru-RU" sz="2600" dirty="0" smtClean="0"/>
          </a:p>
          <a:p>
            <a:pPr marL="82296" indent="0" algn="just">
              <a:buNone/>
            </a:pPr>
            <a:r>
              <a:rPr lang="ru-RU" sz="2600" dirty="0" smtClean="0"/>
              <a:t>Также </a:t>
            </a:r>
            <a:r>
              <a:rPr lang="ru-RU" sz="2600" dirty="0"/>
              <a:t>ЦНИЛ – это и многопрофильная клиника с коллективом высокопрофессиональных врачей, среди которых много кандидатов и докторов наук. </a:t>
            </a:r>
            <a:endParaRPr lang="ru-RU" sz="2600" dirty="0" smtClean="0"/>
          </a:p>
          <a:p>
            <a:pPr marL="82296" indent="0" algn="just">
              <a:buNone/>
            </a:pPr>
            <a:endParaRPr lang="ru-RU" sz="2600" dirty="0"/>
          </a:p>
          <a:p>
            <a:pPr marL="82296" indent="0" algn="just">
              <a:buNone/>
            </a:pPr>
            <a:r>
              <a:rPr lang="ru-RU" sz="2600" dirty="0"/>
              <a:t>Гарантией качества и достоверности полученных результатов выступает сразу несколько факторов. Это используемая в ЦНИЛ высокоточная импортная аппаратура, высококвалифицированные специалисты лаборатории, передовые технологии, местный и федеральный контроль качества. </a:t>
            </a:r>
            <a:r>
              <a:rPr lang="ru-RU" sz="2600" dirty="0" smtClean="0"/>
              <a:t> 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778514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600" y="188640"/>
            <a:ext cx="8028384" cy="2304256"/>
          </a:xfrm>
        </p:spPr>
        <p:txBody>
          <a:bodyPr>
            <a:normAutofit fontScale="77500" lnSpcReduction="20000"/>
          </a:bodyPr>
          <a:lstStyle/>
          <a:p>
            <a:pPr marL="82296" indent="0" algn="just">
              <a:buNone/>
            </a:pPr>
            <a:r>
              <a:rPr lang="ru-RU" dirty="0" smtClean="0"/>
              <a:t>В </a:t>
            </a:r>
            <a:r>
              <a:rPr lang="ru-RU" dirty="0"/>
              <a:t>лаборатории выполняется более 450 видов исследований. Многие из них уникальны и проводятся только в </a:t>
            </a:r>
            <a:r>
              <a:rPr lang="ru-RU" dirty="0" smtClean="0"/>
              <a:t>ЦНИЛ: это </a:t>
            </a:r>
            <a:r>
              <a:rPr lang="ru-RU" dirty="0"/>
              <a:t>диагностика лейкозов, анализ генетических полиморфизмов на времяпролетном </a:t>
            </a:r>
            <a:r>
              <a:rPr lang="ru-RU" dirty="0" smtClean="0"/>
              <a:t>масс-спектрометре </a:t>
            </a:r>
            <a:r>
              <a:rPr lang="ru-RU" dirty="0"/>
              <a:t>MALDI TOF </a:t>
            </a:r>
            <a:r>
              <a:rPr lang="ru-RU" dirty="0" err="1"/>
              <a:t>Autoflex</a:t>
            </a:r>
            <a:r>
              <a:rPr lang="ru-RU" dirty="0"/>
              <a:t> </a:t>
            </a:r>
            <a:r>
              <a:rPr lang="en-US" dirty="0"/>
              <a:t>III</a:t>
            </a:r>
            <a:r>
              <a:rPr lang="ru-RU" dirty="0"/>
              <a:t> (</a:t>
            </a:r>
            <a:r>
              <a:rPr lang="ru-RU" dirty="0" err="1"/>
              <a:t>Bruker</a:t>
            </a:r>
            <a:r>
              <a:rPr lang="ru-RU" dirty="0"/>
              <a:t>, Германия), который позволяет оценить риск развития угрожающих жизни состояний, определить способ их лечения, идентифицировать ДНК патогенных и условно-патогенных микроорганизмов.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20888"/>
            <a:ext cx="5890493" cy="3926995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419872" y="6318212"/>
            <a:ext cx="3312368" cy="53144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Аспирант </a:t>
            </a:r>
            <a:r>
              <a:rPr lang="ru-RU" sz="2400" dirty="0" err="1" smtClean="0"/>
              <a:t>Оседко</a:t>
            </a:r>
            <a:r>
              <a:rPr lang="ru-RU" sz="2400" dirty="0" smtClean="0"/>
              <a:t> А.В.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79184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403648" y="332656"/>
            <a:ext cx="7456872" cy="2265040"/>
          </a:xfrm>
        </p:spPr>
        <p:txBody>
          <a:bodyPr>
            <a:normAutofit fontScale="85000" lnSpcReduction="20000"/>
          </a:bodyPr>
          <a:lstStyle/>
          <a:p>
            <a:pPr marL="82296" indent="0" algn="just">
              <a:buNone/>
            </a:pPr>
            <a:r>
              <a:rPr lang="ru-RU" dirty="0"/>
              <a:t>Начинали с нуля. Собирали по кафедрам столы, стулья, химическую посуду. Но энтузиазма было хоть отбавляй. Через год в ЦНИЛ образовался сильный и дружный коллектив. Все сотрудники вели свою научно-исследовательскую работу по тематике ЦНИЛ и помогали сотрудникам института в выполнении докторских и кандидатских диссертаций.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420888"/>
            <a:ext cx="5946626" cy="4073528"/>
          </a:xfrm>
        </p:spPr>
      </p:pic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2411760" y="6339143"/>
            <a:ext cx="5616624" cy="5429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Сотрудники морфологического отдела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69979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5616" y="188640"/>
            <a:ext cx="7848872" cy="2088232"/>
          </a:xfrm>
        </p:spPr>
        <p:txBody>
          <a:bodyPr>
            <a:normAutofit fontScale="70000" lnSpcReduction="20000"/>
          </a:bodyPr>
          <a:lstStyle/>
          <a:p>
            <a:pPr marL="82296" indent="0" algn="just">
              <a:buNone/>
            </a:pPr>
            <a:r>
              <a:rPr lang="ru-RU" dirty="0"/>
              <a:t>Исследования выполняются на анализаторах производства Италии, Франции, США, Германии, Швейцарии. Масс-спектрометр QTRAP 5500 одного из ведущих мировых производителей, компании ABSCYEX, в сочетании с высокоэффективным хроматографом </a:t>
            </a:r>
            <a:r>
              <a:rPr lang="ru-RU" dirty="0" err="1"/>
              <a:t>Dionex</a:t>
            </a:r>
            <a:r>
              <a:rPr lang="ru-RU" dirty="0"/>
              <a:t> </a:t>
            </a:r>
            <a:r>
              <a:rPr lang="ru-RU" dirty="0" err="1"/>
              <a:t>Ultimate</a:t>
            </a:r>
            <a:r>
              <a:rPr lang="ru-RU" dirty="0"/>
              <a:t> 300 (Германия) используется для количественного определения гормонов, витаминов, различных лекарственных веществ, терапевтического мониторинга, а также исследования </a:t>
            </a:r>
            <a:r>
              <a:rPr lang="ru-RU" dirty="0" err="1"/>
              <a:t>фармакокинетики</a:t>
            </a:r>
            <a:r>
              <a:rPr lang="ru-RU" dirty="0"/>
              <a:t> лекарственных препаратов в организме </a:t>
            </a:r>
            <a:r>
              <a:rPr lang="ru-RU" dirty="0" smtClean="0"/>
              <a:t>человека.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276872"/>
            <a:ext cx="6264696" cy="4176464"/>
          </a:xfrm>
        </p:spPr>
      </p:pic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3419872" y="6307458"/>
            <a:ext cx="4320480" cy="54292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Биолог </a:t>
            </a:r>
            <a:r>
              <a:rPr lang="ru-RU" sz="2800" dirty="0" err="1" smtClean="0"/>
              <a:t>Курдояк</a:t>
            </a:r>
            <a:r>
              <a:rPr lang="ru-RU" sz="2800" dirty="0" smtClean="0"/>
              <a:t> Е.В.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31201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9632" y="4913784"/>
            <a:ext cx="7704856" cy="1944216"/>
          </a:xfrm>
        </p:spPr>
        <p:txBody>
          <a:bodyPr>
            <a:normAutofit fontScale="70000" lnSpcReduction="20000"/>
          </a:bodyPr>
          <a:lstStyle/>
          <a:p>
            <a:pPr marL="82296" indent="0" algn="just">
              <a:buNone/>
            </a:pPr>
            <a:r>
              <a:rPr lang="ru-RU" dirty="0"/>
              <a:t>Иммунохимический анализатор IMMULITE 200 XPI SIEMENS (США - Германия) используется для исследования крови на различные виды аллергенов, гормоны, </a:t>
            </a:r>
            <a:r>
              <a:rPr lang="ru-RU" dirty="0" err="1"/>
              <a:t>онкомаркеры</a:t>
            </a:r>
            <a:r>
              <a:rPr lang="ru-RU" dirty="0"/>
              <a:t>, возбудителей инфекций (гепатиты, </a:t>
            </a:r>
            <a:r>
              <a:rPr lang="en-US" dirty="0"/>
              <a:t>TORCH</a:t>
            </a:r>
            <a:r>
              <a:rPr lang="ru-RU" dirty="0"/>
              <a:t>-инфекции, ВИЧ, сифилис). Это доказанная надежность и самый широкий ассортимент автоматизированных иммунохимических тестов, а также усовершенствованное программное </a:t>
            </a:r>
            <a:r>
              <a:rPr lang="ru-RU" dirty="0" smtClean="0"/>
              <a:t>обеспечение.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6632"/>
            <a:ext cx="6522690" cy="4348460"/>
          </a:xfrm>
        </p:spPr>
      </p:pic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2987824" y="4365104"/>
            <a:ext cx="4320480" cy="54292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Лаборант </a:t>
            </a:r>
            <a:r>
              <a:rPr lang="ru-RU" sz="2800" dirty="0" err="1" smtClean="0"/>
              <a:t>Дубынина</a:t>
            </a:r>
            <a:r>
              <a:rPr lang="ru-RU" sz="2800" dirty="0" smtClean="0"/>
              <a:t> Е.В.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21532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9632" y="116632"/>
            <a:ext cx="7704856" cy="2736304"/>
          </a:xfrm>
        </p:spPr>
        <p:txBody>
          <a:bodyPr>
            <a:noAutofit/>
          </a:bodyPr>
          <a:lstStyle/>
          <a:p>
            <a:pPr marL="82296" indent="0" algn="just">
              <a:buNone/>
            </a:pPr>
            <a:r>
              <a:rPr lang="ru-RU" sz="2000" dirty="0"/>
              <a:t>Автоматическая диагностическая система американской фирмы ABBOT ARCHITECT – интегрированная система, где биохимические и иммунохимические исследования высочайшей точности выполняются на одной универсальной платформе. </a:t>
            </a:r>
            <a:r>
              <a:rPr lang="ru-RU" sz="2000" dirty="0" err="1"/>
              <a:t>Architeсt</a:t>
            </a:r>
            <a:r>
              <a:rPr lang="ru-RU" sz="2000" dirty="0"/>
              <a:t> – это модульная иммунохимическая система, обладающая рядом запатентованных технологий: </a:t>
            </a:r>
            <a:r>
              <a:rPr lang="ru-RU" sz="2000" dirty="0" err="1"/>
              <a:t>Smartwash</a:t>
            </a:r>
            <a:r>
              <a:rPr lang="ru-RU" sz="2000" dirty="0"/>
              <a:t>, интегрированная чип технология (ICT), большая линейность </a:t>
            </a:r>
            <a:r>
              <a:rPr lang="ru-RU" sz="2000" dirty="0" err="1"/>
              <a:t>Flexrate</a:t>
            </a:r>
            <a:r>
              <a:rPr lang="ru-RU" sz="2000" dirty="0"/>
              <a:t>, </a:t>
            </a:r>
            <a:r>
              <a:rPr lang="ru-RU" sz="2000" dirty="0" err="1"/>
              <a:t>хемилюминисцентной</a:t>
            </a:r>
            <a:r>
              <a:rPr lang="ru-RU" sz="2000" dirty="0"/>
              <a:t> технологией </a:t>
            </a:r>
            <a:r>
              <a:rPr lang="ru-RU" sz="2000" dirty="0" err="1"/>
              <a:t>Chemiflex</a:t>
            </a:r>
            <a:r>
              <a:rPr lang="ru-RU" sz="2000" dirty="0"/>
              <a:t>, которая позволяет получать достоверные результаты превосходного </a:t>
            </a:r>
            <a:r>
              <a:rPr lang="ru-RU" sz="2000" dirty="0" smtClean="0"/>
              <a:t>качества.</a:t>
            </a:r>
            <a:endParaRPr lang="ru-RU" sz="2000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24944"/>
            <a:ext cx="5127376" cy="3418250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779912" y="6215245"/>
            <a:ext cx="2808312" cy="648072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Биолог </a:t>
            </a:r>
            <a:r>
              <a:rPr lang="ru-RU" sz="2400" dirty="0" err="1" smtClean="0"/>
              <a:t>Рыбчак</a:t>
            </a:r>
            <a:r>
              <a:rPr lang="ru-RU" sz="2400" dirty="0" smtClean="0"/>
              <a:t> Е.В.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32688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6671"/>
            <a:ext cx="7560840" cy="5040560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91680" y="5733256"/>
            <a:ext cx="6552728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ИФА анализатор </a:t>
            </a:r>
            <a:r>
              <a:rPr lang="en-US" sz="2400" dirty="0" err="1" smtClean="0"/>
              <a:t>Alisei</a:t>
            </a:r>
            <a:r>
              <a:rPr lang="en-US" sz="2400" dirty="0" smtClean="0"/>
              <a:t> </a:t>
            </a:r>
            <a:r>
              <a:rPr lang="ru-RU" sz="2400" dirty="0" smtClean="0"/>
              <a:t>(Италия) для исследования гормонов, </a:t>
            </a:r>
            <a:r>
              <a:rPr lang="ru-RU" sz="2400" dirty="0" err="1" smtClean="0"/>
              <a:t>онкомаркеров</a:t>
            </a:r>
            <a:r>
              <a:rPr lang="ru-RU" sz="2400" dirty="0" smtClean="0"/>
              <a:t>, аллергенов.</a:t>
            </a:r>
            <a:br>
              <a:rPr lang="ru-RU" sz="2400" dirty="0" smtClean="0"/>
            </a:br>
            <a:r>
              <a:rPr lang="ru-RU" sz="2400" dirty="0" smtClean="0"/>
              <a:t>Лаборант Ивановская О.В.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91347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0648"/>
            <a:ext cx="7560840" cy="5040560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03648" y="5445224"/>
            <a:ext cx="727280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Биохимический анализатор </a:t>
            </a:r>
            <a:r>
              <a:rPr lang="en-US" sz="2400" dirty="0" smtClean="0"/>
              <a:t>COBAS INTEGRA</a:t>
            </a:r>
            <a:r>
              <a:rPr lang="ru-RU" sz="2400" dirty="0"/>
              <a:t> </a:t>
            </a:r>
            <a:r>
              <a:rPr lang="ru-RU" sz="2400" dirty="0" smtClean="0"/>
              <a:t>400 (Швейцария) для полного биохимического анализа крови.</a:t>
            </a:r>
            <a:br>
              <a:rPr lang="ru-RU" sz="2400" dirty="0" smtClean="0"/>
            </a:br>
            <a:r>
              <a:rPr lang="ru-RU" sz="2400" dirty="0" smtClean="0"/>
              <a:t>Лаборант </a:t>
            </a:r>
            <a:r>
              <a:rPr lang="ru-RU" sz="2400" dirty="0" err="1" smtClean="0"/>
              <a:t>Терешина</a:t>
            </a:r>
            <a:r>
              <a:rPr lang="ru-RU" sz="2400" dirty="0" smtClean="0"/>
              <a:t> Д.Н.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77198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0647"/>
            <a:ext cx="7704856" cy="5136571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59632" y="5445224"/>
            <a:ext cx="727280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Гематологический анализатор </a:t>
            </a:r>
            <a:r>
              <a:rPr lang="en-US" sz="2400" dirty="0" smtClean="0"/>
              <a:t>CELL-DYN 3700</a:t>
            </a:r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для развернутого анализа крови.</a:t>
            </a:r>
            <a:br>
              <a:rPr lang="ru-RU" sz="2400" dirty="0" smtClean="0"/>
            </a:br>
            <a:r>
              <a:rPr lang="ru-RU" sz="2400" dirty="0" smtClean="0"/>
              <a:t>Лаборант Болдырева О.В.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73450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2655"/>
            <a:ext cx="7416824" cy="4944549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59632" y="5445224"/>
            <a:ext cx="7272808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Газожидкостный </a:t>
            </a:r>
            <a:r>
              <a:rPr lang="ru-RU" sz="2400" dirty="0" err="1" smtClean="0"/>
              <a:t>хроматомасс</a:t>
            </a:r>
            <a:r>
              <a:rPr lang="ru-RU" sz="2400" dirty="0" smtClean="0"/>
              <a:t>-спектрометр </a:t>
            </a:r>
            <a:br>
              <a:rPr lang="ru-RU" sz="2400" dirty="0" smtClean="0"/>
            </a:br>
            <a:r>
              <a:rPr lang="en-US" sz="2400" dirty="0" smtClean="0"/>
              <a:t>Agilent 6890N/5975C (</a:t>
            </a:r>
            <a:r>
              <a:rPr lang="ru-RU" sz="2400" dirty="0" smtClean="0"/>
              <a:t>Германия</a:t>
            </a:r>
            <a:r>
              <a:rPr lang="en-US" sz="2400" dirty="0" smtClean="0"/>
              <a:t>)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для определения маркеров микроорганизмов.</a:t>
            </a:r>
            <a:br>
              <a:rPr lang="ru-RU" sz="2400" dirty="0" smtClean="0"/>
            </a:br>
            <a:r>
              <a:rPr lang="ru-RU" sz="2400" dirty="0" smtClean="0"/>
              <a:t> Биолог Якименко А.В.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40281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8640"/>
            <a:ext cx="3066789" cy="466407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8640"/>
            <a:ext cx="3063030" cy="4664075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4941168"/>
            <a:ext cx="3456384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Микроскопическое исследование кала на паразитов и кровь</a:t>
            </a:r>
            <a:br>
              <a:rPr lang="ru-RU" sz="2400" dirty="0" smtClean="0"/>
            </a:br>
            <a:r>
              <a:rPr lang="ru-RU" sz="2400" dirty="0" smtClean="0"/>
              <a:t>Биолог </a:t>
            </a:r>
            <a:r>
              <a:rPr lang="ru-RU" sz="2400" dirty="0" err="1" smtClean="0"/>
              <a:t>Жуйко</a:t>
            </a:r>
            <a:r>
              <a:rPr lang="ru-RU" sz="2400" dirty="0" smtClean="0"/>
              <a:t> Г.А. </a:t>
            </a:r>
            <a:endParaRPr lang="ru-RU" sz="24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311427" y="4933664"/>
            <a:ext cx="3456384" cy="1368152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dirty="0" smtClean="0"/>
              <a:t>Микроскопическое исследование крови</a:t>
            </a:r>
            <a:br>
              <a:rPr lang="ru-RU" sz="2400" dirty="0" smtClean="0"/>
            </a:br>
            <a:r>
              <a:rPr lang="ru-RU" sz="2400" dirty="0" smtClean="0"/>
              <a:t>Лаборант </a:t>
            </a:r>
            <a:r>
              <a:rPr lang="ru-RU" sz="2400" dirty="0" err="1" smtClean="0"/>
              <a:t>Дубынина</a:t>
            </a:r>
            <a:r>
              <a:rPr lang="ru-RU" sz="2400" dirty="0" smtClean="0"/>
              <a:t> Е.В.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32075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963" y="165504"/>
            <a:ext cx="7308304" cy="5291485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268964" y="5456989"/>
            <a:ext cx="7308304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err="1" smtClean="0"/>
              <a:t>Работизированная</a:t>
            </a:r>
            <a:r>
              <a:rPr lang="ru-RU" sz="2400" dirty="0" smtClean="0"/>
              <a:t> станция </a:t>
            </a:r>
            <a:r>
              <a:rPr lang="en-US" sz="2400" dirty="0" err="1" smtClean="0"/>
              <a:t>Xiril</a:t>
            </a:r>
            <a:r>
              <a:rPr lang="en-US" sz="2400" dirty="0" smtClean="0"/>
              <a:t> AG (</a:t>
            </a:r>
            <a:r>
              <a:rPr lang="ru-RU" sz="2400" dirty="0" smtClean="0"/>
              <a:t>Швейцария</a:t>
            </a:r>
            <a:r>
              <a:rPr lang="en-US" sz="2400" dirty="0" smtClean="0"/>
              <a:t>)</a:t>
            </a:r>
            <a:r>
              <a:rPr lang="ru-RU" sz="2400" dirty="0" smtClean="0"/>
              <a:t> для выделения нуклеиновых кислот и подготовки проб к ПЦР для диагностики половый и вирусных инфекций.</a:t>
            </a:r>
            <a:br>
              <a:rPr lang="ru-RU" sz="2400" dirty="0" smtClean="0"/>
            </a:br>
            <a:r>
              <a:rPr lang="ru-RU" sz="2400" dirty="0" smtClean="0"/>
              <a:t>Биолог Котова Е.А.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46317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8" y="188640"/>
            <a:ext cx="7776864" cy="2232248"/>
          </a:xfrm>
        </p:spPr>
        <p:txBody>
          <a:bodyPr>
            <a:normAutofit fontScale="70000" lnSpcReduction="20000"/>
          </a:bodyPr>
          <a:lstStyle/>
          <a:p>
            <a:pPr marL="82296" indent="0" algn="just">
              <a:buNone/>
            </a:pPr>
            <a:r>
              <a:rPr lang="ru-RU" dirty="0"/>
              <a:t>Томограф </a:t>
            </a:r>
            <a:r>
              <a:rPr lang="ru-RU" dirty="0" err="1"/>
              <a:t>Bright</a:t>
            </a:r>
            <a:r>
              <a:rPr lang="ru-RU" dirty="0"/>
              <a:t> </a:t>
            </a:r>
            <a:r>
              <a:rPr lang="ru-RU" dirty="0" err="1"/>
              <a:t>Speed</a:t>
            </a:r>
            <a:r>
              <a:rPr lang="ru-RU" dirty="0"/>
              <a:t> - единственный в мире 16-срезовый </a:t>
            </a:r>
            <a:r>
              <a:rPr lang="ru-RU" dirty="0" err="1"/>
              <a:t>мультиспиральный</a:t>
            </a:r>
            <a:r>
              <a:rPr lang="ru-RU" dirty="0"/>
              <a:t> компьютерный томограф с технологией </a:t>
            </a:r>
            <a:r>
              <a:rPr lang="ru-RU" dirty="0" err="1"/>
              <a:t>AsiR</a:t>
            </a:r>
            <a:r>
              <a:rPr lang="ru-RU" dirty="0"/>
              <a:t> (США, </a:t>
            </a:r>
            <a:r>
              <a:rPr lang="ru-RU" dirty="0" err="1"/>
              <a:t>Jeneral</a:t>
            </a:r>
            <a:r>
              <a:rPr lang="ru-RU" dirty="0"/>
              <a:t> </a:t>
            </a:r>
            <a:r>
              <a:rPr lang="ru-RU" dirty="0" err="1"/>
              <a:t>Electrik</a:t>
            </a:r>
            <a:r>
              <a:rPr lang="ru-RU" dirty="0"/>
              <a:t>), позволяющий уменьшить дозу рентгеновского облучения до 40%, что очень важно для пациентов, которые проходят КТ-исследования несколько раз за короткий промежуток времени. Обследование грудной клетки, брюшной полости и области таза возможно провести за 10 сек.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060848"/>
            <a:ext cx="6306666" cy="4204444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32745" y="6265292"/>
            <a:ext cx="5256584" cy="50405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Врач рентгенолог Гладков В.В.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95953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908720"/>
            <a:ext cx="4412739" cy="475252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6096" y="1052736"/>
            <a:ext cx="3498649" cy="4536504"/>
          </a:xfrm>
        </p:spPr>
        <p:txBody>
          <a:bodyPr>
            <a:normAutofit fontScale="92500"/>
          </a:bodyPr>
          <a:lstStyle/>
          <a:p>
            <a:pPr marL="82296" indent="0" algn="r">
              <a:buNone/>
            </a:pPr>
            <a:r>
              <a:rPr lang="ru-RU" dirty="0" smtClean="0"/>
              <a:t>Профессор  Ю.И. Савченков с</a:t>
            </a:r>
            <a:r>
              <a:rPr lang="ru-RU" dirty="0"/>
              <a:t> 1965 по 1973 год заведовал отделом физиологии ЦНИЛ</a:t>
            </a:r>
            <a:r>
              <a:rPr lang="ru-RU" dirty="0" smtClean="0"/>
              <a:t>. </a:t>
            </a:r>
            <a:r>
              <a:rPr lang="ru-RU" dirty="0"/>
              <a:t>После защиты докторской диссертации ушел на заведование кафедрой нормальной физиологии.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31641" y="5949280"/>
            <a:ext cx="4320480" cy="404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Ю.И. Савченков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5310424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5616" y="116632"/>
            <a:ext cx="7776864" cy="2592288"/>
          </a:xfrm>
        </p:spPr>
        <p:txBody>
          <a:bodyPr>
            <a:normAutofit fontScale="55000" lnSpcReduction="20000"/>
          </a:bodyPr>
          <a:lstStyle/>
          <a:p>
            <a:pPr marL="82296" indent="0" algn="just">
              <a:buNone/>
            </a:pPr>
            <a:r>
              <a:rPr lang="ru-RU" sz="3600" dirty="0"/>
              <a:t>Кабинет </a:t>
            </a:r>
            <a:r>
              <a:rPr lang="ru-RU" sz="3600" dirty="0" err="1"/>
              <a:t>оториноларинголога</a:t>
            </a:r>
            <a:r>
              <a:rPr lang="ru-RU" sz="3600" dirty="0"/>
              <a:t> оснащен уникальным оборудованием компании ATMOS (Германия), которая является авторитетным и признанным во всем мире лидером в новейших технологиях производства оборудования для ЛОР-кабинетов. </a:t>
            </a:r>
            <a:r>
              <a:rPr lang="ru-RU" sz="3600" dirty="0" smtClean="0"/>
              <a:t> </a:t>
            </a:r>
            <a:r>
              <a:rPr lang="ru-RU" sz="3600" dirty="0"/>
              <a:t>На комбайне ATMOS </a:t>
            </a:r>
            <a:r>
              <a:rPr lang="ru-RU" sz="3600" dirty="0" err="1"/>
              <a:t>Medizin</a:t>
            </a:r>
            <a:r>
              <a:rPr lang="ru-RU" sz="3600" dirty="0"/>
              <a:t> </a:t>
            </a:r>
            <a:r>
              <a:rPr lang="ru-RU" sz="3600" dirty="0" err="1"/>
              <a:t>Technik</a:t>
            </a:r>
            <a:r>
              <a:rPr lang="ru-RU" sz="3600" dirty="0"/>
              <a:t> возможно проведение эндоскопического осмотра полости носа, носоглотки, гортани и уха с демонстрацией процесса осмотра на мониторе, а также комплекса лечебных процедур: санация лакун небных миндалин, вакуум-перемещение («кукушка»), пункция верхнечелюстных пазух, удаление инородных тел, серных пробок.</a:t>
            </a:r>
          </a:p>
          <a:p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636912"/>
            <a:ext cx="6192688" cy="4128459"/>
          </a:xfrm>
        </p:spPr>
      </p:pic>
    </p:spTree>
    <p:extLst>
      <p:ext uri="{BB962C8B-B14F-4D97-AF65-F5344CB8AC3E}">
        <p14:creationId xmlns:p14="http://schemas.microsoft.com/office/powerpoint/2010/main" val="1451323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5616" y="116632"/>
            <a:ext cx="7848872" cy="2088232"/>
          </a:xfrm>
        </p:spPr>
        <p:txBody>
          <a:bodyPr>
            <a:normAutofit fontScale="70000" lnSpcReduction="20000"/>
          </a:bodyPr>
          <a:lstStyle/>
          <a:p>
            <a:pPr marL="82296" indent="0" algn="just">
              <a:buNone/>
            </a:pPr>
            <a:r>
              <a:rPr lang="ru-RU" dirty="0"/>
              <a:t>В ЦНИЛ можно пройти обследование желудка на </a:t>
            </a:r>
            <a:r>
              <a:rPr lang="ru-RU" dirty="0" err="1" smtClean="0"/>
              <a:t>фиброгастроскопе</a:t>
            </a:r>
            <a:r>
              <a:rPr lang="ru-RU" dirty="0"/>
              <a:t>.</a:t>
            </a:r>
            <a:r>
              <a:rPr lang="ru-RU" dirty="0" smtClean="0"/>
              <a:t> </a:t>
            </a:r>
            <a:r>
              <a:rPr lang="ru-RU" dirty="0" err="1"/>
              <a:t>Видеоэндоскопическая</a:t>
            </a:r>
            <a:r>
              <a:rPr lang="ru-RU" dirty="0"/>
              <a:t> система OLYMPUS EVIS EXERA </a:t>
            </a:r>
            <a:r>
              <a:rPr lang="en-US" dirty="0"/>
              <a:t>III</a:t>
            </a:r>
            <a:r>
              <a:rPr lang="ru-RU" dirty="0"/>
              <a:t> (Япония) – это улучшенный эндоскоп, снабженный инновационной технологией. Первоклассное качество изображения, отмеченное знаком «Q» фирмы OLYMPUS – для осмотра тончайших структур слизистой благодаря новому цифровому алгоритму обработки системы «стоп-кадр», которая улучшает цветопередачу и четкость изображения.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132856"/>
            <a:ext cx="5688632" cy="4242651"/>
          </a:xfrm>
        </p:spPr>
      </p:pic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3059832" y="6237312"/>
            <a:ext cx="4824536" cy="5429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Врач </a:t>
            </a:r>
            <a:r>
              <a:rPr lang="ru-RU" sz="2800" dirty="0" err="1" smtClean="0"/>
              <a:t>эндоскопист</a:t>
            </a:r>
            <a:r>
              <a:rPr lang="ru-RU" sz="2800" dirty="0" smtClean="0"/>
              <a:t> Кузьмина В.П.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83019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93709" y="-31339"/>
            <a:ext cx="7881772" cy="699724"/>
          </a:xfrm>
        </p:spPr>
        <p:txBody>
          <a:bodyPr>
            <a:noAutofit/>
          </a:bodyPr>
          <a:lstStyle/>
          <a:p>
            <a:pPr marL="82296" indent="0" algn="just">
              <a:buNone/>
            </a:pPr>
            <a:r>
              <a:rPr lang="ru-RU" sz="1800" dirty="0"/>
              <a:t>В </a:t>
            </a:r>
            <a:r>
              <a:rPr lang="ru-RU" sz="1800" dirty="0" smtClean="0"/>
              <a:t>ЦНИЛ </a:t>
            </a:r>
            <a:r>
              <a:rPr lang="ru-RU" sz="1800" dirty="0"/>
              <a:t>работают терапевт, гастроэнтеролог, эндокринолог, хирург, </a:t>
            </a:r>
            <a:r>
              <a:rPr lang="ru-RU" sz="1800" dirty="0" err="1"/>
              <a:t>флеболог</a:t>
            </a:r>
            <a:r>
              <a:rPr lang="ru-RU" sz="1800" dirty="0"/>
              <a:t>, гинекологи, уролог, ревматолог, кардиолог, иммунолог, аллерголог, невролог, отоларинголог, </a:t>
            </a:r>
            <a:r>
              <a:rPr lang="ru-RU" sz="1800" dirty="0" smtClean="0"/>
              <a:t>физиотерапевт. </a:t>
            </a:r>
            <a:endParaRPr lang="ru-RU" sz="18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164" y="1677919"/>
            <a:ext cx="6471255" cy="4314170"/>
          </a:xfrm>
          <a:prstGeom prst="rect">
            <a:avLst/>
          </a:prstGeom>
        </p:spPr>
      </p:pic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4260081" cy="2840054"/>
          </a:xfr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358489"/>
            <a:ext cx="2637054" cy="2794511"/>
          </a:xfrm>
          <a:prstGeom prst="rect">
            <a:avLst/>
          </a:prstGeom>
        </p:spPr>
      </p:pic>
      <p:sp>
        <p:nvSpPr>
          <p:cNvPr id="7" name="Заголовок 5"/>
          <p:cNvSpPr>
            <a:spLocks noGrp="1"/>
          </p:cNvSpPr>
          <p:nvPr>
            <p:ph type="title"/>
          </p:nvPr>
        </p:nvSpPr>
        <p:spPr>
          <a:xfrm>
            <a:off x="5220072" y="6011093"/>
            <a:ext cx="3827671" cy="56129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Врач акушер-гинеколог-эндокринолог Соколова Т.А.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4788024" y="982769"/>
            <a:ext cx="3827671" cy="54831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Врач акушер-гинеколог</a:t>
            </a:r>
          </a:p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Искра И.П.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520307" y="6153000"/>
            <a:ext cx="3827671" cy="59886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Врач акушер-гинеколог Торопова Р.Р.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7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54861"/>
            <a:ext cx="3889649" cy="25930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72886"/>
            <a:ext cx="4572000" cy="30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48" y="2178529"/>
            <a:ext cx="4752527" cy="3168352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40227" y="5947960"/>
            <a:ext cx="3528392" cy="6252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Врач уролог </a:t>
            </a:r>
            <a:r>
              <a:rPr lang="ru-RU" sz="2400" dirty="0" err="1" smtClean="0"/>
              <a:t>Шалькова</a:t>
            </a:r>
            <a:r>
              <a:rPr lang="ru-RU" sz="2400" dirty="0" smtClean="0"/>
              <a:t> Е.С.</a:t>
            </a:r>
            <a:endParaRPr lang="ru-RU" sz="24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398941" y="5346881"/>
            <a:ext cx="3528392" cy="10801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200" dirty="0" smtClean="0"/>
              <a:t>Врач функциональной диагностики </a:t>
            </a:r>
          </a:p>
          <a:p>
            <a:pPr algn="ctr"/>
            <a:r>
              <a:rPr lang="ru-RU" sz="2200" dirty="0" smtClean="0"/>
              <a:t>Никель С.К.</a:t>
            </a:r>
            <a:endParaRPr lang="ru-RU" sz="22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615608" y="751266"/>
            <a:ext cx="3528392" cy="10801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200" dirty="0" smtClean="0"/>
              <a:t>Врач эндокринолог Василенко Т.О.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015590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20688"/>
            <a:ext cx="3657600" cy="38759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348880"/>
            <a:ext cx="3657600" cy="3875992"/>
          </a:xfr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259632" y="4525889"/>
            <a:ext cx="3528392" cy="7033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Врач терапевт </a:t>
            </a:r>
            <a:br>
              <a:rPr lang="ru-RU" sz="2400" dirty="0" smtClean="0"/>
            </a:br>
            <a:r>
              <a:rPr lang="ru-RU" sz="2400" dirty="0" smtClean="0"/>
              <a:t>Радченко Л.А.</a:t>
            </a:r>
            <a:endParaRPr lang="ru-RU" sz="24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201005" y="1556792"/>
            <a:ext cx="3528392" cy="792088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dirty="0" smtClean="0"/>
              <a:t>Врач ревматолог </a:t>
            </a:r>
            <a:r>
              <a:rPr lang="ru-RU" sz="2400" dirty="0" err="1" smtClean="0"/>
              <a:t>Мастерова</a:t>
            </a:r>
            <a:r>
              <a:rPr lang="ru-RU" sz="2400" dirty="0" smtClean="0"/>
              <a:t> А.В.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650747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3648" y="116632"/>
            <a:ext cx="7492368" cy="2121024"/>
          </a:xfrm>
        </p:spPr>
        <p:txBody>
          <a:bodyPr>
            <a:normAutofit fontScale="92500" lnSpcReduction="20000"/>
          </a:bodyPr>
          <a:lstStyle/>
          <a:p>
            <a:pPr marL="82296" indent="0" algn="just">
              <a:buNone/>
            </a:pPr>
            <a:r>
              <a:rPr lang="ru-RU" dirty="0"/>
              <a:t>В отделении функциональной диагностики проводится спирография, </a:t>
            </a:r>
            <a:r>
              <a:rPr lang="ru-RU" dirty="0" err="1"/>
              <a:t>остеоденситометрия</a:t>
            </a:r>
            <a:r>
              <a:rPr lang="ru-RU" dirty="0"/>
              <a:t>, ЭКГ, эхокардиография, суточное </a:t>
            </a:r>
            <a:r>
              <a:rPr lang="ru-RU" dirty="0" err="1"/>
              <a:t>холтеровское</a:t>
            </a:r>
            <a:r>
              <a:rPr lang="ru-RU" dirty="0"/>
              <a:t> </a:t>
            </a:r>
            <a:r>
              <a:rPr lang="ru-RU" dirty="0" err="1"/>
              <a:t>мониторирование</a:t>
            </a:r>
            <a:r>
              <a:rPr lang="ru-RU" dirty="0"/>
              <a:t> АД и пульса, </a:t>
            </a:r>
            <a:r>
              <a:rPr lang="ru-RU" dirty="0" err="1"/>
              <a:t>реоэнцефалография</a:t>
            </a:r>
            <a:r>
              <a:rPr lang="ru-RU" dirty="0"/>
              <a:t>, </a:t>
            </a:r>
            <a:r>
              <a:rPr lang="ru-RU" dirty="0" err="1"/>
              <a:t>доплерография</a:t>
            </a:r>
            <a:r>
              <a:rPr lang="ru-RU" dirty="0"/>
              <a:t>, УЗИ всех органов и систем.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132856"/>
            <a:ext cx="6120680" cy="4080453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47664" y="6093296"/>
            <a:ext cx="7272808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err="1" smtClean="0"/>
              <a:t>Остеоденситометрия</a:t>
            </a:r>
            <a:r>
              <a:rPr lang="ru-RU" sz="2400" dirty="0" smtClean="0"/>
              <a:t>. </a:t>
            </a:r>
            <a:br>
              <a:rPr lang="ru-RU" sz="2400" dirty="0" smtClean="0"/>
            </a:br>
            <a:r>
              <a:rPr lang="ru-RU" sz="2400" dirty="0" smtClean="0"/>
              <a:t>Медицинская сестра Новожилова Е.Н.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53362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620688"/>
            <a:ext cx="7236804" cy="4824536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699792" y="5661248"/>
            <a:ext cx="4824536" cy="93610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Врач УЗИ Малютина Е.В.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18621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24" y="1152909"/>
            <a:ext cx="5077876" cy="4576428"/>
          </a:xfr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7624" y="188640"/>
            <a:ext cx="4536504" cy="6504966"/>
          </a:xfrm>
        </p:spPr>
        <p:txBody>
          <a:bodyPr>
            <a:normAutofit fontScale="47500" lnSpcReduction="20000"/>
          </a:bodyPr>
          <a:lstStyle/>
          <a:p>
            <a:pPr marL="82296" indent="0">
              <a:buNone/>
            </a:pPr>
            <a:r>
              <a:rPr lang="ru-RU" sz="4200" dirty="0"/>
              <a:t>Признанием высокого уровня научных исследований, проводимых в ЦНИЛ явилась организация и проведение в 2005 году региональной научно-практической конференции «Молекулярные методы в диагностике инфекций, передающихся половым путем и вирусных гепатитов» совместно с Управление здравоохранения Красноярского края, ФГУН «Центральным НИИ эпидемиологии </a:t>
            </a:r>
            <a:r>
              <a:rPr lang="ru-RU" sz="4200" dirty="0" err="1"/>
              <a:t>Роспотребнадзора</a:t>
            </a:r>
            <a:r>
              <a:rPr lang="ru-RU" sz="4200" dirty="0"/>
              <a:t>», МУЗ «Городская клиническая больница №6 им. Н.С. </a:t>
            </a:r>
            <a:r>
              <a:rPr lang="ru-RU" sz="4200" dirty="0" err="1"/>
              <a:t>Карповича</a:t>
            </a:r>
            <a:r>
              <a:rPr lang="ru-RU" sz="4200" dirty="0"/>
              <a:t>», КГУЗ «Краевой кожно-венерологический  диспансер» и ТФП ОО «</a:t>
            </a:r>
            <a:r>
              <a:rPr lang="ru-RU" sz="4200" dirty="0" err="1"/>
              <a:t>Иммунофарм</a:t>
            </a:r>
            <a:r>
              <a:rPr lang="ru-RU" sz="4200" dirty="0"/>
              <a:t>». Только с 2009 года за высокотехнологичные методы исследования и внедрение на рынок Красноярского края инновационных проектов и научных разработок в области здравоохранения ЦНИЛ получила 8 дипломов: Всероссийского форума 2009 г., общегородской ассамблеи 2009 г., Енисеймедика-2009 и 2014 года.</a:t>
            </a: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8179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75656" y="260648"/>
            <a:ext cx="7488832" cy="1800200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ru-RU" dirty="0"/>
              <a:t>В 2012 – Коллективу ЦНИЛ КрасГМУ было присвоено почетное звание «Золотая кафедра России» за заслуги в области развития отечественного образования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060848"/>
            <a:ext cx="6537920" cy="4587650"/>
          </a:xfrm>
        </p:spPr>
      </p:pic>
    </p:spTree>
    <p:extLst>
      <p:ext uri="{BB962C8B-B14F-4D97-AF65-F5344CB8AC3E}">
        <p14:creationId xmlns:p14="http://schemas.microsoft.com/office/powerpoint/2010/main" val="2465834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7624" y="260648"/>
            <a:ext cx="7776864" cy="640871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2014 – получен Диплом Участника и Золотая медаль ВДНХ участника 27 Московской международной книжной выставки за учебно-методическое издание "Цитогенетическая диагностика при </a:t>
            </a:r>
            <a:r>
              <a:rPr lang="ru-RU" dirty="0" err="1"/>
              <a:t>онкогематологических</a:t>
            </a:r>
            <a:r>
              <a:rPr lang="ru-RU" dirty="0"/>
              <a:t> заболеваниях" г. Москва, ВДНХ</a:t>
            </a:r>
          </a:p>
          <a:p>
            <a:pPr algn="just"/>
            <a:r>
              <a:rPr lang="ru-RU" dirty="0"/>
              <a:t>2015 – получены Диплом участника и Золотая медаль 35 Международного Парижского книжного Салона "PARIS BOOK FAIR (2015)"</a:t>
            </a:r>
          </a:p>
          <a:p>
            <a:pPr algn="just"/>
            <a:r>
              <a:rPr lang="ru-RU" dirty="0"/>
              <a:t>20-23 марта 2015г. за учебно-методическое издание. Париж, Франция. А также Диплом Участника и Золотая медаль 28 Международного книжного салона "Москва-ВДНХ" за книжное издание, г. Москва, </a:t>
            </a:r>
            <a:r>
              <a:rPr lang="ru-RU" dirty="0" smtClean="0"/>
              <a:t>ВДНХ</a:t>
            </a:r>
          </a:p>
          <a:p>
            <a:pPr algn="just"/>
            <a:r>
              <a:rPr lang="ru-RU" dirty="0"/>
              <a:t>2016 – Коллектив ЦНИЛ награжден Дипломом участника и Золотой медалью 36 Международного Парижского Салона "PARIS BOOK FAIR (2016)" за книжное издание. 17-20 марта 2016, Париж, Франция и Дипломом и Золотой медалью Международного научно-образовательного салона, г. Москва, март 2016г.</a:t>
            </a:r>
          </a:p>
          <a:p>
            <a:pPr marL="82296" indent="0" algn="just">
              <a:buNone/>
            </a:pPr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195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48680"/>
            <a:ext cx="7917475" cy="4840576"/>
          </a:xfrm>
        </p:spPr>
      </p:pic>
      <p:sp>
        <p:nvSpPr>
          <p:cNvPr id="7" name="Заголовок 5"/>
          <p:cNvSpPr>
            <a:spLocks noGrp="1"/>
          </p:cNvSpPr>
          <p:nvPr>
            <p:ph type="title"/>
          </p:nvPr>
        </p:nvSpPr>
        <p:spPr>
          <a:xfrm>
            <a:off x="1475656" y="5445224"/>
            <a:ext cx="7344816" cy="54292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Визит министра Здравоохранения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790845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6151">
            <a:off x="1412121" y="326164"/>
            <a:ext cx="2639959" cy="373533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021">
            <a:off x="6205418" y="335416"/>
            <a:ext cx="2438400" cy="345033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4213"/>
            <a:ext cx="2525124" cy="357907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204">
            <a:off x="6092360" y="3490002"/>
            <a:ext cx="2398776" cy="34107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8366">
            <a:off x="1808180" y="3531470"/>
            <a:ext cx="2421655" cy="31728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5" y="3225230"/>
            <a:ext cx="2567475" cy="363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08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8002539" cy="5544616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75856" y="6065912"/>
            <a:ext cx="3888432" cy="792088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Празднуем Новый 1976 год.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10525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9632" y="116632"/>
            <a:ext cx="7560840" cy="2736304"/>
          </a:xfrm>
        </p:spPr>
        <p:txBody>
          <a:bodyPr>
            <a:noAutofit/>
          </a:bodyPr>
          <a:lstStyle/>
          <a:p>
            <a:pPr marL="82296" indent="0" algn="just">
              <a:buNone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течение последующих 20 лет ЦНИЛ сформировалась как самостоятельно научно-исследовательское подразделение, стала базой для организации исследовательской работы по актуальным вопросам современной медицинской науки подготовки кадров для института. На базе ЦНИЛ в это время успешно выполнялись и были защищены 22 докторские и 56 кандидатских диссертаций. Среди защищенных Б.С.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Граков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 М.И.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Гульман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 Н.С.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Дралюк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 М.Г.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Дралюк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 Ю.С. Винник, А.Г.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Швецкий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 Н.В. Наумов, Р.А.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Нихинсон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 А.Н. Орлов и многие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другие. 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515815"/>
            <a:ext cx="5760640" cy="4163742"/>
          </a:xfrm>
        </p:spPr>
      </p:pic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2339752" y="6453336"/>
            <a:ext cx="5905451" cy="404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Б.С. </a:t>
            </a:r>
            <a:r>
              <a:rPr lang="ru-RU" sz="2800" dirty="0" err="1" smtClean="0"/>
              <a:t>Граков</a:t>
            </a:r>
            <a:r>
              <a:rPr lang="ru-RU" sz="2800" dirty="0" smtClean="0"/>
              <a:t> с сотрудниками ЦНИЛ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79272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671"/>
            <a:ext cx="4295065" cy="561662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86400" y="1124744"/>
            <a:ext cx="3657600" cy="4320480"/>
          </a:xfrm>
        </p:spPr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ru-RU" dirty="0"/>
              <a:t>Сейчас на кафедрах университета в должностях профессоров и доцентов работают многие, которым ЦНИЛ оказала помощь, особенно старшее поколение. Помимо этого сотрудники ЦНИЛ оказывали консультативную и методическую помощь 40 сотрудникам </a:t>
            </a:r>
            <a:r>
              <a:rPr lang="ru-RU" dirty="0" smtClean="0"/>
              <a:t>института.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31640" y="6093296"/>
            <a:ext cx="4320480" cy="5429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Лаборанты </a:t>
            </a:r>
            <a:r>
              <a:rPr lang="ru-RU" sz="2800" dirty="0" err="1" smtClean="0"/>
              <a:t>Красоткина</a:t>
            </a:r>
            <a:r>
              <a:rPr lang="ru-RU" sz="2800" dirty="0" smtClean="0"/>
              <a:t> С.Л. </a:t>
            </a:r>
            <a:br>
              <a:rPr lang="ru-RU" sz="2800" dirty="0" smtClean="0"/>
            </a:br>
            <a:r>
              <a:rPr lang="ru-RU" sz="2800" dirty="0" smtClean="0"/>
              <a:t>и </a:t>
            </a:r>
            <a:r>
              <a:rPr lang="ru-RU" sz="2800" dirty="0" err="1" smtClean="0"/>
              <a:t>Сорокопуд</a:t>
            </a:r>
            <a:r>
              <a:rPr lang="ru-RU" sz="2800" dirty="0" smtClean="0"/>
              <a:t> В.И.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42301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15616" y="5694392"/>
            <a:ext cx="4320480" cy="9029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Л.Б. Захарова</a:t>
            </a:r>
            <a:br>
              <a:rPr lang="ru-RU" sz="2800" dirty="0" smtClean="0"/>
            </a:br>
            <a:r>
              <a:rPr lang="ru-RU" sz="2800" dirty="0" smtClean="0"/>
              <a:t>заведующая ЦНИЛ 1973-1977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5341938" y="115888"/>
            <a:ext cx="3802062" cy="6742112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ru-RU" sz="1800" dirty="0"/>
              <a:t>За эти годы младшие и старшие научные сотрудники лаборатории защитили кандидатские и докторские диссертации и многие ушли на заведование кафедрами или доцентами. К.С. </a:t>
            </a:r>
            <a:r>
              <a:rPr lang="ru-RU" sz="1800" dirty="0" err="1"/>
              <a:t>Лобынцев</a:t>
            </a:r>
            <a:r>
              <a:rPr lang="ru-RU" sz="1800" dirty="0"/>
              <a:t> стал заведующим кафедрой гистологии, Ю.И. Савченков – заведующим кафедрой нормальной физиологии, Л.И. Соловей – профессором кафедры патологической физиологии Н.П. Ларионов – заведующим кафедрой биохимии. Состав обновился в 1973 году К.С. </a:t>
            </a:r>
            <a:r>
              <a:rPr lang="ru-RU" sz="1800" dirty="0" err="1"/>
              <a:t>Лобынцев</a:t>
            </a:r>
            <a:r>
              <a:rPr lang="ru-RU" sz="1800" dirty="0"/>
              <a:t>, защитив докторскую диссертацию, ушел на заведование кафедрой гистологии. С 1973 года до 1977 года заведующей лабораторией стала Л.Б. Захарова, ушедшая затем после защиты докторской диссертации на заведование лабораторией в Институт медицинских Проблем Севера.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8640"/>
            <a:ext cx="4175125" cy="5400675"/>
          </a:xfrm>
        </p:spPr>
      </p:pic>
    </p:spTree>
    <p:extLst>
      <p:ext uri="{BB962C8B-B14F-4D97-AF65-F5344CB8AC3E}">
        <p14:creationId xmlns:p14="http://schemas.microsoft.com/office/powerpoint/2010/main" val="4198309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688</TotalTime>
  <Words>2236</Words>
  <Application>Microsoft Office PowerPoint</Application>
  <PresentationFormat>Экран (4:3)</PresentationFormat>
  <Paragraphs>105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Солнцестояние</vt:lpstr>
      <vt:lpstr>ИСТОРИЯ ЦЕНТРАЛЬНОЙ НАУЧНО-ИССЛЕДОВАТЕЛЬСКОЙ ЛАБОРАТОРИИ </vt:lpstr>
      <vt:lpstr>К.С. Лобынцев заведующий ЦНИЛ 1965-1973</vt:lpstr>
      <vt:lpstr>Сотрудники морфологического отдела</vt:lpstr>
      <vt:lpstr>Ю.И. Савченков</vt:lpstr>
      <vt:lpstr>Визит министра Здравоохранения </vt:lpstr>
      <vt:lpstr>Празднуем Новый 1976 год.</vt:lpstr>
      <vt:lpstr>Б.С. Граков с сотрудниками ЦНИЛ</vt:lpstr>
      <vt:lpstr>Лаборанты Красоткина С.Л.  и Сорокопуд В.И.</vt:lpstr>
      <vt:lpstr>Л.Б. Захарова заведующая ЦНИЛ 1973-1977</vt:lpstr>
      <vt:lpstr>Аспирант Иванов В.В. за работой</vt:lpstr>
      <vt:lpstr>В.В. Иванов</vt:lpstr>
      <vt:lpstr>Ю.П. Лужнов заведующий ЦНИЛ 1982-1986</vt:lpstr>
      <vt:lpstr>Зав. Морфологическим отделом  Захарова Л.Б., м.н.с. Гитлина А.Г., лаборант Сорокопуд В.И.</vt:lpstr>
      <vt:lpstr>с.н.с.  А.Г. Гитлина</vt:lpstr>
      <vt:lpstr>Презентация PowerPoint</vt:lpstr>
      <vt:lpstr>Иванов В.В., Лужнов Ю.П. за работой</vt:lpstr>
      <vt:lpstr>Презентация PowerPoint</vt:lpstr>
      <vt:lpstr>Презентация PowerPoint</vt:lpstr>
      <vt:lpstr>Старший лаборант  В.К. Боронцова</vt:lpstr>
      <vt:lpstr>Ю.В. Котловский, О.Я. Оседко, С.В. Колесова</vt:lpstr>
      <vt:lpstr>Презентация PowerPoint</vt:lpstr>
      <vt:lpstr>Презентация PowerPoint</vt:lpstr>
      <vt:lpstr>Врач отдела доврачебного приема Крисько Ю.Г.</vt:lpstr>
      <vt:lpstr>Взятие крови. Медицинская сестра Ермакова О.С. </vt:lpstr>
      <vt:lpstr>Коллектив ЦНИЛ 2010 г.</vt:lpstr>
      <vt:lpstr>Презентация PowerPoint</vt:lpstr>
      <vt:lpstr>С.н.с. Оседко О.Я. работает на автоматизированной станции Nucli Sens Easy MAG (Франция) для выделения нуклеиновых кислот для ПЦР диагностики гепатитов.</vt:lpstr>
      <vt:lpstr>Презентация PowerPoint</vt:lpstr>
      <vt:lpstr>Аспирант Оседко А.В. </vt:lpstr>
      <vt:lpstr>Биолог Курдояк Е.В.</vt:lpstr>
      <vt:lpstr>Лаборант Дубынина Е.В.</vt:lpstr>
      <vt:lpstr>Биолог Рыбчак Е.В.</vt:lpstr>
      <vt:lpstr>ИФА анализатор Alisei (Италия) для исследования гормонов, онкомаркеров, аллергенов. Лаборант Ивановская О.В.</vt:lpstr>
      <vt:lpstr>Биохимический анализатор COBAS INTEGRA 400 (Швейцария) для полного биохимического анализа крови. Лаборант Терешина Д.Н.</vt:lpstr>
      <vt:lpstr>Гематологический анализатор CELL-DYN 3700  для развернутого анализа крови. Лаборант Болдырева О.В. </vt:lpstr>
      <vt:lpstr>Газожидкостный хроматомасс-спектрометр  Agilent 6890N/5975C (Германия)  для определения маркеров микроорганизмов.  Биолог Якименко А.В.</vt:lpstr>
      <vt:lpstr>Микроскопическое исследование кала на паразитов и кровь Биолог Жуйко Г.А. </vt:lpstr>
      <vt:lpstr>Работизированная станция Xiril AG (Швейцария) для выделения нуклеиновых кислот и подготовки проб к ПЦР для диагностики половый и вирусных инфекций. Биолог Котова Е.А.</vt:lpstr>
      <vt:lpstr>Врач рентгенолог Гладков В.В.</vt:lpstr>
      <vt:lpstr>Презентация PowerPoint</vt:lpstr>
      <vt:lpstr>Врач эндоскопист Кузьмина В.П.</vt:lpstr>
      <vt:lpstr>Врач акушер-гинеколог-эндокринолог Соколова Т.А.</vt:lpstr>
      <vt:lpstr>Врач уролог Шалькова Е.С.</vt:lpstr>
      <vt:lpstr>Врач терапевт  Радченко Л.А.</vt:lpstr>
      <vt:lpstr>Остеоденситометрия.  Медицинская сестра Новожилова Е.Н. </vt:lpstr>
      <vt:lpstr>Врач УЗИ Малютина Е.В.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ЦЕНТРАЛЬНОЙ НАУЧНО-ИССЛЕДОВАТЕЛЬСКОЙ ЛАБОРАТОРИИ</dc:title>
  <dc:creator>Горашева В.В.</dc:creator>
  <cp:lastModifiedBy>Горашева В.В.</cp:lastModifiedBy>
  <cp:revision>57</cp:revision>
  <dcterms:created xsi:type="dcterms:W3CDTF">2016-06-09T02:31:47Z</dcterms:created>
  <dcterms:modified xsi:type="dcterms:W3CDTF">2016-06-23T03:40:05Z</dcterms:modified>
</cp:coreProperties>
</file>