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14248" y="1491741"/>
            <a:ext cx="8629972" cy="2181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54226" indent="-1454226" hangingPunct="0">
              <a:lnSpc>
                <a:spcPct val="95833"/>
              </a:lnSpc>
            </a:pPr>
            <a:r>
              <a:rPr lang="en-US" altLang="zh-CN" sz="3600" b="1" spc="20" dirty="0">
                <a:solidFill>
                  <a:srgbClr val="000000"/>
                </a:solidFill>
                <a:latin typeface="Calibri"/>
                <a:ea typeface="Calibri"/>
              </a:rPr>
              <a:t>ДИАГНОСТИКА</a:t>
            </a:r>
            <a:r>
              <a:rPr lang="en-US" altLang="zh-CN" sz="36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20" dirty="0">
                <a:solidFill>
                  <a:srgbClr val="000000"/>
                </a:solidFill>
                <a:latin typeface="Calibri"/>
                <a:ea typeface="Calibri"/>
              </a:rPr>
              <a:t>НАРУШЕНИЙ</a:t>
            </a:r>
            <a:r>
              <a:rPr lang="en-US" altLang="zh-CN" sz="36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25" dirty="0">
                <a:solidFill>
                  <a:srgbClr val="000000"/>
                </a:solidFill>
                <a:latin typeface="Calibri"/>
                <a:ea typeface="Calibri"/>
              </a:rPr>
              <a:t>МОТИВАЦИИ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600" b="1" spc="-11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ВОЛИ,</a:t>
            </a:r>
            <a:r>
              <a:rPr lang="en-US" altLang="zh-CN" sz="3600" b="1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ТЕМПЕРАМЕНТА</a:t>
            </a:r>
            <a:r>
              <a:rPr lang="en-US" altLang="zh-CN" sz="3600" b="1" spc="-11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1792554">
              <a:lnSpc>
                <a:spcPct val="100000"/>
              </a:lnSpc>
              <a:spcBef>
                <a:spcPts val="179"/>
              </a:spcBef>
            </a:pPr>
            <a:r>
              <a:rPr lang="en-US" altLang="zh-CN" sz="3600" b="1" spc="-5" dirty="0">
                <a:solidFill>
                  <a:srgbClr val="000000"/>
                </a:solidFill>
                <a:latin typeface="Calibri"/>
                <a:ea typeface="Calibri"/>
              </a:rPr>
              <a:t>ЛИЧНОСТНЫХ</a:t>
            </a:r>
            <a:r>
              <a:rPr lang="en-US" altLang="zh-CN" sz="36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0" dirty="0">
                <a:solidFill>
                  <a:srgbClr val="000000"/>
                </a:solidFill>
                <a:latin typeface="Calibri"/>
                <a:ea typeface="Calibri"/>
              </a:rPr>
              <a:t>ФУНКЦИЙ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5"/>
          <p:cNvSpPr txBox="1"/>
          <p:nvPr/>
        </p:nvSpPr>
        <p:spPr>
          <a:xfrm>
            <a:off x="751331" y="548513"/>
            <a:ext cx="7768634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Примеры</a:t>
            </a:r>
            <a:r>
              <a:rPr lang="en-US" altLang="zh-CN" sz="29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утверждений</a:t>
            </a:r>
            <a:r>
              <a:rPr lang="en-US" altLang="zh-CN" sz="29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теста-опросника</a:t>
            </a:r>
            <a:r>
              <a:rPr lang="en-US" altLang="zh-CN" sz="29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Стерляу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03478" y="1631871"/>
            <a:ext cx="2805122" cy="198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5416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сила</a:t>
            </a:r>
            <a:r>
              <a:rPr lang="en-US" altLang="zh-CN" sz="13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процессов</a:t>
            </a:r>
            <a:r>
              <a:rPr lang="en-US" altLang="zh-CN" sz="13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возбуждения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04290" y="1948089"/>
            <a:ext cx="7193616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Достаточно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Вам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непродолжительного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отдыха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сил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продолжительной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работы?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04290" y="2234601"/>
            <a:ext cx="3963505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Умеете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работать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неблагоприятных</a:t>
            </a:r>
            <a:r>
              <a:rPr lang="en-US" altLang="zh-CN" sz="11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условиях?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04290" y="2521113"/>
            <a:ext cx="4420723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7.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Будучи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увлеченным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работой,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забываете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об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усталости?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3478" y="3089096"/>
            <a:ext cx="2749942" cy="198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5416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сила</a:t>
            </a:r>
            <a:r>
              <a:rPr lang="en-US" altLang="zh-CN" sz="13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процессов</a:t>
            </a:r>
            <a:r>
              <a:rPr lang="en-US" altLang="zh-CN" sz="13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торможения: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04290" y="3402617"/>
            <a:ext cx="204977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18233" y="3406394"/>
            <a:ext cx="6628917" cy="321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Способны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воздержаться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того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иного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действия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момента,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пока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получите</a:t>
            </a:r>
            <a:r>
              <a:rPr lang="en-US" altLang="zh-CN" sz="11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соответствующего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spc="5" dirty="0">
                <a:solidFill>
                  <a:srgbClr val="000000"/>
                </a:solidFill>
                <a:latin typeface="Calibri"/>
                <a:ea typeface="Calibri"/>
              </a:rPr>
              <a:t>распо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ряжения?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04290" y="3825911"/>
            <a:ext cx="6087093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Воздерживаетесь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дискуссий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неделовых,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эмоциональных</a:t>
            </a:r>
            <a:r>
              <a:rPr lang="en-US" altLang="zh-CN" sz="11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аргументов?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04290" y="4112423"/>
            <a:ext cx="6615802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8.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Способны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Вы,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поручив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кому-нибудь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определенную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работу,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терпеливо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ожидать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ее</a:t>
            </a:r>
            <a:r>
              <a:rPr lang="en-US" altLang="zh-CN" sz="11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окончания?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03478" y="4680887"/>
            <a:ext cx="3093336" cy="198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5416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подвижность</a:t>
            </a:r>
            <a:r>
              <a:rPr lang="en-US" altLang="zh-CN" sz="13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нервных</a:t>
            </a:r>
            <a:r>
              <a:rPr lang="en-US" altLang="zh-CN" sz="13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процессов: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04290" y="4996724"/>
            <a:ext cx="5618520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Относите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себя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людям,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легко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устанавливающим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товарищеские</a:t>
            </a:r>
            <a:r>
              <a:rPr lang="en-US" altLang="zh-CN" sz="11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контакты?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04290" y="5283236"/>
            <a:ext cx="7180436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Легко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возвращаетесь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ранее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выполняемой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работе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длительного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перерыва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(отпуска,</a:t>
            </a:r>
            <a:r>
              <a:rPr lang="en-US" altLang="zh-CN" sz="11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каникул)?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04290" y="5569698"/>
            <a:ext cx="5023758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9.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Засыпаете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одинаково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легко,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ложась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спать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разное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11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суток?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0"/>
          <p:cNvSpPr txBox="1"/>
          <p:nvPr/>
        </p:nvSpPr>
        <p:spPr>
          <a:xfrm>
            <a:off x="1481327" y="327533"/>
            <a:ext cx="6191224" cy="88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Диагностика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темперамента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9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помощью</a:t>
            </a:r>
          </a:p>
          <a:p>
            <a:pPr marL="0" indent="1571498">
              <a:lnSpc>
                <a:spcPct val="100000"/>
              </a:lnSpc>
            </a:pPr>
            <a:r>
              <a:rPr lang="en-US" altLang="zh-CN" sz="2900" spc="-5" dirty="0">
                <a:solidFill>
                  <a:srgbClr val="000000"/>
                </a:solidFill>
                <a:latin typeface="Calibri"/>
                <a:ea typeface="Calibri"/>
              </a:rPr>
              <a:t>опросника</a:t>
            </a:r>
            <a:r>
              <a:rPr lang="en-US" altLang="zh-CN" sz="2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spc="-5" dirty="0">
                <a:solidFill>
                  <a:srgbClr val="000000"/>
                </a:solidFill>
                <a:latin typeface="Calibri"/>
                <a:ea typeface="Calibri"/>
              </a:rPr>
              <a:t>Айзенка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740275" y="1644139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083428" y="1662496"/>
            <a:ext cx="3489571" cy="914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Британский</a:t>
            </a:r>
            <a:r>
              <a:rPr lang="en-US" altLang="zh-CN" sz="15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психолог</a:t>
            </a:r>
            <a:r>
              <a:rPr lang="en-US" altLang="zh-CN" sz="15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Г.Айзенк</a:t>
            </a:r>
            <a:r>
              <a:rPr lang="en-US" altLang="zh-CN" sz="15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(1916-1997)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полагал,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совокупность</a:t>
            </a:r>
            <a:r>
              <a:rPr lang="en-US" altLang="zh-CN" sz="15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описывающих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человека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черт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можно</a:t>
            </a:r>
            <a:r>
              <a:rPr lang="en-US" altLang="zh-CN" sz="15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представить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посредством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двух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главных</a:t>
            </a:r>
            <a:r>
              <a:rPr lang="en-US" altLang="zh-CN" sz="15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факторов: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740275" y="2711320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083428" y="2744190"/>
            <a:ext cx="3451337" cy="657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b="1" spc="5" dirty="0">
                <a:solidFill>
                  <a:srgbClr val="000000"/>
                </a:solidFill>
                <a:latin typeface="Calibri"/>
                <a:ea typeface="Calibri"/>
              </a:rPr>
              <a:t>экстраверсия/интроверсия</a:t>
            </a:r>
            <a:r>
              <a:rPr lang="en-US" altLang="zh-CN" sz="1500" b="1" spc="-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11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500" spc="5" dirty="0">
                <a:solidFill>
                  <a:srgbClr val="000000"/>
                </a:solidFill>
                <a:latin typeface="Calibri"/>
                <a:ea typeface="Calibri"/>
              </a:rPr>
              <a:t>ориентация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либо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мир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внешних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объектов,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либо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субъективный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внутренний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мир;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740275" y="3549774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083428" y="3577717"/>
            <a:ext cx="3500146" cy="438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b="1" dirty="0">
                <a:solidFill>
                  <a:srgbClr val="000000"/>
                </a:solidFill>
                <a:latin typeface="Calibri"/>
                <a:ea typeface="Calibri"/>
              </a:rPr>
              <a:t>нейротизм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эмоциональная</a:t>
            </a:r>
            <a:r>
              <a:rPr lang="en-US" altLang="zh-CN" sz="15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устойчивость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неустойчивость.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740275" y="4159374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083428" y="4177731"/>
            <a:ext cx="3525998" cy="914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Пересечение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этих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двух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биполярных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характеристик</a:t>
            </a:r>
            <a:r>
              <a:rPr lang="en-US" altLang="zh-CN" sz="15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позволяет</a:t>
            </a:r>
            <a:r>
              <a:rPr lang="en-US" altLang="zh-CN" sz="15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достаточно</a:t>
            </a:r>
            <a:r>
              <a:rPr lang="en-US" altLang="zh-CN" sz="15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чётко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отнести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человека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одному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четырех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типов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темперамента.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0"/>
          <p:cNvSpPr txBox="1"/>
          <p:nvPr/>
        </p:nvSpPr>
        <p:spPr>
          <a:xfrm>
            <a:off x="1153667" y="327533"/>
            <a:ext cx="6849961" cy="88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Примеры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вопросов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личностного</a:t>
            </a:r>
            <a:r>
              <a:rPr lang="en-US" altLang="zh-CN" sz="29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опросника</a:t>
            </a:r>
          </a:p>
          <a:p>
            <a:pPr marL="0" indent="2773934">
              <a:lnSpc>
                <a:spcPct val="100000"/>
              </a:lnSpc>
            </a:pPr>
            <a:r>
              <a:rPr lang="en-US" altLang="zh-CN" sz="2900" spc="-15" dirty="0">
                <a:solidFill>
                  <a:srgbClr val="000000"/>
                </a:solidFill>
                <a:latin typeface="Calibri"/>
                <a:ea typeface="Calibri"/>
              </a:rPr>
              <a:t>Айз</a:t>
            </a:r>
            <a:r>
              <a:rPr lang="en-US" altLang="zh-CN" sz="2900" spc="-5" dirty="0">
                <a:solidFill>
                  <a:srgbClr val="000000"/>
                </a:solidFill>
                <a:latin typeface="Calibri"/>
                <a:ea typeface="Calibri"/>
              </a:rPr>
              <a:t>енка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03478" y="1635666"/>
            <a:ext cx="5033041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•	Текст</a:t>
            </a:r>
            <a:r>
              <a:rPr lang="en-US" altLang="zh-CN" sz="11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опросника</a:t>
            </a:r>
            <a:r>
              <a:rPr lang="en-US" altLang="zh-CN"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EPI</a:t>
            </a:r>
            <a:r>
              <a:rPr lang="en-US" altLang="zh-CN" sz="11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(вариант</a:t>
            </a:r>
            <a:r>
              <a:rPr lang="en-US" altLang="zh-CN"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А);</a:t>
            </a:r>
            <a:r>
              <a:rPr lang="en-US" altLang="zh-CN" sz="11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57</a:t>
            </a:r>
            <a:r>
              <a:rPr lang="en-US" altLang="zh-CN"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вопросов;</a:t>
            </a:r>
            <a:r>
              <a:rPr lang="en-US" altLang="zh-CN"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ответы:</a:t>
            </a:r>
            <a:r>
              <a:rPr lang="en-US" altLang="zh-CN" sz="11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+</a:t>
            </a:r>
            <a:r>
              <a:rPr lang="en-US" altLang="zh-CN"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(да)</a:t>
            </a:r>
            <a:r>
              <a:rPr lang="en-US" altLang="zh-CN" sz="11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(нет)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03478" y="2209071"/>
            <a:ext cx="176086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46378" y="2207554"/>
            <a:ext cx="7306185" cy="1541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экстраверсия</a:t>
            </a:r>
            <a:r>
              <a:rPr lang="en-US" altLang="zh-CN" sz="1100" b="1" spc="15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100" b="1" spc="5" dirty="0">
                <a:solidFill>
                  <a:srgbClr val="000000"/>
                </a:solidFill>
                <a:latin typeface="Arial"/>
                <a:ea typeface="Arial"/>
              </a:rPr>
              <a:t>интр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оверсия</a:t>
            </a:r>
          </a:p>
          <a:p>
            <a:pPr>
              <a:lnSpc>
                <a:spcPts val="96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1.</a:t>
            </a:r>
            <a:r>
              <a:rPr lang="en-US" altLang="zh-CN" sz="10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Часто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ли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вы</a:t>
            </a:r>
            <a:r>
              <a:rPr lang="en-US" altLang="zh-CN" sz="10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испытываете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тягу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к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новым</a:t>
            </a:r>
            <a:r>
              <a:rPr lang="en-US" altLang="zh-CN" sz="10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впечатлениям,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к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тому,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чтобы</a:t>
            </a:r>
            <a:r>
              <a:rPr lang="en-US" altLang="zh-CN" sz="10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отвлечься,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испытывать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сильные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ощущения?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3.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Считаете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ли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вы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себя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беззаботным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человеком?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8.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Быстро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ли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вы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обычно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действуете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говорите,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не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тратите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ли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много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времени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обдумывание?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10.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Верно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ли,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что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спор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вы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способны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решиться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все?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13.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Часто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ли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бывает,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что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вы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действуете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необдуманно,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под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влиянием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момента?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03478" y="4141757"/>
            <a:ext cx="176086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46378" y="4141757"/>
            <a:ext cx="7315896" cy="15397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b="1" spc="5" dirty="0">
                <a:solidFill>
                  <a:srgbClr val="000000"/>
                </a:solidFill>
                <a:latin typeface="Arial"/>
                <a:ea typeface="Arial"/>
              </a:rPr>
              <a:t>нейро</a:t>
            </a:r>
            <a:r>
              <a:rPr lang="en-US" altLang="zh-CN" sz="1100" b="1" dirty="0">
                <a:solidFill>
                  <a:srgbClr val="000000"/>
                </a:solidFill>
                <a:latin typeface="Arial"/>
                <a:ea typeface="Arial"/>
              </a:rPr>
              <a:t>тизм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2.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Часто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ли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вы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чувствуете,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что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нуждаетесь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друзьях,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которые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могут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вас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понять,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ободрить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или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посочувствовать?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4.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Очень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ли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трудно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вам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отказываться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от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своих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намерений?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7.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Часто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ли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у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вас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бывают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спады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подъемы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настроения?</a:t>
            </a:r>
          </a:p>
          <a:p>
            <a:pPr>
              <a:lnSpc>
                <a:spcPts val="93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9.</a:t>
            </a:r>
            <a:r>
              <a:rPr lang="en-US" altLang="zh-CN" sz="10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Возникало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ли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у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вас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когда-нибудь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чувство,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что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вы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несчастны,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хотя</a:t>
            </a:r>
            <a:r>
              <a:rPr lang="en-US" altLang="zh-CN" sz="10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никакой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серьезной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причины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этого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не</a:t>
            </a:r>
            <a:r>
              <a:rPr lang="en-US" altLang="zh-CN"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было?</a:t>
            </a:r>
          </a:p>
          <a:p>
            <a:pPr>
              <a:lnSpc>
                <a:spcPts val="97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11.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Смущаетесь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ли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вы,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когда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хотите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познакомиться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человеком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противоположного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пола,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который</a:t>
            </a:r>
            <a:r>
              <a:rPr lang="en-US" altLang="zh-CN"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вам</a:t>
            </a:r>
            <a:r>
              <a:rPr lang="en-US" altLang="zh-CN" sz="1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симпатичен?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7"/>
          <p:cNvSpPr txBox="1"/>
          <p:nvPr/>
        </p:nvSpPr>
        <p:spPr>
          <a:xfrm>
            <a:off x="1819655" y="529843"/>
            <a:ext cx="563145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Понятие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2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психологии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03478" y="1638205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046378" y="1657197"/>
            <a:ext cx="6682647" cy="496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Проблема</a:t>
            </a:r>
            <a:r>
              <a:rPr lang="en-US" altLang="zh-CN"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отсутствия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единых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общенаучных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клинико-психологических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оснований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изучения</a:t>
            </a:r>
            <a:r>
              <a:rPr lang="en-US" altLang="zh-CN" sz="17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личности.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03478" y="2257330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46378" y="2278252"/>
            <a:ext cx="5149148" cy="1674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Компоненты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теорий</a:t>
            </a:r>
            <a:r>
              <a:rPr lang="en-US" altLang="zh-CN" sz="1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личности:</a:t>
            </a:r>
          </a:p>
          <a:p>
            <a:pPr marL="114300" hangingPunct="0">
              <a:lnSpc>
                <a:spcPct val="156666"/>
              </a:lnSpc>
              <a:spcBef>
                <a:spcPts val="37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структура</a:t>
            </a:r>
            <a:r>
              <a:rPr lang="en-US" altLang="zh-CN" sz="15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мотивация</a:t>
            </a:r>
          </a:p>
          <a:p>
            <a:pPr>
              <a:lnSpc>
                <a:spcPts val="50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развитие</a:t>
            </a:r>
            <a:r>
              <a:rPr lang="en-US" altLang="zh-CN" sz="15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</a:p>
          <a:p>
            <a:pPr>
              <a:lnSpc>
                <a:spcPts val="101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-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психологическое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здоровье,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психопатология,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психотерапия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03478" y="4075716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046378" y="4096639"/>
            <a:ext cx="7103563" cy="17507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Общие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положения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теорий</a:t>
            </a:r>
            <a:r>
              <a:rPr lang="en-US" altLang="zh-CN" sz="17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личности:</a:t>
            </a:r>
          </a:p>
          <a:p>
            <a:pPr>
              <a:lnSpc>
                <a:spcPts val="88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значение</a:t>
            </a:r>
            <a:r>
              <a:rPr lang="en-US" altLang="zh-CN" sz="15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индивидуальных</a:t>
            </a:r>
            <a:r>
              <a:rPr lang="en-US" altLang="zh-CN" sz="15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различий;</a:t>
            </a:r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личность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гипотетическая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структура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организация,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придающая</a:t>
            </a:r>
            <a:r>
              <a:rPr lang="en-US" altLang="zh-CN" sz="15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целостность,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связность</a:t>
            </a:r>
            <a:r>
              <a:rPr lang="en-US" altLang="zh-CN" sz="15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последовательность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наблюдаемому</a:t>
            </a:r>
            <a:r>
              <a:rPr lang="en-US" altLang="zh-CN" sz="15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поведению</a:t>
            </a:r>
            <a:r>
              <a:rPr lang="en-US" altLang="zh-CN" sz="15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индивида;</a:t>
            </a:r>
          </a:p>
          <a:p>
            <a:pPr>
              <a:lnSpc>
                <a:spcPts val="83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важность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рассмотрения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динамике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соотношении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жизненной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историей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индивида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перспективами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15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развития.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75"/>
          <p:cNvSpPr txBox="1"/>
          <p:nvPr/>
        </p:nvSpPr>
        <p:spPr>
          <a:xfrm>
            <a:off x="2274061" y="529843"/>
            <a:ext cx="472226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Акцентуация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2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психопатия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03478" y="1616869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046378" y="1622717"/>
            <a:ext cx="7301318" cy="496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Акцентуации</a:t>
            </a:r>
            <a:r>
              <a:rPr lang="en-US" altLang="zh-CN" sz="17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характера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чрезмерно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выраженные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отдельные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черты</a:t>
            </a:r>
            <a:r>
              <a:rPr lang="en-US" altLang="zh-CN" sz="1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характера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сочетания,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представляющие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крайние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варианты</a:t>
            </a:r>
            <a:r>
              <a:rPr lang="en-US" altLang="zh-CN" sz="17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нормы.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03478" y="2184178"/>
            <a:ext cx="884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046378" y="2148966"/>
            <a:ext cx="7388189" cy="9931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Акцентуациям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характера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свойственна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уязвимость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отношению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7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любым,</a:t>
            </a:r>
            <a:r>
              <a:rPr lang="en-US" altLang="zh-CN" sz="1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лишь</a:t>
            </a:r>
            <a:r>
              <a:rPr lang="en-US" altLang="zh-CN"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определенного</a:t>
            </a:r>
            <a:r>
              <a:rPr lang="en-US" altLang="zh-CN"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рода</a:t>
            </a:r>
            <a:r>
              <a:rPr lang="en-US" altLang="zh-CN" sz="1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психотравмирующим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воздействиям,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адресованным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так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называемому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”месту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наименьшего</a:t>
            </a:r>
            <a:r>
              <a:rPr lang="en-US" altLang="zh-CN" sz="17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сопротивления”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данного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типа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характера,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сохранении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устойчивости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другим.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03478" y="3165783"/>
            <a:ext cx="202870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4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85774" y="3137788"/>
            <a:ext cx="7632495" cy="2500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0603" hangingPunct="0">
              <a:lnSpc>
                <a:spcPct val="95416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Психопатии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патологические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состояния,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характеризующиеся</a:t>
            </a:r>
            <a:r>
              <a:rPr lang="en-US" altLang="zh-CN" sz="1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общей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дисгармоничностью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психического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склада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представляющие</a:t>
            </a:r>
            <a:r>
              <a:rPr lang="en-US" altLang="zh-CN" sz="1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собой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постоянное,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чаще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врожденное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свойство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индивидуума,</a:t>
            </a:r>
            <a:r>
              <a:rPr lang="en-US" altLang="zh-CN" sz="17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отчетливо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проявляющееся</a:t>
            </a:r>
            <a:r>
              <a:rPr lang="en-US" altLang="zh-CN" sz="17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пубертатном</a:t>
            </a:r>
            <a:r>
              <a:rPr lang="en-US" altLang="zh-CN" sz="1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периоде</a:t>
            </a:r>
            <a:r>
              <a:rPr lang="en-US" altLang="zh-CN" sz="17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ранее</a:t>
            </a:r>
            <a:r>
              <a:rPr lang="en-US" altLang="zh-CN" sz="1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сохраняющееся</a:t>
            </a:r>
            <a:r>
              <a:rPr lang="en-US" altLang="zh-CN" sz="17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течение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всей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17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(П.Б.Ганнушкин).</a:t>
            </a:r>
          </a:p>
          <a:p>
            <a:pPr marL="0">
              <a:lnSpc>
                <a:spcPct val="10000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Три</a:t>
            </a:r>
            <a:r>
              <a:rPr lang="en-US" altLang="zh-CN" sz="1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критерия</a:t>
            </a:r>
            <a:r>
              <a:rPr lang="en-US" altLang="zh-CN" sz="17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психопатий</a:t>
            </a:r>
            <a:r>
              <a:rPr lang="en-US" altLang="zh-CN" sz="17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7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П.Б.Ганнушкину:</a:t>
            </a:r>
          </a:p>
          <a:p>
            <a:pPr>
              <a:lnSpc>
                <a:spcPts val="819"/>
              </a:lnSpc>
            </a:pPr>
            <a:endParaRPr lang="en-US" dirty="0" smtClean="0"/>
          </a:p>
          <a:p>
            <a:pPr marL="0" indent="400811">
              <a:lnSpc>
                <a:spcPct val="100000"/>
              </a:lnSpc>
              <a:tabLst>
                <a:tab pos="914755" algn="l"/>
              </a:tabLst>
            </a:pP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1.	Стабильность.</a:t>
            </a:r>
          </a:p>
          <a:p>
            <a:pPr>
              <a:lnSpc>
                <a:spcPts val="835"/>
              </a:lnSpc>
            </a:pPr>
            <a:endParaRPr lang="en-US" dirty="0" smtClean="0"/>
          </a:p>
          <a:p>
            <a:pPr marL="0" indent="400811">
              <a:lnSpc>
                <a:spcPct val="100000"/>
              </a:lnSpc>
              <a:tabLst>
                <a:tab pos="914755" algn="l"/>
              </a:tabLst>
            </a:pP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2.	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ea typeface="Calibri"/>
              </a:rPr>
              <a:t>Тотальность.</a:t>
            </a:r>
          </a:p>
          <a:p>
            <a:pPr>
              <a:lnSpc>
                <a:spcPts val="839"/>
              </a:lnSpc>
            </a:pPr>
            <a:endParaRPr lang="en-US" dirty="0" smtClean="0"/>
          </a:p>
          <a:p>
            <a:pPr marL="0" indent="400811">
              <a:lnSpc>
                <a:spcPct val="100000"/>
              </a:lnSpc>
              <a:tabLst>
                <a:tab pos="914755" algn="l"/>
              </a:tabLst>
            </a:pP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3.	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Социальная</a:t>
            </a:r>
            <a:r>
              <a:rPr lang="en-US" altLang="zh-CN" sz="15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дезадаптация.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3"/>
          <p:cNvSpPr txBox="1"/>
          <p:nvPr/>
        </p:nvSpPr>
        <p:spPr>
          <a:xfrm>
            <a:off x="1769364" y="529843"/>
            <a:ext cx="573155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Методы</a:t>
            </a:r>
            <a:r>
              <a:rPr lang="en-US" altLang="zh-CN" sz="32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исследования</a:t>
            </a:r>
            <a:r>
              <a:rPr lang="en-US" altLang="zh-CN" sz="32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3478" y="1620990"/>
            <a:ext cx="3343728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Клиническая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беседа,</a:t>
            </a:r>
            <a:r>
              <a:rPr lang="en-US" altLang="zh-CN" sz="17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интервью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03478" y="1981035"/>
            <a:ext cx="1645548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700" spc="-15" dirty="0">
                <a:solidFill>
                  <a:srgbClr val="000000"/>
                </a:solidFill>
                <a:latin typeface="Calibri"/>
                <a:ea typeface="Calibri"/>
              </a:rPr>
              <a:t>Наблюдение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703478" y="2336578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046378" y="2319041"/>
            <a:ext cx="3919280" cy="925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-114300" hangingPunct="0">
              <a:lnSpc>
                <a:spcPct val="13875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Опросники</a:t>
            </a:r>
            <a:r>
              <a:rPr lang="en-US" altLang="zh-CN" sz="1700" spc="-15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1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MMPI</a:t>
            </a:r>
          </a:p>
          <a:p>
            <a:pPr>
              <a:lnSpc>
                <a:spcPts val="44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16-факторный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личностный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опросник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Кеттелла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78" y="3342672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046378" y="3363595"/>
            <a:ext cx="7058062" cy="1875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Проективные</a:t>
            </a:r>
            <a:r>
              <a:rPr lang="en-US" altLang="zh-CN"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spc="-5" dirty="0">
                <a:solidFill>
                  <a:srgbClr val="000000"/>
                </a:solidFill>
                <a:latin typeface="Calibri"/>
                <a:ea typeface="Calibri"/>
              </a:rPr>
              <a:t>методы: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методики</a:t>
            </a:r>
            <a:r>
              <a:rPr lang="en-US" altLang="zh-CN" sz="1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структурирования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(«тест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Роршаха»)</a:t>
            </a:r>
          </a:p>
          <a:p>
            <a:pPr>
              <a:lnSpc>
                <a:spcPts val="77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методики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интерпретации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(«Тест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руки»,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«Тест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фрустрационных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реакций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Розенцвейга»,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«Тематический</a:t>
            </a:r>
            <a:r>
              <a:rPr lang="en-US" altLang="zh-CN" sz="1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апперцептивный</a:t>
            </a:r>
            <a:r>
              <a:rPr lang="en-US" altLang="zh-CN" sz="1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тест»)</a:t>
            </a:r>
          </a:p>
          <a:p>
            <a:pPr>
              <a:lnSpc>
                <a:spcPts val="53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методики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экспрессии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(«Рисунок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несуществующего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животного»,</a:t>
            </a:r>
            <a:r>
              <a:rPr lang="en-US" altLang="zh-CN" sz="1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«Проективный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рисунок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человека»,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«Тест</a:t>
            </a:r>
            <a:r>
              <a:rPr lang="en-US" altLang="zh-CN" sz="1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Люшера»)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методики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дополнения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(«Тест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незаконченные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предложения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Сакса-Леви»)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03478" y="5340566"/>
            <a:ext cx="6680510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Экспериментальные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методы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опосредованное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изучение</a:t>
            </a:r>
            <a:r>
              <a:rPr lang="en-US" altLang="zh-CN" sz="1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03478" y="5700079"/>
            <a:ext cx="6586185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Комплексный</a:t>
            </a:r>
            <a:r>
              <a:rPr lang="en-US" altLang="zh-CN" sz="17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анализ,</a:t>
            </a:r>
            <a:r>
              <a:rPr lang="en-US" altLang="zh-CN" sz="17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сопоставление</a:t>
            </a:r>
            <a:r>
              <a:rPr lang="en-US" altLang="zh-CN" sz="17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результатов</a:t>
            </a:r>
            <a:r>
              <a:rPr lang="en-US" altLang="zh-CN" sz="17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разных</a:t>
            </a:r>
            <a:r>
              <a:rPr lang="en-US" altLang="zh-CN" sz="17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методов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93"/>
          <p:cNvSpPr txBox="1"/>
          <p:nvPr/>
        </p:nvSpPr>
        <p:spPr>
          <a:xfrm>
            <a:off x="1013460" y="548513"/>
            <a:ext cx="7243919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Пример</a:t>
            </a:r>
            <a:r>
              <a:rPr lang="en-US" altLang="zh-CN" sz="29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содержания</a:t>
            </a:r>
            <a:r>
              <a:rPr lang="en-US" altLang="zh-CN" sz="29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личностных</a:t>
            </a:r>
            <a:r>
              <a:rPr lang="en-US" altLang="zh-CN" sz="29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опросников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729104" y="1415224"/>
            <a:ext cx="6717944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008122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Шкалы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MMPI	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Факторы</a:t>
            </a:r>
            <a:r>
              <a:rPr lang="en-US" altLang="zh-CN" sz="2200" b="1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опросника</a:t>
            </a:r>
            <a:r>
              <a:rPr lang="en-US" altLang="zh-CN" sz="2200" b="1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Кеттелла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48640" y="1857027"/>
            <a:ext cx="61786" cy="487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891539" y="1870582"/>
            <a:ext cx="1435096" cy="487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ипохондрии</a:t>
            </a:r>
            <a:r>
              <a:rPr lang="en-US" altLang="zh-CN" sz="11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(HS)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депрессии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(D)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737227" y="1873523"/>
            <a:ext cx="52822" cy="3887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080127" y="1884603"/>
            <a:ext cx="2888461" cy="388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А: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Замкнутость—</a:t>
            </a:r>
            <a:r>
              <a:rPr lang="en-US" altLang="zh-CN" sz="9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Открытость</a:t>
            </a:r>
          </a:p>
          <a:p>
            <a:pPr>
              <a:lnSpc>
                <a:spcPts val="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B: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Ограниченное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мышление—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Развитое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мышление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48640" y="2497361"/>
            <a:ext cx="61786" cy="1128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11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91539" y="2434717"/>
            <a:ext cx="2489622" cy="1190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90833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истерии</a:t>
            </a:r>
            <a:r>
              <a:rPr lang="en-US" altLang="zh-CN" sz="1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(Hy)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психопатии</a:t>
            </a:r>
            <a:r>
              <a:rPr lang="en-US" altLang="zh-CN" sz="11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(Pd)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маскулинности—феминности</a:t>
            </a:r>
            <a:r>
              <a:rPr lang="en-US" altLang="zh-CN" sz="1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(Mf)</a:t>
            </a:r>
          </a:p>
          <a:p>
            <a:pPr>
              <a:lnSpc>
                <a:spcPts val="10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паранойи</a:t>
            </a:r>
            <a:r>
              <a:rPr lang="en-US" altLang="zh-CN" sz="11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(Pa)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4737227" y="2376549"/>
            <a:ext cx="52716" cy="1143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8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8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5080127" y="2387600"/>
            <a:ext cx="3653452" cy="120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C: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Эмоциональная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неустойчивость—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Эмоциональная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стабильность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 hangingPunct="0">
              <a:lnSpc>
                <a:spcPct val="183333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E: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Податливость—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Независимость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F: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Озабоченность—</a:t>
            </a:r>
            <a:r>
              <a:rPr lang="en-US" altLang="zh-CN" sz="9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Беспечность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G:</a:t>
            </a:r>
            <a:r>
              <a:rPr lang="en-US" altLang="zh-CN" sz="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Беспринципность—</a:t>
            </a:r>
            <a:r>
              <a:rPr lang="en-US" altLang="zh-CN" sz="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Сознательность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H: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Застенчивость—</a:t>
            </a:r>
            <a:r>
              <a:rPr lang="en-US" altLang="zh-CN" sz="9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Смелость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48640" y="3777902"/>
            <a:ext cx="61786" cy="1118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11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11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91539" y="3715257"/>
            <a:ext cx="2161531" cy="1181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90833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психастении</a:t>
            </a:r>
            <a:r>
              <a:rPr lang="en-US" altLang="zh-CN" sz="11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(Pt)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шизофрении</a:t>
            </a:r>
            <a:r>
              <a:rPr lang="en-US" altLang="zh-CN" sz="11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(Sc)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гипомании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(Ma)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социальной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интроверсии</a:t>
            </a:r>
            <a:r>
              <a:rPr lang="en-US" altLang="zh-CN" sz="11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(Si)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737227" y="3634103"/>
            <a:ext cx="52716" cy="1143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5080127" y="3645153"/>
            <a:ext cx="3343885" cy="1143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I: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Твёрдость—</a:t>
            </a:r>
            <a:r>
              <a:rPr lang="en-US" altLang="zh-CN" sz="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Чувственность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 hangingPunct="0">
              <a:lnSpc>
                <a:spcPct val="182916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L:</a:t>
            </a:r>
            <a:r>
              <a:rPr lang="en-US" altLang="zh-CN" sz="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Доверчивость—</a:t>
            </a:r>
            <a:r>
              <a:rPr lang="en-US" altLang="zh-CN" sz="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Подозрительность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M: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Практичность—</a:t>
            </a:r>
            <a:r>
              <a:rPr lang="en-US" altLang="zh-CN" sz="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Мечтательность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N: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«Простота»—</a:t>
            </a:r>
            <a:r>
              <a:rPr lang="en-US" altLang="zh-CN" sz="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Утончённость</a:t>
            </a:r>
          </a:p>
          <a:p>
            <a:pPr>
              <a:lnSpc>
                <a:spcPts val="4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O: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Спокойная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самоуверенность—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Склонность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чувству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вины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548640" y="5058316"/>
            <a:ext cx="61786" cy="807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11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891539" y="5071872"/>
            <a:ext cx="1497171" cy="807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«лжи»</a:t>
            </a:r>
            <a:r>
              <a:rPr lang="en-US" altLang="zh-CN" sz="11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(L)</a:t>
            </a:r>
          </a:p>
          <a:p>
            <a:pPr>
              <a:lnSpc>
                <a:spcPts val="11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достоверности</a:t>
            </a:r>
            <a:r>
              <a:rPr lang="en-US" altLang="zh-CN" sz="11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(F)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коррекции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(K)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4737227" y="4896517"/>
            <a:ext cx="52822" cy="1024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8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197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5080127" y="4902835"/>
            <a:ext cx="3727846" cy="1028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Q1: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Консерватизм—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Радикализм</a:t>
            </a:r>
          </a:p>
          <a:p>
            <a:pPr>
              <a:lnSpc>
                <a:spcPts val="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Q2: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Зависимость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группы—</a:t>
            </a:r>
            <a:r>
              <a:rPr lang="en-US" altLang="zh-CN" sz="9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Самостоятельность</a:t>
            </a:r>
          </a:p>
          <a:p>
            <a:pPr>
              <a:lnSpc>
                <a:spcPts val="939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Q3: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Недостаток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самоконтроля,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индифферентность—</a:t>
            </a:r>
            <a:r>
              <a:rPr lang="en-US" altLang="zh-CN" sz="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Самоконтроль,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сильная</a:t>
            </a:r>
            <a:r>
              <a:rPr lang="en-US" altLang="zh-CN" sz="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воля</a:t>
            </a:r>
          </a:p>
          <a:p>
            <a:pPr>
              <a:lnSpc>
                <a:spcPts val="94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Q4: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Внутренняя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расслабленность—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Внутренняя</a:t>
            </a:r>
            <a:r>
              <a:rPr lang="en-US" altLang="zh-CN" sz="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напряжённость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4737227" y="6037215"/>
            <a:ext cx="2372423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MD: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Адекватная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самооценка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13"/>
          <p:cNvSpPr txBox="1"/>
          <p:nvPr/>
        </p:nvSpPr>
        <p:spPr>
          <a:xfrm>
            <a:off x="978408" y="2629154"/>
            <a:ext cx="7199983" cy="1219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47699">
              <a:lnSpc>
                <a:spcPct val="100000"/>
              </a:lnSpc>
            </a:pPr>
            <a:r>
              <a:rPr lang="en-US" altLang="zh-CN" sz="4000" b="1" spc="-20" dirty="0">
                <a:solidFill>
                  <a:srgbClr val="000000"/>
                </a:solidFill>
                <a:latin typeface="Calibri"/>
                <a:ea typeface="Calibri"/>
              </a:rPr>
              <a:t>НЕЙРОПСИХОЛОГИЧЕСК</a:t>
            </a:r>
            <a:r>
              <a:rPr lang="en-US" altLang="zh-CN" sz="4000" b="1" spc="-15" dirty="0">
                <a:solidFill>
                  <a:srgbClr val="000000"/>
                </a:solidFill>
                <a:latin typeface="Calibri"/>
                <a:ea typeface="Calibri"/>
              </a:rPr>
              <a:t>ИЕ</a:t>
            </a:r>
          </a:p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ОСНОВЫ</a:t>
            </a:r>
            <a:r>
              <a:rPr lang="en-US" altLang="zh-CN" sz="4000" b="1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МОТИВАЦИИ</a:t>
            </a:r>
            <a:r>
              <a:rPr lang="en-US" altLang="zh-CN" sz="4000" b="1" spc="12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4000" b="1" spc="12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ВОЛИ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15"/>
          <p:cNvSpPr txBox="1"/>
          <p:nvPr/>
        </p:nvSpPr>
        <p:spPr>
          <a:xfrm>
            <a:off x="1301496" y="327533"/>
            <a:ext cx="6553742" cy="88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Третий</a:t>
            </a:r>
            <a:r>
              <a:rPr lang="en-US" altLang="zh-CN" sz="29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структурно-функциональный</a:t>
            </a:r>
            <a:r>
              <a:rPr lang="en-US" altLang="zh-CN" sz="2900" spc="-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блок</a:t>
            </a:r>
          </a:p>
          <a:p>
            <a:pPr marL="0" indent="160019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головного</a:t>
            </a:r>
            <a:r>
              <a:rPr lang="en-US" altLang="zh-CN" sz="29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мозга</a:t>
            </a:r>
            <a:r>
              <a:rPr lang="en-US" altLang="zh-CN" sz="29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9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концепции</a:t>
            </a:r>
            <a:r>
              <a:rPr lang="en-US" altLang="zh-CN" sz="29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А.Р.Лурия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740275" y="1602991"/>
            <a:ext cx="793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083428" y="1535874"/>
            <a:ext cx="3440099" cy="1314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Согласно</a:t>
            </a:r>
            <a:r>
              <a:rPr lang="en-US" altLang="zh-CN" sz="15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нейропсихологической</a:t>
            </a:r>
            <a:r>
              <a:rPr lang="en-US" altLang="zh-CN" sz="15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теории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А.Р.Лурия,</a:t>
            </a:r>
            <a:r>
              <a:rPr lang="en-US" altLang="zh-CN" sz="15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третий</a:t>
            </a:r>
            <a:r>
              <a:rPr lang="en-US" altLang="zh-CN" sz="15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структурно-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функциональный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блок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головного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мозга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это</a:t>
            </a:r>
            <a:r>
              <a:rPr lang="en-US" altLang="zh-CN" sz="15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блок</a:t>
            </a:r>
            <a:r>
              <a:rPr lang="en-US" altLang="zh-CN" sz="15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программирования,</a:t>
            </a:r>
            <a:r>
              <a:rPr lang="en-US" altLang="zh-CN" sz="15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регуляции</a:t>
            </a:r>
            <a:r>
              <a:rPr lang="en-US" altLang="zh-CN" sz="15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контроля</a:t>
            </a:r>
            <a:r>
              <a:rPr lang="en-US" altLang="zh-CN" sz="15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15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протеканием</a:t>
            </a:r>
            <a:r>
              <a:rPr lang="en-US" altLang="zh-CN" sz="15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психической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деятел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ьности.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4740275" y="2853052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5083428" y="2871470"/>
            <a:ext cx="2996801" cy="1146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Анатомически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блок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включает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себя:</a:t>
            </a:r>
          </a:p>
          <a:p>
            <a:pPr>
              <a:lnSpc>
                <a:spcPts val="76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0811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spc="-10" dirty="0">
                <a:solidFill>
                  <a:srgbClr val="000000"/>
                </a:solidFill>
                <a:latin typeface="Calibri"/>
                <a:ea typeface="Calibri"/>
              </a:rPr>
              <a:t>моторные,</a:t>
            </a:r>
          </a:p>
          <a:p>
            <a:pPr>
              <a:lnSpc>
                <a:spcPts val="88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0811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spc="-5" dirty="0">
                <a:solidFill>
                  <a:srgbClr val="000000"/>
                </a:solidFill>
                <a:latin typeface="Calibri"/>
                <a:ea typeface="Calibri"/>
              </a:rPr>
              <a:t>премоторные</a:t>
            </a:r>
            <a:r>
              <a:rPr lang="en-US" altLang="zh-CN" sz="1300" spc="-3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</a:p>
          <a:p>
            <a:pPr>
              <a:lnSpc>
                <a:spcPts val="88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0811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префронтальные</a:t>
            </a:r>
            <a:r>
              <a:rPr lang="en-US" altLang="zh-CN" sz="13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отделы</a:t>
            </a:r>
            <a:r>
              <a:rPr lang="en-US" altLang="zh-CN" sz="13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коры.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4740275" y="4121274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5083428" y="4090352"/>
            <a:ext cx="3192672" cy="876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Характеризуется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большой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сложностью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строения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множеством</a:t>
            </a:r>
            <a:r>
              <a:rPr lang="en-US" altLang="zh-CN" sz="15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двусторонних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связей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корковыми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подкорковыми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ст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руктурами.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4740275" y="5005575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5083428" y="5010658"/>
            <a:ext cx="3541557" cy="43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Занимает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около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24%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поверхности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больших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полуша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рий.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740275" y="5523684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5083428" y="5528805"/>
            <a:ext cx="3451530" cy="43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Созревает</a:t>
            </a:r>
            <a:r>
              <a:rPr lang="en-US" altLang="zh-CN" sz="15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онтогенезе</a:t>
            </a:r>
            <a:r>
              <a:rPr lang="en-US" altLang="zh-CN" sz="15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поздно</a:t>
            </a:r>
            <a:r>
              <a:rPr lang="en-US" altLang="zh-CN" sz="15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5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5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25-ти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ea typeface="Calibri"/>
              </a:rPr>
              <a:t>ле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ea typeface="Calibri"/>
              </a:rPr>
              <a:t>т.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27"/>
          <p:cNvSpPr txBox="1"/>
          <p:nvPr/>
        </p:nvSpPr>
        <p:spPr>
          <a:xfrm>
            <a:off x="703478" y="327533"/>
            <a:ext cx="7709251" cy="3961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0233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Роль</a:t>
            </a:r>
            <a:r>
              <a:rPr lang="en-US" altLang="zh-CN" sz="29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лобной</a:t>
            </a:r>
            <a:r>
              <a:rPr lang="en-US" altLang="zh-CN" sz="29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коры</a:t>
            </a:r>
            <a:r>
              <a:rPr lang="en-US" altLang="zh-CN" sz="29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9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саморегуляции</a:t>
            </a:r>
            <a:r>
              <a:rPr lang="en-US" altLang="zh-CN" sz="29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психической</a:t>
            </a:r>
          </a:p>
          <a:p>
            <a:pPr marL="0" indent="2805023">
              <a:lnSpc>
                <a:spcPct val="100000"/>
              </a:lnSpc>
            </a:pPr>
            <a:r>
              <a:rPr lang="en-US" altLang="zh-CN" sz="2900" spc="-10" dirty="0">
                <a:solidFill>
                  <a:srgbClr val="000000"/>
                </a:solidFill>
                <a:latin typeface="Calibri"/>
                <a:ea typeface="Calibri"/>
              </a:rPr>
              <a:t>деятельно</a:t>
            </a:r>
            <a:r>
              <a:rPr lang="en-US" altLang="zh-CN" sz="2900" spc="-5" dirty="0">
                <a:solidFill>
                  <a:srgbClr val="000000"/>
                </a:solidFill>
                <a:latin typeface="Calibri"/>
                <a:ea typeface="Calibri"/>
              </a:rPr>
              <a:t>сти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marL="342900" indent="-342900" hangingPunct="0">
              <a:lnSpc>
                <a:spcPct val="10416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Лобные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отделы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мозга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играют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ключевую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роль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обеспечении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саморегуляции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психической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таких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ее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составляющих,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как:</a:t>
            </a:r>
          </a:p>
          <a:p>
            <a:pPr>
              <a:lnSpc>
                <a:spcPts val="1064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целеполагание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связи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мотивами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намерениями,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457200" hangingPunct="0">
              <a:lnSpc>
                <a:spcPct val="15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8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формирование</a:t>
            </a:r>
            <a:r>
              <a:rPr lang="en-US" altLang="zh-CN"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программы</a:t>
            </a:r>
            <a:r>
              <a:rPr lang="en-US" altLang="zh-CN" sz="1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(выбор</a:t>
            </a:r>
            <a:r>
              <a:rPr lang="en-US" altLang="zh-CN" sz="1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средств)</a:t>
            </a:r>
            <a:r>
              <a:rPr lang="en-US" altLang="zh-CN"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реализации</a:t>
            </a:r>
            <a:r>
              <a:rPr lang="en-US" altLang="zh-CN" sz="1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цели,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8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контроль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осуществлением</a:t>
            </a:r>
            <a:r>
              <a:rPr lang="en-US" altLang="zh-CN" sz="1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программы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ее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коррекция,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сличение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полученного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результата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исходной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задачей.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703478" y="529843"/>
            <a:ext cx="7043971" cy="5052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06221">
              <a:lnSpc>
                <a:spcPct val="100000"/>
              </a:lnSpc>
            </a:pPr>
            <a:r>
              <a:rPr lang="en-US" altLang="zh-CN" sz="3200" spc="-15" dirty="0">
                <a:solidFill>
                  <a:srgbClr val="000000"/>
                </a:solidFill>
                <a:latin typeface="Calibri"/>
                <a:ea typeface="Calibri"/>
              </a:rPr>
              <a:t>СТРУКТУРА</a:t>
            </a:r>
            <a:r>
              <a:rPr lang="en-US" altLang="zh-CN" sz="3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15" dirty="0">
                <a:solidFill>
                  <a:srgbClr val="000000"/>
                </a:solidFill>
                <a:latin typeface="Calibri"/>
                <a:ea typeface="Calibri"/>
              </a:rPr>
              <a:t>УЧЕБНОГО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15" dirty="0">
                <a:solidFill>
                  <a:srgbClr val="000000"/>
                </a:solidFill>
                <a:latin typeface="Calibri"/>
                <a:ea typeface="Calibri"/>
              </a:rPr>
              <a:t>СОДЕРЖАНИЯ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Диагностика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темперамента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0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</a:p>
          <a:p>
            <a:pPr marL="457200" hangingPunct="0">
              <a:lnSpc>
                <a:spcPct val="155416"/>
              </a:lnSpc>
              <a:spcBef>
                <a:spcPts val="284"/>
              </a:spcBef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1.1.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понятий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«индивид»,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«личность»,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«индивидуальность»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1.2.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Темперамент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компоненты</a:t>
            </a:r>
          </a:p>
          <a:p>
            <a:pPr marL="0" indent="457200">
              <a:lnSpc>
                <a:spcPct val="100000"/>
              </a:lnSpc>
              <a:spcBef>
                <a:spcPts val="304"/>
              </a:spcBef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1.3.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Типология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темпераментов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Гиппократу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1.4.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Типология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темпераментов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основе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учения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И.П.Павлова</a:t>
            </a:r>
          </a:p>
          <a:p>
            <a:pPr marL="457200" hangingPunct="0">
              <a:lnSpc>
                <a:spcPct val="155416"/>
              </a:lnSpc>
              <a:spcBef>
                <a:spcPts val="295"/>
              </a:spcBef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1.5.</a:t>
            </a:r>
            <a:r>
              <a:rPr lang="en-US" altLang="zh-CN" sz="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Диагностика</a:t>
            </a:r>
            <a:r>
              <a:rPr lang="en-US" altLang="zh-CN" sz="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темперамента</a:t>
            </a:r>
            <a:r>
              <a:rPr lang="en-US" altLang="zh-CN" sz="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использованием</a:t>
            </a:r>
            <a:r>
              <a:rPr lang="en-US" altLang="zh-CN" sz="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Теста-опросника</a:t>
            </a:r>
            <a:r>
              <a:rPr lang="en-US" altLang="zh-CN" sz="9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Стерляу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1.6.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Примеры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утверждений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теста-опросника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Стерляу</a:t>
            </a:r>
          </a:p>
          <a:p>
            <a:pPr marL="457200" hangingPunct="0">
              <a:lnSpc>
                <a:spcPct val="155416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1.7.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Диагностика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темперамента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помощью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опросника</a:t>
            </a:r>
            <a:r>
              <a:rPr lang="en-US" altLang="zh-CN" sz="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Айзенка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1.8.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Примеры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вопросов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личностного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опросника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Айзенка</a:t>
            </a:r>
          </a:p>
          <a:p>
            <a:pPr marL="457200" hangingPunct="0">
              <a:lnSpc>
                <a:spcPct val="155416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1.9.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Понятие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психологии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1.10.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Акцентуация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психопатия</a:t>
            </a:r>
          </a:p>
          <a:p>
            <a:pPr marL="0" indent="457200">
              <a:lnSpc>
                <a:spcPct val="100000"/>
              </a:lnSpc>
              <a:spcBef>
                <a:spcPts val="30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1.11.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Методы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исследования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1.12.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Пример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содержания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личностных</a:t>
            </a:r>
            <a:r>
              <a:rPr lang="en-US" altLang="zh-CN" sz="9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опросников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Нейропсихологические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основы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мотивации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0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воли</a:t>
            </a:r>
          </a:p>
          <a:p>
            <a:pPr marL="457200" hangingPunct="0">
              <a:lnSpc>
                <a:spcPct val="155416"/>
              </a:lnSpc>
              <a:spcBef>
                <a:spcPts val="284"/>
              </a:spcBef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2.1.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Третий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структурно-функциональный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блок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головного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мозга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концепции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А.Р.Лурия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2.2.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Роль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лобной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коры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саморегуляции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психической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</a:p>
          <a:p>
            <a:pPr marL="0" indent="457200">
              <a:lnSpc>
                <a:spcPct val="100000"/>
              </a:lnSpc>
              <a:spcBef>
                <a:spcPts val="30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2.3.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«Лобный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синдром»: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общая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характеристика</a:t>
            </a:r>
          </a:p>
          <a:p>
            <a:pPr marL="457200" hangingPunct="0">
              <a:lnSpc>
                <a:spcPct val="155416"/>
              </a:lnSpc>
              <a:spcBef>
                <a:spcPts val="295"/>
              </a:spcBef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2.4.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произвольной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регуляции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ВПФ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«лобном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синдроме»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методики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диагностики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2.5.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Зеркальное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выполнение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пробы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Хэда</a:t>
            </a:r>
          </a:p>
          <a:p>
            <a:pPr marL="0" indent="457200">
              <a:lnSpc>
                <a:spcPct val="100000"/>
              </a:lnSpc>
              <a:spcBef>
                <a:spcPts val="304"/>
              </a:spcBef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2.6.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Инактивность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наглядно-мыслительной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«лобного»</a:t>
            </a:r>
            <a:r>
              <a:rPr lang="en-US" altLang="zh-CN" sz="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больного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29"/>
          <p:cNvSpPr txBox="1"/>
          <p:nvPr/>
        </p:nvSpPr>
        <p:spPr>
          <a:xfrm>
            <a:off x="806195" y="529843"/>
            <a:ext cx="765886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«Лобный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синдром»: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общая</a:t>
            </a:r>
            <a:r>
              <a:rPr lang="en-US" altLang="zh-CN" sz="32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характеристика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03478" y="1662935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1046378" y="1696694"/>
            <a:ext cx="6974544" cy="52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Нейропсихологический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лобный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синдром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»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возникает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поражении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префронтальных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отделов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коры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головного</a:t>
            </a:r>
            <a:r>
              <a:rPr lang="en-US" altLang="zh-CN" sz="1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мозга.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703478" y="2364355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1046378" y="2386456"/>
            <a:ext cx="7089283" cy="10976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Клиническая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картина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значительно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варьирует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зависимости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локализации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массивности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поражения,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присоединения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общемозговых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клинических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симптомов,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возраста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больного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преморбидных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особенностей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(«буферная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зона»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личности).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703478" y="3614290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1046378" y="3653536"/>
            <a:ext cx="6986787" cy="788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Ведущий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признак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структуре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лобного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синдрома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диссоциация</a:t>
            </a:r>
            <a:r>
              <a:rPr lang="en-US" altLang="zh-CN" sz="1800" u="sng" spc="-1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между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относительной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сохранностью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непроизвольного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уровня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активности</a:t>
            </a:r>
            <a:r>
              <a:rPr lang="en-US" altLang="zh-CN" sz="1800" u="sng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дефицитарностью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в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произвольной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регуляции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психических</a:t>
            </a:r>
            <a:r>
              <a:rPr lang="en-US" altLang="zh-CN" sz="1800" u="sng" spc="-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процессов.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703478" y="4594384"/>
            <a:ext cx="699508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Характерны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феномены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«откликаемости»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«полевого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поведения».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703478" y="5016751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1046378" y="5050282"/>
            <a:ext cx="6622806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Наблюдается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утрата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произвольного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контроля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регуляции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деятел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ьности.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40"/>
          <p:cNvSpPr txBox="1"/>
          <p:nvPr/>
        </p:nvSpPr>
        <p:spPr>
          <a:xfrm>
            <a:off x="883919" y="341630"/>
            <a:ext cx="7386373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745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произвольной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регуляции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ВПФ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«лобном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синдроме»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методики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28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диагностики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703478" y="1635503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1046378" y="1657604"/>
            <a:ext cx="5863369" cy="2117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регуляторная</a:t>
            </a:r>
            <a:r>
              <a:rPr lang="en-US" altLang="zh-CN" sz="1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апраксия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апраксия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целевого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действия:</a:t>
            </a:r>
          </a:p>
          <a:p>
            <a:pPr marL="114300" hangingPunct="0">
              <a:lnSpc>
                <a:spcPct val="152083"/>
              </a:lnSpc>
              <a:spcBef>
                <a:spcPts val="37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выполнения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условных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двигательных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реакций;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зеркальное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некоррегируемое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выполнение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пробы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Хэда;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эхопраксическое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выполнение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конфликтной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условной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реакции;</a:t>
            </a:r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регулирующей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речи;</a:t>
            </a:r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инактивность.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703478" y="3894706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1046378" y="3916807"/>
            <a:ext cx="7372591" cy="1836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интеллектуальной</a:t>
            </a:r>
            <a:r>
              <a:rPr lang="en-US" altLang="zh-CN" sz="18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сферы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  <a:p>
            <a:pPr>
              <a:lnSpc>
                <a:spcPts val="87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замена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серийном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вычитании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программы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фрагментарными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действиями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стереотипия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ми;</a:t>
            </a:r>
          </a:p>
          <a:p>
            <a:pPr>
              <a:lnSpc>
                <a:spcPts val="81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целенаправленной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ориентировки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условиях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арифметических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задач;</a:t>
            </a:r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«выхватывание»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отдельного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условия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задачи,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отдельного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фрагмента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анализе</a:t>
            </a:r>
            <a:r>
              <a:rPr lang="en-US" altLang="zh-CN"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содержания</a:t>
            </a:r>
            <a:r>
              <a:rPr lang="en-US" altLang="zh-CN"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сюжетных</a:t>
            </a:r>
            <a:r>
              <a:rPr lang="en-US" altLang="zh-CN" sz="1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картинок.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46"/>
          <p:cNvSpPr txBox="1"/>
          <p:nvPr/>
        </p:nvSpPr>
        <p:spPr>
          <a:xfrm>
            <a:off x="883919" y="341630"/>
            <a:ext cx="7386373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745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произвольной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регуляции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ВПФ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«лобном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синдроме»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методики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28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диагностики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3478" y="1628737"/>
            <a:ext cx="184623" cy="198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1046378" y="1644650"/>
            <a:ext cx="7394060" cy="1178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произвольности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целенаправленности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мнестической</a:t>
            </a:r>
            <a:r>
              <a:rPr lang="en-US" altLang="zh-CN" sz="13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  <a:p>
            <a:pPr>
              <a:lnSpc>
                <a:spcPts val="1264"/>
              </a:lnSpc>
            </a:pPr>
            <a:endParaRPr lang="en-US" dirty="0" smtClean="0"/>
          </a:p>
          <a:p>
            <a:pPr marL="2629509" indent="-228600" hangingPunct="0">
              <a:lnSpc>
                <a:spcPct val="103333"/>
              </a:lnSpc>
            </a:pPr>
            <a:r>
              <a:rPr lang="en-US" altLang="zh-CN" sz="13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300" spc="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3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заучивании</a:t>
            </a:r>
            <a:r>
              <a:rPr lang="en-US" altLang="zh-CN" sz="13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13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слов</a:t>
            </a:r>
            <a:r>
              <a:rPr lang="en-US" altLang="zh-CN" sz="13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наблюдается</a:t>
            </a:r>
            <a:r>
              <a:rPr lang="en-US" altLang="zh-CN" sz="13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феномен</a:t>
            </a:r>
            <a:r>
              <a:rPr lang="en-US" altLang="zh-CN" sz="13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«плато»:</a:t>
            </a:r>
            <a:r>
              <a:rPr lang="en-US" altLang="zh-CN" sz="13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больные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инертно</a:t>
            </a:r>
            <a:r>
              <a:rPr lang="en-US" altLang="zh-CN" sz="13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повторяют</a:t>
            </a:r>
            <a:r>
              <a:rPr lang="en-US" altLang="zh-CN" sz="13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4-5</a:t>
            </a:r>
            <a:r>
              <a:rPr lang="en-US" altLang="zh-CN" sz="13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элементов</a:t>
            </a:r>
            <a:r>
              <a:rPr lang="en-US" altLang="zh-CN" sz="13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последовательности,</a:t>
            </a:r>
            <a:r>
              <a:rPr lang="en-US" altLang="zh-CN" sz="13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доступных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непосредственному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запоминанию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первом</a:t>
            </a:r>
            <a:r>
              <a:rPr lang="en-US" altLang="zh-CN" sz="13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предъявлении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spc="-10" dirty="0">
                <a:solidFill>
                  <a:srgbClr val="000000"/>
                </a:solidFill>
                <a:latin typeface="Calibri"/>
                <a:ea typeface="Calibri"/>
              </a:rPr>
              <a:t>ря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да.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703478" y="3509988"/>
            <a:ext cx="184623" cy="198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1046378" y="3525900"/>
            <a:ext cx="7056877" cy="2051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инактивность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речевой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деятельности,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динамическая</a:t>
            </a:r>
            <a:r>
              <a:rPr lang="en-US" altLang="zh-CN" sz="13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афазия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  <a:p>
            <a:pPr>
              <a:lnSpc>
                <a:spcPts val="78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обеднение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спонтанной</a:t>
            </a:r>
            <a:r>
              <a:rPr lang="en-US" altLang="zh-CN" sz="13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речи;</a:t>
            </a:r>
          </a:p>
          <a:p>
            <a:pPr>
              <a:lnSpc>
                <a:spcPts val="88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утрата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речевой</a:t>
            </a:r>
            <a:r>
              <a:rPr lang="en-US" altLang="zh-CN" sz="13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инициативы;</a:t>
            </a:r>
          </a:p>
          <a:p>
            <a:pPr>
              <a:lnSpc>
                <a:spcPts val="88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spc="-10" dirty="0">
                <a:solidFill>
                  <a:srgbClr val="000000"/>
                </a:solidFill>
                <a:latin typeface="Calibri"/>
                <a:ea typeface="Calibri"/>
              </a:rPr>
              <a:t>эхолалии</a:t>
            </a:r>
            <a:r>
              <a:rPr lang="en-US" altLang="zh-CN" sz="1300" spc="-40" dirty="0">
                <a:solidFill>
                  <a:srgbClr val="000000"/>
                </a:solidFill>
                <a:latin typeface="Calibri"/>
                <a:ea typeface="Calibri"/>
              </a:rPr>
              <a:t>;</a:t>
            </a:r>
          </a:p>
          <a:p>
            <a:pPr>
              <a:lnSpc>
                <a:spcPts val="88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обилие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речевых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стереотипов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3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штампов;</a:t>
            </a:r>
          </a:p>
          <a:p>
            <a:pPr>
              <a:lnSpc>
                <a:spcPts val="88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неспособность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построить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программу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самостоятельного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рассказа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заданную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тему;</a:t>
            </a:r>
          </a:p>
          <a:p>
            <a:pPr>
              <a:lnSpc>
                <a:spcPts val="88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пересказе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соскальзывания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побочные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ассоциации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стереотипно-ситуационного</a:t>
            </a:r>
            <a:r>
              <a:rPr lang="en-US" altLang="zh-CN" sz="13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плана.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52"/>
          <p:cNvSpPr txBox="1"/>
          <p:nvPr/>
        </p:nvSpPr>
        <p:spPr>
          <a:xfrm>
            <a:off x="1786127" y="558038"/>
            <a:ext cx="5697666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Зеркальное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выполнение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пробы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Хэда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54"/>
          <p:cNvSpPr txBox="1"/>
          <p:nvPr/>
        </p:nvSpPr>
        <p:spPr>
          <a:xfrm>
            <a:off x="1130808" y="398398"/>
            <a:ext cx="6894662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Инактивность</a:t>
            </a:r>
            <a:r>
              <a:rPr lang="en-US" altLang="zh-CN" sz="2400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наглядно-мыслительной</a:t>
            </a:r>
            <a:r>
              <a:rPr lang="en-US" altLang="zh-CN" sz="2400" spc="-12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деятельности</a:t>
            </a:r>
          </a:p>
          <a:p>
            <a:pPr marL="0" indent="2120138">
              <a:lnSpc>
                <a:spcPct val="100000"/>
              </a:lnSpc>
            </a:pPr>
            <a:r>
              <a:rPr lang="en-US" altLang="zh-CN" sz="2400" spc="-5" dirty="0">
                <a:solidFill>
                  <a:srgbClr val="001E5E"/>
                </a:solidFill>
                <a:latin typeface="Calibri"/>
                <a:ea typeface="Calibri"/>
              </a:rPr>
              <a:t>«лобного»</a:t>
            </a:r>
            <a:r>
              <a:rPr lang="en-US" altLang="zh-CN" sz="24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1E5E"/>
                </a:solidFill>
                <a:latin typeface="Calibri"/>
                <a:ea typeface="Calibri"/>
              </a:rPr>
              <a:t>больного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56"/>
          <p:cNvSpPr txBox="1"/>
          <p:nvPr/>
        </p:nvSpPr>
        <p:spPr>
          <a:xfrm>
            <a:off x="1376172" y="2324354"/>
            <a:ext cx="6415403" cy="1803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ДИАГНОСТИКА</a:t>
            </a:r>
            <a:r>
              <a:rPr lang="en-US" altLang="zh-CN" sz="4000" b="1" spc="-5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НАРУШЕНИЙ</a:t>
            </a:r>
          </a:p>
          <a:p>
            <a:pPr marL="824738" indent="-719582" hangingPunct="0">
              <a:lnSpc>
                <a:spcPct val="95416"/>
              </a:lnSpc>
              <a:spcBef>
                <a:spcPts val="2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МОТИВАЦИИ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4000" b="1" spc="-12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4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4000" b="1" spc="-3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4000" b="1" spc="-40" dirty="0">
                <a:solidFill>
                  <a:srgbClr val="000000"/>
                </a:solidFill>
                <a:latin typeface="Calibri"/>
                <a:ea typeface="Calibri"/>
              </a:rPr>
              <a:t>ПАТОПСИХОЛОГИИ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58"/>
          <p:cNvSpPr txBox="1"/>
          <p:nvPr/>
        </p:nvSpPr>
        <p:spPr>
          <a:xfrm>
            <a:off x="1542288" y="327533"/>
            <a:ext cx="6072585" cy="88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нарушений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29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</a:p>
          <a:p>
            <a:pPr marL="0" indent="1781809">
              <a:lnSpc>
                <a:spcPct val="100000"/>
              </a:lnSpc>
            </a:pPr>
            <a:r>
              <a:rPr lang="en-US" altLang="zh-CN" sz="2900" spc="-15" dirty="0">
                <a:solidFill>
                  <a:srgbClr val="000000"/>
                </a:solidFill>
                <a:latin typeface="Calibri"/>
                <a:ea typeface="Calibri"/>
              </a:rPr>
              <a:t>патопси</a:t>
            </a:r>
            <a:r>
              <a:rPr lang="en-US" altLang="zh-CN" sz="2900" spc="-5" dirty="0">
                <a:solidFill>
                  <a:srgbClr val="000000"/>
                </a:solidFill>
                <a:latin typeface="Calibri"/>
                <a:ea typeface="Calibri"/>
              </a:rPr>
              <a:t>хологии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703478" y="1616869"/>
            <a:ext cx="884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1046378" y="1561338"/>
            <a:ext cx="7408795" cy="1241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отечественной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1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психологии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рамках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деятельностного</a:t>
            </a:r>
            <a:r>
              <a:rPr lang="en-US" altLang="zh-CN" sz="17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подхода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(А.Н.Леонтьев,</a:t>
            </a:r>
            <a:r>
              <a:rPr lang="en-US" altLang="zh-CN" sz="1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А.Р.Лурия,</a:t>
            </a:r>
            <a:r>
              <a:rPr lang="en-US" altLang="zh-CN" sz="1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Б.В.Зейгарник)</a:t>
            </a:r>
            <a:r>
              <a:rPr lang="en-US" altLang="zh-CN" sz="1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личность</a:t>
            </a:r>
            <a:r>
              <a:rPr lang="en-US" altLang="zh-CN" sz="1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рассматривается</a:t>
            </a:r>
            <a:r>
              <a:rPr lang="en-US" altLang="zh-CN" sz="1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7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субъект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деятельности.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Масштаб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определяется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тем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уровнем</a:t>
            </a:r>
            <a:r>
              <a:rPr lang="en-US" altLang="zh-CN" sz="17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целей,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характером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мотивов,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ставит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реализует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своей</a:t>
            </a:r>
            <a:r>
              <a:rPr lang="en-US" altLang="zh-CN" sz="17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spc="-5" dirty="0">
                <a:solidFill>
                  <a:srgbClr val="000000"/>
                </a:solidFill>
                <a:latin typeface="Calibri"/>
                <a:ea typeface="Calibri"/>
              </a:rPr>
              <a:t>че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ловек.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703478" y="2805970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62" name="TextBox 162"/>
          <p:cNvSpPr txBox="1"/>
          <p:nvPr/>
        </p:nvSpPr>
        <p:spPr>
          <a:xfrm>
            <a:off x="1046378" y="2797365"/>
            <a:ext cx="7337437" cy="9931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Патопсихологический</a:t>
            </a:r>
            <a:r>
              <a:rPr lang="en-US" altLang="zh-CN" sz="17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эксперимент</a:t>
            </a:r>
            <a:r>
              <a:rPr lang="en-US" altLang="zh-CN" sz="17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позволяет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сформировать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особую</a:t>
            </a:r>
            <a:r>
              <a:rPr lang="en-US" altLang="zh-CN" sz="1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форму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деятельности,</a:t>
            </a:r>
            <a:r>
              <a:rPr lang="en-US" altLang="zh-CN" sz="17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7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которую</a:t>
            </a:r>
            <a:r>
              <a:rPr lang="en-US" altLang="zh-CN" sz="17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включены</a:t>
            </a:r>
            <a:r>
              <a:rPr lang="en-US" altLang="zh-CN" sz="17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главнейшие</a:t>
            </a:r>
            <a:r>
              <a:rPr lang="en-US" altLang="zh-CN" sz="17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индикаторы</a:t>
            </a:r>
            <a:r>
              <a:rPr lang="en-US" altLang="zh-CN" sz="1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психологического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здоровья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личности: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мотивированность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действий,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17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целенаправленность,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возможность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контроля,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регуляция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7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критичность.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703478" y="3787680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1046378" y="3793490"/>
            <a:ext cx="7308088" cy="214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Результаты</a:t>
            </a:r>
            <a:r>
              <a:rPr lang="en-US" altLang="zh-CN" sz="17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патопсихологических</a:t>
            </a:r>
            <a:r>
              <a:rPr lang="en-US" altLang="zh-CN" sz="1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исследований</a:t>
            </a:r>
            <a:r>
              <a:rPr lang="en-US" altLang="zh-CN" sz="1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17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позволяют</a:t>
            </a:r>
            <a:r>
              <a:rPr lang="en-US" altLang="zh-CN" sz="17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выделить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следующие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ее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нарушения: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нарушение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опосредованности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иерархии</a:t>
            </a:r>
            <a:r>
              <a:rPr lang="en-US" altLang="zh-CN" sz="15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мотивов;</a:t>
            </a:r>
          </a:p>
          <a:p>
            <a:pPr>
              <a:lnSpc>
                <a:spcPts val="83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формирование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патологических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потребностей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мотивов;</a:t>
            </a:r>
          </a:p>
          <a:p>
            <a:pPr>
              <a:lnSpc>
                <a:spcPts val="83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нарушение</a:t>
            </a:r>
            <a:r>
              <a:rPr lang="en-US" altLang="zh-CN" sz="15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смыслообразования;</a:t>
            </a:r>
          </a:p>
          <a:p>
            <a:pPr>
              <a:lnSpc>
                <a:spcPts val="83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нарушение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подконтрольности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поведения;</a:t>
            </a:r>
          </a:p>
          <a:p>
            <a:pPr>
              <a:lnSpc>
                <a:spcPts val="83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формирование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патологических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черт</a:t>
            </a:r>
            <a:r>
              <a:rPr lang="en-US" altLang="zh-CN" sz="15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личности.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66"/>
          <p:cNvSpPr txBox="1"/>
          <p:nvPr/>
        </p:nvSpPr>
        <p:spPr>
          <a:xfrm>
            <a:off x="1220724" y="413004"/>
            <a:ext cx="682711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Нарушение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опосредованности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иерархии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мотивов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703478" y="986208"/>
            <a:ext cx="202870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68" name="TextBox 168"/>
          <p:cNvSpPr txBox="1"/>
          <p:nvPr/>
        </p:nvSpPr>
        <p:spPr>
          <a:xfrm>
            <a:off x="1046378" y="992136"/>
            <a:ext cx="6667317" cy="496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ряде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психических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заболеваний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психических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расстройств</a:t>
            </a:r>
            <a:r>
              <a:rPr lang="en-US" altLang="zh-CN" sz="17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процесс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мотивов,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установок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ценностей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происходит</a:t>
            </a:r>
            <a:r>
              <a:rPr lang="en-US" altLang="zh-CN" sz="1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развернуто.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703478" y="1553496"/>
            <a:ext cx="884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1046378" y="1518285"/>
            <a:ext cx="6242027" cy="9931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Исследования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мотивационной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иерархии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17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хроническом</a:t>
            </a:r>
            <a:r>
              <a:rPr lang="en-US" altLang="zh-CN" sz="17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алкоголизме</a:t>
            </a:r>
            <a:r>
              <a:rPr lang="en-US" altLang="zh-CN" sz="17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(Б.С.Братусь)</a:t>
            </a:r>
            <a:r>
              <a:rPr lang="en-US" altLang="zh-CN" sz="17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7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использованием</a:t>
            </a:r>
            <a:r>
              <a:rPr lang="en-US" altLang="zh-CN" sz="1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метода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психологического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анализа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данных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истории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сочетании</a:t>
            </a:r>
            <a:r>
              <a:rPr lang="en-US" altLang="zh-CN"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экспериментально</a:t>
            </a:r>
            <a:r>
              <a:rPr lang="en-US" altLang="zh-CN" sz="1700" spc="-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психологическим</a:t>
            </a:r>
            <a:r>
              <a:rPr lang="en-US" altLang="zh-CN" sz="17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исследованием.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703478" y="2520632"/>
            <a:ext cx="7614804" cy="2638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hangingPunct="0">
              <a:lnSpc>
                <a:spcPct val="95833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принятие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алкоголя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средство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реализации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других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мотивов</a:t>
            </a:r>
            <a:r>
              <a:rPr lang="en-US" altLang="zh-CN" sz="17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(релаксация,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снятие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напряжения,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преодоление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застенчивости,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укрепление</a:t>
            </a:r>
            <a:r>
              <a:rPr lang="en-US" altLang="zh-CN" sz="1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дружеских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связей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7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проч.);</a:t>
            </a:r>
          </a:p>
          <a:p>
            <a:pPr marL="0">
              <a:lnSpc>
                <a:spcPct val="100000"/>
              </a:lnSpc>
              <a:spcBef>
                <a:spcPts val="270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1700" spc="2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«сдвиг</a:t>
            </a:r>
            <a:r>
              <a:rPr lang="en-US" altLang="zh-CN" sz="17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мотива</a:t>
            </a:r>
            <a:r>
              <a:rPr lang="en-US" altLang="zh-CN" sz="17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7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цель»</a:t>
            </a:r>
            <a:r>
              <a:rPr lang="en-US" altLang="zh-CN" sz="17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(А.Н.Леонтьев),</a:t>
            </a:r>
            <a:r>
              <a:rPr lang="en-US" altLang="zh-CN" sz="17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формирование</a:t>
            </a:r>
            <a:r>
              <a:rPr lang="en-US" altLang="zh-CN" sz="17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новой</a:t>
            </a:r>
            <a:r>
              <a:rPr lang="en-US" altLang="zh-CN" sz="17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потребности</a:t>
            </a:r>
            <a:r>
              <a:rPr lang="en-US" altLang="zh-CN" sz="17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7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алкоголе</a:t>
            </a:r>
            <a:r>
              <a:rPr lang="en-US" altLang="zh-CN" sz="1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7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нового</a:t>
            </a:r>
            <a:r>
              <a:rPr lang="en-US" altLang="zh-CN" sz="1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побудительного</a:t>
            </a:r>
            <a:r>
              <a:rPr lang="en-US" altLang="zh-CN" sz="17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мотива;</a:t>
            </a:r>
          </a:p>
          <a:p>
            <a:pPr marL="342900" indent="-342900" hangingPunct="0">
              <a:lnSpc>
                <a:spcPct val="95416"/>
              </a:lnSpc>
              <a:spcBef>
                <a:spcPts val="345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приобретение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мотивом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употребления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алкоголя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ведущего,</a:t>
            </a:r>
            <a:r>
              <a:rPr lang="en-US" altLang="zh-CN" sz="17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доминирующего,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смыслообразующего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характера,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утрата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всех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прежних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мотивов,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ориентаций</a:t>
            </a:r>
            <a:r>
              <a:rPr lang="en-US" altLang="zh-CN" sz="17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spc="5" dirty="0">
                <a:solidFill>
                  <a:srgbClr val="000000"/>
                </a:solidFill>
                <a:latin typeface="Calibri"/>
                <a:ea typeface="Calibri"/>
              </a:rPr>
              <a:t>ст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ремлений;</a:t>
            </a:r>
          </a:p>
          <a:p>
            <a:pPr marL="0">
              <a:lnSpc>
                <a:spcPct val="100000"/>
              </a:lnSpc>
              <a:spcBef>
                <a:spcPts val="295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1700" spc="3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потеря</a:t>
            </a:r>
            <a:r>
              <a:rPr lang="en-US" altLang="zh-CN" sz="17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потребностью</a:t>
            </a:r>
            <a:r>
              <a:rPr lang="en-US" altLang="zh-CN" sz="17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опосредованности,</a:t>
            </a:r>
            <a:r>
              <a:rPr lang="en-US" altLang="zh-CN" sz="17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приобретение</a:t>
            </a:r>
            <a:r>
              <a:rPr lang="en-US" altLang="zh-CN" sz="17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ею</a:t>
            </a:r>
            <a:r>
              <a:rPr lang="en-US" altLang="zh-CN" sz="17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строения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директивного</a:t>
            </a:r>
            <a:r>
              <a:rPr lang="en-US" altLang="zh-CN" sz="17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влечения.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703478" y="5218081"/>
            <a:ext cx="884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73" name="TextBox 173"/>
          <p:cNvSpPr txBox="1"/>
          <p:nvPr/>
        </p:nvSpPr>
        <p:spPr>
          <a:xfrm>
            <a:off x="1046378" y="5203406"/>
            <a:ext cx="7042167" cy="744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Сходные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механизмы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формирования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патологической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потребности</a:t>
            </a:r>
            <a:r>
              <a:rPr lang="en-US" altLang="zh-CN" sz="1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были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выявлены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М.А.Караевой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исследовании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синдромом</a:t>
            </a:r>
            <a:r>
              <a:rPr lang="en-US" altLang="zh-CN" sz="17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нервной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spc="-5" dirty="0">
                <a:solidFill>
                  <a:srgbClr val="000000"/>
                </a:solidFill>
                <a:latin typeface="Calibri"/>
                <a:ea typeface="Calibri"/>
              </a:rPr>
              <a:t>анорексии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75"/>
          <p:cNvSpPr txBox="1"/>
          <p:nvPr/>
        </p:nvSpPr>
        <p:spPr>
          <a:xfrm>
            <a:off x="2662682" y="529843"/>
            <a:ext cx="394604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Самооценка</a:t>
            </a:r>
            <a:r>
              <a:rPr lang="en-US" altLang="zh-CN" sz="3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703478" y="1635503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77" name="TextBox 177"/>
          <p:cNvSpPr txBox="1"/>
          <p:nvPr/>
        </p:nvSpPr>
        <p:spPr>
          <a:xfrm>
            <a:off x="1046378" y="1647507"/>
            <a:ext cx="7350111" cy="788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Самооценка</a:t>
            </a:r>
            <a:r>
              <a:rPr lang="en-US" altLang="zh-CN" sz="18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оценка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человеком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своих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собственный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качеств,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достоинств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умений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основании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самонаблюдения,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самоанализа,</a:t>
            </a:r>
            <a:r>
              <a:rPr lang="en-US" altLang="zh-CN" sz="1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самоотчёта,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сравнения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себя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другими,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собой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прошлом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своим</a:t>
            </a:r>
            <a:r>
              <a:rPr lang="en-US" altLang="zh-CN" sz="1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Я-идеалом.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703478" y="2528948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1046378" y="2548763"/>
            <a:ext cx="7444406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Самооценка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быть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адекватной,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завышенной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заниженной;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устойчивой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неустойчивой.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703478" y="3175272"/>
            <a:ext cx="207139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1046378" y="3197402"/>
            <a:ext cx="7182704" cy="1464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структуре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самооценки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выделяются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два</a:t>
            </a:r>
            <a:r>
              <a:rPr lang="en-US" altLang="zh-CN" sz="1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компонента:</a:t>
            </a:r>
          </a:p>
          <a:p>
            <a:pPr>
              <a:lnSpc>
                <a:spcPts val="87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b="1" i="1" dirty="0">
                <a:solidFill>
                  <a:srgbClr val="000000"/>
                </a:solidFill>
                <a:latin typeface="Calibri"/>
                <a:ea typeface="Calibri"/>
              </a:rPr>
              <a:t>когнитивный</a:t>
            </a:r>
            <a:r>
              <a:rPr lang="en-US" altLang="zh-CN" sz="1600" b="1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знание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себе,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доводы,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анализ,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сравнение,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синтез,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суждение,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умозаключени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е;</a:t>
            </a:r>
          </a:p>
          <a:p>
            <a:pPr>
              <a:lnSpc>
                <a:spcPts val="81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b="1" i="1" dirty="0">
                <a:solidFill>
                  <a:srgbClr val="000000"/>
                </a:solidFill>
                <a:latin typeface="Calibri"/>
                <a:ea typeface="Calibri"/>
              </a:rPr>
              <a:t>эмоциональный</a:t>
            </a:r>
            <a:r>
              <a:rPr lang="en-US" altLang="zh-CN" sz="1600" b="1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отношение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себе,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удовлетворенность,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одобрение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неприятие</a:t>
            </a:r>
            <a:r>
              <a:rPr lang="en-US" altLang="zh-CN" sz="16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себя.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703478" y="4757671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1046378" y="4777485"/>
            <a:ext cx="7227819" cy="878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Американский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психолог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У.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Джеймс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(1842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1910)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предложил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формулу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самооц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енки:</a:t>
            </a:r>
          </a:p>
          <a:p>
            <a:pPr>
              <a:lnSpc>
                <a:spcPts val="85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Самооценка</a:t>
            </a:r>
            <a:r>
              <a:rPr lang="en-US" altLang="zh-CN" sz="16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16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Успех</a:t>
            </a:r>
            <a:r>
              <a:rPr lang="en-US" altLang="zh-CN" sz="16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16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16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притязаний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85"/>
          <p:cNvSpPr txBox="1"/>
          <p:nvPr/>
        </p:nvSpPr>
        <p:spPr>
          <a:xfrm>
            <a:off x="2801366" y="529843"/>
            <a:ext cx="366853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3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притязаний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703478" y="1662935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1046378" y="1702371"/>
            <a:ext cx="7257614" cy="788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притязаний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уровень,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которого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индивид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стремится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достичь</a:t>
            </a:r>
            <a:r>
              <a:rPr lang="en-US" altLang="zh-CN" sz="1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различных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сферах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жизнедеятельности,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степень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трудности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задач,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человек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ставит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перед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собой.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703478" y="2638675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1046378" y="2660776"/>
            <a:ext cx="6779525" cy="1050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Стремление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повысить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самооценку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проявляется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двух</a:t>
            </a:r>
            <a:r>
              <a:rPr lang="en-US" altLang="zh-CN" sz="1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тенденциях:</a:t>
            </a:r>
          </a:p>
          <a:p>
            <a:pPr>
              <a:lnSpc>
                <a:spcPts val="106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стремлении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повысить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притязания,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чтобы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пережить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максимальный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успех;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стремлении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снизить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притязания,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чтобы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избежать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неудачи.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703478" y="3858130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1046378" y="3897376"/>
            <a:ext cx="7322317" cy="788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своих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притязаний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личность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устанавливает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где-то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между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чересчур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трудными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чересчур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легкими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задачами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целями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таким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образом,</a:t>
            </a:r>
            <a:r>
              <a:rPr lang="en-US" altLang="zh-CN" sz="1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чтобы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сохранить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должной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высоте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свою</a:t>
            </a:r>
            <a:r>
              <a:rPr lang="en-US" altLang="zh-CN"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самооценку.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733044" y="529843"/>
            <a:ext cx="7014405" cy="5331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76655">
              <a:lnSpc>
                <a:spcPct val="100000"/>
              </a:lnSpc>
            </a:pPr>
            <a:r>
              <a:rPr lang="en-US" altLang="zh-CN" sz="3200" spc="-15" dirty="0">
                <a:solidFill>
                  <a:srgbClr val="000000"/>
                </a:solidFill>
                <a:latin typeface="Calibri"/>
                <a:ea typeface="Calibri"/>
              </a:rPr>
              <a:t>СТРУКТУРА</a:t>
            </a:r>
            <a:r>
              <a:rPr lang="en-US" altLang="zh-CN" sz="3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15" dirty="0">
                <a:solidFill>
                  <a:srgbClr val="000000"/>
                </a:solidFill>
                <a:latin typeface="Calibri"/>
                <a:ea typeface="Calibri"/>
              </a:rPr>
              <a:t>УЧЕБНОГО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15" dirty="0">
                <a:solidFill>
                  <a:srgbClr val="000000"/>
                </a:solidFill>
                <a:latin typeface="Calibri"/>
                <a:ea typeface="Calibri"/>
              </a:rPr>
              <a:t>СОДЕРЖАНИЯ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Диагностика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нарушений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мотивации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3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патопсихологии</a:t>
            </a:r>
          </a:p>
          <a:p>
            <a:pPr>
              <a:lnSpc>
                <a:spcPts val="584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3.1.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нарушений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1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патопсихологии</a:t>
            </a:r>
          </a:p>
          <a:p>
            <a:pPr marL="457200" hangingPunct="0">
              <a:lnSpc>
                <a:spcPct val="145416"/>
              </a:lnSpc>
              <a:spcBef>
                <a:spcPts val="30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3.2.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Нарушение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опосредованности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иерархии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мотивов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3.3.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Самооценка</a:t>
            </a:r>
            <a:r>
              <a:rPr lang="en-US" altLang="zh-CN" sz="11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</a:p>
          <a:p>
            <a:pPr marL="0" indent="457200">
              <a:lnSpc>
                <a:spcPct val="100000"/>
              </a:lnSpc>
              <a:spcBef>
                <a:spcPts val="30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3.4.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11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притязаний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3.5.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Диагностика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11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притязаний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3.6.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Исследование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самооценки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методике</a:t>
            </a:r>
            <a:r>
              <a:rPr lang="en-US" altLang="zh-CN" sz="1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Дембо-Рубинштейн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Личность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ситуации</a:t>
            </a:r>
            <a:r>
              <a:rPr lang="en-US" altLang="zh-CN" sz="13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  <a:p>
            <a:pPr>
              <a:lnSpc>
                <a:spcPts val="590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4.1.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Понятие</a:t>
            </a:r>
            <a:r>
              <a:rPr lang="en-US" altLang="zh-CN" sz="1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комплаентности</a:t>
            </a:r>
          </a:p>
          <a:p>
            <a:pPr marL="457200" hangingPunct="0">
              <a:lnSpc>
                <a:spcPct val="145416"/>
              </a:lnSpc>
              <a:spcBef>
                <a:spcPts val="30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4.2.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Факторы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комплаентности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4.3.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Опросник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«Уровень</a:t>
            </a:r>
            <a:r>
              <a:rPr lang="en-US" altLang="zh-CN" sz="1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комплаентности»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4.4.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Понятие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внутренней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картины</a:t>
            </a:r>
            <a:r>
              <a:rPr lang="en-US" altLang="zh-CN" sz="1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4.5.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Структура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внутренней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картины</a:t>
            </a:r>
            <a:r>
              <a:rPr lang="en-US" altLang="zh-CN" sz="11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4.6.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Личностный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смысл</a:t>
            </a:r>
            <a:r>
              <a:rPr lang="en-US" altLang="zh-CN" sz="11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  <a:p>
            <a:pPr marL="457200" hangingPunct="0">
              <a:lnSpc>
                <a:spcPct val="145416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4.7.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кризис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развития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периода</a:t>
            </a:r>
            <a:r>
              <a:rPr lang="en-US" altLang="zh-CN" sz="11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взрослости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4.8.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типов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отношения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1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  <a:p>
            <a:pPr marL="0" indent="457200">
              <a:lnSpc>
                <a:spcPct val="100000"/>
              </a:lnSpc>
              <a:spcBef>
                <a:spcPts val="30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4.9.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Опросник</a:t>
            </a:r>
            <a:r>
              <a:rPr lang="en-US" altLang="zh-CN" sz="11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ТОБОЛ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4.10.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Пример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вопросов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опросника</a:t>
            </a:r>
            <a:r>
              <a:rPr lang="en-US" altLang="zh-CN" sz="11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ТОБОЛ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93"/>
          <p:cNvSpPr txBox="1"/>
          <p:nvPr/>
        </p:nvSpPr>
        <p:spPr>
          <a:xfrm>
            <a:off x="1775460" y="529843"/>
            <a:ext cx="571894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Диагностика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притязаний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548640" y="1602991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891539" y="1608112"/>
            <a:ext cx="3241023" cy="438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Серия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заданий</a:t>
            </a:r>
            <a:r>
              <a:rPr lang="en-US" altLang="zh-CN" sz="15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одинаковой</a:t>
            </a:r>
            <a:r>
              <a:rPr lang="en-US" altLang="zh-CN" sz="15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сложности,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например: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ea typeface="Calibri"/>
              </a:rPr>
              <a:t>Лабиринты</a:t>
            </a:r>
            <a:r>
              <a:rPr lang="en-US" altLang="zh-CN" sz="15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ea typeface="Calibri"/>
              </a:rPr>
              <a:t>Хекхаузена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»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548640" y="2121532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891539" y="2108517"/>
            <a:ext cx="3401237" cy="657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норме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перспективная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цель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строится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"социальной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нормы"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динамики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предшествующих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результатов.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548640" y="2822572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891539" y="2827655"/>
            <a:ext cx="3495217" cy="2780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патологии</a:t>
            </a:r>
            <a:r>
              <a:rPr lang="en-US" altLang="zh-CN" sz="15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мотивационно-личностной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сфере</a:t>
            </a:r>
            <a:r>
              <a:rPr lang="en-US" altLang="zh-CN" sz="15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наблюдается: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066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13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ориентации</a:t>
            </a:r>
            <a:r>
              <a:rPr lang="en-US" altLang="zh-CN" sz="13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3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«социальную</a:t>
            </a:r>
          </a:p>
          <a:p>
            <a:pPr marL="0" indent="401066">
              <a:lnSpc>
                <a:spcPct val="100000"/>
              </a:lnSpc>
            </a:pPr>
            <a:r>
              <a:rPr lang="en-US" altLang="zh-CN" sz="1300" spc="-10" dirty="0">
                <a:solidFill>
                  <a:srgbClr val="000000"/>
                </a:solidFill>
                <a:latin typeface="Calibri"/>
                <a:ea typeface="Calibri"/>
              </a:rPr>
              <a:t>нор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му»;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066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преобладание</a:t>
            </a:r>
            <a:r>
              <a:rPr lang="en-US" altLang="zh-CN" sz="13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мотивации</a:t>
            </a:r>
            <a:r>
              <a:rPr lang="en-US" altLang="zh-CN" sz="13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избегания;</a:t>
            </a:r>
          </a:p>
          <a:p>
            <a:pPr>
              <a:lnSpc>
                <a:spcPts val="80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066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ориентации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3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реальные</a:t>
            </a:r>
          </a:p>
          <a:p>
            <a:pPr marL="0" indent="401066">
              <a:lnSpc>
                <a:spcPct val="100000"/>
              </a:lnSpc>
            </a:pPr>
            <a:r>
              <a:rPr lang="en-US" altLang="zh-CN" sz="1300" spc="-1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300" spc="-5" dirty="0">
                <a:solidFill>
                  <a:srgbClr val="000000"/>
                </a:solidFill>
                <a:latin typeface="Calibri"/>
                <a:ea typeface="Calibri"/>
              </a:rPr>
              <a:t>стижения;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066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некритичность</a:t>
            </a:r>
            <a:r>
              <a:rPr lang="en-US" altLang="zh-CN" sz="1300" spc="-50" dirty="0">
                <a:solidFill>
                  <a:srgbClr val="000000"/>
                </a:solidFill>
                <a:latin typeface="Calibri"/>
                <a:ea typeface="Calibri"/>
              </a:rPr>
              <a:t>;</a:t>
            </a:r>
          </a:p>
          <a:p>
            <a:pPr>
              <a:lnSpc>
                <a:spcPts val="88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066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малоподвижность</a:t>
            </a:r>
            <a:r>
              <a:rPr lang="en-US" altLang="zh-CN" sz="13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13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притязаний;</a:t>
            </a:r>
          </a:p>
          <a:p>
            <a:pPr>
              <a:lnSpc>
                <a:spcPts val="80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066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эмоциональное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равнодушие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3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своим</a:t>
            </a:r>
          </a:p>
          <a:p>
            <a:pPr marL="0" indent="401066">
              <a:lnSpc>
                <a:spcPct val="100000"/>
              </a:lnSpc>
            </a:pPr>
            <a:r>
              <a:rPr lang="en-US" altLang="zh-CN" sz="1300" spc="-10" dirty="0">
                <a:solidFill>
                  <a:srgbClr val="000000"/>
                </a:solidFill>
                <a:latin typeface="Calibri"/>
                <a:ea typeface="Calibri"/>
              </a:rPr>
              <a:t>результата</a:t>
            </a:r>
            <a:r>
              <a:rPr lang="en-US" altLang="zh-CN" sz="1300" spc="-5" dirty="0">
                <a:solidFill>
                  <a:srgbClr val="000000"/>
                </a:solidFill>
                <a:latin typeface="Calibri"/>
                <a:ea typeface="Calibri"/>
              </a:rPr>
              <a:t>м.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01"/>
          <p:cNvSpPr txBox="1"/>
          <p:nvPr/>
        </p:nvSpPr>
        <p:spPr>
          <a:xfrm>
            <a:off x="801623" y="327533"/>
            <a:ext cx="7554476" cy="88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Исследование</a:t>
            </a:r>
            <a:r>
              <a:rPr lang="en-US" altLang="zh-CN" sz="29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самооценки</a:t>
            </a:r>
            <a:r>
              <a:rPr lang="en-US" altLang="zh-CN" sz="29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9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методике</a:t>
            </a:r>
            <a:r>
              <a:rPr lang="en-US" altLang="zh-CN" sz="29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Дембо-</a:t>
            </a:r>
          </a:p>
          <a:p>
            <a:pPr marL="0" indent="2801366">
              <a:lnSpc>
                <a:spcPct val="100000"/>
              </a:lnSpc>
            </a:pPr>
            <a:r>
              <a:rPr lang="en-US" altLang="zh-CN" sz="2900" spc="-5" dirty="0">
                <a:solidFill>
                  <a:srgbClr val="000000"/>
                </a:solidFill>
                <a:latin typeface="Calibri"/>
                <a:ea typeface="Calibri"/>
              </a:rPr>
              <a:t>Ру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бинштейн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4740275" y="1602991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5083428" y="1608112"/>
            <a:ext cx="3487155" cy="438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Методика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проводится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форме</a:t>
            </a:r>
            <a:r>
              <a:rPr lang="en-US" altLang="zh-CN" sz="15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свободной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бес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еды.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4740275" y="2121532"/>
            <a:ext cx="793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5083428" y="2090420"/>
            <a:ext cx="3303549" cy="876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изображенных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экспериментатором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шкалах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«здоровье»,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«ум»,</a:t>
            </a:r>
            <a:r>
              <a:rPr lang="en-US" altLang="zh-CN" sz="15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«характер»,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«счастье»</a:t>
            </a:r>
            <a:r>
              <a:rPr lang="en-US" altLang="zh-CN" sz="15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испытуемого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просят</a:t>
            </a:r>
            <a:r>
              <a:rPr lang="en-US" altLang="zh-CN" sz="15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отметить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свой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актуальный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желаемый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уровень.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4740275" y="3005452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5083428" y="3010661"/>
            <a:ext cx="3471553" cy="2158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Когда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испытуемый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поставил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все</a:t>
            </a:r>
            <a:r>
              <a:rPr lang="en-US" altLang="zh-CN" sz="15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отметки,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просят</a:t>
            </a:r>
            <a:r>
              <a:rPr lang="en-US" altLang="zh-CN" sz="15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рассказать: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0811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каких</a:t>
            </a:r>
            <a:r>
              <a:rPr lang="en-US" altLang="zh-CN" sz="13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людей</a:t>
            </a:r>
            <a:r>
              <a:rPr lang="en-US" altLang="zh-CN" sz="13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он</a:t>
            </a:r>
            <a:r>
              <a:rPr lang="en-US" altLang="zh-CN" sz="13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считает</a:t>
            </a:r>
            <a:r>
              <a:rPr lang="en-US" altLang="zh-CN" sz="13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счастливыми,</a:t>
            </a:r>
          </a:p>
          <a:p>
            <a:pPr marL="0" indent="400811">
              <a:lnSpc>
                <a:spcPct val="10000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несчастливыми,</a:t>
            </a:r>
            <a:r>
              <a:rPr lang="en-US" altLang="zh-CN" sz="13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глупыми,</a:t>
            </a:r>
            <a:r>
              <a:rPr lang="en-US" altLang="zh-CN" sz="13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умными</a:t>
            </a:r>
            <a:r>
              <a:rPr lang="en-US" altLang="zh-CN" sz="13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3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т.д.,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0811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3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мешает</a:t>
            </a:r>
            <a:r>
              <a:rPr lang="en-US" altLang="zh-CN" sz="13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ему</a:t>
            </a:r>
            <a:r>
              <a:rPr lang="en-US" altLang="zh-CN" sz="13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оказаться</a:t>
            </a:r>
            <a:r>
              <a:rPr lang="en-US" altLang="zh-CN" sz="13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3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желаемом</a:t>
            </a:r>
          </a:p>
          <a:p>
            <a:pPr marL="0" indent="400811">
              <a:lnSpc>
                <a:spcPct val="100000"/>
              </a:lnSpc>
            </a:pPr>
            <a:r>
              <a:rPr lang="en-US" altLang="zh-CN" sz="1300" spc="-5" dirty="0">
                <a:solidFill>
                  <a:srgbClr val="000000"/>
                </a:solidFill>
                <a:latin typeface="Calibri"/>
                <a:ea typeface="Calibri"/>
              </a:rPr>
              <a:t>уро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вне,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0811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возможно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13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это,</a:t>
            </a:r>
          </a:p>
          <a:p>
            <a:pPr>
              <a:lnSpc>
                <a:spcPts val="80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0811" algn="l"/>
              </a:tabLst>
            </a:pPr>
            <a:r>
              <a:rPr lang="en-US" altLang="zh-CN" sz="13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какие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действия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он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уже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предпринимает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</a:p>
          <a:p>
            <a:pPr marL="0" indent="400811">
              <a:lnSpc>
                <a:spcPct val="10000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планирует</a:t>
            </a:r>
            <a:r>
              <a:rPr lang="en-US" altLang="zh-CN" sz="13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3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этого</a:t>
            </a:r>
            <a:r>
              <a:rPr lang="en-US" altLang="zh-CN" sz="13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предпринять.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4740275" y="5243319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5083428" y="5248376"/>
            <a:ext cx="3371349" cy="438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Результаты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подвергаются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качественному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нализу.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11"/>
          <p:cNvSpPr txBox="1"/>
          <p:nvPr/>
        </p:nvSpPr>
        <p:spPr>
          <a:xfrm>
            <a:off x="1967483" y="2629154"/>
            <a:ext cx="5222114" cy="1219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03857">
              <a:lnSpc>
                <a:spcPct val="100000"/>
              </a:lnSpc>
            </a:pPr>
            <a:r>
              <a:rPr lang="en-US" altLang="zh-CN" sz="4000" b="1" spc="-10" dirty="0">
                <a:solidFill>
                  <a:srgbClr val="000000"/>
                </a:solidFill>
                <a:latin typeface="Calibri"/>
                <a:ea typeface="Calibri"/>
              </a:rPr>
              <a:t>ЛИЧН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ОСТЬ</a:t>
            </a:r>
          </a:p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СИТУАЦИИ</a:t>
            </a:r>
            <a:r>
              <a:rPr lang="en-US" altLang="zh-CN" sz="4000" b="1" spc="21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13"/>
          <p:cNvSpPr txBox="1"/>
          <p:nvPr/>
        </p:nvSpPr>
        <p:spPr>
          <a:xfrm>
            <a:off x="2376170" y="529843"/>
            <a:ext cx="451927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Понятие</a:t>
            </a:r>
            <a:r>
              <a:rPr lang="en-US" altLang="zh-CN" sz="3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комплаентности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703478" y="1279867"/>
            <a:ext cx="211300" cy="289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15" name="TextBox 215"/>
          <p:cNvSpPr txBox="1"/>
          <p:nvPr/>
        </p:nvSpPr>
        <p:spPr>
          <a:xfrm>
            <a:off x="1046378" y="1284071"/>
            <a:ext cx="7436333" cy="1109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900" b="1" dirty="0">
                <a:solidFill>
                  <a:srgbClr val="000000"/>
                </a:solidFill>
                <a:latin typeface="Calibri"/>
                <a:ea typeface="Calibri"/>
              </a:rPr>
              <a:t>Комплаенс</a:t>
            </a:r>
            <a:r>
              <a:rPr lang="en-US" altLang="zh-CN" sz="19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(от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англ.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"compliance"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согласие,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соблюдение)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степень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соответствия</a:t>
            </a:r>
            <a:r>
              <a:rPr lang="en-US" altLang="zh-CN" sz="1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поведения</a:t>
            </a:r>
            <a:r>
              <a:rPr lang="en-US" altLang="zh-CN" sz="1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отношении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лекарства,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выполнения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рекомендаций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питанию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изменению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образа</a:t>
            </a:r>
            <a:r>
              <a:rPr lang="en-US" altLang="zh-CN" sz="19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назначениям</a:t>
            </a:r>
            <a:r>
              <a:rPr lang="en-US" altLang="zh-CN"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указаниям</a:t>
            </a:r>
            <a:r>
              <a:rPr lang="en-US" altLang="zh-CN"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врача</a:t>
            </a:r>
            <a:r>
              <a:rPr lang="en-US" altLang="zh-CN" sz="1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(ВОЗ);</a:t>
            </a:r>
            <a:r>
              <a:rPr lang="en-US" altLang="zh-CN" sz="1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«приверженность</a:t>
            </a:r>
            <a:r>
              <a:rPr lang="en-US" altLang="zh-CN" sz="1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лечению».</a:t>
            </a:r>
          </a:p>
        </p:txBody>
      </p:sp>
      <p:sp>
        <p:nvSpPr>
          <p:cNvPr id="216" name="TextBox 216"/>
          <p:cNvSpPr txBox="1"/>
          <p:nvPr/>
        </p:nvSpPr>
        <p:spPr>
          <a:xfrm>
            <a:off x="703478" y="2475064"/>
            <a:ext cx="211300" cy="289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17" name="TextBox 217"/>
          <p:cNvSpPr txBox="1"/>
          <p:nvPr/>
        </p:nvSpPr>
        <p:spPr>
          <a:xfrm>
            <a:off x="1046378" y="2498343"/>
            <a:ext cx="6886066" cy="1612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spc="-5" dirty="0">
                <a:solidFill>
                  <a:srgbClr val="000000"/>
                </a:solidFill>
                <a:latin typeface="Calibri"/>
                <a:ea typeface="Calibri"/>
              </a:rPr>
              <a:t>Компоненты</a:t>
            </a:r>
            <a:r>
              <a:rPr lang="en-US" altLang="zh-CN" sz="19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spc="-5" dirty="0">
                <a:solidFill>
                  <a:srgbClr val="000000"/>
                </a:solidFill>
                <a:latin typeface="Calibri"/>
                <a:ea typeface="Calibri"/>
              </a:rPr>
              <a:t>комплаентности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  <a:p>
            <a:pPr>
              <a:lnSpc>
                <a:spcPts val="86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b="1" i="1" dirty="0">
                <a:solidFill>
                  <a:srgbClr val="000000"/>
                </a:solidFill>
                <a:latin typeface="Calibri"/>
                <a:ea typeface="Calibri"/>
              </a:rPr>
              <a:t>когнитивный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отношение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своему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лечению,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намерения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желание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следовать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предписаниям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врача;</a:t>
            </a:r>
          </a:p>
          <a:p>
            <a:pPr>
              <a:lnSpc>
                <a:spcPts val="769"/>
              </a:lnSpc>
            </a:pPr>
            <a:endParaRPr lang="en-US" dirty="0" smtClean="0"/>
          </a:p>
          <a:p>
            <a:pPr marL="401167" indent="-286867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b="1" i="1" dirty="0">
                <a:solidFill>
                  <a:srgbClr val="000000"/>
                </a:solidFill>
                <a:latin typeface="Calibri"/>
                <a:ea typeface="Calibri"/>
              </a:rPr>
              <a:t>поведенческий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непосредственное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выполнение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невыполнение</a:t>
            </a:r>
            <a:r>
              <a:rPr lang="en-US" altLang="zh-CN" sz="15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пациентом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врачебных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рекомендаций,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т.ч.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приём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препаратов,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соблюдение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предписаний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относительно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образа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жизни,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регулярность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визитов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клинику.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703478" y="4221822"/>
            <a:ext cx="211300" cy="289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1046378" y="4245101"/>
            <a:ext cx="7088620" cy="1407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Методы</a:t>
            </a:r>
            <a:r>
              <a:rPr lang="en-US" altLang="zh-CN" sz="19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оценки</a:t>
            </a:r>
            <a:r>
              <a:rPr lang="en-US" altLang="zh-CN" sz="19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комплаентности:</a:t>
            </a:r>
          </a:p>
          <a:p>
            <a:pPr>
              <a:lnSpc>
                <a:spcPts val="86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b="1" i="1" dirty="0">
                <a:solidFill>
                  <a:srgbClr val="000000"/>
                </a:solidFill>
                <a:latin typeface="Calibri"/>
                <a:ea typeface="Calibri"/>
              </a:rPr>
              <a:t>прямые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измерения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концентрации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назначенного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препарата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5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моче;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401167" indent="-286867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b="1" i="1" dirty="0">
                <a:solidFill>
                  <a:srgbClr val="000000"/>
                </a:solidFill>
                <a:latin typeface="Calibri"/>
                <a:ea typeface="Calibri"/>
              </a:rPr>
              <a:t>непрямые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подсчет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принятых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оставшихся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препаратов,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анкетирование</a:t>
            </a:r>
            <a:r>
              <a:rPr lang="en-US" altLang="zh-CN" sz="15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опросники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пациентов,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изучение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дневников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записей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медсестер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приемном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отделении.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21"/>
          <p:cNvSpPr txBox="1"/>
          <p:nvPr/>
        </p:nvSpPr>
        <p:spPr>
          <a:xfrm>
            <a:off x="1328927" y="529843"/>
            <a:ext cx="661388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Факторы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комплаентности</a:t>
            </a:r>
          </a:p>
        </p:txBody>
      </p:sp>
      <p:sp>
        <p:nvSpPr>
          <p:cNvPr id="222" name="TextBox 222"/>
          <p:cNvSpPr txBox="1"/>
          <p:nvPr/>
        </p:nvSpPr>
        <p:spPr>
          <a:xfrm>
            <a:off x="703478" y="1667288"/>
            <a:ext cx="652357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возраст: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группу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риска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попадают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подростки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пожилые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люди</a:t>
            </a:r>
          </a:p>
        </p:txBody>
      </p:sp>
      <p:sp>
        <p:nvSpPr>
          <p:cNvPr id="223" name="TextBox 223"/>
          <p:cNvSpPr txBox="1"/>
          <p:nvPr/>
        </p:nvSpPr>
        <p:spPr>
          <a:xfrm>
            <a:off x="703478" y="2094389"/>
            <a:ext cx="404406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длительность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18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месяца</a:t>
            </a:r>
          </a:p>
        </p:txBody>
      </p:sp>
      <p:sp>
        <p:nvSpPr>
          <p:cNvPr id="224" name="TextBox 224"/>
          <p:cNvSpPr txBox="1"/>
          <p:nvPr/>
        </p:nvSpPr>
        <p:spPr>
          <a:xfrm>
            <a:off x="703478" y="2521109"/>
            <a:ext cx="404566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сложный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режим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приёма</a:t>
            </a:r>
            <a:r>
              <a:rPr lang="en-US" altLang="zh-CN" sz="1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препаратов</a:t>
            </a:r>
          </a:p>
        </p:txBody>
      </p:sp>
      <p:sp>
        <p:nvSpPr>
          <p:cNvPr id="225" name="TextBox 225"/>
          <p:cNvSpPr txBox="1"/>
          <p:nvPr/>
        </p:nvSpPr>
        <p:spPr>
          <a:xfrm>
            <a:off x="703478" y="2947829"/>
            <a:ext cx="473015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плохой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контакт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между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врачом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пациентом</a:t>
            </a:r>
          </a:p>
        </p:txBody>
      </p:sp>
      <p:sp>
        <p:nvSpPr>
          <p:cNvPr id="226" name="TextBox 226"/>
          <p:cNvSpPr txBox="1"/>
          <p:nvPr/>
        </p:nvSpPr>
        <p:spPr>
          <a:xfrm>
            <a:off x="703478" y="3374803"/>
            <a:ext cx="6289035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поддержки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стороны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близких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людей</a:t>
            </a:r>
          </a:p>
        </p:txBody>
      </p:sp>
      <p:sp>
        <p:nvSpPr>
          <p:cNvPr id="227" name="TextBox 227"/>
          <p:cNvSpPr txBox="1"/>
          <p:nvPr/>
        </p:nvSpPr>
        <p:spPr>
          <a:xfrm>
            <a:off x="703478" y="3801523"/>
            <a:ext cx="4807613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наличие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«вторичных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выгод»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</a:p>
        </p:txBody>
      </p:sp>
      <p:sp>
        <p:nvSpPr>
          <p:cNvPr id="228" name="TextBox 228"/>
          <p:cNvSpPr txBox="1"/>
          <p:nvPr/>
        </p:nvSpPr>
        <p:spPr>
          <a:xfrm>
            <a:off x="703478" y="4228243"/>
            <a:ext cx="415013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психическое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расстройство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</a:p>
        </p:txBody>
      </p:sp>
      <p:sp>
        <p:nvSpPr>
          <p:cNvPr id="229" name="TextBox 229"/>
          <p:cNvSpPr txBox="1"/>
          <p:nvPr/>
        </p:nvSpPr>
        <p:spPr>
          <a:xfrm>
            <a:off x="703478" y="4655344"/>
            <a:ext cx="6092609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озабоченности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своим</a:t>
            </a:r>
            <a:r>
              <a:rPr lang="en-US" altLang="zh-CN" sz="1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заболеванием</a:t>
            </a:r>
          </a:p>
        </p:txBody>
      </p:sp>
      <p:sp>
        <p:nvSpPr>
          <p:cNvPr id="230" name="TextBox 230"/>
          <p:cNvSpPr txBox="1"/>
          <p:nvPr/>
        </p:nvSpPr>
        <p:spPr>
          <a:xfrm>
            <a:off x="703478" y="5077710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31" name="TextBox 231"/>
          <p:cNvSpPr txBox="1"/>
          <p:nvPr/>
        </p:nvSpPr>
        <p:spPr>
          <a:xfrm>
            <a:off x="1046378" y="5111241"/>
            <a:ext cx="6825456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низкий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престиж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медицины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обществе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целом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глазах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частно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33"/>
          <p:cNvSpPr txBox="1"/>
          <p:nvPr/>
        </p:nvSpPr>
        <p:spPr>
          <a:xfrm>
            <a:off x="1278636" y="529843"/>
            <a:ext cx="671424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Опросник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«Уровень</a:t>
            </a:r>
            <a:r>
              <a:rPr lang="en-US" altLang="zh-CN" sz="32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комплаентности»</a:t>
            </a:r>
          </a:p>
        </p:txBody>
      </p:sp>
      <p:sp>
        <p:nvSpPr>
          <p:cNvPr id="234" name="TextBox 234"/>
          <p:cNvSpPr txBox="1"/>
          <p:nvPr/>
        </p:nvSpPr>
        <p:spPr>
          <a:xfrm>
            <a:off x="703478" y="1644719"/>
            <a:ext cx="5604950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Авторы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опросника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Р.В.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Кадырова,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О.Б.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Асриян,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С.А.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Ковальчук.</a:t>
            </a:r>
          </a:p>
        </p:txBody>
      </p:sp>
      <p:sp>
        <p:nvSpPr>
          <p:cNvPr id="235" name="TextBox 235"/>
          <p:cNvSpPr txBox="1"/>
          <p:nvPr/>
        </p:nvSpPr>
        <p:spPr>
          <a:xfrm>
            <a:off x="703478" y="1999612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36" name="TextBox 236"/>
          <p:cNvSpPr txBox="1"/>
          <p:nvPr/>
        </p:nvSpPr>
        <p:spPr>
          <a:xfrm>
            <a:off x="1046378" y="2018029"/>
            <a:ext cx="7260142" cy="3890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Тест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ориентирован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выявление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комплаентности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трёх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компонентах:</a:t>
            </a:r>
          </a:p>
          <a:p>
            <a:pPr>
              <a:lnSpc>
                <a:spcPts val="91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социальная</a:t>
            </a:r>
            <a:r>
              <a:rPr lang="en-US" altLang="zh-CN" sz="1400" b="1" i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комплаентность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1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стремление</a:t>
            </a:r>
            <a:r>
              <a:rPr lang="en-US" altLang="zh-CN" sz="1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соответствовать</a:t>
            </a:r>
            <a:r>
              <a:rPr lang="en-US" altLang="zh-CN" sz="1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предписаниям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врача,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обусловленное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ориентацией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социальное</a:t>
            </a:r>
            <a:r>
              <a:rPr lang="en-US" altLang="zh-CN" sz="1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одобрение:</a:t>
            </a:r>
          </a:p>
          <a:p>
            <a:pPr>
              <a:lnSpc>
                <a:spcPts val="889"/>
              </a:lnSpc>
            </a:pPr>
            <a:endParaRPr lang="en-US" dirty="0" smtClean="0"/>
          </a:p>
          <a:p>
            <a:pPr marL="0" indent="571855">
              <a:lnSpc>
                <a:spcPct val="100000"/>
              </a:lnSpc>
              <a:tabLst>
                <a:tab pos="800455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Если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я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чувствую,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сегодня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могу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обойтись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лекарств,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то,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несмотря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ни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что,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соблюдаю</a:t>
            </a:r>
          </a:p>
          <a:p>
            <a:pPr marL="0" indent="800455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предписания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врача,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так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думаю,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врач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одобрит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перерыв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лечении.</a:t>
            </a:r>
          </a:p>
          <a:p>
            <a:pPr>
              <a:lnSpc>
                <a:spcPts val="910"/>
              </a:lnSpc>
            </a:pPr>
            <a:endParaRPr lang="en-US" dirty="0" smtClean="0"/>
          </a:p>
          <a:p>
            <a:pPr marL="0" indent="571855">
              <a:lnSpc>
                <a:spcPct val="100000"/>
              </a:lnSpc>
              <a:tabLst>
                <a:tab pos="800455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осуществляю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лечение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вопреки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врачебным</a:t>
            </a:r>
            <a:r>
              <a:rPr lang="en-US" altLang="zh-CN" sz="1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предписаниям.</a:t>
            </a:r>
          </a:p>
          <a:p>
            <a:pPr>
              <a:lnSpc>
                <a:spcPts val="102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эмоциональная</a:t>
            </a:r>
            <a:r>
              <a:rPr lang="en-US" altLang="zh-CN" sz="1400" b="1" i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комплаентность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склонность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соблюдению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врачебных</a:t>
            </a:r>
            <a:r>
              <a:rPr lang="en-US" altLang="zh-CN" sz="1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рекомендаций,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обусловленная</a:t>
            </a:r>
            <a:r>
              <a:rPr lang="en-US" altLang="zh-CN" sz="1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повышенной</a:t>
            </a:r>
            <a:r>
              <a:rPr lang="en-US" altLang="zh-CN" sz="1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впечатлительностью</a:t>
            </a:r>
            <a:r>
              <a:rPr lang="en-US" altLang="zh-CN" sz="1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чувствительностью:</a:t>
            </a:r>
          </a:p>
          <a:p>
            <a:pPr>
              <a:lnSpc>
                <a:spcPts val="889"/>
              </a:lnSpc>
            </a:pPr>
            <a:endParaRPr lang="en-US" dirty="0" smtClean="0"/>
          </a:p>
          <a:p>
            <a:pPr marL="0" indent="571855">
              <a:lnSpc>
                <a:spcPct val="100000"/>
              </a:lnSpc>
              <a:tabLst>
                <a:tab pos="800455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расстраиваюсь,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если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пропустил(а)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прием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препаратов.</a:t>
            </a:r>
          </a:p>
          <a:p>
            <a:pPr>
              <a:lnSpc>
                <a:spcPts val="1055"/>
              </a:lnSpc>
            </a:pPr>
            <a:endParaRPr lang="en-US" dirty="0" smtClean="0"/>
          </a:p>
          <a:p>
            <a:pPr marL="0" indent="571855">
              <a:lnSpc>
                <a:spcPct val="100000"/>
              </a:lnSpc>
              <a:tabLst>
                <a:tab pos="800455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очень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переживаю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перед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посещением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лечащего</a:t>
            </a:r>
            <a:r>
              <a:rPr lang="en-US" altLang="zh-CN" sz="1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врача.</a:t>
            </a:r>
          </a:p>
          <a:p>
            <a:pPr>
              <a:lnSpc>
                <a:spcPts val="102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поведенческая</a:t>
            </a:r>
            <a:r>
              <a:rPr lang="en-US" altLang="zh-CN" sz="1400" b="1" i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комплаентность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стремление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соблюдению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врачебных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рекомендаций,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направленное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преодоление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болезни,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воспринимаемой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препятствие:</a:t>
            </a:r>
          </a:p>
          <a:p>
            <a:pPr>
              <a:lnSpc>
                <a:spcPts val="889"/>
              </a:lnSpc>
            </a:pPr>
            <a:endParaRPr lang="en-US" dirty="0" smtClean="0"/>
          </a:p>
          <a:p>
            <a:pPr marL="0" indent="571855">
              <a:lnSpc>
                <a:spcPct val="100000"/>
              </a:lnSpc>
              <a:tabLst>
                <a:tab pos="800455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  <a:r>
              <a:rPr lang="en-US" altLang="zh-CN"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Я</a:t>
            </a:r>
            <a:r>
              <a:rPr lang="en-US" altLang="zh-CN"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считаю,</a:t>
            </a:r>
            <a:r>
              <a:rPr lang="en-US" altLang="zh-CN"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это</a:t>
            </a:r>
            <a:r>
              <a:rPr lang="en-US" altLang="zh-CN"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просто</a:t>
            </a:r>
            <a:r>
              <a:rPr lang="en-US" altLang="zh-CN"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препятствие,</a:t>
            </a:r>
            <a:r>
              <a:rPr lang="en-US" altLang="zh-CN"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которое</a:t>
            </a:r>
            <a:r>
              <a:rPr lang="en-US" altLang="zh-CN"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нужно</a:t>
            </a:r>
            <a:r>
              <a:rPr lang="en-US" altLang="zh-CN"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преодолеть.</a:t>
            </a:r>
          </a:p>
          <a:p>
            <a:pPr>
              <a:lnSpc>
                <a:spcPts val="1055"/>
              </a:lnSpc>
            </a:pPr>
            <a:endParaRPr lang="en-US" dirty="0" smtClean="0"/>
          </a:p>
          <a:p>
            <a:pPr marL="0" indent="571855">
              <a:lnSpc>
                <a:spcPct val="100000"/>
              </a:lnSpc>
              <a:tabLst>
                <a:tab pos="800455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12.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абсолютно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согласен(а)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всеми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назначениями</a:t>
            </a:r>
            <a:r>
              <a:rPr lang="en-US" altLang="zh-CN" sz="1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врача.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38"/>
          <p:cNvSpPr txBox="1"/>
          <p:nvPr/>
        </p:nvSpPr>
        <p:spPr>
          <a:xfrm>
            <a:off x="1243583" y="529843"/>
            <a:ext cx="678178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Понятие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внутренней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картины</a:t>
            </a:r>
            <a:r>
              <a:rPr lang="en-US" altLang="zh-CN" sz="32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</p:txBody>
      </p:sp>
      <p:sp>
        <p:nvSpPr>
          <p:cNvPr id="239" name="TextBox 239"/>
          <p:cNvSpPr txBox="1"/>
          <p:nvPr/>
        </p:nvSpPr>
        <p:spPr>
          <a:xfrm>
            <a:off x="703478" y="1635503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40" name="TextBox 240"/>
          <p:cNvSpPr txBox="1"/>
          <p:nvPr/>
        </p:nvSpPr>
        <p:spPr>
          <a:xfrm>
            <a:off x="1046378" y="1647507"/>
            <a:ext cx="6856331" cy="788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Клиническая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картина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это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внешняя,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объективная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картина,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которую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наблюдать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врач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которой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он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основывает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диагноз,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прогноз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лечение.</a:t>
            </a:r>
          </a:p>
        </p:txBody>
      </p:sp>
      <p:sp>
        <p:nvSpPr>
          <p:cNvPr id="241" name="TextBox 241"/>
          <p:cNvSpPr txBox="1"/>
          <p:nvPr/>
        </p:nvSpPr>
        <p:spPr>
          <a:xfrm>
            <a:off x="703478" y="2528948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42" name="TextBox 242"/>
          <p:cNvSpPr txBox="1"/>
          <p:nvPr/>
        </p:nvSpPr>
        <p:spPr>
          <a:xfrm>
            <a:off x="1046378" y="2548763"/>
            <a:ext cx="6687920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Внутренняя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картина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(ВКБ)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образ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своего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заболевания,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возникающий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больного,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продукт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творческой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личности.</a:t>
            </a:r>
          </a:p>
        </p:txBody>
      </p:sp>
      <p:sp>
        <p:nvSpPr>
          <p:cNvPr id="243" name="TextBox 243"/>
          <p:cNvSpPr txBox="1"/>
          <p:nvPr/>
        </p:nvSpPr>
        <p:spPr>
          <a:xfrm>
            <a:off x="703478" y="3179631"/>
            <a:ext cx="405045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ea typeface="Calibri"/>
              </a:rPr>
              <a:t>Термин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ea typeface="Calibri"/>
              </a:rPr>
              <a:t>предложен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Р.А.Лурия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ea typeface="Calibri"/>
              </a:rPr>
              <a:t>(1934).</a:t>
            </a:r>
          </a:p>
        </p:txBody>
      </p:sp>
      <p:sp>
        <p:nvSpPr>
          <p:cNvPr id="244" name="TextBox 244"/>
          <p:cNvSpPr txBox="1"/>
          <p:nvPr/>
        </p:nvSpPr>
        <p:spPr>
          <a:xfrm>
            <a:off x="703478" y="3574666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45" name="TextBox 245"/>
          <p:cNvSpPr txBox="1"/>
          <p:nvPr/>
        </p:nvSpPr>
        <p:spPr>
          <a:xfrm>
            <a:off x="1046378" y="3594480"/>
            <a:ext cx="7405932" cy="52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Основная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функция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ВКБ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изменившимся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внутренним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внешним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условиям</a:t>
            </a:r>
            <a:r>
              <a:rPr lang="en-US" altLang="zh-CN" sz="1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жизнедеятельности.</a:t>
            </a:r>
          </a:p>
        </p:txBody>
      </p:sp>
      <p:sp>
        <p:nvSpPr>
          <p:cNvPr id="246" name="TextBox 246"/>
          <p:cNvSpPr txBox="1"/>
          <p:nvPr/>
        </p:nvSpPr>
        <p:spPr>
          <a:xfrm>
            <a:off x="703478" y="4220842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47" name="TextBox 247"/>
          <p:cNvSpPr txBox="1"/>
          <p:nvPr/>
        </p:nvSpPr>
        <p:spPr>
          <a:xfrm>
            <a:off x="1046378" y="4240885"/>
            <a:ext cx="7073833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ВКБ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формируется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тесной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взаимосвязи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взаимодействии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образом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Я,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мотивационно-ценностной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сферой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личности.</a:t>
            </a:r>
          </a:p>
        </p:txBody>
      </p:sp>
      <p:sp>
        <p:nvSpPr>
          <p:cNvPr id="248" name="TextBox 248"/>
          <p:cNvSpPr txBox="1"/>
          <p:nvPr/>
        </p:nvSpPr>
        <p:spPr>
          <a:xfrm>
            <a:off x="703478" y="4867399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49" name="TextBox 249"/>
          <p:cNvSpPr txBox="1"/>
          <p:nvPr/>
        </p:nvSpPr>
        <p:spPr>
          <a:xfrm>
            <a:off x="1046378" y="4887213"/>
            <a:ext cx="6028675" cy="52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ряде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случаев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ВКБ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детерминировать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успех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выздоров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ления.</a:t>
            </a:r>
          </a:p>
        </p:txBody>
      </p:sp>
      <p:sp>
        <p:nvSpPr>
          <p:cNvPr id="250" name="TextBox 250"/>
          <p:cNvSpPr txBox="1"/>
          <p:nvPr/>
        </p:nvSpPr>
        <p:spPr>
          <a:xfrm>
            <a:off x="703478" y="5517877"/>
            <a:ext cx="7143596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ВКБ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доступна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психокоррекционной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психотерапевтической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работе.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52"/>
          <p:cNvSpPr txBox="1"/>
          <p:nvPr/>
        </p:nvSpPr>
        <p:spPr>
          <a:xfrm>
            <a:off x="1115567" y="529843"/>
            <a:ext cx="703814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Структура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внутренней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картины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</p:txBody>
      </p:sp>
      <p:sp>
        <p:nvSpPr>
          <p:cNvPr id="253" name="TextBox 253"/>
          <p:cNvSpPr txBox="1"/>
          <p:nvPr/>
        </p:nvSpPr>
        <p:spPr>
          <a:xfrm>
            <a:off x="703478" y="1638205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54" name="TextBox 254"/>
          <p:cNvSpPr txBox="1"/>
          <p:nvPr/>
        </p:nvSpPr>
        <p:spPr>
          <a:xfrm>
            <a:off x="1046378" y="1657197"/>
            <a:ext cx="6339407" cy="496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Согласно</a:t>
            </a:r>
            <a:r>
              <a:rPr lang="en-US" altLang="zh-CN" sz="1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модели</a:t>
            </a:r>
            <a:r>
              <a:rPr lang="en-US" altLang="zh-CN" sz="1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отечественного</a:t>
            </a:r>
            <a:r>
              <a:rPr lang="en-US" altLang="zh-CN" sz="1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патопсихолога</a:t>
            </a:r>
            <a:r>
              <a:rPr lang="en-US" altLang="zh-CN" sz="1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В.В.Николаевой,</a:t>
            </a:r>
            <a:r>
              <a:rPr lang="en-US" altLang="zh-CN" sz="17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внутренней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картине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можно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выделить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четыре</a:t>
            </a:r>
            <a:r>
              <a:rPr lang="en-US" altLang="zh-CN" sz="1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компонента.</a:t>
            </a:r>
          </a:p>
        </p:txBody>
      </p:sp>
      <p:sp>
        <p:nvSpPr>
          <p:cNvPr id="255" name="TextBox 255"/>
          <p:cNvSpPr txBox="1"/>
          <p:nvPr/>
        </p:nvSpPr>
        <p:spPr>
          <a:xfrm>
            <a:off x="703478" y="2257330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56" name="TextBox 256"/>
          <p:cNvSpPr txBox="1"/>
          <p:nvPr/>
        </p:nvSpPr>
        <p:spPr>
          <a:xfrm>
            <a:off x="1046378" y="2278252"/>
            <a:ext cx="2972764" cy="957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Сенсорный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компонент</a:t>
            </a:r>
            <a:r>
              <a:rPr lang="en-US" altLang="zh-CN" sz="1700" spc="25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  <a:p>
            <a:pPr>
              <a:lnSpc>
                <a:spcPts val="88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телесные</a:t>
            </a:r>
            <a:r>
              <a:rPr lang="en-US" altLang="zh-CN" sz="15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ощущения</a:t>
            </a:r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эмоциональный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тон</a:t>
            </a:r>
            <a:r>
              <a:rPr lang="en-US" altLang="zh-CN" sz="15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ощущений</a:t>
            </a:r>
          </a:p>
        </p:txBody>
      </p:sp>
      <p:sp>
        <p:nvSpPr>
          <p:cNvPr id="257" name="TextBox 257"/>
          <p:cNvSpPr txBox="1"/>
          <p:nvPr/>
        </p:nvSpPr>
        <p:spPr>
          <a:xfrm>
            <a:off x="703478" y="3359436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58" name="TextBox 258"/>
          <p:cNvSpPr txBox="1"/>
          <p:nvPr/>
        </p:nvSpPr>
        <p:spPr>
          <a:xfrm>
            <a:off x="1046378" y="3380359"/>
            <a:ext cx="4698333" cy="1315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Рациональный,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интеллектуальный</a:t>
            </a:r>
            <a:r>
              <a:rPr lang="en-US" altLang="zh-CN" sz="1700" b="1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компонент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  <a:p>
            <a:pPr>
              <a:lnSpc>
                <a:spcPts val="88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информация</a:t>
            </a:r>
            <a:r>
              <a:rPr lang="en-US" altLang="zh-CN" sz="15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5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собственный</a:t>
            </a:r>
            <a:r>
              <a:rPr lang="en-US" altLang="zh-CN" sz="15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опыт</a:t>
            </a:r>
            <a:r>
              <a:rPr lang="en-US" altLang="zh-CN" sz="15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  <a:p>
            <a:pPr>
              <a:lnSpc>
                <a:spcPts val="101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ожидаемые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результаты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</a:p>
        </p:txBody>
      </p:sp>
      <p:sp>
        <p:nvSpPr>
          <p:cNvPr id="259" name="TextBox 259"/>
          <p:cNvSpPr txBox="1"/>
          <p:nvPr/>
        </p:nvSpPr>
        <p:spPr>
          <a:xfrm>
            <a:off x="703478" y="4823930"/>
            <a:ext cx="3204802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Эмоциональный</a:t>
            </a:r>
            <a:r>
              <a:rPr lang="en-US" altLang="zh-CN" sz="1700" b="1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компонент</a:t>
            </a:r>
          </a:p>
        </p:txBody>
      </p:sp>
      <p:sp>
        <p:nvSpPr>
          <p:cNvPr id="260" name="TextBox 260"/>
          <p:cNvSpPr txBox="1"/>
          <p:nvPr/>
        </p:nvSpPr>
        <p:spPr>
          <a:xfrm>
            <a:off x="703478" y="5205381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61" name="TextBox 261"/>
          <p:cNvSpPr txBox="1"/>
          <p:nvPr/>
        </p:nvSpPr>
        <p:spPr>
          <a:xfrm>
            <a:off x="1046378" y="5226304"/>
            <a:ext cx="2898907" cy="599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Мотивационный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компонент:</a:t>
            </a:r>
          </a:p>
          <a:p>
            <a:pPr>
              <a:lnSpc>
                <a:spcPts val="88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личностный</a:t>
            </a:r>
            <a:r>
              <a:rPr lang="en-US" altLang="zh-CN" sz="15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смысл</a:t>
            </a:r>
            <a:r>
              <a:rPr lang="en-US" altLang="zh-CN" sz="15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63"/>
          <p:cNvSpPr txBox="1"/>
          <p:nvPr/>
        </p:nvSpPr>
        <p:spPr>
          <a:xfrm>
            <a:off x="703478" y="529843"/>
            <a:ext cx="6813111" cy="1692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44091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Личностный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смысл</a:t>
            </a:r>
            <a:r>
              <a:rPr lang="en-US" altLang="zh-CN" sz="32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44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Личностный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смысл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это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жизненное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значение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субъекта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обстоятельств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отношении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мотивам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деятельности.</a:t>
            </a:r>
          </a:p>
        </p:txBody>
      </p:sp>
      <p:sp>
        <p:nvSpPr>
          <p:cNvPr id="264" name="TextBox 264"/>
          <p:cNvSpPr txBox="1"/>
          <p:nvPr/>
        </p:nvSpPr>
        <p:spPr>
          <a:xfrm>
            <a:off x="703478" y="2386456"/>
            <a:ext cx="3005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</a:p>
        </p:txBody>
      </p:sp>
      <p:sp>
        <p:nvSpPr>
          <p:cNvPr id="265" name="TextBox 265"/>
          <p:cNvSpPr txBox="1"/>
          <p:nvPr/>
        </p:nvSpPr>
        <p:spPr>
          <a:xfrm>
            <a:off x="1218895" y="2397886"/>
            <a:ext cx="7131214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качестве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самостоятельного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мотива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(например,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соответствии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концепцией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«влечения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смерти»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З.Фрейда).</a:t>
            </a:r>
          </a:p>
        </p:txBody>
      </p:sp>
      <p:sp>
        <p:nvSpPr>
          <p:cNvPr id="266" name="TextBox 266"/>
          <p:cNvSpPr txBox="1"/>
          <p:nvPr/>
        </p:nvSpPr>
        <p:spPr>
          <a:xfrm>
            <a:off x="703478" y="3087497"/>
            <a:ext cx="3005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</a:p>
        </p:txBody>
      </p:sp>
      <p:sp>
        <p:nvSpPr>
          <p:cNvPr id="267" name="TextBox 267"/>
          <p:cNvSpPr txBox="1"/>
          <p:nvPr/>
        </p:nvSpPr>
        <p:spPr>
          <a:xfrm>
            <a:off x="1218895" y="3099054"/>
            <a:ext cx="6575401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препятствия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пути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реализации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мотивов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=&gt;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ea typeface="Calibri"/>
              </a:rPr>
              <a:t>преградный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ea typeface="Calibri"/>
              </a:rPr>
              <a:t>личностный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ea typeface="Calibri"/>
              </a:rPr>
              <a:t>смысл</a:t>
            </a:r>
            <a:r>
              <a:rPr lang="en-US" altLang="zh-CN" sz="1800" b="1" i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ea typeface="Calibri"/>
              </a:rPr>
              <a:t>болезни.</a:t>
            </a:r>
          </a:p>
        </p:txBody>
      </p:sp>
      <p:sp>
        <p:nvSpPr>
          <p:cNvPr id="268" name="TextBox 268"/>
          <p:cNvSpPr txBox="1"/>
          <p:nvPr/>
        </p:nvSpPr>
        <p:spPr>
          <a:xfrm>
            <a:off x="703478" y="3788791"/>
            <a:ext cx="3005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</a:p>
        </p:txBody>
      </p:sp>
      <p:sp>
        <p:nvSpPr>
          <p:cNvPr id="269" name="TextBox 269"/>
          <p:cNvSpPr txBox="1"/>
          <p:nvPr/>
        </p:nvSpPr>
        <p:spPr>
          <a:xfrm>
            <a:off x="1218895" y="3800220"/>
            <a:ext cx="7137757" cy="52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условие,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способствующее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реализации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мотивов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1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=&gt;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ea typeface="Calibri"/>
              </a:rPr>
              <a:t>позитивный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ea typeface="Calibri"/>
              </a:rPr>
              <a:t>личностный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ea typeface="Calibri"/>
              </a:rPr>
              <a:t>смысл</a:t>
            </a:r>
            <a:r>
              <a:rPr lang="en-US" altLang="zh-CN" sz="1800" b="1" i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ea typeface="Calibri"/>
              </a:rPr>
              <a:t>болезни.</a:t>
            </a:r>
          </a:p>
        </p:txBody>
      </p:sp>
      <p:sp>
        <p:nvSpPr>
          <p:cNvPr id="270" name="TextBox 270"/>
          <p:cNvSpPr txBox="1"/>
          <p:nvPr/>
        </p:nvSpPr>
        <p:spPr>
          <a:xfrm>
            <a:off x="703478" y="4490135"/>
            <a:ext cx="300608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</a:p>
        </p:txBody>
      </p:sp>
      <p:sp>
        <p:nvSpPr>
          <p:cNvPr id="271" name="TextBox 271"/>
          <p:cNvSpPr txBox="1"/>
          <p:nvPr/>
        </p:nvSpPr>
        <p:spPr>
          <a:xfrm>
            <a:off x="1218895" y="4507242"/>
            <a:ext cx="6742322" cy="788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условие,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способствующее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реализации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одних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мотивов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препятствующее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реализации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других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=&gt;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ea typeface="Calibri"/>
              </a:rPr>
              <a:t>конфликтный</a:t>
            </a:r>
            <a:r>
              <a:rPr lang="en-US" altLang="zh-CN" sz="1800" b="1" i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ea typeface="Calibri"/>
              </a:rPr>
              <a:t>личностный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ea typeface="Calibri"/>
              </a:rPr>
              <a:t>смысл</a:t>
            </a:r>
            <a:r>
              <a:rPr lang="en-US" altLang="zh-CN" sz="1800" b="1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2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73"/>
          <p:cNvSpPr txBox="1"/>
          <p:nvPr/>
        </p:nvSpPr>
        <p:spPr>
          <a:xfrm>
            <a:off x="1598675" y="327533"/>
            <a:ext cx="5959361" cy="88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2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кризис</a:t>
            </a:r>
            <a:r>
              <a:rPr lang="en-US" altLang="zh-CN" sz="2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развития</a:t>
            </a:r>
            <a:r>
              <a:rPr lang="en-US" altLang="zh-CN" sz="29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периода</a:t>
            </a:r>
          </a:p>
          <a:p>
            <a:pPr marL="0" indent="2094229">
              <a:lnSpc>
                <a:spcPct val="100000"/>
              </a:lnSpc>
            </a:pPr>
            <a:r>
              <a:rPr lang="en-US" altLang="zh-CN" sz="2900" spc="5" dirty="0">
                <a:solidFill>
                  <a:srgbClr val="000000"/>
                </a:solidFill>
                <a:latin typeface="Calibri"/>
                <a:ea typeface="Calibri"/>
              </a:rPr>
              <a:t>вз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рослости</a:t>
            </a:r>
          </a:p>
        </p:txBody>
      </p:sp>
      <p:sp>
        <p:nvSpPr>
          <p:cNvPr id="274" name="TextBox 274"/>
          <p:cNvSpPr txBox="1"/>
          <p:nvPr/>
        </p:nvSpPr>
        <p:spPr>
          <a:xfrm>
            <a:off x="703478" y="1625506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75" name="TextBox 275"/>
          <p:cNvSpPr txBox="1"/>
          <p:nvPr/>
        </p:nvSpPr>
        <p:spPr>
          <a:xfrm>
            <a:off x="1046378" y="1630337"/>
            <a:ext cx="7216055" cy="408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случае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любой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длительной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соматической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человек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оказывается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особой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жизненной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ситуации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выбора,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необходимости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всей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целом,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приспособления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болезни.</a:t>
            </a:r>
          </a:p>
        </p:txBody>
      </p:sp>
      <p:sp>
        <p:nvSpPr>
          <p:cNvPr id="276" name="TextBox 276"/>
          <p:cNvSpPr txBox="1"/>
          <p:nvPr/>
        </p:nvSpPr>
        <p:spPr>
          <a:xfrm>
            <a:off x="703478" y="2119663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77" name="TextBox 277"/>
          <p:cNvSpPr txBox="1"/>
          <p:nvPr/>
        </p:nvSpPr>
        <p:spPr>
          <a:xfrm>
            <a:off x="1046378" y="2136902"/>
            <a:ext cx="6925848" cy="1561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Он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сталкивается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такими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психологическими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сложностями,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как: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противоречие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между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сложившимся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уровнем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сниженными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болезнью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возможностями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продолжения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такого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образа</a:t>
            </a:r>
            <a:r>
              <a:rPr lang="en-US" altLang="zh-CN" sz="1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жизни;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появление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потребности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опеке,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помощи,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социальной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поддержке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неготовности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признать</a:t>
            </a:r>
            <a:r>
              <a:rPr lang="en-US" altLang="zh-CN" sz="1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себя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объектом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заботы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опеки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напротив,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недоступности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помощи;</a:t>
            </a:r>
          </a:p>
          <a:p>
            <a:pPr>
              <a:lnSpc>
                <a:spcPts val="62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необходимость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особой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внутренней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работы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самосознания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отказа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прежних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целей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порождения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новых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смыслов.</a:t>
            </a:r>
          </a:p>
        </p:txBody>
      </p:sp>
      <p:sp>
        <p:nvSpPr>
          <p:cNvPr id="278" name="TextBox 278"/>
          <p:cNvSpPr txBox="1"/>
          <p:nvPr/>
        </p:nvSpPr>
        <p:spPr>
          <a:xfrm>
            <a:off x="703478" y="3781424"/>
            <a:ext cx="6620919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Данные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трудности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могут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вызывать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ненормативный</a:t>
            </a:r>
            <a:r>
              <a:rPr lang="en-US" altLang="zh-CN" sz="14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кризис</a:t>
            </a:r>
            <a:r>
              <a:rPr lang="en-US" altLang="zh-CN" sz="1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периода</a:t>
            </a:r>
            <a:r>
              <a:rPr lang="en-US" altLang="zh-CN" sz="14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взрослости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</p:txBody>
      </p:sp>
      <p:sp>
        <p:nvSpPr>
          <p:cNvPr id="279" name="TextBox 279"/>
          <p:cNvSpPr txBox="1"/>
          <p:nvPr/>
        </p:nvSpPr>
        <p:spPr>
          <a:xfrm>
            <a:off x="703478" y="4101117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80" name="TextBox 280"/>
          <p:cNvSpPr txBox="1"/>
          <p:nvPr/>
        </p:nvSpPr>
        <p:spPr>
          <a:xfrm>
            <a:off x="1046378" y="4118355"/>
            <a:ext cx="6714898" cy="1241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качестве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негативных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исходов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кризиса</a:t>
            </a:r>
            <a:r>
              <a:rPr lang="en-US" altLang="zh-CN" sz="1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выступают:</a:t>
            </a:r>
          </a:p>
          <a:p>
            <a:pPr>
              <a:lnSpc>
                <a:spcPts val="79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общей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1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личности;</a:t>
            </a:r>
          </a:p>
          <a:p>
            <a:pPr>
              <a:lnSpc>
                <a:spcPts val="83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изменение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личностной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направленности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эгоцентрическую,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гедонистическую,</a:t>
            </a:r>
            <a:r>
              <a:rPr lang="en-US" altLang="zh-CN" sz="12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эргопатическую,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альтруистическу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ю;</a:t>
            </a:r>
          </a:p>
          <a:p>
            <a:pPr>
              <a:lnSpc>
                <a:spcPts val="69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сокращение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временной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перспективы.</a:t>
            </a:r>
          </a:p>
        </p:txBody>
      </p:sp>
      <p:sp>
        <p:nvSpPr>
          <p:cNvPr id="281" name="TextBox 281"/>
          <p:cNvSpPr txBox="1"/>
          <p:nvPr/>
        </p:nvSpPr>
        <p:spPr>
          <a:xfrm>
            <a:off x="703478" y="5466951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82" name="TextBox 282"/>
          <p:cNvSpPr txBox="1"/>
          <p:nvPr/>
        </p:nvSpPr>
        <p:spPr>
          <a:xfrm>
            <a:off x="1046378" y="5471744"/>
            <a:ext cx="6869673" cy="408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ряде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случаев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больной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нуждается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психотерапевтической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помощи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конструктивного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преодоления</a:t>
            </a:r>
            <a:r>
              <a:rPr lang="en-US" altLang="zh-CN" sz="1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кризиса.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839724" y="2588641"/>
            <a:ext cx="7476820" cy="12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ДИАГНОСТИКА</a:t>
            </a:r>
            <a:r>
              <a:rPr lang="en-US" altLang="zh-CN" sz="4000" b="1" spc="-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ТЕМПЕРАМЕНТА</a:t>
            </a:r>
            <a:r>
              <a:rPr lang="en-US" altLang="zh-CN" sz="4000" b="1" spc="-2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2505710">
              <a:lnSpc>
                <a:spcPct val="100000"/>
              </a:lnSpc>
            </a:pPr>
            <a:r>
              <a:rPr lang="en-US" altLang="zh-CN" sz="4000" b="1" spc="-10" dirty="0">
                <a:solidFill>
                  <a:srgbClr val="000000"/>
                </a:solidFill>
                <a:latin typeface="Calibri"/>
                <a:ea typeface="Calibri"/>
              </a:rPr>
              <a:t>ЛИЧН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ОСТИ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84"/>
          <p:cNvSpPr txBox="1"/>
          <p:nvPr/>
        </p:nvSpPr>
        <p:spPr>
          <a:xfrm>
            <a:off x="777240" y="529843"/>
            <a:ext cx="7716862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типов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отношения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32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</p:txBody>
      </p:sp>
      <p:sp>
        <p:nvSpPr>
          <p:cNvPr id="285" name="TextBox 285"/>
          <p:cNvSpPr txBox="1"/>
          <p:nvPr/>
        </p:nvSpPr>
        <p:spPr>
          <a:xfrm>
            <a:off x="703478" y="1628901"/>
            <a:ext cx="4740304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разработана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А.Е.Личко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Н.Я.Ивановым.</a:t>
            </a:r>
          </a:p>
        </p:txBody>
      </p:sp>
      <p:sp>
        <p:nvSpPr>
          <p:cNvPr id="286" name="TextBox 286"/>
          <p:cNvSpPr txBox="1"/>
          <p:nvPr/>
        </p:nvSpPr>
        <p:spPr>
          <a:xfrm>
            <a:off x="703478" y="1952370"/>
            <a:ext cx="5285543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Выделено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проанализировано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12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типов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отношения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болезни.</a:t>
            </a:r>
          </a:p>
        </p:txBody>
      </p:sp>
      <p:sp>
        <p:nvSpPr>
          <p:cNvPr id="287" name="TextBox 287"/>
          <p:cNvSpPr txBox="1"/>
          <p:nvPr/>
        </p:nvSpPr>
        <p:spPr>
          <a:xfrm>
            <a:off x="703478" y="2272063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88" name="TextBox 288"/>
          <p:cNvSpPr txBox="1"/>
          <p:nvPr/>
        </p:nvSpPr>
        <p:spPr>
          <a:xfrm>
            <a:off x="1046378" y="2289302"/>
            <a:ext cx="7110207" cy="838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Гармоничный</a:t>
            </a:r>
            <a:r>
              <a:rPr lang="en-US" altLang="zh-CN" sz="1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(реалистичный,</a:t>
            </a:r>
            <a:r>
              <a:rPr lang="en-US" altLang="zh-CN" sz="1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взвешенный)</a:t>
            </a:r>
            <a:r>
              <a:rPr lang="en-US" altLang="zh-CN" sz="14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Г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преувеличения,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так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недооценки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тяжести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болезни,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стремление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активно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содействовать</a:t>
            </a:r>
          </a:p>
          <a:p>
            <a:pPr marL="401167" hangingPunct="0">
              <a:lnSpc>
                <a:spcPct val="95416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успеху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лечения;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случае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неблагоприятного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прогноза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переключение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интересов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те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области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жизни,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остаются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доступны</a:t>
            </a:r>
            <a:r>
              <a:rPr lang="en-US" altLang="zh-CN" sz="1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больному.</a:t>
            </a:r>
          </a:p>
        </p:txBody>
      </p:sp>
      <p:sp>
        <p:nvSpPr>
          <p:cNvPr id="289" name="TextBox 289"/>
          <p:cNvSpPr txBox="1"/>
          <p:nvPr/>
        </p:nvSpPr>
        <p:spPr>
          <a:xfrm>
            <a:off x="703478" y="3186611"/>
            <a:ext cx="189531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90" name="TextBox 290"/>
          <p:cNvSpPr txBox="1"/>
          <p:nvPr/>
        </p:nvSpPr>
        <p:spPr>
          <a:xfrm>
            <a:off x="1046378" y="3203879"/>
            <a:ext cx="6995443" cy="838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Эргопатический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(стенический)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b="1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Р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уход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работу,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появление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сверхответственного,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подчас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одержимого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отношения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работе,</a:t>
            </a:r>
          </a:p>
          <a:p>
            <a:pPr marL="401167" hangingPunct="0">
              <a:lnSpc>
                <a:spcPct val="95416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стремление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бы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то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ни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стало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сохранить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профессиональный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статус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возможность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продолжения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активной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трудовой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прежнем</a:t>
            </a:r>
            <a:r>
              <a:rPr lang="en-US" altLang="zh-CN" sz="1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качестве.</a:t>
            </a:r>
          </a:p>
        </p:txBody>
      </p:sp>
      <p:sp>
        <p:nvSpPr>
          <p:cNvPr id="291" name="TextBox 291"/>
          <p:cNvSpPr txBox="1"/>
          <p:nvPr/>
        </p:nvSpPr>
        <p:spPr>
          <a:xfrm>
            <a:off x="703478" y="4101117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92" name="TextBox 292"/>
          <p:cNvSpPr txBox="1"/>
          <p:nvPr/>
        </p:nvSpPr>
        <p:spPr>
          <a:xfrm>
            <a:off x="1046378" y="4118355"/>
            <a:ext cx="6633034" cy="838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Анозогнозический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(эйфорический)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З</a:t>
            </a:r>
          </a:p>
          <a:p>
            <a:pPr>
              <a:lnSpc>
                <a:spcPts val="72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отбрасывание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мыслей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ее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последствиях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вплоть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отрицания</a:t>
            </a:r>
            <a:r>
              <a:rPr lang="en-US" altLang="zh-CN" sz="1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очевидного,</a:t>
            </a:r>
          </a:p>
          <a:p>
            <a:pPr marL="401167" hangingPunct="0">
              <a:lnSpc>
                <a:spcPct val="95416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пренебрежительное,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легкомысленное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отношение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лечению,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режима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врачебных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рекомендаций,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желание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продолжать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получать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всё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то,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болезни.</a:t>
            </a:r>
          </a:p>
        </p:txBody>
      </p:sp>
      <p:sp>
        <p:nvSpPr>
          <p:cNvPr id="293" name="TextBox 293"/>
          <p:cNvSpPr txBox="1"/>
          <p:nvPr/>
        </p:nvSpPr>
        <p:spPr>
          <a:xfrm>
            <a:off x="703478" y="5015898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94" name="TextBox 294"/>
          <p:cNvSpPr txBox="1"/>
          <p:nvPr/>
        </p:nvSpPr>
        <p:spPr>
          <a:xfrm>
            <a:off x="1046378" y="5033136"/>
            <a:ext cx="7028057" cy="838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Тревожный</a:t>
            </a:r>
            <a:r>
              <a:rPr lang="en-US" altLang="zh-CN" sz="14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Т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  <a:tabLst>
                <a:tab pos="401167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тревожное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настроение,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угнетенность,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непрерывное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беспокойство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мнительность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отношении</a:t>
            </a:r>
          </a:p>
          <a:p>
            <a:pPr marL="401167" hangingPunct="0">
              <a:lnSpc>
                <a:spcPct val="95416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неблагоприятного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течения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болезни,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возможных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осложнений;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поиск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новых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способов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лечения,</a:t>
            </a:r>
            <a:r>
              <a:rPr lang="en-US" altLang="zh-CN" sz="1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частая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смена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лечащего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врача.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96"/>
          <p:cNvSpPr txBox="1"/>
          <p:nvPr/>
        </p:nvSpPr>
        <p:spPr>
          <a:xfrm>
            <a:off x="777240" y="529843"/>
            <a:ext cx="7716862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типов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отношения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32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</p:txBody>
      </p:sp>
      <p:sp>
        <p:nvSpPr>
          <p:cNvPr id="297" name="TextBox 297"/>
          <p:cNvSpPr txBox="1"/>
          <p:nvPr/>
        </p:nvSpPr>
        <p:spPr>
          <a:xfrm>
            <a:off x="703478" y="1616869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98" name="TextBox 298"/>
          <p:cNvSpPr txBox="1"/>
          <p:nvPr/>
        </p:nvSpPr>
        <p:spPr>
          <a:xfrm>
            <a:off x="1046378" y="1637792"/>
            <a:ext cx="7354227" cy="13764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Ипохондрический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401167" indent="-286867" hangingPunct="0">
              <a:lnSpc>
                <a:spcPct val="95416"/>
              </a:lnSpc>
              <a:spcBef>
                <a:spcPts val="17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чрезмерное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сосредоточение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субъективных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неприятных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ощущениях,</a:t>
            </a:r>
            <a:r>
              <a:rPr lang="en-US" altLang="zh-CN" sz="15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стремление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постоянно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рассказывать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них,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преувеличение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действительных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выискивание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несуществующих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болезней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страданий,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постоянные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требования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дополнительного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тщательного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обследования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специалистов,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сочетание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желания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лечиться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неверием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возможность</a:t>
            </a:r>
            <a:r>
              <a:rPr lang="en-US" altLang="zh-CN" sz="15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выздоровления.</a:t>
            </a:r>
          </a:p>
        </p:txBody>
      </p:sp>
      <p:sp>
        <p:nvSpPr>
          <p:cNvPr id="299" name="TextBox 299"/>
          <p:cNvSpPr txBox="1"/>
          <p:nvPr/>
        </p:nvSpPr>
        <p:spPr>
          <a:xfrm>
            <a:off x="703478" y="3043714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00" name="TextBox 300"/>
          <p:cNvSpPr txBox="1"/>
          <p:nvPr/>
        </p:nvSpPr>
        <p:spPr>
          <a:xfrm>
            <a:off x="1046378" y="3064636"/>
            <a:ext cx="7093139" cy="974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Неврастенический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Н</a:t>
            </a:r>
          </a:p>
          <a:p>
            <a:pPr>
              <a:lnSpc>
                <a:spcPts val="455"/>
              </a:lnSpc>
            </a:pPr>
            <a:endParaRPr lang="en-US" dirty="0" smtClean="0"/>
          </a:p>
          <a:p>
            <a:pPr marL="401167" indent="-286867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-1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поведение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типу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«раздражительной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слабости»,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неумение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нежелание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терпеть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болевые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ощущения,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срывы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окружающих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последующим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раскаянием,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угрызениями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совести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просьбами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помощи.</a:t>
            </a:r>
          </a:p>
        </p:txBody>
      </p:sp>
      <p:sp>
        <p:nvSpPr>
          <p:cNvPr id="301" name="TextBox 301"/>
          <p:cNvSpPr txBox="1"/>
          <p:nvPr/>
        </p:nvSpPr>
        <p:spPr>
          <a:xfrm>
            <a:off x="703478" y="4104672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02" name="TextBox 302"/>
          <p:cNvSpPr txBox="1"/>
          <p:nvPr/>
        </p:nvSpPr>
        <p:spPr>
          <a:xfrm>
            <a:off x="1046378" y="4125595"/>
            <a:ext cx="6882770" cy="794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Меланхолический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(витально-тоскливый)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b="1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сверхудрученность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болезнью,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неверие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выздоровление,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пессимизм,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активные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депрессивные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высказывания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вплоть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суицидальных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мыслей.</a:t>
            </a:r>
          </a:p>
        </p:txBody>
      </p:sp>
      <p:sp>
        <p:nvSpPr>
          <p:cNvPr id="303" name="TextBox 303"/>
          <p:cNvSpPr txBox="1"/>
          <p:nvPr/>
        </p:nvSpPr>
        <p:spPr>
          <a:xfrm>
            <a:off x="703478" y="4982878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04" name="TextBox 304"/>
          <p:cNvSpPr txBox="1"/>
          <p:nvPr/>
        </p:nvSpPr>
        <p:spPr>
          <a:xfrm>
            <a:off x="1046378" y="5003800"/>
            <a:ext cx="6768101" cy="793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Апатический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-1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полное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безразличие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своей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судьбе,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исходу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болезни,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пассивное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подчинение</a:t>
            </a:r>
          </a:p>
          <a:p>
            <a:pPr marL="0" indent="401167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лечению,</a:t>
            </a:r>
            <a:r>
              <a:rPr lang="en-US" altLang="zh-CN" sz="15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утрата</a:t>
            </a:r>
            <a:r>
              <a:rPr lang="en-US" altLang="zh-CN" sz="15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интереса</a:t>
            </a:r>
            <a:r>
              <a:rPr lang="en-US" altLang="zh-CN" sz="15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жизни,</a:t>
            </a:r>
            <a:r>
              <a:rPr lang="en-US" altLang="zh-CN" sz="15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вялость</a:t>
            </a:r>
            <a:r>
              <a:rPr lang="en-US" altLang="zh-CN" sz="15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апатия.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06"/>
          <p:cNvSpPr txBox="1"/>
          <p:nvPr/>
        </p:nvSpPr>
        <p:spPr>
          <a:xfrm>
            <a:off x="777240" y="529843"/>
            <a:ext cx="7716862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типов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отношения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32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</p:txBody>
      </p:sp>
      <p:sp>
        <p:nvSpPr>
          <p:cNvPr id="307" name="TextBox 307"/>
          <p:cNvSpPr txBox="1"/>
          <p:nvPr/>
        </p:nvSpPr>
        <p:spPr>
          <a:xfrm>
            <a:off x="703478" y="1616869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08" name="TextBox 308"/>
          <p:cNvSpPr txBox="1"/>
          <p:nvPr/>
        </p:nvSpPr>
        <p:spPr>
          <a:xfrm>
            <a:off x="1046378" y="1637792"/>
            <a:ext cx="7392189" cy="117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Сенситивный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</a:p>
          <a:p>
            <a:pPr marL="401167" indent="-286867" hangingPunct="0">
              <a:lnSpc>
                <a:spcPct val="95416"/>
              </a:lnSpc>
              <a:spcBef>
                <a:spcPts val="315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чрезмерная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ранимость,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уязвимость,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озабоченность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возможными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неблагоприятными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впечатлениями,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могут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произвести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окружающих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сведения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болезни,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боязнь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стать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мишенью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сплетен,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объектом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жалости,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обузой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близких;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колебания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н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астроения.</a:t>
            </a:r>
          </a:p>
        </p:txBody>
      </p:sp>
      <p:sp>
        <p:nvSpPr>
          <p:cNvPr id="309" name="TextBox 309"/>
          <p:cNvSpPr txBox="1"/>
          <p:nvPr/>
        </p:nvSpPr>
        <p:spPr>
          <a:xfrm>
            <a:off x="703478" y="2860834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10" name="TextBox 310"/>
          <p:cNvSpPr txBox="1"/>
          <p:nvPr/>
        </p:nvSpPr>
        <p:spPr>
          <a:xfrm>
            <a:off x="1046378" y="2881756"/>
            <a:ext cx="7399317" cy="974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Эгоцентрический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(истероидный)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Э</a:t>
            </a:r>
          </a:p>
          <a:p>
            <a:pPr>
              <a:lnSpc>
                <a:spcPts val="455"/>
              </a:lnSpc>
            </a:pPr>
            <a:endParaRPr lang="en-US" dirty="0" smtClean="0"/>
          </a:p>
          <a:p>
            <a:pPr marL="401167" indent="-286867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выставление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напоказ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окружающим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своих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страданий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переживаний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целью</a:t>
            </a:r>
            <a:r>
              <a:rPr lang="en-US" altLang="zh-CN" sz="15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вызвать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сочувствие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полностью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завладеть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вниманием,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требование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исключительной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заботы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себе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ущерб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другим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делам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заботам,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полное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невнимание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близким.</a:t>
            </a:r>
          </a:p>
        </p:txBody>
      </p:sp>
      <p:sp>
        <p:nvSpPr>
          <p:cNvPr id="311" name="TextBox 311"/>
          <p:cNvSpPr txBox="1"/>
          <p:nvPr/>
        </p:nvSpPr>
        <p:spPr>
          <a:xfrm>
            <a:off x="703478" y="3921792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12" name="TextBox 312"/>
          <p:cNvSpPr txBox="1"/>
          <p:nvPr/>
        </p:nvSpPr>
        <p:spPr>
          <a:xfrm>
            <a:off x="1046378" y="3942715"/>
            <a:ext cx="6856911" cy="974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Паранойяльный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П</a:t>
            </a:r>
          </a:p>
          <a:p>
            <a:pPr>
              <a:lnSpc>
                <a:spcPts val="455"/>
              </a:lnSpc>
            </a:pPr>
            <a:endParaRPr lang="en-US" dirty="0" smtClean="0"/>
          </a:p>
          <a:p>
            <a:pPr marL="401167" indent="-286867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-1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уверенность,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результат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внешних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причин,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чьего-то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злого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умысла,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крайняя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подозрительность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настороженность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лечению,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обвинения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врачей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халатности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злом</a:t>
            </a:r>
            <a:r>
              <a:rPr lang="en-US" altLang="zh-CN" sz="15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умысле.</a:t>
            </a:r>
          </a:p>
        </p:txBody>
      </p:sp>
      <p:sp>
        <p:nvSpPr>
          <p:cNvPr id="313" name="TextBox 313"/>
          <p:cNvSpPr txBox="1"/>
          <p:nvPr/>
        </p:nvSpPr>
        <p:spPr>
          <a:xfrm>
            <a:off x="703478" y="4982878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14" name="TextBox 314"/>
          <p:cNvSpPr txBox="1"/>
          <p:nvPr/>
        </p:nvSpPr>
        <p:spPr>
          <a:xfrm>
            <a:off x="1046378" y="5003800"/>
            <a:ext cx="7282045" cy="97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Дисфорический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(агрессивный)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Д</a:t>
            </a:r>
          </a:p>
          <a:p>
            <a:pPr>
              <a:lnSpc>
                <a:spcPts val="455"/>
              </a:lnSpc>
            </a:pPr>
            <a:endParaRPr lang="en-US" dirty="0" smtClean="0"/>
          </a:p>
          <a:p>
            <a:pPr marL="401167" indent="-286867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гневливо-мрачное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настроение,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зависть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ненависть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здоровым,</a:t>
            </a:r>
            <a:r>
              <a:rPr lang="en-US" altLang="zh-CN" sz="15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вспышки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озлобленности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склонностью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винить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своей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других,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требование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особого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внимания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себе,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деспотическое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отношение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близким.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16"/>
          <p:cNvSpPr txBox="1"/>
          <p:nvPr/>
        </p:nvSpPr>
        <p:spPr>
          <a:xfrm>
            <a:off x="2453894" y="327533"/>
            <a:ext cx="4250386" cy="88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68095">
              <a:lnSpc>
                <a:spcPct val="100000"/>
              </a:lnSpc>
            </a:pPr>
            <a:r>
              <a:rPr lang="en-US" altLang="zh-CN" sz="2900" spc="-10" dirty="0">
                <a:solidFill>
                  <a:srgbClr val="000000"/>
                </a:solidFill>
                <a:latin typeface="Calibri"/>
                <a:ea typeface="Calibri"/>
              </a:rPr>
              <a:t>Опросник</a:t>
            </a:r>
            <a:r>
              <a:rPr lang="en-US" altLang="zh-CN" sz="2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spc="-10" dirty="0">
                <a:solidFill>
                  <a:srgbClr val="000000"/>
                </a:solidFill>
                <a:latin typeface="Calibri"/>
                <a:ea typeface="Calibri"/>
              </a:rPr>
              <a:t>ТОБОЛ</a:t>
            </a:r>
          </a:p>
          <a:p>
            <a:pPr marL="0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(Тип</a:t>
            </a:r>
            <a:r>
              <a:rPr lang="en-US" altLang="zh-CN" sz="29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отношения</a:t>
            </a:r>
            <a:r>
              <a:rPr lang="en-US" altLang="zh-CN" sz="29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9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болезни)</a:t>
            </a:r>
          </a:p>
        </p:txBody>
      </p:sp>
      <p:sp>
        <p:nvSpPr>
          <p:cNvPr id="317" name="TextBox 317"/>
          <p:cNvSpPr txBox="1"/>
          <p:nvPr/>
        </p:nvSpPr>
        <p:spPr>
          <a:xfrm>
            <a:off x="703478" y="1662935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18" name="TextBox 318"/>
          <p:cNvSpPr txBox="1"/>
          <p:nvPr/>
        </p:nvSpPr>
        <p:spPr>
          <a:xfrm>
            <a:off x="1046378" y="1696694"/>
            <a:ext cx="6700411" cy="52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Клиническая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тестовая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методика,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направленная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диагностику</a:t>
            </a:r>
            <a:r>
              <a:rPr lang="en-US" altLang="zh-CN"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типа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отношения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болезни.</a:t>
            </a:r>
          </a:p>
        </p:txBody>
      </p:sp>
      <p:sp>
        <p:nvSpPr>
          <p:cNvPr id="319" name="TextBox 319"/>
          <p:cNvSpPr txBox="1"/>
          <p:nvPr/>
        </p:nvSpPr>
        <p:spPr>
          <a:xfrm>
            <a:off x="703478" y="2364355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20" name="TextBox 320"/>
          <p:cNvSpPr txBox="1"/>
          <p:nvPr/>
        </p:nvSpPr>
        <p:spPr>
          <a:xfrm>
            <a:off x="1046378" y="2397886"/>
            <a:ext cx="6438119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Сконструирована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коллективом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авторов: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Л.И.Вассерман,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А.Я.Вукс,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Б.В.Иовлев,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Э.Б.Карпова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1987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году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НИИ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им.Бехтерева.</a:t>
            </a:r>
          </a:p>
        </p:txBody>
      </p:sp>
      <p:sp>
        <p:nvSpPr>
          <p:cNvPr id="321" name="TextBox 321"/>
          <p:cNvSpPr txBox="1"/>
          <p:nvPr/>
        </p:nvSpPr>
        <p:spPr>
          <a:xfrm>
            <a:off x="703478" y="3065396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22" name="TextBox 322"/>
          <p:cNvSpPr txBox="1"/>
          <p:nvPr/>
        </p:nvSpPr>
        <p:spPr>
          <a:xfrm>
            <a:off x="1046378" y="3087497"/>
            <a:ext cx="7143267" cy="54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Испытуемому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предъявляется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бланк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12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группами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утверждений,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16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утверждений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каждой.</a:t>
            </a:r>
          </a:p>
        </p:txBody>
      </p:sp>
      <p:sp>
        <p:nvSpPr>
          <p:cNvPr id="323" name="TextBox 323"/>
          <p:cNvSpPr txBox="1"/>
          <p:nvPr/>
        </p:nvSpPr>
        <p:spPr>
          <a:xfrm>
            <a:off x="703478" y="3766690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24" name="TextBox 324"/>
          <p:cNvSpPr txBox="1"/>
          <p:nvPr/>
        </p:nvSpPr>
        <p:spPr>
          <a:xfrm>
            <a:off x="1046378" y="3800220"/>
            <a:ext cx="7436620" cy="52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каждой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группе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он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должен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выбрать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одно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максимум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два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утверждения,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наиболее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полно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описывают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состояние.</a:t>
            </a:r>
          </a:p>
        </p:txBody>
      </p:sp>
      <p:sp>
        <p:nvSpPr>
          <p:cNvPr id="325" name="TextBox 325"/>
          <p:cNvSpPr txBox="1"/>
          <p:nvPr/>
        </p:nvSpPr>
        <p:spPr>
          <a:xfrm>
            <a:off x="703478" y="4468005"/>
            <a:ext cx="207139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26" name="TextBox 326"/>
          <p:cNvSpPr txBox="1"/>
          <p:nvPr/>
        </p:nvSpPr>
        <p:spPr>
          <a:xfrm>
            <a:off x="1046378" y="4501527"/>
            <a:ext cx="7367937" cy="52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Если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ни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одно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утверждений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подходит,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нужны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выбрать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последнее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«Ни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одно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утверждение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мне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походит».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3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28"/>
          <p:cNvSpPr txBox="1"/>
          <p:nvPr/>
        </p:nvSpPr>
        <p:spPr>
          <a:xfrm>
            <a:off x="703478" y="529843"/>
            <a:ext cx="7033957" cy="1332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13841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Пример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вопросов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опросника</a:t>
            </a:r>
            <a:r>
              <a:rPr lang="en-US" altLang="zh-CN" sz="3200" spc="-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ТОБОЛ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300" b="1" dirty="0">
                <a:solidFill>
                  <a:srgbClr val="000000"/>
                </a:solidFill>
                <a:latin typeface="Arial"/>
                <a:ea typeface="Arial"/>
              </a:rPr>
              <a:t>V.</a:t>
            </a:r>
            <a:r>
              <a:rPr lang="en-US" altLang="zh-CN" sz="1300" b="1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Отношение</a:t>
            </a:r>
            <a:r>
              <a:rPr lang="en-US" altLang="zh-CN" sz="13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3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</p:txBody>
      </p:sp>
      <p:sp>
        <p:nvSpPr>
          <p:cNvPr id="329" name="TextBox 329"/>
          <p:cNvSpPr txBox="1"/>
          <p:nvPr/>
        </p:nvSpPr>
        <p:spPr>
          <a:xfrm>
            <a:off x="1104290" y="1952802"/>
            <a:ext cx="2488295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1.	Моя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меня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пугает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(Т=4)</a:t>
            </a:r>
          </a:p>
        </p:txBody>
      </p:sp>
      <p:sp>
        <p:nvSpPr>
          <p:cNvPr id="330" name="TextBox 330"/>
          <p:cNvSpPr txBox="1"/>
          <p:nvPr/>
        </p:nvSpPr>
        <p:spPr>
          <a:xfrm>
            <a:off x="1104290" y="2196718"/>
            <a:ext cx="5105056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2.	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так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устал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болезни,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мне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безразлично,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мной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будет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(М=4;</a:t>
            </a:r>
            <a:r>
              <a:rPr lang="en-US" altLang="zh-CN" sz="11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А=5)</a:t>
            </a:r>
          </a:p>
        </p:txBody>
      </p:sp>
      <p:sp>
        <p:nvSpPr>
          <p:cNvPr id="331" name="TextBox 331"/>
          <p:cNvSpPr txBox="1"/>
          <p:nvPr/>
        </p:nvSpPr>
        <p:spPr>
          <a:xfrm>
            <a:off x="1104290" y="2440558"/>
            <a:ext cx="4887454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3.	Стараюсь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думать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своей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жить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беззаботной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жизнью</a:t>
            </a:r>
            <a:r>
              <a:rPr lang="en-US" altLang="zh-CN" sz="11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(З=5)</a:t>
            </a:r>
          </a:p>
        </p:txBody>
      </p:sp>
      <p:sp>
        <p:nvSpPr>
          <p:cNvPr id="332" name="TextBox 332"/>
          <p:cNvSpPr txBox="1"/>
          <p:nvPr/>
        </p:nvSpPr>
        <p:spPr>
          <a:xfrm>
            <a:off x="1104290" y="2684399"/>
            <a:ext cx="5777074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4.	Моя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больше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всего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угнетает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меня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тем,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люди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стали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сторониться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меня</a:t>
            </a:r>
            <a:r>
              <a:rPr lang="en-US" altLang="zh-CN" sz="11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(С=5)</a:t>
            </a:r>
          </a:p>
        </p:txBody>
      </p:sp>
      <p:sp>
        <p:nvSpPr>
          <p:cNvPr id="333" name="TextBox 333"/>
          <p:cNvSpPr txBox="1"/>
          <p:nvPr/>
        </p:nvSpPr>
        <p:spPr>
          <a:xfrm>
            <a:off x="1104290" y="2928238"/>
            <a:ext cx="5333736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5.	Без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конца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думаю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всех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возможных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осложнениях,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связанных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болезнью</a:t>
            </a:r>
            <a:r>
              <a:rPr lang="en-US" altLang="zh-CN" sz="11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(Т=5)</a:t>
            </a:r>
          </a:p>
        </p:txBody>
      </p:sp>
      <p:sp>
        <p:nvSpPr>
          <p:cNvPr id="334" name="TextBox 334"/>
          <p:cNvSpPr txBox="1"/>
          <p:nvPr/>
        </p:nvSpPr>
        <p:spPr>
          <a:xfrm>
            <a:off x="1104290" y="3172079"/>
            <a:ext cx="5915600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6.	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думаю,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моя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неизлечима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ничего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хорошего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меня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ждет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(И=4;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М=5;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А=3)</a:t>
            </a:r>
          </a:p>
        </p:txBody>
      </p:sp>
      <p:sp>
        <p:nvSpPr>
          <p:cNvPr id="335" name="TextBox 335"/>
          <p:cNvSpPr txBox="1"/>
          <p:nvPr/>
        </p:nvSpPr>
        <p:spPr>
          <a:xfrm>
            <a:off x="1104290" y="3416173"/>
            <a:ext cx="5952313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7.	Считаю,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моя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запущена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из-за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невнимания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неумения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врачей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(Э=4;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П=4;</a:t>
            </a:r>
            <a:r>
              <a:rPr lang="en-US" altLang="zh-CN" sz="11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Д=4)</a:t>
            </a:r>
          </a:p>
        </p:txBody>
      </p:sp>
      <p:sp>
        <p:nvSpPr>
          <p:cNvPr id="336" name="TextBox 336"/>
          <p:cNvSpPr txBox="1"/>
          <p:nvPr/>
        </p:nvSpPr>
        <p:spPr>
          <a:xfrm>
            <a:off x="1104290" y="3660013"/>
            <a:ext cx="4571144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8.	Считаю,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опасность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моей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врачи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преувеличивают</a:t>
            </a:r>
            <a:r>
              <a:rPr lang="en-US" altLang="zh-CN"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(З=5)</a:t>
            </a:r>
          </a:p>
        </p:txBody>
      </p:sp>
      <p:sp>
        <p:nvSpPr>
          <p:cNvPr id="337" name="TextBox 337"/>
          <p:cNvSpPr txBox="1"/>
          <p:nvPr/>
        </p:nvSpPr>
        <p:spPr>
          <a:xfrm>
            <a:off x="1104290" y="3903853"/>
            <a:ext cx="5307796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9.	Стараюсь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перебороть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болезнь,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работать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прежде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даже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еще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больше</a:t>
            </a:r>
            <a:r>
              <a:rPr lang="en-US" altLang="zh-CN" sz="11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(Р=5)</a:t>
            </a:r>
          </a:p>
        </p:txBody>
      </p:sp>
      <p:sp>
        <p:nvSpPr>
          <p:cNvPr id="338" name="TextBox 338"/>
          <p:cNvSpPr txBox="1"/>
          <p:nvPr/>
        </p:nvSpPr>
        <p:spPr>
          <a:xfrm>
            <a:off x="1104290" y="4147693"/>
            <a:ext cx="6603324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10.	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чувствую,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моя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гораздо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тяжелее,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чем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это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могут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определить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врачи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(Т=4;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И=5;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М=4;</a:t>
            </a:r>
            <a:r>
              <a:rPr lang="en-US" altLang="zh-CN" sz="11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Э=4)</a:t>
            </a:r>
          </a:p>
        </p:txBody>
      </p:sp>
      <p:sp>
        <p:nvSpPr>
          <p:cNvPr id="339" name="TextBox 339"/>
          <p:cNvSpPr txBox="1"/>
          <p:nvPr/>
        </p:nvSpPr>
        <p:spPr>
          <a:xfrm>
            <a:off x="1104290" y="4391533"/>
            <a:ext cx="3322734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11.	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здоров,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меня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беспокоят</a:t>
            </a:r>
            <a:r>
              <a:rPr lang="en-US" altLang="zh-CN"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(З=5)</a:t>
            </a:r>
          </a:p>
        </p:txBody>
      </p:sp>
      <p:sp>
        <p:nvSpPr>
          <p:cNvPr id="340" name="TextBox 340"/>
          <p:cNvSpPr txBox="1"/>
          <p:nvPr/>
        </p:nvSpPr>
        <p:spPr>
          <a:xfrm>
            <a:off x="1104290" y="4635754"/>
            <a:ext cx="7353493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12.	Моя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протекает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совершенно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необычно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так,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других,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поэтому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требует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особого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внимания</a:t>
            </a:r>
            <a:r>
              <a:rPr lang="en-US" altLang="zh-CN" sz="11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(Э=5)</a:t>
            </a:r>
          </a:p>
        </p:txBody>
      </p:sp>
      <p:sp>
        <p:nvSpPr>
          <p:cNvPr id="341" name="TextBox 341"/>
          <p:cNvSpPr txBox="1"/>
          <p:nvPr/>
        </p:nvSpPr>
        <p:spPr>
          <a:xfrm>
            <a:off x="1104290" y="4879594"/>
            <a:ext cx="5422767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13.	Моя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меня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раздражает,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делает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нетерпеливым,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вспыльчивым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(Н=5;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Д=4)</a:t>
            </a:r>
          </a:p>
        </p:txBody>
      </p:sp>
      <p:sp>
        <p:nvSpPr>
          <p:cNvPr id="342" name="TextBox 342"/>
          <p:cNvSpPr txBox="1"/>
          <p:nvPr/>
        </p:nvSpPr>
        <p:spPr>
          <a:xfrm>
            <a:off x="1104290" y="5123434"/>
            <a:ext cx="4674198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14.	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знаю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чьей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вине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заболел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прощу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этого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никогда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(П=5;</a:t>
            </a:r>
            <a:r>
              <a:rPr lang="en-US" altLang="zh-CN"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Д=4)</a:t>
            </a:r>
          </a:p>
        </p:txBody>
      </p:sp>
      <p:sp>
        <p:nvSpPr>
          <p:cNvPr id="343" name="TextBox 343"/>
          <p:cNvSpPr txBox="1"/>
          <p:nvPr/>
        </p:nvSpPr>
        <p:spPr>
          <a:xfrm>
            <a:off x="1104290" y="5367274"/>
            <a:ext cx="4254134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15.	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всеми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силами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стараюсь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поддаваться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(Г=5;</a:t>
            </a:r>
            <a:r>
              <a:rPr lang="en-US" altLang="zh-CN" sz="11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Р=5)</a:t>
            </a:r>
          </a:p>
        </p:txBody>
      </p:sp>
      <p:sp>
        <p:nvSpPr>
          <p:cNvPr id="344" name="TextBox 344"/>
          <p:cNvSpPr txBox="1"/>
          <p:nvPr/>
        </p:nvSpPr>
        <p:spPr>
          <a:xfrm>
            <a:off x="1104290" y="5611063"/>
            <a:ext cx="3183925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16.	Ни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одно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определений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мне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подходит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46"/>
          <p:cNvSpPr txBox="1"/>
          <p:nvPr/>
        </p:nvSpPr>
        <p:spPr>
          <a:xfrm>
            <a:off x="2597150" y="2946019"/>
            <a:ext cx="4074692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Спасибо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862583" y="327533"/>
            <a:ext cx="7430354" cy="88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29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понятий</a:t>
            </a:r>
            <a:r>
              <a:rPr lang="en-US" altLang="zh-CN" sz="29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«индивид»,</a:t>
            </a:r>
            <a:r>
              <a:rPr lang="en-US" altLang="zh-CN" sz="29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«личность»,</a:t>
            </a:r>
          </a:p>
          <a:p>
            <a:pPr marL="0" indent="2048510">
              <a:lnSpc>
                <a:spcPct val="100000"/>
              </a:lnSpc>
            </a:pPr>
            <a:r>
              <a:rPr lang="en-US" altLang="zh-CN" sz="2900" spc="-5" dirty="0">
                <a:solidFill>
                  <a:srgbClr val="000000"/>
                </a:solidFill>
                <a:latin typeface="Calibri"/>
                <a:ea typeface="Calibri"/>
              </a:rPr>
              <a:t>«индивид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уальность»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3478" y="1664113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6378" y="1701419"/>
            <a:ext cx="7408378" cy="11247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Индивид</a:t>
            </a:r>
            <a:r>
              <a:rPr lang="en-US" altLang="zh-CN" sz="17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существо,</a:t>
            </a:r>
            <a:r>
              <a:rPr lang="en-US" altLang="zh-CN"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принадлежащее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человеческому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роду,</a:t>
            </a:r>
            <a:r>
              <a:rPr lang="en-US" altLang="zh-CN"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понятие</a:t>
            </a:r>
            <a:r>
              <a:rPr lang="en-US" altLang="zh-CN" sz="1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включает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7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себя</a:t>
            </a:r>
            <a:r>
              <a:rPr lang="en-US" altLang="zh-CN" sz="17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генотипические</a:t>
            </a:r>
            <a:r>
              <a:rPr lang="en-US" altLang="zh-CN" sz="17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свойства,</a:t>
            </a:r>
            <a:r>
              <a:rPr lang="en-US" altLang="zh-CN" sz="17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особенности</a:t>
            </a:r>
            <a:r>
              <a:rPr lang="en-US" altLang="zh-CN" sz="17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функционирования</a:t>
            </a:r>
            <a:r>
              <a:rPr lang="en-US" altLang="zh-CN" sz="17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нервной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системы,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темперамента,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врожденные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основы</a:t>
            </a:r>
            <a:r>
              <a:rPr lang="en-US" altLang="zh-CN" sz="17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способностей.</a:t>
            </a:r>
          </a:p>
          <a:p>
            <a:pPr>
              <a:lnSpc>
                <a:spcPts val="121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«Индивидом</a:t>
            </a:r>
            <a:r>
              <a:rPr lang="en-US" altLang="zh-CN" sz="1500" i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рождаются».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3478" y="3386868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6378" y="3423983"/>
            <a:ext cx="7030490" cy="1124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Личность</a:t>
            </a:r>
            <a:r>
              <a:rPr lang="en-US" altLang="zh-CN" sz="17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социальное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существо,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включенное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общественные</a:t>
            </a:r>
            <a:r>
              <a:rPr lang="en-US" altLang="zh-CN" sz="17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отношения,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участвующее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общественном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развитии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выполняющее</a:t>
            </a:r>
            <a:r>
              <a:rPr lang="en-US" altLang="zh-CN" sz="1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определенную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социальную</a:t>
            </a:r>
            <a:r>
              <a:rPr lang="en-US" altLang="zh-CN" sz="1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роль.</a:t>
            </a:r>
          </a:p>
          <a:p>
            <a:pPr>
              <a:lnSpc>
                <a:spcPts val="121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«Личностью</a:t>
            </a:r>
            <a:r>
              <a:rPr lang="en-US" altLang="zh-CN" sz="1500" i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становятся».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3478" y="5109369"/>
            <a:ext cx="202763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6378" y="5141086"/>
            <a:ext cx="7205953" cy="871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Calibri"/>
                <a:ea typeface="Calibri"/>
              </a:rPr>
              <a:t>Индивидуальность</a:t>
            </a:r>
            <a:r>
              <a:rPr lang="en-US" altLang="zh-CN" sz="17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подчеркивает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неповторимое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своеобразие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человека,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то,</a:t>
            </a:r>
            <a:r>
              <a:rPr lang="en-US" altLang="zh-CN" sz="1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чем</a:t>
            </a:r>
            <a:r>
              <a:rPr lang="en-US" altLang="zh-CN"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он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отличен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других</a:t>
            </a:r>
            <a:r>
              <a:rPr lang="en-US" altLang="zh-CN" sz="1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людей.</a:t>
            </a:r>
          </a:p>
          <a:p>
            <a:pPr>
              <a:lnSpc>
                <a:spcPts val="116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5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«Индивидуальность</a:t>
            </a:r>
            <a:r>
              <a:rPr lang="en-US" altLang="zh-CN" sz="1500" i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отстаивают».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703478" y="529843"/>
            <a:ext cx="7487186" cy="2679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07033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Темперамент</a:t>
            </a:r>
            <a:r>
              <a:rPr lang="en-US" altLang="zh-CN" sz="32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2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3200" spc="-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компоненты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5"/>
              </a:lnSpc>
            </a:pPr>
            <a:endParaRPr lang="en-US" dirty="0" smtClean="0"/>
          </a:p>
          <a:p>
            <a:pPr marL="0" hangingPunct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Темперамент</a:t>
            </a:r>
            <a:r>
              <a:rPr lang="en-US" altLang="zh-CN" sz="18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(лат.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temperamentum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«надлежащее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соотношение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черт»)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характеристика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индивида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стороны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динамических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особенностей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психической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деятельности,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т.е.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темпа,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быстроты,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ритма,</a:t>
            </a:r>
            <a:r>
              <a:rPr lang="en-US" altLang="zh-CN"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составляющих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эту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деятельность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психических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процессов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состояний.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Компоненты</a:t>
            </a:r>
            <a:r>
              <a:rPr lang="en-US" altLang="zh-CN" sz="1800" u="sng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темперамента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3478" y="3362071"/>
            <a:ext cx="467240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5416" algn="l"/>
              </a:tabLst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1.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общая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психическая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индивида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3478" y="3788791"/>
            <a:ext cx="4758178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5416" algn="l"/>
              </a:tabLst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2.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двигательный,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моторный,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компонент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3478" y="4215510"/>
            <a:ext cx="2434773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5416" algn="l"/>
              </a:tabLst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3.	эмоциональность: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4290" y="4625732"/>
            <a:ext cx="226890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впечатлительность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04290" y="5021972"/>
            <a:ext cx="204311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импульсивность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04290" y="5418161"/>
            <a:ext cx="314474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943" algn="l"/>
              </a:tabLst>
            </a:pP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–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эмоциональная</a:t>
            </a:r>
            <a:r>
              <a:rPr lang="en-US" altLang="zh-CN" sz="1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лабильность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5"/>
          <p:cNvSpPr txBox="1"/>
          <p:nvPr/>
        </p:nvSpPr>
        <p:spPr>
          <a:xfrm>
            <a:off x="548640" y="529843"/>
            <a:ext cx="7599083" cy="5380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8723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Типология</a:t>
            </a:r>
            <a:r>
              <a:rPr lang="en-US" altLang="zh-CN" sz="3200" spc="-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темпераментов</a:t>
            </a:r>
            <a:r>
              <a:rPr lang="en-US" altLang="zh-CN" sz="3200" spc="-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3200" spc="-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Гиппократу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5"/>
              </a:lnSpc>
            </a:pPr>
            <a:endParaRPr lang="en-US" dirty="0" smtClean="0"/>
          </a:p>
          <a:p>
            <a:pPr marL="342899" indent="-342899" hangingPunct="0">
              <a:lnSpc>
                <a:spcPct val="93333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Гиппократ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(V-IV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вв.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н.э.)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древнегреческий</a:t>
            </a:r>
            <a:r>
              <a:rPr lang="en-US" altLang="zh-CN" sz="2000" spc="-2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философ,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врач,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«отец</a:t>
            </a:r>
            <a:r>
              <a:rPr lang="en-US" altLang="zh-CN" sz="20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медицины»,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объяснял</a:t>
            </a:r>
            <a:r>
              <a:rPr lang="en-US" altLang="zh-CN" sz="2000" spc="-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ea typeface="Calibri"/>
              </a:rPr>
              <a:t>различия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темперамента</a:t>
            </a:r>
            <a:r>
              <a:rPr lang="en-US" altLang="zh-CN" sz="20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0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результат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смешения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четырёх</a:t>
            </a:r>
            <a:r>
              <a:rPr lang="en-US" altLang="zh-CN" sz="20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жидкостей,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циркулирующих</a:t>
            </a:r>
            <a:r>
              <a:rPr lang="en-US" altLang="zh-CN" sz="2000" spc="-2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69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человеческом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организме:</a:t>
            </a:r>
          </a:p>
          <a:p>
            <a:pPr marL="743965" indent="-286766" hangingPunct="0">
              <a:lnSpc>
                <a:spcPct val="95416"/>
              </a:lnSpc>
            </a:pP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7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сангвинический</a:t>
            </a:r>
            <a:r>
              <a:rPr lang="en-US" altLang="zh-CN" sz="1700" b="1" i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(от</a:t>
            </a:r>
            <a:r>
              <a:rPr lang="en-US" altLang="zh-CN" sz="17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лат.</a:t>
            </a:r>
            <a:r>
              <a:rPr lang="en-US" altLang="zh-CN" sz="17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sanguis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17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кровь)</a:t>
            </a:r>
          </a:p>
          <a:p>
            <a:pPr>
              <a:lnSpc>
                <a:spcPts val="444"/>
              </a:lnSpc>
            </a:pPr>
            <a:endParaRPr lang="en-US" dirty="0" smtClean="0"/>
          </a:p>
          <a:p>
            <a:pPr marL="0" indent="457199">
              <a:lnSpc>
                <a:spcPct val="10000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7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холерический</a:t>
            </a:r>
            <a:r>
              <a:rPr lang="en-US" altLang="zh-CN" sz="1700" b="1" i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(от</a:t>
            </a:r>
            <a:r>
              <a:rPr lang="en-US" altLang="zh-CN" sz="17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греч.</a:t>
            </a:r>
            <a:r>
              <a:rPr lang="en-US" altLang="zh-CN" sz="17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chole</a:t>
            </a:r>
            <a:r>
              <a:rPr lang="en-US" altLang="zh-CN" sz="17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</a:p>
          <a:p>
            <a:pPr marL="0" indent="743965">
              <a:lnSpc>
                <a:spcPct val="100000"/>
              </a:lnSpc>
            </a:pPr>
            <a:r>
              <a:rPr lang="en-US" altLang="zh-CN" sz="1700" spc="-10" dirty="0">
                <a:solidFill>
                  <a:srgbClr val="000000"/>
                </a:solidFill>
                <a:latin typeface="Calibri"/>
                <a:ea typeface="Calibri"/>
              </a:rPr>
              <a:t>же</a:t>
            </a:r>
            <a:r>
              <a:rPr lang="en-US" altLang="zh-CN" sz="1700" spc="-5" dirty="0">
                <a:solidFill>
                  <a:srgbClr val="000000"/>
                </a:solidFill>
                <a:latin typeface="Calibri"/>
                <a:ea typeface="Calibri"/>
              </a:rPr>
              <a:t>лчь)</a:t>
            </a:r>
          </a:p>
          <a:p>
            <a:pPr marL="0" indent="457199">
              <a:lnSpc>
                <a:spcPct val="100000"/>
              </a:lnSpc>
              <a:spcBef>
                <a:spcPts val="384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7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меланхолический</a:t>
            </a:r>
            <a:r>
              <a:rPr lang="en-US" altLang="zh-CN" sz="1700" b="1" i="1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(от</a:t>
            </a:r>
            <a:r>
              <a:rPr lang="en-US" altLang="zh-CN" sz="17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греч.</a:t>
            </a:r>
          </a:p>
          <a:p>
            <a:pPr marL="0" indent="743965">
              <a:lnSpc>
                <a:spcPct val="10000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melaina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черная</a:t>
            </a:r>
            <a:r>
              <a:rPr lang="en-US" altLang="zh-CN" sz="17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желчь)</a:t>
            </a:r>
          </a:p>
          <a:p>
            <a:pPr marL="0" indent="457199">
              <a:lnSpc>
                <a:spcPct val="100000"/>
              </a:lnSpc>
              <a:spcBef>
                <a:spcPts val="379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7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флегматический</a:t>
            </a:r>
            <a:r>
              <a:rPr lang="en-US" altLang="zh-CN" sz="1700" b="1" i="1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(от</a:t>
            </a:r>
            <a:r>
              <a:rPr lang="en-US" altLang="zh-CN" sz="17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греч.</a:t>
            </a:r>
          </a:p>
          <a:p>
            <a:pPr marL="0" indent="743965">
              <a:lnSpc>
                <a:spcPct val="10000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phlegma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1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слизь).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7"/>
          <p:cNvSpPr txBox="1"/>
          <p:nvPr/>
        </p:nvSpPr>
        <p:spPr>
          <a:xfrm>
            <a:off x="1092708" y="327533"/>
            <a:ext cx="6968833" cy="88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Типология</a:t>
            </a:r>
            <a:r>
              <a:rPr lang="en-US" altLang="zh-CN" sz="29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темпераментов</a:t>
            </a:r>
            <a:r>
              <a:rPr lang="en-US" altLang="zh-CN" sz="29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9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основе</a:t>
            </a:r>
            <a:r>
              <a:rPr lang="en-US" altLang="zh-CN" sz="29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учения</a:t>
            </a:r>
          </a:p>
          <a:p>
            <a:pPr marL="0" indent="2496565">
              <a:lnSpc>
                <a:spcPct val="100000"/>
              </a:lnSpc>
            </a:pPr>
            <a:r>
              <a:rPr lang="en-US" altLang="zh-CN" sz="2900" spc="-5" dirty="0">
                <a:solidFill>
                  <a:srgbClr val="000000"/>
                </a:solidFill>
                <a:latin typeface="Calibri"/>
                <a:ea typeface="Calibri"/>
              </a:rPr>
              <a:t>И.П.Пав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лова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48640" y="1644484"/>
            <a:ext cx="1979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91539" y="1679511"/>
            <a:ext cx="3434040" cy="1795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И.П.Павлов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(1849-1936)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выделял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типы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ВНД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человека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зависимости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трёх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основных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свойств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нервной</a:t>
            </a:r>
            <a:r>
              <a:rPr lang="en-US" altLang="zh-CN" sz="1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системы: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1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сила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11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уравновешенность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подвижность</a:t>
            </a:r>
            <a:r>
              <a:rPr lang="en-US" altLang="zh-CN" sz="1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процессов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возбуждения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401066">
              <a:lnSpc>
                <a:spcPct val="100000"/>
              </a:lnSpc>
              <a:spcBef>
                <a:spcPts val="110"/>
              </a:spcBef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тормо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жения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8640" y="3534879"/>
            <a:ext cx="1979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91539" y="3554476"/>
            <a:ext cx="3475965" cy="18503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0000"/>
                </a:solidFill>
                <a:latin typeface="Calibri"/>
                <a:ea typeface="Calibri"/>
              </a:rPr>
              <a:t>Типы</a:t>
            </a:r>
            <a:r>
              <a:rPr lang="en-US" altLang="zh-CN" sz="16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000000"/>
                </a:solidFill>
                <a:latin typeface="Calibri"/>
                <a:ea typeface="Calibri"/>
              </a:rPr>
              <a:t>темпераментов:</a:t>
            </a:r>
          </a:p>
          <a:p>
            <a:pPr>
              <a:lnSpc>
                <a:spcPts val="465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сильный,</a:t>
            </a:r>
            <a:r>
              <a:rPr lang="en-US" altLang="zh-CN" sz="1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уравновешенный,</a:t>
            </a:r>
            <a:r>
              <a:rPr lang="en-US" altLang="zh-CN" sz="1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подвижный</a:t>
            </a:r>
          </a:p>
          <a:p>
            <a:pPr marL="0" indent="401066">
              <a:lnSpc>
                <a:spcPct val="100000"/>
              </a:lnSpc>
              <a:spcBef>
                <a:spcPts val="104"/>
              </a:spcBef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(с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ангвиник)</a:t>
            </a:r>
          </a:p>
          <a:p>
            <a:pPr>
              <a:lnSpc>
                <a:spcPts val="490"/>
              </a:lnSpc>
            </a:pPr>
            <a:endParaRPr lang="en-US" dirty="0" smtClean="0"/>
          </a:p>
          <a:p>
            <a:pPr marL="0" indent="1143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сильный,</a:t>
            </a:r>
            <a:r>
              <a:rPr lang="en-US" altLang="zh-CN" sz="1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уравновешенный,</a:t>
            </a:r>
            <a:r>
              <a:rPr lang="en-US" altLang="zh-CN" sz="1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инертный</a:t>
            </a:r>
          </a:p>
          <a:p>
            <a:pPr marL="0" indent="401066">
              <a:lnSpc>
                <a:spcPct val="100000"/>
              </a:lnSpc>
              <a:spcBef>
                <a:spcPts val="110"/>
              </a:spcBef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(флег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матик)</a:t>
            </a:r>
          </a:p>
          <a:p>
            <a:pPr marL="114300" hangingPunct="0">
              <a:lnSpc>
                <a:spcPct val="135416"/>
              </a:lnSpc>
              <a:spcBef>
                <a:spcPts val="189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сильный,</a:t>
            </a:r>
            <a:r>
              <a:rPr lang="en-US" altLang="zh-CN" sz="1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неуравновешенный</a:t>
            </a:r>
            <a:r>
              <a:rPr lang="en-US" altLang="zh-CN" sz="1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(холерик)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слабый</a:t>
            </a:r>
            <a:r>
              <a:rPr lang="en-US" altLang="zh-CN" sz="1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(меланхолик)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3"/>
          <p:cNvSpPr txBox="1"/>
          <p:nvPr/>
        </p:nvSpPr>
        <p:spPr>
          <a:xfrm>
            <a:off x="703478" y="327533"/>
            <a:ext cx="7510081" cy="5165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9877">
              <a:lnSpc>
                <a:spcPct val="100000"/>
              </a:lnSpc>
            </a:pP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Диагностика</a:t>
            </a:r>
            <a:r>
              <a:rPr lang="en-US" altLang="zh-CN" sz="29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темперамента</a:t>
            </a:r>
            <a:r>
              <a:rPr lang="en-US" altLang="zh-CN" sz="29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9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Calibri"/>
                <a:ea typeface="Calibri"/>
              </a:rPr>
              <a:t>использованием</a:t>
            </a:r>
          </a:p>
          <a:p>
            <a:pPr marL="0" indent="1918055">
              <a:lnSpc>
                <a:spcPct val="100000"/>
              </a:lnSpc>
            </a:pPr>
            <a:r>
              <a:rPr lang="en-US" altLang="zh-CN" sz="2900" spc="-15" dirty="0">
                <a:solidFill>
                  <a:srgbClr val="000000"/>
                </a:solidFill>
                <a:latin typeface="Calibri"/>
                <a:ea typeface="Calibri"/>
              </a:rPr>
              <a:t>Теста</a:t>
            </a:r>
            <a:r>
              <a:rPr lang="en-US" altLang="zh-CN" sz="2900" spc="-20" dirty="0">
                <a:solidFill>
                  <a:srgbClr val="000000"/>
                </a:solidFill>
                <a:latin typeface="Calibri"/>
                <a:ea typeface="Calibri"/>
              </a:rPr>
              <a:t>-опросника</a:t>
            </a:r>
            <a:r>
              <a:rPr lang="en-US" altLang="zh-CN" sz="29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spc="-15" dirty="0">
                <a:solidFill>
                  <a:srgbClr val="000000"/>
                </a:solidFill>
                <a:latin typeface="Calibri"/>
                <a:ea typeface="Calibri"/>
              </a:rPr>
              <a:t>Стерляу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9"/>
              </a:lnSpc>
            </a:pPr>
            <a:endParaRPr lang="en-US" dirty="0" smtClean="0"/>
          </a:p>
          <a:p>
            <a:pPr marL="342900" indent="-34290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Опросник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основывается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представлениях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темпераменте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И.П.Павлова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также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известен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«Павловский</a:t>
            </a:r>
            <a:r>
              <a:rPr lang="en-US" altLang="zh-CN" sz="20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опросник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т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емперамента».</a:t>
            </a:r>
          </a:p>
          <a:p>
            <a:pPr marL="0">
              <a:lnSpc>
                <a:spcPct val="100000"/>
              </a:lnSpc>
              <a:spcBef>
                <a:spcPts val="295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Предназначен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изучения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типа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нервной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лиц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юношеского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возраста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взрослых.</a:t>
            </a:r>
          </a:p>
          <a:p>
            <a:pPr marL="0">
              <a:lnSpc>
                <a:spcPct val="100000"/>
              </a:lnSpc>
              <a:spcBef>
                <a:spcPts val="365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Содержит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134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утверждения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вариантами</a:t>
            </a:r>
            <a:r>
              <a:rPr lang="en-US" altLang="zh-CN"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ответа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«да»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«нет».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Оценивает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темперамент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трём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параметрам:</a:t>
            </a:r>
          </a:p>
          <a:p>
            <a:pPr>
              <a:lnSpc>
                <a:spcPts val="409"/>
              </a:lnSpc>
            </a:pPr>
            <a:endParaRPr lang="en-US" dirty="0" smtClean="0"/>
          </a:p>
          <a:p>
            <a:pPr marL="457200" hangingPunct="0">
              <a:lnSpc>
                <a:spcPct val="1512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1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процессов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возбуждения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1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процессов</a:t>
            </a:r>
            <a:r>
              <a:rPr lang="en-US" altLang="zh-CN" sz="1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торможения</a:t>
            </a:r>
          </a:p>
          <a:p>
            <a:pPr>
              <a:lnSpc>
                <a:spcPts val="440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подвижности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нервных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процессов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Сумма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42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балла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выше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каждому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свойству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рассматривается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высокая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степень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0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выраженности.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2743</Words>
  <Application>Microsoft Office PowerPoint</Application>
  <PresentationFormat>Экран (4:3)</PresentationFormat>
  <Paragraphs>736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Екатерина Быкова</cp:lastModifiedBy>
  <cp:revision>2</cp:revision>
  <dcterms:created xsi:type="dcterms:W3CDTF">2011-01-21T15:00:27Z</dcterms:created>
  <dcterms:modified xsi:type="dcterms:W3CDTF">2020-11-11T17:18:29Z</dcterms:modified>
</cp:coreProperties>
</file>