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3" r:id="rId6"/>
    <p:sldId id="260" r:id="rId7"/>
    <p:sldId id="264" r:id="rId8"/>
    <p:sldId id="265" r:id="rId9"/>
    <p:sldId id="266" r:id="rId10"/>
    <p:sldId id="267" r:id="rId11"/>
    <p:sldId id="261" r:id="rId12"/>
    <p:sldId id="268" r:id="rId13"/>
    <p:sldId id="269" r:id="rId14"/>
    <p:sldId id="270" r:id="rId15"/>
    <p:sldId id="271" r:id="rId16"/>
    <p:sldId id="272" r:id="rId17"/>
    <p:sldId id="273" r:id="rId18"/>
    <p:sldId id="274" r:id="rId19"/>
    <p:sldId id="275" r:id="rId20"/>
    <p:sldId id="262"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347" y="1122363"/>
            <a:ext cx="7773308" cy="2387600"/>
          </a:xfrm>
        </p:spPr>
        <p:txBody>
          <a:bodyPr anchor="b">
            <a:normAutofit/>
          </a:bodyPr>
          <a:lstStyle>
            <a:lvl1pPr algn="ctr">
              <a:defRPr sz="4800"/>
            </a:lvl1pPr>
          </a:lstStyle>
          <a:p>
            <a:r>
              <a:rPr lang="ru-RU"/>
              <a:t>Образец заголовка</a:t>
            </a:r>
            <a:endParaRPr lang="en-US" dirty="0"/>
          </a:p>
        </p:txBody>
      </p:sp>
      <p:sp>
        <p:nvSpPr>
          <p:cNvPr id="3" name="Subtitle 2"/>
          <p:cNvSpPr>
            <a:spLocks noGrp="1"/>
          </p:cNvSpPr>
          <p:nvPr>
            <p:ph type="subTitle" idx="1"/>
          </p:nvPr>
        </p:nvSpPr>
        <p:spPr>
          <a:xfrm>
            <a:off x="685347" y="3602038"/>
            <a:ext cx="7773308"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06C094D1-21B3-4CEA-BF3C-47D24868D379}" type="datetimeFigureOut">
              <a:rPr lang="ru-RU" smtClean="0"/>
              <a:pPr/>
              <a:t>02.05.2023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9A4D198-ECEF-47AE-A455-14E81014114A}" type="slidenum">
              <a:rPr lang="ru-RU" smtClean="0"/>
              <a:pPr/>
              <a:t>‹#›</a:t>
            </a:fld>
            <a:endParaRPr lang="ru-RU"/>
          </a:p>
        </p:txBody>
      </p:sp>
    </p:spTree>
    <p:extLst>
      <p:ext uri="{BB962C8B-B14F-4D97-AF65-F5344CB8AC3E}">
        <p14:creationId xmlns:p14="http://schemas.microsoft.com/office/powerpoint/2010/main" val="3773045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5355" y="4289373"/>
            <a:ext cx="7775673" cy="819355"/>
          </a:xfrm>
        </p:spPr>
        <p:txBody>
          <a:bodyPr anchor="b">
            <a:normAutofit/>
          </a:bodyPr>
          <a:lstStyle>
            <a:lvl1pPr>
              <a:defRPr sz="28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85355" y="621322"/>
            <a:ext cx="7775673"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685346" y="5108728"/>
            <a:ext cx="7774499"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06C094D1-21B3-4CEA-BF3C-47D24868D379}" type="datetimeFigureOut">
              <a:rPr lang="ru-RU" smtClean="0"/>
              <a:pPr/>
              <a:t>02.05.2023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9A4D198-ECEF-47AE-A455-14E81014114A}" type="slidenum">
              <a:rPr lang="ru-RU" smtClean="0"/>
              <a:pPr/>
              <a:t>‹#›</a:t>
            </a:fld>
            <a:endParaRPr lang="ru-RU"/>
          </a:p>
        </p:txBody>
      </p:sp>
    </p:spTree>
    <p:extLst>
      <p:ext uri="{BB962C8B-B14F-4D97-AF65-F5344CB8AC3E}">
        <p14:creationId xmlns:p14="http://schemas.microsoft.com/office/powerpoint/2010/main" val="4003161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85346" y="609601"/>
            <a:ext cx="7765322" cy="3424859"/>
          </a:xfrm>
        </p:spPr>
        <p:txBody>
          <a:bodyPr anchor="ctr"/>
          <a:lstStyle>
            <a:lvl1pPr>
              <a:defRPr sz="3200"/>
            </a:lvl1pPr>
          </a:lstStyle>
          <a:p>
            <a:r>
              <a:rPr lang="ru-RU"/>
              <a:t>Образец заголовка</a:t>
            </a:r>
            <a:endParaRPr lang="en-US" dirty="0"/>
          </a:p>
        </p:txBody>
      </p:sp>
      <p:sp>
        <p:nvSpPr>
          <p:cNvPr id="4" name="Text Placeholder 3"/>
          <p:cNvSpPr>
            <a:spLocks noGrp="1"/>
          </p:cNvSpPr>
          <p:nvPr>
            <p:ph type="body" sz="half" idx="2"/>
          </p:nvPr>
        </p:nvSpPr>
        <p:spPr>
          <a:xfrm>
            <a:off x="685347" y="4204820"/>
            <a:ext cx="776532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06C094D1-21B3-4CEA-BF3C-47D24868D379}" type="datetimeFigureOut">
              <a:rPr lang="ru-RU" smtClean="0"/>
              <a:pPr/>
              <a:t>02.05.2023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9A4D198-ECEF-47AE-A455-14E81014114A}" type="slidenum">
              <a:rPr lang="ru-RU" smtClean="0"/>
              <a:pPr/>
              <a:t>‹#›</a:t>
            </a:fld>
            <a:endParaRPr lang="ru-RU"/>
          </a:p>
        </p:txBody>
      </p:sp>
    </p:spTree>
    <p:extLst>
      <p:ext uri="{BB962C8B-B14F-4D97-AF65-F5344CB8AC3E}">
        <p14:creationId xmlns:p14="http://schemas.microsoft.com/office/powerpoint/2010/main" val="38984831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992904"/>
          </a:xfrm>
        </p:spPr>
        <p:txBody>
          <a:bodyPr anchor="ctr"/>
          <a:lstStyle>
            <a:lvl1pPr>
              <a:defRPr sz="3200"/>
            </a:lvl1pPr>
          </a:lstStyle>
          <a:p>
            <a:r>
              <a:rPr lang="ru-RU"/>
              <a:t>Образец заголовка</a:t>
            </a:r>
            <a:endParaRPr lang="en-US" dirty="0"/>
          </a:p>
        </p:txBody>
      </p:sp>
      <p:sp>
        <p:nvSpPr>
          <p:cNvPr id="12" name="Text Placeholder 3"/>
          <p:cNvSpPr>
            <a:spLocks noGrp="1"/>
          </p:cNvSpPr>
          <p:nvPr>
            <p:ph type="body" sz="half" idx="13"/>
          </p:nvPr>
        </p:nvSpPr>
        <p:spPr>
          <a:xfrm>
            <a:off x="1290484" y="3610032"/>
            <a:ext cx="6564224"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4" name="Text Placeholder 3"/>
          <p:cNvSpPr>
            <a:spLocks noGrp="1"/>
          </p:cNvSpPr>
          <p:nvPr>
            <p:ph type="body" sz="half" idx="2"/>
          </p:nvPr>
        </p:nvSpPr>
        <p:spPr>
          <a:xfrm>
            <a:off x="685345" y="4204821"/>
            <a:ext cx="776532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06C094D1-21B3-4CEA-BF3C-47D24868D379}" type="datetimeFigureOut">
              <a:rPr lang="ru-RU" smtClean="0"/>
              <a:pPr/>
              <a:t>02.05.2023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9A4D198-ECEF-47AE-A455-14E81014114A}" type="slidenum">
              <a:rPr lang="ru-RU" smtClean="0"/>
              <a:pPr/>
              <a:t>‹#›</a:t>
            </a:fld>
            <a:endParaRPr lang="ru-RU"/>
          </a:p>
        </p:txBody>
      </p:sp>
      <p:sp>
        <p:nvSpPr>
          <p:cNvPr id="10" name="TextBox 9"/>
          <p:cNvSpPr txBox="1"/>
          <p:nvPr/>
        </p:nvSpPr>
        <p:spPr>
          <a:xfrm>
            <a:off x="505245" y="641749"/>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946721" y="3073376"/>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0443833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85355" y="2126943"/>
            <a:ext cx="7766495" cy="2511835"/>
          </a:xfrm>
        </p:spPr>
        <p:txBody>
          <a:bodyPr anchor="b"/>
          <a:lstStyle>
            <a:lvl1pPr>
              <a:defRPr sz="3200"/>
            </a:lvl1pPr>
          </a:lstStyle>
          <a:p>
            <a:r>
              <a:rPr lang="ru-RU"/>
              <a:t>Образец заголовка</a:t>
            </a:r>
            <a:endParaRPr lang="en-US" dirty="0"/>
          </a:p>
        </p:txBody>
      </p:sp>
      <p:sp>
        <p:nvSpPr>
          <p:cNvPr id="4" name="Text Placeholder 3"/>
          <p:cNvSpPr>
            <a:spLocks noGrp="1"/>
          </p:cNvSpPr>
          <p:nvPr>
            <p:ph type="body" sz="half" idx="2"/>
          </p:nvPr>
        </p:nvSpPr>
        <p:spPr>
          <a:xfrm>
            <a:off x="685346" y="4650556"/>
            <a:ext cx="776532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06C094D1-21B3-4CEA-BF3C-47D24868D379}" type="datetimeFigureOut">
              <a:rPr lang="ru-RU" smtClean="0"/>
              <a:pPr/>
              <a:t>02.05.2023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9A4D198-ECEF-47AE-A455-14E81014114A}" type="slidenum">
              <a:rPr lang="ru-RU" smtClean="0"/>
              <a:pPr/>
              <a:t>‹#›</a:t>
            </a:fld>
            <a:endParaRPr lang="ru-RU"/>
          </a:p>
        </p:txBody>
      </p:sp>
    </p:spTree>
    <p:extLst>
      <p:ext uri="{BB962C8B-B14F-4D97-AF65-F5344CB8AC3E}">
        <p14:creationId xmlns:p14="http://schemas.microsoft.com/office/powerpoint/2010/main" val="15505842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15" name="Title 1"/>
          <p:cNvSpPr>
            <a:spLocks noGrp="1"/>
          </p:cNvSpPr>
          <p:nvPr>
            <p:ph type="title"/>
          </p:nvPr>
        </p:nvSpPr>
        <p:spPr>
          <a:xfrm>
            <a:off x="685345" y="609601"/>
            <a:ext cx="7765322" cy="1325563"/>
          </a:xfrm>
        </p:spPr>
        <p:txBody>
          <a:bodyPr/>
          <a:lstStyle/>
          <a:p>
            <a:r>
              <a:rPr lang="ru-RU"/>
              <a:t>Образец заголовка</a:t>
            </a:r>
            <a:endParaRPr lang="en-US" dirty="0"/>
          </a:p>
        </p:txBody>
      </p:sp>
      <p:sp>
        <p:nvSpPr>
          <p:cNvPr id="7" name="Text Placeholder 2"/>
          <p:cNvSpPr>
            <a:spLocks noGrp="1"/>
          </p:cNvSpPr>
          <p:nvPr>
            <p:ph type="body" idx="1"/>
          </p:nvPr>
        </p:nvSpPr>
        <p:spPr>
          <a:xfrm>
            <a:off x="685346" y="2088320"/>
            <a:ext cx="2474217"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8" name="Text Placeholder 3"/>
          <p:cNvSpPr>
            <a:spLocks noGrp="1"/>
          </p:cNvSpPr>
          <p:nvPr>
            <p:ph type="body" sz="half" idx="15"/>
          </p:nvPr>
        </p:nvSpPr>
        <p:spPr>
          <a:xfrm>
            <a:off x="685346" y="2911624"/>
            <a:ext cx="2474217"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9" name="Text Placeholder 4"/>
          <p:cNvSpPr>
            <a:spLocks noGrp="1"/>
          </p:cNvSpPr>
          <p:nvPr>
            <p:ph type="body" sz="quarter" idx="3"/>
          </p:nvPr>
        </p:nvSpPr>
        <p:spPr>
          <a:xfrm>
            <a:off x="3333658" y="2088320"/>
            <a:ext cx="2473919"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0" name="Text Placeholder 3"/>
          <p:cNvSpPr>
            <a:spLocks noGrp="1"/>
          </p:cNvSpPr>
          <p:nvPr>
            <p:ph type="body" sz="half" idx="16"/>
          </p:nvPr>
        </p:nvSpPr>
        <p:spPr>
          <a:xfrm>
            <a:off x="3333659" y="2911624"/>
            <a:ext cx="247486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1" name="Text Placeholder 4"/>
          <p:cNvSpPr>
            <a:spLocks noGrp="1"/>
          </p:cNvSpPr>
          <p:nvPr>
            <p:ph type="body" sz="quarter" idx="13"/>
          </p:nvPr>
        </p:nvSpPr>
        <p:spPr>
          <a:xfrm>
            <a:off x="5979974" y="2088320"/>
            <a:ext cx="246840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2" name="Text Placeholder 3"/>
          <p:cNvSpPr>
            <a:spLocks noGrp="1"/>
          </p:cNvSpPr>
          <p:nvPr>
            <p:ph type="body" sz="half" idx="17"/>
          </p:nvPr>
        </p:nvSpPr>
        <p:spPr>
          <a:xfrm>
            <a:off x="5982260" y="2911624"/>
            <a:ext cx="2468408"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3" name="Date Placeholder 2"/>
          <p:cNvSpPr>
            <a:spLocks noGrp="1"/>
          </p:cNvSpPr>
          <p:nvPr>
            <p:ph type="dt" sz="half" idx="10"/>
          </p:nvPr>
        </p:nvSpPr>
        <p:spPr/>
        <p:txBody>
          <a:bodyPr/>
          <a:lstStyle/>
          <a:p>
            <a:fld id="{06C094D1-21B3-4CEA-BF3C-47D24868D379}" type="datetimeFigureOut">
              <a:rPr lang="ru-RU" smtClean="0"/>
              <a:pPr/>
              <a:t>02.05.2023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89A4D198-ECEF-47AE-A455-14E81014114A}" type="slidenum">
              <a:rPr lang="ru-RU" smtClean="0"/>
              <a:pPr/>
              <a:t>‹#›</a:t>
            </a:fld>
            <a:endParaRPr lang="ru-RU"/>
          </a:p>
        </p:txBody>
      </p:sp>
    </p:spTree>
    <p:extLst>
      <p:ext uri="{BB962C8B-B14F-4D97-AF65-F5344CB8AC3E}">
        <p14:creationId xmlns:p14="http://schemas.microsoft.com/office/powerpoint/2010/main" val="13509910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30" name="Title 1"/>
          <p:cNvSpPr>
            <a:spLocks noGrp="1"/>
          </p:cNvSpPr>
          <p:nvPr>
            <p:ph type="title"/>
          </p:nvPr>
        </p:nvSpPr>
        <p:spPr>
          <a:xfrm>
            <a:off x="685346" y="609601"/>
            <a:ext cx="7765322" cy="1325563"/>
          </a:xfrm>
        </p:spPr>
        <p:txBody>
          <a:bodyPr/>
          <a:lstStyle/>
          <a:p>
            <a:r>
              <a:rPr lang="ru-RU"/>
              <a:t>Образец заголовка</a:t>
            </a:r>
            <a:endParaRPr lang="en-US" dirty="0"/>
          </a:p>
        </p:txBody>
      </p:sp>
      <p:sp>
        <p:nvSpPr>
          <p:cNvPr id="19" name="Text Placeholder 2"/>
          <p:cNvSpPr>
            <a:spLocks noGrp="1"/>
          </p:cNvSpPr>
          <p:nvPr>
            <p:ph type="body" idx="1"/>
          </p:nvPr>
        </p:nvSpPr>
        <p:spPr>
          <a:xfrm>
            <a:off x="685347" y="3989147"/>
            <a:ext cx="2474216"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0" name="Picture Placeholder 2"/>
          <p:cNvSpPr>
            <a:spLocks noGrp="1" noChangeAspect="1"/>
          </p:cNvSpPr>
          <p:nvPr>
            <p:ph type="pic" idx="15"/>
          </p:nvPr>
        </p:nvSpPr>
        <p:spPr>
          <a:xfrm>
            <a:off x="819015" y="2092235"/>
            <a:ext cx="2205038"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1" name="Text Placeholder 3"/>
          <p:cNvSpPr>
            <a:spLocks noGrp="1"/>
          </p:cNvSpPr>
          <p:nvPr>
            <p:ph type="body" sz="half" idx="18"/>
          </p:nvPr>
        </p:nvSpPr>
        <p:spPr>
          <a:xfrm>
            <a:off x="685347" y="4565409"/>
            <a:ext cx="2474216" cy="122579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22" name="Text Placeholder 4"/>
          <p:cNvSpPr>
            <a:spLocks noGrp="1"/>
          </p:cNvSpPr>
          <p:nvPr>
            <p:ph type="body" sz="quarter" idx="3"/>
          </p:nvPr>
        </p:nvSpPr>
        <p:spPr>
          <a:xfrm>
            <a:off x="3332026" y="3989147"/>
            <a:ext cx="2474237"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3" name="Picture Placeholder 2"/>
          <p:cNvSpPr>
            <a:spLocks noGrp="1" noChangeAspect="1"/>
          </p:cNvSpPr>
          <p:nvPr>
            <p:ph type="pic" idx="21"/>
          </p:nvPr>
        </p:nvSpPr>
        <p:spPr>
          <a:xfrm>
            <a:off x="3426747" y="2092235"/>
            <a:ext cx="2197894"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4" name="Text Placeholder 3"/>
          <p:cNvSpPr>
            <a:spLocks noGrp="1"/>
          </p:cNvSpPr>
          <p:nvPr>
            <p:ph type="body" sz="half" idx="19"/>
          </p:nvPr>
        </p:nvSpPr>
        <p:spPr>
          <a:xfrm>
            <a:off x="3331011" y="4565408"/>
            <a:ext cx="2475252" cy="122579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25" name="Text Placeholder 4"/>
          <p:cNvSpPr>
            <a:spLocks noGrp="1"/>
          </p:cNvSpPr>
          <p:nvPr>
            <p:ph type="body" sz="quarter" idx="13"/>
          </p:nvPr>
        </p:nvSpPr>
        <p:spPr>
          <a:xfrm>
            <a:off x="5980067" y="3989147"/>
            <a:ext cx="246742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6" name="Picture Placeholder 2"/>
          <p:cNvSpPr>
            <a:spLocks noGrp="1" noChangeAspect="1"/>
          </p:cNvSpPr>
          <p:nvPr>
            <p:ph type="pic" idx="22"/>
          </p:nvPr>
        </p:nvSpPr>
        <p:spPr>
          <a:xfrm>
            <a:off x="6114603" y="2092235"/>
            <a:ext cx="219908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7" name="Text Placeholder 3"/>
          <p:cNvSpPr>
            <a:spLocks noGrp="1"/>
          </p:cNvSpPr>
          <p:nvPr>
            <p:ph type="body" sz="half" idx="20"/>
          </p:nvPr>
        </p:nvSpPr>
        <p:spPr>
          <a:xfrm>
            <a:off x="5979973" y="4565410"/>
            <a:ext cx="2470694" cy="122579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3" name="Date Placeholder 2"/>
          <p:cNvSpPr>
            <a:spLocks noGrp="1"/>
          </p:cNvSpPr>
          <p:nvPr>
            <p:ph type="dt" sz="half" idx="10"/>
          </p:nvPr>
        </p:nvSpPr>
        <p:spPr/>
        <p:txBody>
          <a:bodyPr/>
          <a:lstStyle/>
          <a:p>
            <a:fld id="{06C094D1-21B3-4CEA-BF3C-47D24868D379}" type="datetimeFigureOut">
              <a:rPr lang="ru-RU" smtClean="0"/>
              <a:pPr/>
              <a:t>02.05.2023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89A4D198-ECEF-47AE-A455-14E81014114A}" type="slidenum">
              <a:rPr lang="ru-RU" smtClean="0"/>
              <a:pPr/>
              <a:t>‹#›</a:t>
            </a:fld>
            <a:endParaRPr lang="ru-RU"/>
          </a:p>
        </p:txBody>
      </p:sp>
    </p:spTree>
    <p:extLst>
      <p:ext uri="{BB962C8B-B14F-4D97-AF65-F5344CB8AC3E}">
        <p14:creationId xmlns:p14="http://schemas.microsoft.com/office/powerpoint/2010/main" val="9288007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6C094D1-21B3-4CEA-BF3C-47D24868D379}" type="datetimeFigureOut">
              <a:rPr lang="ru-RU" smtClean="0"/>
              <a:pPr/>
              <a:t>02.05.2023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9A4D198-ECEF-47AE-A455-14E81014114A}" type="slidenum">
              <a:rPr lang="ru-RU" smtClean="0"/>
              <a:pPr/>
              <a:t>‹#›</a:t>
            </a:fld>
            <a:endParaRPr lang="ru-RU"/>
          </a:p>
        </p:txBody>
      </p:sp>
    </p:spTree>
    <p:extLst>
      <p:ext uri="{BB962C8B-B14F-4D97-AF65-F5344CB8AC3E}">
        <p14:creationId xmlns:p14="http://schemas.microsoft.com/office/powerpoint/2010/main" val="2361407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609600"/>
            <a:ext cx="1906993" cy="5181601"/>
          </a:xfrm>
        </p:spPr>
        <p:txBody>
          <a:bodyPr vert="eaVert"/>
          <a:lstStyle>
            <a:lvl1pPr algn="l">
              <a:defRPr/>
            </a:lvl1pPr>
          </a:lstStyle>
          <a:p>
            <a:r>
              <a:rPr lang="ru-RU"/>
              <a:t>Образец заголовка</a:t>
            </a:r>
            <a:endParaRPr lang="en-US" dirty="0"/>
          </a:p>
        </p:txBody>
      </p:sp>
      <p:sp>
        <p:nvSpPr>
          <p:cNvPr id="3" name="Vertical Text Placeholder 2"/>
          <p:cNvSpPr>
            <a:spLocks noGrp="1"/>
          </p:cNvSpPr>
          <p:nvPr>
            <p:ph type="body" orient="vert" idx="1"/>
          </p:nvPr>
        </p:nvSpPr>
        <p:spPr>
          <a:xfrm>
            <a:off x="685346" y="609600"/>
            <a:ext cx="5744029" cy="5181601"/>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6C094D1-21B3-4CEA-BF3C-47D24868D379}" type="datetimeFigureOut">
              <a:rPr lang="ru-RU" smtClean="0"/>
              <a:pPr/>
              <a:t>02.05.2023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9A4D198-ECEF-47AE-A455-14E81014114A}" type="slidenum">
              <a:rPr lang="ru-RU" smtClean="0"/>
              <a:pPr/>
              <a:t>‹#›</a:t>
            </a:fld>
            <a:endParaRPr lang="ru-RU"/>
          </a:p>
        </p:txBody>
      </p:sp>
    </p:spTree>
    <p:extLst>
      <p:ext uri="{BB962C8B-B14F-4D97-AF65-F5344CB8AC3E}">
        <p14:creationId xmlns:p14="http://schemas.microsoft.com/office/powerpoint/2010/main" val="2171378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6C094D1-21B3-4CEA-BF3C-47D24868D379}" type="datetimeFigureOut">
              <a:rPr lang="ru-RU" smtClean="0"/>
              <a:pPr/>
              <a:t>02.05.2023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9A4D198-ECEF-47AE-A455-14E81014114A}" type="slidenum">
              <a:rPr lang="ru-RU" smtClean="0"/>
              <a:pPr/>
              <a:t>‹#›</a:t>
            </a:fld>
            <a:endParaRPr lang="ru-RU"/>
          </a:p>
        </p:txBody>
      </p:sp>
    </p:spTree>
    <p:extLst>
      <p:ext uri="{BB962C8B-B14F-4D97-AF65-F5344CB8AC3E}">
        <p14:creationId xmlns:p14="http://schemas.microsoft.com/office/powerpoint/2010/main" val="18835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921933" y="657227"/>
            <a:ext cx="7300134" cy="2852737"/>
          </a:xfrm>
        </p:spPr>
        <p:txBody>
          <a:bodyPr anchor="b">
            <a:normAutofit/>
          </a:bodyPr>
          <a:lstStyle>
            <a:lvl1pPr>
              <a:defRPr sz="3400"/>
            </a:lvl1pPr>
          </a:lstStyle>
          <a:p>
            <a:r>
              <a:rPr lang="ru-RU"/>
              <a:t>Образец заголовка</a:t>
            </a:r>
            <a:endParaRPr lang="en-US" dirty="0"/>
          </a:p>
        </p:txBody>
      </p:sp>
      <p:sp>
        <p:nvSpPr>
          <p:cNvPr id="3" name="Text Placeholder 2"/>
          <p:cNvSpPr>
            <a:spLocks noGrp="1"/>
          </p:cNvSpPr>
          <p:nvPr>
            <p:ph type="body" idx="1"/>
          </p:nvPr>
        </p:nvSpPr>
        <p:spPr>
          <a:xfrm>
            <a:off x="921933" y="3602039"/>
            <a:ext cx="7300134"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6C094D1-21B3-4CEA-BF3C-47D24868D379}" type="datetimeFigureOut">
              <a:rPr lang="ru-RU" smtClean="0"/>
              <a:pPr/>
              <a:t>02.05.2023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9A4D198-ECEF-47AE-A455-14E81014114A}" type="slidenum">
              <a:rPr lang="ru-RU" smtClean="0"/>
              <a:pPr/>
              <a:t>‹#›</a:t>
            </a:fld>
            <a:endParaRPr lang="ru-RU"/>
          </a:p>
        </p:txBody>
      </p:sp>
    </p:spTree>
    <p:extLst>
      <p:ext uri="{BB962C8B-B14F-4D97-AF65-F5344CB8AC3E}">
        <p14:creationId xmlns:p14="http://schemas.microsoft.com/office/powerpoint/2010/main" val="559178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1326321"/>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685346" y="2088320"/>
            <a:ext cx="3829503" cy="3702881"/>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4630052" y="2088320"/>
            <a:ext cx="3820616" cy="3702881"/>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06C094D1-21B3-4CEA-BF3C-47D24868D379}" type="datetimeFigureOut">
              <a:rPr lang="ru-RU" smtClean="0"/>
              <a:pPr/>
              <a:t>02.05.2023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9A4D198-ECEF-47AE-A455-14E81014114A}" type="slidenum">
              <a:rPr lang="ru-RU" smtClean="0"/>
              <a:pPr/>
              <a:t>‹#›</a:t>
            </a:fld>
            <a:endParaRPr lang="ru-RU"/>
          </a:p>
        </p:txBody>
      </p:sp>
    </p:spTree>
    <p:extLst>
      <p:ext uri="{BB962C8B-B14F-4D97-AF65-F5344CB8AC3E}">
        <p14:creationId xmlns:p14="http://schemas.microsoft.com/office/powerpoint/2010/main" val="2954547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1325563"/>
          </a:xfrm>
        </p:spPr>
        <p:txBody>
          <a:bodyPr/>
          <a:lstStyle/>
          <a:p>
            <a:r>
              <a:rPr lang="ru-RU"/>
              <a:t>Образец заголовка</a:t>
            </a:r>
            <a:endParaRPr lang="en-US" dirty="0"/>
          </a:p>
        </p:txBody>
      </p:sp>
      <p:sp>
        <p:nvSpPr>
          <p:cNvPr id="3" name="Text Placeholder 2"/>
          <p:cNvSpPr>
            <a:spLocks noGrp="1"/>
          </p:cNvSpPr>
          <p:nvPr>
            <p:ph type="body" idx="1"/>
          </p:nvPr>
        </p:nvSpPr>
        <p:spPr>
          <a:xfrm>
            <a:off x="915427" y="2088320"/>
            <a:ext cx="3600326"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85346" y="2912232"/>
            <a:ext cx="3830406" cy="287896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859230" y="2088320"/>
            <a:ext cx="3591437"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4629150" y="2912232"/>
            <a:ext cx="3821518" cy="287896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06C094D1-21B3-4CEA-BF3C-47D24868D379}" type="datetimeFigureOut">
              <a:rPr lang="ru-RU" smtClean="0"/>
              <a:pPr/>
              <a:t>02.05.2023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89A4D198-ECEF-47AE-A455-14E81014114A}" type="slidenum">
              <a:rPr lang="ru-RU" smtClean="0"/>
              <a:pPr/>
              <a:t>‹#›</a:t>
            </a:fld>
            <a:endParaRPr lang="ru-RU"/>
          </a:p>
        </p:txBody>
      </p:sp>
    </p:spTree>
    <p:extLst>
      <p:ext uri="{BB962C8B-B14F-4D97-AF65-F5344CB8AC3E}">
        <p14:creationId xmlns:p14="http://schemas.microsoft.com/office/powerpoint/2010/main" val="1415709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06C094D1-21B3-4CEA-BF3C-47D24868D379}" type="datetimeFigureOut">
              <a:rPr lang="ru-RU" smtClean="0"/>
              <a:pPr/>
              <a:t>02.05.2023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89A4D198-ECEF-47AE-A455-14E81014114A}" type="slidenum">
              <a:rPr lang="ru-RU" smtClean="0"/>
              <a:pPr/>
              <a:t>‹#›</a:t>
            </a:fld>
            <a:endParaRPr lang="ru-RU"/>
          </a:p>
        </p:txBody>
      </p:sp>
    </p:spTree>
    <p:extLst>
      <p:ext uri="{BB962C8B-B14F-4D97-AF65-F5344CB8AC3E}">
        <p14:creationId xmlns:p14="http://schemas.microsoft.com/office/powerpoint/2010/main" val="2979561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C094D1-21B3-4CEA-BF3C-47D24868D379}" type="datetimeFigureOut">
              <a:rPr lang="ru-RU" smtClean="0"/>
              <a:pPr/>
              <a:t>02.05.2023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89A4D198-ECEF-47AE-A455-14E81014114A}" type="slidenum">
              <a:rPr lang="ru-RU" smtClean="0"/>
              <a:pPr/>
              <a:t>‹#›</a:t>
            </a:fld>
            <a:endParaRPr lang="ru-RU"/>
          </a:p>
        </p:txBody>
      </p:sp>
    </p:spTree>
    <p:extLst>
      <p:ext uri="{BB962C8B-B14F-4D97-AF65-F5344CB8AC3E}">
        <p14:creationId xmlns:p14="http://schemas.microsoft.com/office/powerpoint/2010/main" val="405044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7921" y="609600"/>
            <a:ext cx="2949178" cy="2362200"/>
          </a:xfrm>
        </p:spPr>
        <p:txBody>
          <a:bodyPr anchor="b">
            <a:normAutofit/>
          </a:bodyPr>
          <a:lstStyle>
            <a:lvl1pPr>
              <a:defRPr sz="2800"/>
            </a:lvl1pPr>
          </a:lstStyle>
          <a:p>
            <a:r>
              <a:rPr lang="ru-RU"/>
              <a:t>Образец заголовка</a:t>
            </a:r>
            <a:endParaRPr lang="en-US" dirty="0"/>
          </a:p>
        </p:txBody>
      </p:sp>
      <p:sp>
        <p:nvSpPr>
          <p:cNvPr id="3" name="Content Placeholder 2"/>
          <p:cNvSpPr>
            <a:spLocks noGrp="1"/>
          </p:cNvSpPr>
          <p:nvPr>
            <p:ph idx="1"/>
          </p:nvPr>
        </p:nvSpPr>
        <p:spPr>
          <a:xfrm>
            <a:off x="3808548" y="609600"/>
            <a:ext cx="4642119" cy="5181600"/>
          </a:xfrm>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87921" y="2971801"/>
            <a:ext cx="2949178"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06C094D1-21B3-4CEA-BF3C-47D24868D379}" type="datetimeFigureOut">
              <a:rPr lang="ru-RU" smtClean="0"/>
              <a:pPr/>
              <a:t>02.05.2023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9A4D198-ECEF-47AE-A455-14E81014114A}" type="slidenum">
              <a:rPr lang="ru-RU" smtClean="0"/>
              <a:pPr/>
              <a:t>‹#›</a:t>
            </a:fld>
            <a:endParaRPr lang="ru-RU"/>
          </a:p>
        </p:txBody>
      </p:sp>
    </p:spTree>
    <p:extLst>
      <p:ext uri="{BB962C8B-B14F-4D97-AF65-F5344CB8AC3E}">
        <p14:creationId xmlns:p14="http://schemas.microsoft.com/office/powerpoint/2010/main" val="378283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7921" y="609600"/>
            <a:ext cx="4167603" cy="2362200"/>
          </a:xfrm>
        </p:spPr>
        <p:txBody>
          <a:bodyPr anchor="b">
            <a:normAutofit/>
          </a:bodyPr>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5249932" y="758881"/>
            <a:ext cx="2966938"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685346" y="2971800"/>
            <a:ext cx="4171242"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06C094D1-21B3-4CEA-BF3C-47D24868D379}" type="datetimeFigureOut">
              <a:rPr lang="ru-RU" smtClean="0"/>
              <a:pPr/>
              <a:t>02.05.2023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9A4D198-ECEF-47AE-A455-14E81014114A}" type="slidenum">
              <a:rPr lang="ru-RU" smtClean="0"/>
              <a:pPr/>
              <a:t>‹#›</a:t>
            </a:fld>
            <a:endParaRPr lang="ru-RU"/>
          </a:p>
        </p:txBody>
      </p:sp>
    </p:spTree>
    <p:extLst>
      <p:ext uri="{BB962C8B-B14F-4D97-AF65-F5344CB8AC3E}">
        <p14:creationId xmlns:p14="http://schemas.microsoft.com/office/powerpoint/2010/main" val="20934742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347" y="609601"/>
            <a:ext cx="7765321" cy="1326321"/>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85346" y="2096064"/>
            <a:ext cx="7765322" cy="3695136"/>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5759052" y="5883276"/>
            <a:ext cx="20574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06C094D1-21B3-4CEA-BF3C-47D24868D379}" type="datetimeFigureOut">
              <a:rPr lang="ru-RU" smtClean="0"/>
              <a:pPr/>
              <a:t>02.05.2023</a:t>
            </a:fld>
            <a:endParaRPr lang="ru-RU"/>
          </a:p>
        </p:txBody>
      </p:sp>
      <p:sp>
        <p:nvSpPr>
          <p:cNvPr id="5" name="Footer Placeholder 4"/>
          <p:cNvSpPr>
            <a:spLocks noGrp="1"/>
          </p:cNvSpPr>
          <p:nvPr>
            <p:ph type="ftr" sz="quarter" idx="3"/>
          </p:nvPr>
        </p:nvSpPr>
        <p:spPr>
          <a:xfrm>
            <a:off x="685346" y="5883276"/>
            <a:ext cx="5004649"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7885509" y="5883276"/>
            <a:ext cx="565159"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89A4D198-ECEF-47AE-A455-14E81014114A}" type="slidenum">
              <a:rPr lang="ru-RU" smtClean="0"/>
              <a:pPr/>
              <a:t>‹#›</a:t>
            </a:fld>
            <a:endParaRPr lang="ru-RU"/>
          </a:p>
        </p:txBody>
      </p:sp>
    </p:spTree>
    <p:extLst>
      <p:ext uri="{BB962C8B-B14F-4D97-AF65-F5344CB8AC3E}">
        <p14:creationId xmlns:p14="http://schemas.microsoft.com/office/powerpoint/2010/main" val="3574963546"/>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01"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a:t>Информационная обработка текстов различных стилей и жанров</a:t>
            </a:r>
          </a:p>
        </p:txBody>
      </p:sp>
      <p:sp>
        <p:nvSpPr>
          <p:cNvPr id="3" name="Подзаголовок 2"/>
          <p:cNvSpPr>
            <a:spLocks noGrp="1"/>
          </p:cNvSpPr>
          <p:nvPr>
            <p:ph type="subTitle" idx="1"/>
          </p:nvPr>
        </p:nvSpPr>
        <p:spPr>
          <a:xfrm>
            <a:off x="2051720" y="4437112"/>
            <a:ext cx="6643734" cy="1752600"/>
          </a:xfrm>
        </p:spPr>
        <p:txBody>
          <a:bodyPr>
            <a:normAutofit/>
          </a:bodyPr>
          <a:lstStyle/>
          <a:p>
            <a:pPr algn="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l"/>
            <a:r>
              <a:rPr lang="ru-RU" dirty="0"/>
              <a:t>Задание 1</a:t>
            </a:r>
          </a:p>
        </p:txBody>
      </p:sp>
      <p:sp>
        <p:nvSpPr>
          <p:cNvPr id="3" name="Содержимое 2"/>
          <p:cNvSpPr>
            <a:spLocks noGrp="1"/>
          </p:cNvSpPr>
          <p:nvPr>
            <p:ph idx="1"/>
          </p:nvPr>
        </p:nvSpPr>
        <p:spPr>
          <a:xfrm>
            <a:off x="179512" y="1628799"/>
            <a:ext cx="8712968" cy="4896545"/>
          </a:xfrm>
        </p:spPr>
        <p:txBody>
          <a:bodyPr>
            <a:normAutofit lnSpcReduction="10000"/>
          </a:bodyPr>
          <a:lstStyle/>
          <a:p>
            <a:pPr algn="just"/>
            <a:r>
              <a:rPr lang="ru-RU" b="1" dirty="0"/>
              <a:t>Сделайте стилистический анализ текста.</a:t>
            </a:r>
          </a:p>
          <a:p>
            <a:pPr indent="450215" algn="just">
              <a:lnSpc>
                <a:spcPct val="115000"/>
              </a:lnSpc>
              <a:spcBef>
                <a:spcPts val="0"/>
              </a:spcBef>
            </a:pPr>
            <a:r>
              <a:rPr lang="ru-RU" dirty="0">
                <a:effectLst/>
                <a:latin typeface="Times New Roman" panose="02020603050405020304" pitchFamily="18" charset="0"/>
                <a:ea typeface="MS Mincho" panose="02020609040205080304" pitchFamily="49" charset="-128"/>
                <a:cs typeface="Times New Roman" panose="02020603050405020304" pitchFamily="18" charset="0"/>
              </a:rPr>
              <a:t>– Привет. Ну, как у тебя дела? – спросила Лена.</a:t>
            </a:r>
            <a:endParaRPr lang="ru-RU" dirty="0">
              <a:effectLst/>
              <a:latin typeface="Calibri" panose="020F0502020204030204" pitchFamily="34" charset="0"/>
              <a:ea typeface="MS Mincho" panose="02020609040205080304" pitchFamily="49" charset="-128"/>
              <a:cs typeface="Times New Roman" panose="02020603050405020304" pitchFamily="18" charset="0"/>
            </a:endParaRPr>
          </a:p>
          <a:p>
            <a:pPr indent="450215" algn="just">
              <a:lnSpc>
                <a:spcPct val="115000"/>
              </a:lnSpc>
              <a:spcBef>
                <a:spcPts val="0"/>
              </a:spcBef>
            </a:pPr>
            <a:r>
              <a:rPr lang="ru-RU" dirty="0">
                <a:effectLst/>
                <a:latin typeface="Times New Roman" panose="02020603050405020304" pitchFamily="18" charset="0"/>
                <a:ea typeface="MS Mincho" panose="02020609040205080304" pitchFamily="49" charset="-128"/>
                <a:cs typeface="Times New Roman" panose="02020603050405020304" pitchFamily="18" charset="0"/>
              </a:rPr>
              <a:t>– Здравствуй. Да ничего, вот только вчера приехала, – ответила Женя.</a:t>
            </a:r>
            <a:endParaRPr lang="ru-RU" dirty="0">
              <a:effectLst/>
              <a:latin typeface="Calibri" panose="020F0502020204030204" pitchFamily="34" charset="0"/>
              <a:ea typeface="MS Mincho" panose="02020609040205080304" pitchFamily="49" charset="-128"/>
              <a:cs typeface="Times New Roman" panose="02020603050405020304" pitchFamily="18" charset="0"/>
            </a:endParaRPr>
          </a:p>
          <a:p>
            <a:pPr indent="450215" algn="just">
              <a:lnSpc>
                <a:spcPct val="115000"/>
              </a:lnSpc>
              <a:spcBef>
                <a:spcPts val="0"/>
              </a:spcBef>
            </a:pPr>
            <a:r>
              <a:rPr lang="ru-RU" dirty="0">
                <a:effectLst/>
                <a:latin typeface="Times New Roman" panose="02020603050405020304" pitchFamily="18" charset="0"/>
                <a:ea typeface="MS Mincho" panose="02020609040205080304" pitchFamily="49" charset="-128"/>
                <a:cs typeface="Times New Roman" panose="02020603050405020304" pitchFamily="18" charset="0"/>
              </a:rPr>
              <a:t>– Как отдохнула? – поинтересовалась Лена.</a:t>
            </a:r>
            <a:endParaRPr lang="ru-RU" dirty="0">
              <a:effectLst/>
              <a:latin typeface="Calibri" panose="020F0502020204030204" pitchFamily="34" charset="0"/>
              <a:ea typeface="MS Mincho" panose="02020609040205080304" pitchFamily="49" charset="-128"/>
              <a:cs typeface="Times New Roman" panose="02020603050405020304" pitchFamily="18" charset="0"/>
            </a:endParaRPr>
          </a:p>
          <a:p>
            <a:pPr indent="450215" algn="just">
              <a:lnSpc>
                <a:spcPct val="115000"/>
              </a:lnSpc>
              <a:spcBef>
                <a:spcPts val="0"/>
              </a:spcBef>
            </a:pPr>
            <a:r>
              <a:rPr lang="ru-RU" dirty="0">
                <a:effectLst/>
                <a:latin typeface="Times New Roman" panose="02020603050405020304" pitchFamily="18" charset="0"/>
                <a:ea typeface="MS Mincho" panose="02020609040205080304" pitchFamily="49" charset="-128"/>
                <a:cs typeface="Times New Roman" panose="02020603050405020304" pitchFamily="18" charset="0"/>
              </a:rPr>
              <a:t>– Ой, здорово, – пояснила Женя. – На Байкале так красиво! Обалдеть… Ну, а ты как?</a:t>
            </a:r>
            <a:endParaRPr lang="ru-RU" dirty="0">
              <a:effectLst/>
              <a:latin typeface="Calibri" panose="020F0502020204030204" pitchFamily="34" charset="0"/>
              <a:ea typeface="MS Mincho" panose="02020609040205080304" pitchFamily="49" charset="-128"/>
              <a:cs typeface="Times New Roman" panose="02020603050405020304" pitchFamily="18" charset="0"/>
            </a:endParaRPr>
          </a:p>
          <a:p>
            <a:pPr indent="450215" algn="just">
              <a:lnSpc>
                <a:spcPct val="115000"/>
              </a:lnSpc>
              <a:spcBef>
                <a:spcPts val="0"/>
              </a:spcBef>
            </a:pPr>
            <a:r>
              <a:rPr lang="ru-RU" dirty="0">
                <a:effectLst/>
                <a:latin typeface="Times New Roman" panose="02020603050405020304" pitchFamily="18" charset="0"/>
                <a:ea typeface="MS Mincho" panose="02020609040205080304" pitchFamily="49" charset="-128"/>
                <a:cs typeface="Times New Roman" panose="02020603050405020304" pitchFamily="18" charset="0"/>
              </a:rPr>
              <a:t>– Была у бабушки в Задонске. Столько интересного узнала! А в каких местах я побывала!</a:t>
            </a:r>
            <a:endParaRPr lang="ru-RU" dirty="0">
              <a:effectLst/>
              <a:latin typeface="Calibri" panose="020F0502020204030204" pitchFamily="34" charset="0"/>
              <a:ea typeface="MS Mincho" panose="02020609040205080304" pitchFamily="49" charset="-128"/>
              <a:cs typeface="Times New Roman" panose="02020603050405020304" pitchFamily="18" charset="0"/>
            </a:endParaRPr>
          </a:p>
          <a:p>
            <a:pPr indent="450215" algn="just">
              <a:lnSpc>
                <a:spcPct val="115000"/>
              </a:lnSpc>
              <a:spcBef>
                <a:spcPts val="0"/>
              </a:spcBef>
            </a:pPr>
            <a:r>
              <a:rPr lang="ru-RU" dirty="0">
                <a:effectLst/>
                <a:latin typeface="Times New Roman" panose="02020603050405020304" pitchFamily="18" charset="0"/>
                <a:ea typeface="MS Mincho" panose="02020609040205080304" pitchFamily="49" charset="-128"/>
                <a:cs typeface="Times New Roman" panose="02020603050405020304" pitchFamily="18" charset="0"/>
              </a:rPr>
              <a:t>– И я туда хочу съездить. Возьмёшь меня в следующем году? – спросила Женя.</a:t>
            </a:r>
            <a:endParaRPr lang="ru-RU" dirty="0">
              <a:effectLst/>
              <a:latin typeface="Calibri" panose="020F0502020204030204" pitchFamily="34" charset="0"/>
              <a:ea typeface="MS Mincho" panose="02020609040205080304" pitchFamily="49" charset="-128"/>
              <a:cs typeface="Times New Roman" panose="02020603050405020304" pitchFamily="18" charset="0"/>
            </a:endParaRPr>
          </a:p>
          <a:p>
            <a:pPr indent="450215" algn="just">
              <a:lnSpc>
                <a:spcPct val="115000"/>
              </a:lnSpc>
              <a:spcBef>
                <a:spcPts val="0"/>
              </a:spcBef>
            </a:pPr>
            <a:r>
              <a:rPr lang="ru-RU" dirty="0">
                <a:effectLst/>
                <a:latin typeface="Times New Roman" panose="02020603050405020304" pitchFamily="18" charset="0"/>
                <a:ea typeface="MS Mincho" panose="02020609040205080304" pitchFamily="49" charset="-128"/>
                <a:cs typeface="Times New Roman" panose="02020603050405020304" pitchFamily="18" charset="0"/>
              </a:rPr>
              <a:t>– Конечно. Можно и ещё кого-нибудь взять из наших друзей. Бабушка гостям всегда рада. У меня фотки есть. Хочешь посмотреть? – предложила Лена.</a:t>
            </a:r>
            <a:endParaRPr lang="ru-RU" dirty="0">
              <a:effectLst/>
              <a:latin typeface="Calibri" panose="020F0502020204030204" pitchFamily="34" charset="0"/>
              <a:ea typeface="MS Mincho" panose="02020609040205080304" pitchFamily="49" charset="-128"/>
              <a:cs typeface="Times New Roman" panose="02020603050405020304" pitchFamily="18" charset="0"/>
            </a:endParaRPr>
          </a:p>
          <a:p>
            <a:pPr>
              <a:spcBef>
                <a:spcPts val="0"/>
              </a:spcBef>
            </a:pPr>
            <a:r>
              <a:rPr lang="ru-RU" dirty="0">
                <a:effectLst/>
                <a:latin typeface="Times New Roman" panose="02020603050405020304" pitchFamily="18" charset="0"/>
                <a:ea typeface="MS Mincho" panose="02020609040205080304" pitchFamily="49" charset="-128"/>
              </a:rPr>
              <a:t>– Ещё спрашиваешь, – ответила Женя, и девочки пошли.</a:t>
            </a:r>
            <a:endParaRPr lang="ru-RU" sz="2400" dirty="0"/>
          </a:p>
        </p:txBody>
      </p:sp>
    </p:spTree>
    <p:extLst>
      <p:ext uri="{BB962C8B-B14F-4D97-AF65-F5344CB8AC3E}">
        <p14:creationId xmlns:p14="http://schemas.microsoft.com/office/powerpoint/2010/main" val="3911106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l"/>
            <a:r>
              <a:rPr lang="ru-RU" dirty="0"/>
              <a:t>Задание 2</a:t>
            </a:r>
          </a:p>
        </p:txBody>
      </p:sp>
      <p:sp>
        <p:nvSpPr>
          <p:cNvPr id="3" name="Содержимое 2"/>
          <p:cNvSpPr>
            <a:spLocks noGrp="1"/>
          </p:cNvSpPr>
          <p:nvPr>
            <p:ph idx="1"/>
          </p:nvPr>
        </p:nvSpPr>
        <p:spPr>
          <a:xfrm>
            <a:off x="179512" y="1556792"/>
            <a:ext cx="8568952" cy="4968552"/>
          </a:xfrm>
        </p:spPr>
        <p:txBody>
          <a:bodyPr>
            <a:normAutofit lnSpcReduction="10000"/>
          </a:bodyPr>
          <a:lstStyle/>
          <a:p>
            <a:r>
              <a:rPr lang="ru-RU" b="1" dirty="0">
                <a:effectLst/>
              </a:rPr>
              <a:t>	Определите стиль текста.</a:t>
            </a:r>
            <a:endParaRPr lang="ru-RU" dirty="0">
              <a:effectLst/>
            </a:endParaRPr>
          </a:p>
          <a:p>
            <a:pPr algn="just"/>
            <a:r>
              <a:rPr lang="ru-RU" dirty="0">
                <a:effectLst/>
              </a:rPr>
              <a:t>Действительный камергер и кавалер Всеволод Андреевич Всеволожский извещает почтенную публику, что в Пермских заводах его выделывают ежегодно большими количествами листовое железо и сталь, и разные железные и стальные изделия -  винты, прессовые ножницы для стрижки овец с разборными винтами и проч., не уступающие ни в чем иностранным. Также делаются в заводах его всякой величины железные котлы для обыкновенного и парового винокурения и для паровых машин, да и самые паровые машины отделываются со всей потребной тщательностью и возможной поспешностью... Отделку же паровых машин видеть можно на </a:t>
            </a:r>
            <a:r>
              <a:rPr lang="ru-RU" dirty="0" err="1">
                <a:effectLst/>
              </a:rPr>
              <a:t>Макарьевской</a:t>
            </a:r>
            <a:r>
              <a:rPr lang="ru-RU" dirty="0">
                <a:effectLst/>
              </a:rPr>
              <a:t> </a:t>
            </a:r>
            <a:r>
              <a:rPr lang="ru-RU" dirty="0" smtClean="0">
                <a:effectLst/>
              </a:rPr>
              <a:t>ярмарке</a:t>
            </a:r>
            <a:r>
              <a:rPr lang="ru-RU" dirty="0">
                <a:effectLst/>
              </a:rPr>
              <a:t>, куда отправлен будет паровой бот для вывозки соляных ладей и барж вверх по Волге.</a:t>
            </a:r>
          </a:p>
          <a:p>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l"/>
            <a:r>
              <a:rPr lang="ru-RU" dirty="0"/>
              <a:t>Задание 2</a:t>
            </a:r>
          </a:p>
        </p:txBody>
      </p:sp>
      <p:sp>
        <p:nvSpPr>
          <p:cNvPr id="3" name="Содержимое 2"/>
          <p:cNvSpPr>
            <a:spLocks noGrp="1"/>
          </p:cNvSpPr>
          <p:nvPr>
            <p:ph idx="1"/>
          </p:nvPr>
        </p:nvSpPr>
        <p:spPr>
          <a:xfrm>
            <a:off x="179512" y="1556792"/>
            <a:ext cx="8568952" cy="4968552"/>
          </a:xfrm>
        </p:spPr>
        <p:txBody>
          <a:bodyPr>
            <a:normAutofit/>
          </a:bodyPr>
          <a:lstStyle/>
          <a:p>
            <a:r>
              <a:rPr lang="ru-RU" b="1" dirty="0">
                <a:effectLst/>
              </a:rPr>
              <a:t>	Определите стиль текста.</a:t>
            </a:r>
          </a:p>
          <a:p>
            <a:pPr marL="0" indent="0" algn="ctr">
              <a:buNone/>
            </a:pPr>
            <a:r>
              <a:rPr lang="ru-RU" sz="2400" dirty="0">
                <a:effectLst/>
              </a:rPr>
              <a:t>Уважаемые учащиеся, педагоги, родители!</a:t>
            </a:r>
          </a:p>
          <a:p>
            <a:pPr marL="0" indent="0" algn="just">
              <a:buNone/>
            </a:pPr>
            <a:r>
              <a:rPr lang="ru-RU" sz="2400" dirty="0">
                <a:effectLst/>
              </a:rPr>
              <a:t>В воскресенье, 20 января, в школе открывается выставка рисунков на тему «Планете нужен мир!» Открытие выставки состоится в 12 часов в актовом зале школы. Приглашаются все желающие.</a:t>
            </a:r>
          </a:p>
          <a:p>
            <a:pPr marL="0" indent="0" algn="r">
              <a:buNone/>
            </a:pPr>
            <a:r>
              <a:rPr lang="ru-RU" sz="2400" dirty="0">
                <a:effectLst/>
              </a:rPr>
              <a:t>Участники кружка </a:t>
            </a:r>
          </a:p>
          <a:p>
            <a:pPr marL="0" indent="0" algn="r">
              <a:buNone/>
            </a:pPr>
            <a:r>
              <a:rPr lang="ru-RU" sz="2400" dirty="0">
                <a:effectLst/>
              </a:rPr>
              <a:t>«Юный художник»</a:t>
            </a:r>
          </a:p>
        </p:txBody>
      </p:sp>
    </p:spTree>
    <p:extLst>
      <p:ext uri="{BB962C8B-B14F-4D97-AF65-F5344CB8AC3E}">
        <p14:creationId xmlns:p14="http://schemas.microsoft.com/office/powerpoint/2010/main" val="39366357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l"/>
            <a:r>
              <a:rPr lang="ru-RU" dirty="0"/>
              <a:t>Задание 2</a:t>
            </a:r>
          </a:p>
        </p:txBody>
      </p:sp>
      <p:sp>
        <p:nvSpPr>
          <p:cNvPr id="3" name="Содержимое 2"/>
          <p:cNvSpPr>
            <a:spLocks noGrp="1"/>
          </p:cNvSpPr>
          <p:nvPr>
            <p:ph idx="1"/>
          </p:nvPr>
        </p:nvSpPr>
        <p:spPr>
          <a:xfrm>
            <a:off x="179512" y="1556792"/>
            <a:ext cx="8568952" cy="4968552"/>
          </a:xfrm>
        </p:spPr>
        <p:txBody>
          <a:bodyPr>
            <a:normAutofit/>
          </a:bodyPr>
          <a:lstStyle/>
          <a:p>
            <a:r>
              <a:rPr lang="ru-RU" b="1" dirty="0">
                <a:effectLst/>
              </a:rPr>
              <a:t>	Определите стиль текста.</a:t>
            </a:r>
            <a:endParaRPr lang="ru-RU" dirty="0">
              <a:effectLst/>
            </a:endParaRPr>
          </a:p>
          <a:p>
            <a:pPr algn="just"/>
            <a:r>
              <a:rPr lang="ru-RU" dirty="0">
                <a:effectLst/>
                <a:latin typeface="Times New Roman" panose="02020603050405020304" pitchFamily="18" charset="0"/>
                <a:ea typeface="MS Mincho" panose="02020609040205080304" pitchFamily="49" charset="-128"/>
              </a:rPr>
              <a:t>Впервые за свою жизнь и карьеру режиссер, обладающий уже культовым статусом и армией поклонников, был удостоен по-настоящему значимой награды. К слову, </a:t>
            </a:r>
            <a:r>
              <a:rPr lang="ru-RU" dirty="0" smtClean="0">
                <a:effectLst/>
                <a:latin typeface="Times New Roman" panose="02020603050405020304" pitchFamily="18" charset="0"/>
                <a:ea typeface="MS Mincho" panose="02020609040205080304" pitchFamily="49" charset="-128"/>
              </a:rPr>
              <a:t>«Форма воды» </a:t>
            </a:r>
            <a:r>
              <a:rPr lang="ru-RU" dirty="0">
                <a:effectLst/>
                <a:latin typeface="Times New Roman" panose="02020603050405020304" pitchFamily="18" charset="0"/>
                <a:ea typeface="MS Mincho" panose="02020609040205080304" pitchFamily="49" charset="-128"/>
              </a:rPr>
              <a:t>была всего лишь вторым его фестивальным фильмом-конкурсантом, а предыдущий, </a:t>
            </a:r>
            <a:r>
              <a:rPr lang="ru-RU" dirty="0" smtClean="0">
                <a:effectLst/>
                <a:latin typeface="Times New Roman" panose="02020603050405020304" pitchFamily="18" charset="0"/>
                <a:ea typeface="MS Mincho" panose="02020609040205080304" pitchFamily="49" charset="-128"/>
              </a:rPr>
              <a:t>«Лабиринт Фавна», </a:t>
            </a:r>
            <a:r>
              <a:rPr lang="ru-RU" dirty="0">
                <a:effectLst/>
                <a:latin typeface="Times New Roman" panose="02020603050405020304" pitchFamily="18" charset="0"/>
                <a:ea typeface="MS Mincho" panose="02020609040205080304" pitchFamily="49" charset="-128"/>
              </a:rPr>
              <a:t>остался в Канне неотмеченным. Из аутсайдеров — слишком странный для Голливуда, слишком попсовый для фестивалей — дель Торо вдруг шагнул в фавориты. Возможно, потому что снял свой лучший фильм, впервые отыскав идеальный баланс жанрового и авторского, всеобщего и личного (рецензия Антона Долина на фильм «Форма воды»). </a:t>
            </a:r>
            <a:endParaRPr lang="ru-RU" sz="2400" dirty="0"/>
          </a:p>
        </p:txBody>
      </p:sp>
    </p:spTree>
    <p:extLst>
      <p:ext uri="{BB962C8B-B14F-4D97-AF65-F5344CB8AC3E}">
        <p14:creationId xmlns:p14="http://schemas.microsoft.com/office/powerpoint/2010/main" val="23770247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l"/>
            <a:r>
              <a:rPr lang="ru-RU" dirty="0"/>
              <a:t>Задание 2</a:t>
            </a:r>
          </a:p>
        </p:txBody>
      </p:sp>
      <p:sp>
        <p:nvSpPr>
          <p:cNvPr id="3" name="Содержимое 2"/>
          <p:cNvSpPr>
            <a:spLocks noGrp="1"/>
          </p:cNvSpPr>
          <p:nvPr>
            <p:ph idx="1"/>
          </p:nvPr>
        </p:nvSpPr>
        <p:spPr>
          <a:xfrm>
            <a:off x="179512" y="1556792"/>
            <a:ext cx="8568952" cy="4968552"/>
          </a:xfrm>
        </p:spPr>
        <p:txBody>
          <a:bodyPr>
            <a:normAutofit/>
          </a:bodyPr>
          <a:lstStyle/>
          <a:p>
            <a:r>
              <a:rPr lang="ru-RU" b="1" dirty="0">
                <a:effectLst/>
              </a:rPr>
              <a:t>	Определите стиль текста.</a:t>
            </a:r>
            <a:endParaRPr lang="ru-RU" dirty="0">
              <a:effectLst/>
            </a:endParaRPr>
          </a:p>
          <a:p>
            <a:pPr indent="449580" algn="just">
              <a:lnSpc>
                <a:spcPct val="115000"/>
              </a:lnSpc>
              <a:spcAft>
                <a:spcPts val="1000"/>
              </a:spcAft>
            </a:pPr>
            <a:r>
              <a:rPr lang="ru-RU" sz="2400" dirty="0">
                <a:effectLst/>
                <a:latin typeface="Times New Roman" panose="02020603050405020304" pitchFamily="18" charset="0"/>
                <a:ea typeface="MS Mincho" panose="02020609040205080304" pitchFamily="49" charset="-128"/>
                <a:cs typeface="Times New Roman" panose="02020603050405020304" pitchFamily="18" charset="0"/>
              </a:rPr>
              <a:t>Характерной чертой стиля научных работ является их насыщенность терминами, в том числе — интернациональными. Л. В. Щерба писал, что в среднем терминологическая лексика в научной информации составляет около 25%, однако проанализированные нами сборники научных трудов свидетельствуют, что в целом научных стиль русской речи имеет тенденцию к увеличению этого процента. </a:t>
            </a:r>
            <a:endParaRPr lang="ru-RU" sz="2400" dirty="0">
              <a:effectLst/>
              <a:latin typeface="Calibri" panose="020F0502020204030204" pitchFamily="34" charset="0"/>
              <a:ea typeface="MS Mincho" panose="02020609040205080304" pitchFamily="49" charset="-128"/>
              <a:cs typeface="Times New Roman" panose="02020603050405020304" pitchFamily="18" charset="0"/>
            </a:endParaRPr>
          </a:p>
          <a:p>
            <a:endParaRPr lang="ru-RU" dirty="0"/>
          </a:p>
        </p:txBody>
      </p:sp>
    </p:spTree>
    <p:extLst>
      <p:ext uri="{BB962C8B-B14F-4D97-AF65-F5344CB8AC3E}">
        <p14:creationId xmlns:p14="http://schemas.microsoft.com/office/powerpoint/2010/main" val="21118483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l"/>
            <a:r>
              <a:rPr lang="ru-RU" dirty="0"/>
              <a:t>Задание 2</a:t>
            </a:r>
          </a:p>
        </p:txBody>
      </p:sp>
      <p:sp>
        <p:nvSpPr>
          <p:cNvPr id="3" name="Содержимое 2"/>
          <p:cNvSpPr>
            <a:spLocks noGrp="1"/>
          </p:cNvSpPr>
          <p:nvPr>
            <p:ph idx="1"/>
          </p:nvPr>
        </p:nvSpPr>
        <p:spPr>
          <a:xfrm>
            <a:off x="179512" y="1556792"/>
            <a:ext cx="8568952" cy="4968552"/>
          </a:xfrm>
        </p:spPr>
        <p:txBody>
          <a:bodyPr>
            <a:normAutofit/>
          </a:bodyPr>
          <a:lstStyle/>
          <a:p>
            <a:r>
              <a:rPr lang="ru-RU" b="1" dirty="0">
                <a:effectLst/>
              </a:rPr>
              <a:t>	Определите стиль текста.</a:t>
            </a:r>
            <a:endParaRPr lang="ru-RU" dirty="0">
              <a:effectLst/>
            </a:endParaRPr>
          </a:p>
          <a:p>
            <a:pPr indent="449580" algn="just">
              <a:lnSpc>
                <a:spcPct val="115000"/>
              </a:lnSpc>
              <a:spcAft>
                <a:spcPts val="1000"/>
              </a:spcAft>
            </a:pPr>
            <a:r>
              <a:rPr lang="ru-RU" sz="2400" dirty="0">
                <a:effectLst/>
                <a:latin typeface="Times New Roman" panose="02020603050405020304" pitchFamily="18" charset="0"/>
                <a:ea typeface="MS Mincho" panose="02020609040205080304" pitchFamily="49" charset="-128"/>
              </a:rPr>
              <a:t>Стыдно, женка. Ты на меня сердишься, не разбирая, кто виноват, я или почта, и оставляешь меня две недели без известия о себе и о детях. Я так был смущен, что не знал, что и подумать. Письмо твое успокоило меня, но не утешило. Описание вашего путешествия в Калугу, как ни смешно, для меня вовсе не забавно. Что за охота таскаться в скверный уездный городишко, чтоб видеть скверных актеров, скверно играющих старую, скверную оперу? Просил я тебя по Калугам не разъезжать, да, видно, уж у тебя такая натура.</a:t>
            </a:r>
            <a:endParaRPr lang="ru-RU" sz="2800" dirty="0"/>
          </a:p>
        </p:txBody>
      </p:sp>
    </p:spTree>
    <p:extLst>
      <p:ext uri="{BB962C8B-B14F-4D97-AF65-F5344CB8AC3E}">
        <p14:creationId xmlns:p14="http://schemas.microsoft.com/office/powerpoint/2010/main" val="38338483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l"/>
            <a:r>
              <a:rPr lang="ru-RU" dirty="0"/>
              <a:t>Задание 2</a:t>
            </a:r>
          </a:p>
        </p:txBody>
      </p:sp>
      <p:sp>
        <p:nvSpPr>
          <p:cNvPr id="3" name="Содержимое 2"/>
          <p:cNvSpPr>
            <a:spLocks noGrp="1"/>
          </p:cNvSpPr>
          <p:nvPr>
            <p:ph idx="1"/>
          </p:nvPr>
        </p:nvSpPr>
        <p:spPr>
          <a:xfrm>
            <a:off x="179512" y="1556792"/>
            <a:ext cx="8568952" cy="4968552"/>
          </a:xfrm>
        </p:spPr>
        <p:txBody>
          <a:bodyPr>
            <a:normAutofit/>
          </a:bodyPr>
          <a:lstStyle/>
          <a:p>
            <a:r>
              <a:rPr lang="ru-RU" b="1" dirty="0">
                <a:effectLst/>
              </a:rPr>
              <a:t>	Определите стиль текста.</a:t>
            </a:r>
            <a:endParaRPr lang="ru-RU" dirty="0">
              <a:effectLst/>
            </a:endParaRPr>
          </a:p>
          <a:p>
            <a:pPr algn="just"/>
            <a:r>
              <a:rPr lang="ru-RU" sz="2800" dirty="0" err="1">
                <a:effectLst/>
              </a:rPr>
              <a:t>Алоха</a:t>
            </a:r>
            <a:r>
              <a:rPr lang="ru-RU" sz="2800" dirty="0">
                <a:effectLst/>
              </a:rPr>
              <a:t>! Если ты жадно глотаешь эти строки скорее всего ты безработный. Мы предлагаем тебе удобное кресло, уютный офис и бесплатное кофе. Не убедили? Чтобы посчитать все плюшки, загибай пальцы: деньги, драйв, </a:t>
            </a:r>
            <a:r>
              <a:rPr lang="ru-RU" sz="2800" dirty="0" err="1">
                <a:effectLst/>
              </a:rPr>
              <a:t>фан</a:t>
            </a:r>
            <a:r>
              <a:rPr lang="ru-RU" sz="2800" dirty="0">
                <a:effectLst/>
              </a:rPr>
              <a:t>, красивые девчонки, и уйма экспериментов. В общем, скучно не будет — это точно! Смысл ждать? Подавай заявку прямо сейчас.</a:t>
            </a:r>
          </a:p>
        </p:txBody>
      </p:sp>
    </p:spTree>
    <p:extLst>
      <p:ext uri="{BB962C8B-B14F-4D97-AF65-F5344CB8AC3E}">
        <p14:creationId xmlns:p14="http://schemas.microsoft.com/office/powerpoint/2010/main" val="35134634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l"/>
            <a:r>
              <a:rPr lang="ru-RU" dirty="0"/>
              <a:t>Задание 2</a:t>
            </a:r>
          </a:p>
        </p:txBody>
      </p:sp>
      <p:sp>
        <p:nvSpPr>
          <p:cNvPr id="3" name="Содержимое 2"/>
          <p:cNvSpPr>
            <a:spLocks noGrp="1"/>
          </p:cNvSpPr>
          <p:nvPr>
            <p:ph idx="1"/>
          </p:nvPr>
        </p:nvSpPr>
        <p:spPr>
          <a:xfrm>
            <a:off x="179512" y="1556792"/>
            <a:ext cx="8568952" cy="4968552"/>
          </a:xfrm>
        </p:spPr>
        <p:txBody>
          <a:bodyPr>
            <a:normAutofit fontScale="92500" lnSpcReduction="20000"/>
          </a:bodyPr>
          <a:lstStyle/>
          <a:p>
            <a:r>
              <a:rPr lang="ru-RU" b="1" dirty="0">
                <a:effectLst/>
              </a:rPr>
              <a:t>	Определите </a:t>
            </a:r>
            <a:r>
              <a:rPr lang="ru-RU" b="1" dirty="0" smtClean="0">
                <a:effectLst/>
              </a:rPr>
              <a:t>стиль текста.</a:t>
            </a:r>
          </a:p>
          <a:p>
            <a:pPr algn="just"/>
            <a:r>
              <a:rPr lang="ru-RU" dirty="0">
                <a:effectLst/>
              </a:rPr>
              <a:t>Осенью лиственный лес быстро редел и казался прозрачным, как транспарант. Чистый горный воздух делал чудеса перспективы. Отдельные части горной панорамы точно сближались между собой. Общий зеленый тон сменялся осенними блеклыми красками, точно гобелены. Это была последняя красота короткого северного лета. Особенно хороши были березняки со своей яркой, лимонно-желтой листвой и хвойный лес, горевший кровавыми пятнами тронутых первой холодной ночью осин. Зелень сохранялась только у самой реки, где холод умерялся скрытой теплотой воды, да там наверху, где зубчатой стеной рвались в небо прорезные стрелки елей и пихт. Пред вашими глазами развертывалась бесконечная гамма этих осенних тонов умирающей зелени. Под ногами мягко шелестит облетевший лист. Трава побурела и сделалась жестче. Воздух пропитан каким-то особым острым ароматом. Ели и пихты кажутся еще зеленее и манят своей полированной хвоей и какой-то сказочный мир.</a:t>
            </a:r>
          </a:p>
          <a:p>
            <a:endParaRPr lang="ru-RU" dirty="0">
              <a:effectLst/>
            </a:endParaRPr>
          </a:p>
        </p:txBody>
      </p:sp>
    </p:spTree>
    <p:extLst>
      <p:ext uri="{BB962C8B-B14F-4D97-AF65-F5344CB8AC3E}">
        <p14:creationId xmlns:p14="http://schemas.microsoft.com/office/powerpoint/2010/main" val="36399869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l"/>
            <a:r>
              <a:rPr lang="ru-RU" dirty="0"/>
              <a:t>Задание 2</a:t>
            </a:r>
          </a:p>
        </p:txBody>
      </p:sp>
      <p:sp>
        <p:nvSpPr>
          <p:cNvPr id="3" name="Содержимое 2"/>
          <p:cNvSpPr>
            <a:spLocks noGrp="1"/>
          </p:cNvSpPr>
          <p:nvPr>
            <p:ph idx="1"/>
          </p:nvPr>
        </p:nvSpPr>
        <p:spPr>
          <a:xfrm>
            <a:off x="179512" y="1556792"/>
            <a:ext cx="8568952" cy="4968552"/>
          </a:xfrm>
        </p:spPr>
        <p:txBody>
          <a:bodyPr>
            <a:normAutofit fontScale="85000" lnSpcReduction="10000"/>
          </a:bodyPr>
          <a:lstStyle/>
          <a:p>
            <a:r>
              <a:rPr lang="ru-RU" b="1" dirty="0">
                <a:effectLst/>
              </a:rPr>
              <a:t>	Определите </a:t>
            </a:r>
            <a:r>
              <a:rPr lang="ru-RU" b="1" dirty="0" smtClean="0">
                <a:effectLst/>
              </a:rPr>
              <a:t>стиль текста.</a:t>
            </a:r>
          </a:p>
          <a:p>
            <a:pPr algn="just"/>
            <a:r>
              <a:rPr lang="ru-RU" dirty="0">
                <a:effectLst/>
              </a:rPr>
              <a:t>Территория Урала находится в междуречье великих рек Волги - Камы и Оби - Иртыша. С запада на восток Урал условно делят на три части. Первая часть - Западный Урал, или Предуралье, </a:t>
            </a:r>
            <a:r>
              <a:rPr lang="ru-RU" dirty="0" err="1">
                <a:effectLst/>
              </a:rPr>
              <a:t>Приуралье</a:t>
            </a:r>
            <a:r>
              <a:rPr lang="ru-RU" dirty="0">
                <a:effectLst/>
              </a:rPr>
              <a:t>. Здесь западные предгорья уральских гор постепенно переходят в Русскую равнину. Вторая часть - это Уральский хребет, или Горный Урал. Уральский хребет с севера на юг делится на Полярный, Приполярный, Северный, Средний и Южный. Третья часть - Зауралье. Восточный склон Уральского хребта обрывается выступом в </a:t>
            </a:r>
            <a:r>
              <a:rPr lang="ru-RU" dirty="0" err="1">
                <a:effectLst/>
              </a:rPr>
              <a:t>Западно</a:t>
            </a:r>
            <a:r>
              <a:rPr lang="ru-RU" dirty="0">
                <a:effectLst/>
              </a:rPr>
              <a:t> - Сибирскую низменность.</a:t>
            </a:r>
          </a:p>
          <a:p>
            <a:pPr algn="just"/>
            <a:r>
              <a:rPr lang="ru-RU" dirty="0">
                <a:effectLst/>
              </a:rPr>
              <a:t>Уральский хребет, протянувшись более чем на 2 тысячи км, начинается за Полярным кругом, а его южные отроги заканчиваются в Средней Азии. Он пересекает тундру, тайгу, лесостепь и степь. Здесь находятся истоки рек Волжского и Обского бассейнов. Богат растительный и животный мир Урала. Необычен состав его «подземных кладовых». Яшма, кремень, халцедон, кварц, медные и железные руды, песок, глина, гранит входят в коллекцию пород и минералов этого края.</a:t>
            </a:r>
          </a:p>
          <a:p>
            <a:endParaRPr lang="ru-RU" dirty="0">
              <a:effectLst/>
            </a:endParaRPr>
          </a:p>
        </p:txBody>
      </p:sp>
    </p:spTree>
    <p:extLst>
      <p:ext uri="{BB962C8B-B14F-4D97-AF65-F5344CB8AC3E}">
        <p14:creationId xmlns:p14="http://schemas.microsoft.com/office/powerpoint/2010/main" val="20288227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l"/>
            <a:r>
              <a:rPr lang="ru-RU" dirty="0"/>
              <a:t>Задание 2</a:t>
            </a:r>
          </a:p>
        </p:txBody>
      </p:sp>
      <p:sp>
        <p:nvSpPr>
          <p:cNvPr id="3" name="Содержимое 2"/>
          <p:cNvSpPr>
            <a:spLocks noGrp="1"/>
          </p:cNvSpPr>
          <p:nvPr>
            <p:ph idx="1"/>
          </p:nvPr>
        </p:nvSpPr>
        <p:spPr>
          <a:xfrm>
            <a:off x="179512" y="1556792"/>
            <a:ext cx="8568952" cy="4968552"/>
          </a:xfrm>
        </p:spPr>
        <p:txBody>
          <a:bodyPr>
            <a:normAutofit/>
          </a:bodyPr>
          <a:lstStyle/>
          <a:p>
            <a:r>
              <a:rPr lang="ru-RU" b="1" dirty="0">
                <a:effectLst/>
              </a:rPr>
              <a:t>	Определите </a:t>
            </a:r>
            <a:r>
              <a:rPr lang="ru-RU" b="1" dirty="0" smtClean="0">
                <a:effectLst/>
              </a:rPr>
              <a:t>стиль текста.</a:t>
            </a:r>
          </a:p>
          <a:p>
            <a:pPr algn="just"/>
            <a:r>
              <a:rPr lang="ru-RU" dirty="0">
                <a:effectLst/>
              </a:rPr>
              <a:t>Эксперимент Галилео Галилея получил следующий результат: следствие закона всемирного тяготения и закона, в соответствии с которым ускорение, испытываемое телом, прямо пропорционально силе, действующей на него, и обратно пропорционально массе.</a:t>
            </a:r>
          </a:p>
          <a:p>
            <a:pPr algn="just"/>
            <a:r>
              <a:rPr lang="ru-RU" dirty="0">
                <a:effectLst/>
              </a:rPr>
              <a:t> </a:t>
            </a:r>
          </a:p>
          <a:p>
            <a:pPr algn="just"/>
            <a:r>
              <a:rPr lang="ru-RU" dirty="0">
                <a:effectLst/>
              </a:rPr>
              <a:t>Археологи уверяют, что недавно обнаруженный при раскопках артефакт, получивший название «Глаз змеи», создан народами древней Месопотамии. Открытие ученых опровергает раннюю теорию.</a:t>
            </a:r>
          </a:p>
          <a:p>
            <a:endParaRPr lang="ru-RU" dirty="0">
              <a:effectLst/>
            </a:endParaRPr>
          </a:p>
        </p:txBody>
      </p:sp>
    </p:spTree>
    <p:extLst>
      <p:ext uri="{BB962C8B-B14F-4D97-AF65-F5344CB8AC3E}">
        <p14:creationId xmlns:p14="http://schemas.microsoft.com/office/powerpoint/2010/main" val="41466687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a:t>Информационная обработка текста</a:t>
            </a:r>
          </a:p>
        </p:txBody>
      </p:sp>
      <p:sp>
        <p:nvSpPr>
          <p:cNvPr id="3" name="Содержимое 2"/>
          <p:cNvSpPr>
            <a:spLocks noGrp="1"/>
          </p:cNvSpPr>
          <p:nvPr>
            <p:ph idx="1"/>
          </p:nvPr>
        </p:nvSpPr>
        <p:spPr>
          <a:xfrm>
            <a:off x="179512" y="2096064"/>
            <a:ext cx="8784976" cy="4573296"/>
          </a:xfrm>
        </p:spPr>
        <p:txBody>
          <a:bodyPr>
            <a:normAutofit fontScale="92500"/>
          </a:bodyPr>
          <a:lstStyle/>
          <a:p>
            <a:pPr algn="just"/>
            <a:r>
              <a:rPr lang="ru-RU" sz="2400" b="1" dirty="0">
                <a:effectLst/>
              </a:rPr>
              <a:t>Информационная обработка текста</a:t>
            </a:r>
            <a:r>
              <a:rPr lang="ru-RU" sz="2400" dirty="0">
                <a:effectLst/>
              </a:rPr>
              <a:t> – это определение главной информации и смысла повествования.</a:t>
            </a:r>
          </a:p>
          <a:p>
            <a:pPr algn="just"/>
            <a:r>
              <a:rPr lang="ru-RU" sz="2400" dirty="0">
                <a:effectLst/>
              </a:rPr>
              <a:t>В русском языке встречаются тексты с разным уровнем содержательности и степенью открытости информации. В одних текстах содержится только главная информация, в других – основная и дополнительная, в третьих информация скрыта.</a:t>
            </a:r>
          </a:p>
          <a:p>
            <a:pPr algn="just"/>
            <a:r>
              <a:rPr lang="ru-RU" sz="2400" dirty="0">
                <a:effectLst/>
              </a:rPr>
              <a:t>Для того чтобы выделить главную мысль повествования, нужно понять и проанализировать содержание, увидеть логику построения предложений и определить связи между частями текста.</a:t>
            </a:r>
          </a:p>
          <a:p>
            <a:endParaRPr lang="ru-R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1428736"/>
            <a:ext cx="8229600" cy="1143000"/>
          </a:xfrm>
        </p:spPr>
        <p:txBody>
          <a:bodyPr/>
          <a:lstStyle/>
          <a:p>
            <a:r>
              <a:rPr lang="ru-RU" dirty="0"/>
              <a:t>Домашнее задание</a:t>
            </a:r>
          </a:p>
        </p:txBody>
      </p:sp>
      <p:sp>
        <p:nvSpPr>
          <p:cNvPr id="3" name="Содержимое 2"/>
          <p:cNvSpPr>
            <a:spLocks noGrp="1"/>
          </p:cNvSpPr>
          <p:nvPr>
            <p:ph idx="1"/>
          </p:nvPr>
        </p:nvSpPr>
        <p:spPr>
          <a:xfrm>
            <a:off x="428596" y="3071810"/>
            <a:ext cx="8229600" cy="1471610"/>
          </a:xfrm>
        </p:spPr>
        <p:txBody>
          <a:bodyPr/>
          <a:lstStyle/>
          <a:p>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Признаки главной информации в тексте</a:t>
            </a:r>
          </a:p>
        </p:txBody>
      </p:sp>
      <p:sp>
        <p:nvSpPr>
          <p:cNvPr id="3" name="Содержимое 2"/>
          <p:cNvSpPr>
            <a:spLocks noGrp="1"/>
          </p:cNvSpPr>
          <p:nvPr>
            <p:ph idx="1"/>
          </p:nvPr>
        </p:nvSpPr>
        <p:spPr>
          <a:xfrm>
            <a:off x="685346" y="2096064"/>
            <a:ext cx="7765322" cy="4429280"/>
          </a:xfrm>
        </p:spPr>
        <p:txBody>
          <a:bodyPr/>
          <a:lstStyle/>
          <a:p>
            <a:pPr algn="just"/>
            <a:r>
              <a:rPr lang="ru-RU" sz="2400" dirty="0">
                <a:effectLst/>
              </a:rPr>
              <a:t>Основная информация текста обладает следующими характеристиками:</a:t>
            </a:r>
          </a:p>
          <a:p>
            <a:pPr algn="just"/>
            <a:r>
              <a:rPr lang="ru-RU" sz="2400" dirty="0">
                <a:effectLst/>
              </a:rPr>
              <a:t>- содержит основную мысль повествования;</a:t>
            </a:r>
          </a:p>
          <a:p>
            <a:pPr algn="just"/>
            <a:r>
              <a:rPr lang="ru-RU" sz="2400" dirty="0">
                <a:effectLst/>
              </a:rPr>
              <a:t>- не содержит дополнительных сведений, описаний, уточнений, перечислений;</a:t>
            </a:r>
          </a:p>
          <a:p>
            <a:pPr algn="just"/>
            <a:r>
              <a:rPr lang="ru-RU" sz="2400" dirty="0">
                <a:effectLst/>
              </a:rPr>
              <a:t>- точно отражает главную идею текста;</a:t>
            </a:r>
          </a:p>
          <a:p>
            <a:pPr algn="just"/>
            <a:r>
              <a:rPr lang="ru-RU" sz="2400" dirty="0">
                <a:effectLst/>
              </a:rPr>
              <a:t>- не содержит ошибочной информации и логических нарушений.</a:t>
            </a:r>
            <a:endParaRPr lang="ru-RU" sz="2400" dirty="0"/>
          </a:p>
          <a:p>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Алгоритм поиска главной информации</a:t>
            </a:r>
          </a:p>
        </p:txBody>
      </p:sp>
      <p:sp>
        <p:nvSpPr>
          <p:cNvPr id="3" name="Содержимое 2"/>
          <p:cNvSpPr>
            <a:spLocks noGrp="1"/>
          </p:cNvSpPr>
          <p:nvPr>
            <p:ph idx="1"/>
          </p:nvPr>
        </p:nvSpPr>
        <p:spPr>
          <a:xfrm>
            <a:off x="428596" y="1844824"/>
            <a:ext cx="8329642" cy="4798886"/>
          </a:xfrm>
        </p:spPr>
        <p:txBody>
          <a:bodyPr>
            <a:normAutofit/>
          </a:bodyPr>
          <a:lstStyle/>
          <a:p>
            <a:pPr algn="just"/>
            <a:r>
              <a:rPr lang="ru-RU" sz="2400" dirty="0">
                <a:effectLst/>
              </a:rPr>
              <a:t>1 Задать вопрос: Кто и что делает?</a:t>
            </a:r>
          </a:p>
          <a:p>
            <a:pPr algn="just"/>
            <a:r>
              <a:rPr lang="ru-RU" sz="2400" dirty="0">
                <a:effectLst/>
              </a:rPr>
              <a:t>2 Найти ключевые слова.</a:t>
            </a:r>
          </a:p>
          <a:p>
            <a:pPr algn="just"/>
            <a:r>
              <a:rPr lang="ru-RU" sz="2400" dirty="0">
                <a:effectLst/>
              </a:rPr>
              <a:t>3 Отсечь всю второстепенную информацию: уточнения, примеры, комментарии, пояснения, описания.</a:t>
            </a:r>
          </a:p>
          <a:p>
            <a:pPr algn="just"/>
            <a:r>
              <a:rPr lang="ru-RU" sz="2400" dirty="0">
                <a:effectLst/>
              </a:rPr>
              <a:t>4 При наличии в тексте причинно-следственных связей нужно выяснить, что является причиной, а что следствием.</a:t>
            </a:r>
          </a:p>
          <a:p>
            <a:pPr algn="just"/>
            <a:r>
              <a:rPr lang="ru-RU" sz="2400" dirty="0">
                <a:effectLst/>
              </a:rPr>
              <a:t>5 После того как главная мысль текста определена, можно приступать к стилистическому анализу текста.</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Стилистический анализ текста</a:t>
            </a:r>
          </a:p>
        </p:txBody>
      </p:sp>
      <p:sp>
        <p:nvSpPr>
          <p:cNvPr id="3" name="Содержимое 2"/>
          <p:cNvSpPr>
            <a:spLocks noGrp="1"/>
          </p:cNvSpPr>
          <p:nvPr>
            <p:ph idx="1"/>
          </p:nvPr>
        </p:nvSpPr>
        <p:spPr>
          <a:xfrm>
            <a:off x="251520" y="1772816"/>
            <a:ext cx="8712968" cy="4824536"/>
          </a:xfrm>
        </p:spPr>
        <p:txBody>
          <a:bodyPr>
            <a:normAutofit lnSpcReduction="10000"/>
          </a:bodyPr>
          <a:lstStyle/>
          <a:p>
            <a:r>
              <a:rPr lang="ru-RU" dirty="0">
                <a:effectLst/>
              </a:rPr>
              <a:t>1 Выделяем основную мысль повествования</a:t>
            </a:r>
          </a:p>
          <a:p>
            <a:r>
              <a:rPr lang="ru-RU" dirty="0">
                <a:effectLst/>
              </a:rPr>
              <a:t>2 Определяем стиль и жанр текста</a:t>
            </a:r>
          </a:p>
          <a:p>
            <a:r>
              <a:rPr lang="ru-RU" dirty="0">
                <a:effectLst/>
              </a:rPr>
              <a:t>3 Определяем сферу употребления текста</a:t>
            </a:r>
          </a:p>
          <a:p>
            <a:r>
              <a:rPr lang="ru-RU" dirty="0">
                <a:effectLst/>
              </a:rPr>
              <a:t>4 Определяем основные задачи и цели текста</a:t>
            </a:r>
          </a:p>
          <a:p>
            <a:r>
              <a:rPr lang="ru-RU" dirty="0">
                <a:effectLst/>
              </a:rPr>
              <a:t>5 Определяем тип (повествование, описание, рассуждение), форму (устная или письменная) и вид речи (монолог или диалог)</a:t>
            </a:r>
          </a:p>
          <a:p>
            <a:r>
              <a:rPr lang="ru-RU" dirty="0">
                <a:effectLst/>
              </a:rPr>
              <a:t>6 Выделяем стилевые черты, особенности повествования</a:t>
            </a:r>
          </a:p>
          <a:p>
            <a:r>
              <a:rPr lang="ru-RU" dirty="0">
                <a:effectLst/>
              </a:rPr>
              <a:t>7 Определяем стилистические языковые средства: лексико-фразеологические, морфологические, синтаксические</a:t>
            </a:r>
          </a:p>
          <a:p>
            <a:r>
              <a:rPr lang="ru-RU" dirty="0">
                <a:effectLst/>
              </a:rPr>
              <a:t>8 Находим стилистические особенности текста, присущие данному автору</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l"/>
            <a:r>
              <a:rPr lang="ru-RU" dirty="0"/>
              <a:t>Задание 1</a:t>
            </a:r>
          </a:p>
        </p:txBody>
      </p:sp>
      <p:sp>
        <p:nvSpPr>
          <p:cNvPr id="3" name="Содержимое 2"/>
          <p:cNvSpPr>
            <a:spLocks noGrp="1"/>
          </p:cNvSpPr>
          <p:nvPr>
            <p:ph idx="1"/>
          </p:nvPr>
        </p:nvSpPr>
        <p:spPr>
          <a:xfrm>
            <a:off x="179512" y="1628799"/>
            <a:ext cx="8712968" cy="4619599"/>
          </a:xfrm>
        </p:spPr>
        <p:txBody>
          <a:bodyPr>
            <a:normAutofit lnSpcReduction="10000"/>
          </a:bodyPr>
          <a:lstStyle/>
          <a:p>
            <a:pPr algn="just"/>
            <a:r>
              <a:rPr lang="ru-RU" b="1" dirty="0"/>
              <a:t>Сделайте стилистический анализ текста.</a:t>
            </a:r>
          </a:p>
          <a:p>
            <a:pPr algn="just"/>
            <a:r>
              <a:rPr lang="ru-RU" dirty="0">
                <a:effectLst/>
              </a:rPr>
              <a:t>1. В древнерусском языке были существительные мужского рода «пешек» (в значении «пешеход») и «</a:t>
            </a:r>
            <a:r>
              <a:rPr lang="ru-RU" dirty="0" err="1">
                <a:effectLst/>
              </a:rPr>
              <a:t>мельк</a:t>
            </a:r>
            <a:r>
              <a:rPr lang="ru-RU" dirty="0">
                <a:effectLst/>
              </a:rPr>
              <a:t>» (в значении «миг», «мгновение»). Эти существительные в творительном падеже – «пешком» и «мельком» - перешли в наречия. «Пешком» стало обозначать «на своих ногах», а «мельком» – «на короткое время», «бегло». В обоих наречиях был суффикс –ом. Постепенно существительные «пешек» и «</a:t>
            </a:r>
            <a:r>
              <a:rPr lang="ru-RU" dirty="0" err="1">
                <a:effectLst/>
              </a:rPr>
              <a:t>мельк</a:t>
            </a:r>
            <a:r>
              <a:rPr lang="ru-RU" dirty="0">
                <a:effectLst/>
              </a:rPr>
              <a:t>» устарели и вышли из употребления. Наречие «пешком» теперь мы связываем по смыслу с прилагательным «пеший» и выделяем в нём корень пеш- и суффикс -ком, а наречие «мельком» связываем по смыслу с глаголом «мелькать» и выделяем в нём корень </a:t>
            </a:r>
            <a:r>
              <a:rPr lang="ru-RU" dirty="0" err="1">
                <a:effectLst/>
              </a:rPr>
              <a:t>мельк</a:t>
            </a:r>
            <a:r>
              <a:rPr lang="ru-RU" dirty="0">
                <a:effectLst/>
              </a:rPr>
              <a:t>- и суффикс -ом. (Из книги В. В. Колесова «Гордый наш язык…») </a:t>
            </a:r>
            <a:endParaRPr lang="ru-RU" dirty="0"/>
          </a:p>
          <a:p>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l"/>
            <a:r>
              <a:rPr lang="ru-RU" dirty="0"/>
              <a:t>Задание 1</a:t>
            </a:r>
          </a:p>
        </p:txBody>
      </p:sp>
      <p:sp>
        <p:nvSpPr>
          <p:cNvPr id="3" name="Содержимое 2"/>
          <p:cNvSpPr>
            <a:spLocks noGrp="1"/>
          </p:cNvSpPr>
          <p:nvPr>
            <p:ph idx="1"/>
          </p:nvPr>
        </p:nvSpPr>
        <p:spPr>
          <a:xfrm>
            <a:off x="179512" y="1628799"/>
            <a:ext cx="8712968" cy="4619599"/>
          </a:xfrm>
        </p:spPr>
        <p:txBody>
          <a:bodyPr>
            <a:normAutofit lnSpcReduction="10000"/>
          </a:bodyPr>
          <a:lstStyle/>
          <a:p>
            <a:pPr algn="just"/>
            <a:r>
              <a:rPr lang="ru-RU" b="1" dirty="0"/>
              <a:t>Сделайте стилистический анализ текста.</a:t>
            </a:r>
          </a:p>
          <a:p>
            <a:pPr algn="just"/>
            <a:r>
              <a:rPr lang="ru-RU" dirty="0">
                <a:effectLst/>
              </a:rPr>
              <a:t>2. Желающим обратиться за помощью на биржу труда, получить статус безработного и найти новую работу понадобятся следующие документы:</a:t>
            </a:r>
          </a:p>
          <a:p>
            <a:pPr algn="just"/>
            <a:r>
              <a:rPr lang="ru-RU" dirty="0">
                <a:effectLst/>
              </a:rPr>
              <a:t>- паспорт или документ, его заменяющий;</a:t>
            </a:r>
          </a:p>
          <a:p>
            <a:pPr algn="just"/>
            <a:r>
              <a:rPr lang="ru-RU" dirty="0">
                <a:effectLst/>
              </a:rPr>
              <a:t>- трудовая книжка или её дубликат;</a:t>
            </a:r>
          </a:p>
          <a:p>
            <a:pPr algn="just"/>
            <a:r>
              <a:rPr lang="ru-RU" dirty="0">
                <a:effectLst/>
              </a:rPr>
              <a:t>- документы об образовании и профессиональной квалификации;</a:t>
            </a:r>
          </a:p>
          <a:p>
            <a:pPr algn="just"/>
            <a:r>
              <a:rPr lang="ru-RU" dirty="0">
                <a:effectLst/>
              </a:rPr>
              <a:t>- справка о средней заработной плате за последние три месяца по последнему месту работы или документ, заменяющий её (для граждан, потерявших работу в течение одного года перед обращением в службу занятости).</a:t>
            </a:r>
            <a:endParaRPr lang="ru-RU" dirty="0"/>
          </a:p>
        </p:txBody>
      </p:sp>
    </p:spTree>
    <p:extLst>
      <p:ext uri="{BB962C8B-B14F-4D97-AF65-F5344CB8AC3E}">
        <p14:creationId xmlns:p14="http://schemas.microsoft.com/office/powerpoint/2010/main" val="41032218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l"/>
            <a:r>
              <a:rPr lang="ru-RU" dirty="0"/>
              <a:t>Задание 1</a:t>
            </a:r>
          </a:p>
        </p:txBody>
      </p:sp>
      <p:sp>
        <p:nvSpPr>
          <p:cNvPr id="3" name="Содержимое 2"/>
          <p:cNvSpPr>
            <a:spLocks noGrp="1"/>
          </p:cNvSpPr>
          <p:nvPr>
            <p:ph idx="1"/>
          </p:nvPr>
        </p:nvSpPr>
        <p:spPr>
          <a:xfrm>
            <a:off x="179512" y="1628799"/>
            <a:ext cx="8712968" cy="4619599"/>
          </a:xfrm>
        </p:spPr>
        <p:txBody>
          <a:bodyPr>
            <a:normAutofit fontScale="77500" lnSpcReduction="20000"/>
          </a:bodyPr>
          <a:lstStyle/>
          <a:p>
            <a:pPr algn="just"/>
            <a:r>
              <a:rPr lang="ru-RU" b="1" dirty="0"/>
              <a:t>Сделайте стилистический анализ текста.</a:t>
            </a:r>
          </a:p>
          <a:p>
            <a:r>
              <a:rPr lang="ru-RU" dirty="0">
                <a:effectLst/>
              </a:rPr>
              <a:t>Что значит найти себя?</a:t>
            </a:r>
          </a:p>
          <a:p>
            <a:pPr algn="just"/>
            <a:r>
              <a:rPr lang="ru-RU" dirty="0">
                <a:effectLst/>
              </a:rPr>
              <a:t>    «В чём смысл жизни? Для чего мы живём? Что мы должны сделать?» – этими вопросами рано или поздно задаётся каждый из нас. Однозначного ответа, конечно же, не существует. Здесь могут иметь место только мнения и личные точки зрения. Найти себя, по-моему, – это определить своё место в жизни. Место в жизни – это своего рода цель, ради которой и стоит жить. Работа, семья, служение Родине… Найти себя – это оказаться в таких условиях и быть окружённым такими людьми, с которыми бы ты чувствовал себя счастливо. Дело, в которое бы ты вкладывал все свои силы и которое приносило бы тебе полное удовлетворение, которое бы ты любил – разве это не значит найти себя? Существует масса вещей, в которых человек может реализовать себя. Везде успеть невозможно, поэтому следует выбрать такое, где наш талант и способности смогли бы воплотиться в полной мере. И главное – никогда не останавливаться на достигнутом! Потому что, как только человек прекратит свой жизненный поиск, вначале придёт спокойствие, а затем, скорее всего, неудовлетворённость. Как сказал один из великих, счастье не может быть продолжительным, иначе это уже не счастье, а обыденность. </a:t>
            </a:r>
            <a:endParaRPr lang="ru-RU" dirty="0"/>
          </a:p>
        </p:txBody>
      </p:sp>
    </p:spTree>
    <p:extLst>
      <p:ext uri="{BB962C8B-B14F-4D97-AF65-F5344CB8AC3E}">
        <p14:creationId xmlns:p14="http://schemas.microsoft.com/office/powerpoint/2010/main" val="413640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l"/>
            <a:r>
              <a:rPr lang="ru-RU" dirty="0"/>
              <a:t>Задание 1</a:t>
            </a:r>
          </a:p>
        </p:txBody>
      </p:sp>
      <p:sp>
        <p:nvSpPr>
          <p:cNvPr id="3" name="Содержимое 2"/>
          <p:cNvSpPr>
            <a:spLocks noGrp="1"/>
          </p:cNvSpPr>
          <p:nvPr>
            <p:ph idx="1"/>
          </p:nvPr>
        </p:nvSpPr>
        <p:spPr>
          <a:xfrm>
            <a:off x="179512" y="1628799"/>
            <a:ext cx="8712968" cy="4619599"/>
          </a:xfrm>
        </p:spPr>
        <p:txBody>
          <a:bodyPr>
            <a:normAutofit fontScale="85000" lnSpcReduction="20000"/>
          </a:bodyPr>
          <a:lstStyle/>
          <a:p>
            <a:pPr algn="just"/>
            <a:r>
              <a:rPr lang="ru-RU" b="1" dirty="0"/>
              <a:t>Сделайте стилистический анализ текста.</a:t>
            </a:r>
          </a:p>
          <a:p>
            <a:pPr algn="just"/>
            <a:r>
              <a:rPr lang="ru-RU" dirty="0">
                <a:effectLst/>
              </a:rPr>
              <a:t>4. Он вступил в тёмные широкие сени, от которых подуло холодом, как из погреба. Из сеней он попал в комнату, тоже тёмную, чуть-чуть озарённую светом, который выходил из-под широкой щели, что находилась внизу двери. Казалось, будто в доме происходило мытьё полов и сюда на время нагромоздили всю мебель.</a:t>
            </a:r>
          </a:p>
          <a:p>
            <a:pPr algn="just"/>
            <a:r>
              <a:rPr lang="ru-RU" dirty="0">
                <a:effectLst/>
              </a:rPr>
              <a:t>    По стенам навешано было весьма тесно и бестолково несколько картин. С середины потолка висела люстра в холстинном мешке, от пыли сделавшаяся похожею на шёлковый кокон, в котором сидит червяк. В углу комнаты была навалена на полу куча того, что погрубее и что недостойно лежать на столах. Что именно находилось в куче, решить было трудно, ибо пыли на ней было в таком изобилии, что руки всякого касавшегося становились похожими на перчатки. Заметнее прочего высовывался оттуда отломленный кусок деревянной лопаты и старая подошва сапога. Никак было нельзя сказать, чтобы в комнате сей обитало живое существо, если бы не возвещал его пребывание старый, поношенный колпак, лежавший на столе. </a:t>
            </a:r>
            <a:endParaRPr lang="ru-RU" dirty="0"/>
          </a:p>
        </p:txBody>
      </p:sp>
    </p:spTree>
    <p:extLst>
      <p:ext uri="{BB962C8B-B14F-4D97-AF65-F5344CB8AC3E}">
        <p14:creationId xmlns:p14="http://schemas.microsoft.com/office/powerpoint/2010/main" val="426960204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Обычная">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Дамаск</Template>
  <TotalTime>708</TotalTime>
  <Words>1025</Words>
  <Application>Microsoft Office PowerPoint</Application>
  <PresentationFormat>Экран (4:3)</PresentationFormat>
  <Paragraphs>88</Paragraphs>
  <Slides>20</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20</vt:i4>
      </vt:variant>
    </vt:vector>
  </HeadingPairs>
  <TitlesOfParts>
    <vt:vector size="27" baseType="lpstr">
      <vt:lpstr>Arial</vt:lpstr>
      <vt:lpstr>Bookman Old Style</vt:lpstr>
      <vt:lpstr>Calibri</vt:lpstr>
      <vt:lpstr>MS Mincho</vt:lpstr>
      <vt:lpstr>Rockwell</vt:lpstr>
      <vt:lpstr>Times New Roman</vt:lpstr>
      <vt:lpstr>Damask</vt:lpstr>
      <vt:lpstr>Информационная обработка текстов различных стилей и жанров</vt:lpstr>
      <vt:lpstr>Информационная обработка текста</vt:lpstr>
      <vt:lpstr>Признаки главной информации в тексте</vt:lpstr>
      <vt:lpstr>Алгоритм поиска главной информации</vt:lpstr>
      <vt:lpstr>Стилистический анализ текста</vt:lpstr>
      <vt:lpstr>Задание 1</vt:lpstr>
      <vt:lpstr>Задание 1</vt:lpstr>
      <vt:lpstr>Задание 1</vt:lpstr>
      <vt:lpstr>Задание 1</vt:lpstr>
      <vt:lpstr>Задание 1</vt:lpstr>
      <vt:lpstr>Задание 2</vt:lpstr>
      <vt:lpstr>Задание 2</vt:lpstr>
      <vt:lpstr>Задание 2</vt:lpstr>
      <vt:lpstr>Задание 2</vt:lpstr>
      <vt:lpstr>Задание 2</vt:lpstr>
      <vt:lpstr>Задание 2</vt:lpstr>
      <vt:lpstr>Задание 2</vt:lpstr>
      <vt:lpstr>Задание 2</vt:lpstr>
      <vt:lpstr>Задание 2</vt:lpstr>
      <vt:lpstr>Домашнее задание</vt:lpstr>
    </vt:vector>
  </TitlesOfParts>
  <Company>Enter-ПК</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Функциональные стили речи, их общая характеристика</dc:title>
  <dc:creator>Анастасия</dc:creator>
  <cp:lastModifiedBy>Белозор Анастасия Сергеевна</cp:lastModifiedBy>
  <cp:revision>13</cp:revision>
  <dcterms:created xsi:type="dcterms:W3CDTF">2020-01-13T02:58:20Z</dcterms:created>
  <dcterms:modified xsi:type="dcterms:W3CDTF">2023-05-02T04:24:09Z</dcterms:modified>
</cp:coreProperties>
</file>