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13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33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4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4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4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4.xml"/><Relationship Id="rId3" Type="http://schemas.openxmlformats.org/officeDocument/2006/relationships/presProps" Target="presProps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4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5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8.xml"/><Relationship Id="rId30" Type="http://schemas.openxmlformats.org/officeDocument/2006/relationships/slide" Target="slides/slide26.xml"/><Relationship Id="rId11" Type="http://schemas.openxmlformats.org/officeDocument/2006/relationships/slide" Target="slides/slide6.xml"/><Relationship Id="rId33" Type="http://schemas.openxmlformats.org/officeDocument/2006/relationships/slide" Target="slides/slide30.xml"/><Relationship Id="rId10" Type="http://schemas.openxmlformats.org/officeDocument/2006/relationships/slide" Target="slides/slide5.xml"/><Relationship Id="rId32" Type="http://schemas.openxmlformats.org/officeDocument/2006/relationships/slide" Target="slides/slide29.xml"/><Relationship Id="rId13" Type="http://schemas.openxmlformats.org/officeDocument/2006/relationships/slide" Target="slides/slide8.xml"/><Relationship Id="rId35" Type="http://schemas.openxmlformats.org/officeDocument/2006/relationships/slide" Target="slides/slide32.xml"/><Relationship Id="rId12" Type="http://schemas.openxmlformats.org/officeDocument/2006/relationships/slide" Target="slides/slide7.xml"/><Relationship Id="rId34" Type="http://schemas.openxmlformats.org/officeDocument/2006/relationships/slide" Target="slides/slide31.xml"/><Relationship Id="rId15" Type="http://schemas.openxmlformats.org/officeDocument/2006/relationships/slide" Target="slides/slide10.xml"/><Relationship Id="rId37" Type="http://schemas.openxmlformats.org/officeDocument/2006/relationships/slide" Target="slides/slide34.xml"/><Relationship Id="rId14" Type="http://schemas.openxmlformats.org/officeDocument/2006/relationships/slide" Target="slides/slide9.xml"/><Relationship Id="rId36" Type="http://schemas.openxmlformats.org/officeDocument/2006/relationships/slide" Target="slides/slide3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54" name="Google Shape;15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p1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61" name="Google Shape;16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p1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/>
          </a:p>
        </p:txBody>
      </p:sp>
      <p:sp>
        <p:nvSpPr>
          <p:cNvPr id="190" name="Google Shape;190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0" name="Google Shape;210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6" name="Google Shape;216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2" name="Google Shape;222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8" name="Google Shape;228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2" name="Google Shape;252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1" name="Google Shape;261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7" name="Google Shape;277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5" name="Google Shape;285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4" name="Google Shape;294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2" name="Google Shape;302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1" name="Google Shape;311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9" name="Google Shape;319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7" name="Google Shape;327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" name="Google Shape;127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34" name="Google Shape;13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" name="Google Shape;135;p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/>
          </a:p>
        </p:txBody>
      </p:sp>
      <p:sp>
        <p:nvSpPr>
          <p:cNvPr id="142" name="Google Shape;14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3" name="Google Shape;43;p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9" name="Google Shape;49;p7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5" name="Google Shape;65;p10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10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gif"/><Relationship Id="rId4" Type="http://schemas.openxmlformats.org/officeDocument/2006/relationships/image" Target="../media/image10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gif"/><Relationship Id="rId4" Type="http://schemas.openxmlformats.org/officeDocument/2006/relationships/image" Target="../media/image1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gif"/><Relationship Id="rId4" Type="http://schemas.openxmlformats.org/officeDocument/2006/relationships/image" Target="../media/image1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gif"/><Relationship Id="rId4" Type="http://schemas.openxmlformats.org/officeDocument/2006/relationships/image" Target="../media/image2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gif"/><Relationship Id="rId4" Type="http://schemas.openxmlformats.org/officeDocument/2006/relationships/image" Target="../media/image23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5.gif"/><Relationship Id="rId4" Type="http://schemas.openxmlformats.org/officeDocument/2006/relationships/image" Target="../media/image26.gif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8.gif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4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6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Картинки по запросу &quot;красгму символ&quot;" id="88" name="Google Shape;8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75" y="14287"/>
            <a:ext cx="1257300" cy="126523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>
            <p:ph type="ctrTitle"/>
          </p:nvPr>
        </p:nvSpPr>
        <p:spPr>
          <a:xfrm>
            <a:off x="893762" y="1135062"/>
            <a:ext cx="10334700" cy="209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0" i="0" lang="en-US" sz="4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Визуализация острых состояний промежности (Часть 1)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2438400" y="354012"/>
            <a:ext cx="8824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ФГБОУ ВО КрасГМУ им. проф. В.Ф. Войно-Ясенецкого Минздрава России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Кафедра лучевой диагностики ИПО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5538787" y="4972050"/>
            <a:ext cx="6653100" cy="18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Выполнил: ординатор 2-го года обучения по специальности Рентгенология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Н. В. Голубок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Красноярск,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750" y="3846512"/>
            <a:ext cx="3200400" cy="297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846512"/>
            <a:ext cx="4829175" cy="2973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"/>
          <p:cNvSpPr txBox="1"/>
          <p:nvPr>
            <p:ph type="title"/>
          </p:nvPr>
        </p:nvSpPr>
        <p:spPr>
          <a:xfrm>
            <a:off x="1069975" y="738174"/>
            <a:ext cx="10058400" cy="16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Виды аноректальных абсцессов (парапроктит)</a:t>
            </a:r>
            <a:b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343" name="Google Shape;343;p2"/>
          <p:cNvSpPr txBox="1"/>
          <p:nvPr>
            <p:ph idx="1" type="body"/>
          </p:nvPr>
        </p:nvSpPr>
        <p:spPr>
          <a:xfrm>
            <a:off x="1069975" y="2347975"/>
            <a:ext cx="10058400" cy="3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•"/>
            </a:pPr>
            <a:r>
              <a:rPr lang="en-US" sz="3600"/>
              <a:t>Перианальный (п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оверхностный) </a:t>
            </a:r>
            <a:endParaRPr sz="3600"/>
          </a:p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Седалищно-прямокишечный</a:t>
            </a:r>
            <a:endParaRPr sz="3600"/>
          </a:p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Интрасфинктерный</a:t>
            </a:r>
            <a:endParaRPr sz="3600"/>
          </a:p>
          <a:p>
            <a:pPr indent="-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Супралеваторный </a:t>
            </a: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(наиболее редкий,                   диагностирутеся по КТ)</a:t>
            </a:r>
            <a:endParaRPr sz="3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МРТ Т2-ВИ в аксиальной плоскости. </a:t>
            </a:r>
            <a:r>
              <a:rPr b="1" lang="en-US"/>
              <a:t>Нормальное м</a:t>
            </a: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ужское анально</a:t>
            </a:r>
            <a:r>
              <a:rPr b="1" lang="en-US"/>
              <a:t>е</a:t>
            </a: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отверсти</a:t>
            </a:r>
            <a:r>
              <a:rPr b="1" lang="en-US"/>
              <a:t>е</a:t>
            </a:r>
            <a:endParaRPr/>
          </a:p>
        </p:txBody>
      </p:sp>
      <p:pic>
        <p:nvPicPr>
          <p:cNvPr descr="Figure 2a." id="158" name="Google Shape;158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925" y="2213825"/>
            <a:ext cx="8051100" cy="415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МРТ Т2-ВИ в аксиальной плоскости. </a:t>
            </a:r>
            <a:r>
              <a:rPr b="1" lang="en-US"/>
              <a:t>Нормальное ж</a:t>
            </a: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енское анально</a:t>
            </a:r>
            <a:r>
              <a:rPr b="1" lang="en-US"/>
              <a:t>е</a:t>
            </a: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отверсти</a:t>
            </a:r>
            <a:r>
              <a:rPr b="1" lang="en-US"/>
              <a:t>е</a:t>
            </a:r>
            <a:endParaRPr/>
          </a:p>
        </p:txBody>
      </p:sp>
      <p:pic>
        <p:nvPicPr>
          <p:cNvPr descr="Figure 2b." id="165" name="Google Shape;165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2032000"/>
            <a:ext cx="8238900" cy="441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"/>
          <p:cNvSpPr txBox="1"/>
          <p:nvPr>
            <p:ph type="title"/>
          </p:nvPr>
        </p:nvSpPr>
        <p:spPr>
          <a:xfrm>
            <a:off x="0" y="305150"/>
            <a:ext cx="11785500" cy="177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44"/>
              <a:buFont typeface="Calibri"/>
              <a:buNone/>
            </a:pPr>
            <a:r>
              <a:rPr b="1" i="0" lang="en-US" sz="33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КТ -изображение в аксиальной (</a:t>
            </a:r>
            <a:r>
              <a:rPr b="1" lang="en-US" sz="3300"/>
              <a:t>а)</a:t>
            </a:r>
            <a:r>
              <a:rPr b="1" i="0" lang="en-US" sz="33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фронта</a:t>
            </a:r>
            <a:r>
              <a:rPr b="1" lang="en-US" sz="3300"/>
              <a:t>льной (б) </a:t>
            </a:r>
            <a:r>
              <a:rPr b="1" i="0" lang="en-US" sz="33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плоскос</a:t>
            </a:r>
            <a:r>
              <a:rPr b="1" lang="en-US" sz="3300"/>
              <a:t>тях</a:t>
            </a:r>
            <a:r>
              <a:rPr b="1" i="0" lang="en-US" sz="33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 контрастным усилением. Поверхностный ан</a:t>
            </a:r>
            <a:r>
              <a:rPr b="1" lang="en-US" sz="3300"/>
              <a:t>о</a:t>
            </a:r>
            <a:r>
              <a:rPr b="1" i="0" lang="en-US" sz="33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ректальны</a:t>
            </a:r>
            <a:r>
              <a:rPr b="1" lang="en-US" sz="3300"/>
              <a:t>й</a:t>
            </a:r>
            <a:r>
              <a:rPr b="1" i="0" lang="en-US" sz="33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абсцесс </a:t>
            </a:r>
            <a:r>
              <a:rPr b="1" lang="en-US" sz="3300"/>
              <a:t>                                    </a:t>
            </a:r>
            <a:endParaRPr b="1" sz="33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44"/>
              <a:buFont typeface="Calibri"/>
              <a:buNone/>
            </a:pPr>
            <a:r>
              <a:rPr b="1" lang="en-US" sz="3300">
                <a:solidFill>
                  <a:schemeClr val="accent1"/>
                </a:solidFill>
              </a:rPr>
              <a:t>а)</a:t>
            </a:r>
            <a:r>
              <a:rPr b="1" lang="en-US" sz="3300"/>
              <a:t>                                                     </a:t>
            </a:r>
            <a:r>
              <a:rPr b="1" lang="en-US" sz="3300">
                <a:solidFill>
                  <a:schemeClr val="accent1"/>
                </a:solidFill>
              </a:rPr>
              <a:t>б)</a:t>
            </a:r>
            <a:r>
              <a:rPr b="1" lang="en-US" sz="3300"/>
              <a:t> </a:t>
            </a:r>
            <a:endParaRPr b="1" sz="3300"/>
          </a:p>
        </p:txBody>
      </p:sp>
      <p:sp>
        <p:nvSpPr>
          <p:cNvPr id="346" name="Google Shape;346;p3"/>
          <p:cNvSpPr txBox="1"/>
          <p:nvPr/>
        </p:nvSpPr>
        <p:spPr>
          <a:xfrm>
            <a:off x="8658425" y="2075450"/>
            <a:ext cx="3533400" cy="5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ckwell"/>
              <a:buNone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Парень</a:t>
            </a: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, 19 лет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ckwel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В анамнезе: рецидивирующий поверхностный абсцесс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ckwel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ckwel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Жалобы: боль о области заднего прохода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ckwel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ckwell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Скопление жидкости по периферии правой промежности (белые ст</a:t>
            </a:r>
            <a:r>
              <a:rPr lang="en-US" sz="2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релки)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ckwel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ckwel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Пациенту сделали разрез и дренирование абсцесса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igure 3a." id="347" name="Google Shape;347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55775"/>
            <a:ext cx="4203900" cy="4402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gure 3b." id="348" name="Google Shape;348;p3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4525" y="2455900"/>
            <a:ext cx="4203900" cy="440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/>
          <p:nvPr>
            <p:ph type="title"/>
          </p:nvPr>
        </p:nvSpPr>
        <p:spPr>
          <a:xfrm>
            <a:off x="460375" y="576262"/>
            <a:ext cx="10884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МРТ Т2-ВИ в аксиальной плоскости. Интрасфинктерный </a:t>
            </a:r>
            <a:r>
              <a:rPr b="1" lang="en-US" sz="4000"/>
              <a:t>аноректальный</a:t>
            </a: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абсцесс </a:t>
            </a:r>
            <a:endParaRPr/>
          </a:p>
        </p:txBody>
      </p:sp>
      <p:sp>
        <p:nvSpPr>
          <p:cNvPr id="179" name="Google Shape;179;p26"/>
          <p:cNvSpPr txBox="1"/>
          <p:nvPr/>
        </p:nvSpPr>
        <p:spPr>
          <a:xfrm>
            <a:off x="6829425" y="2049462"/>
            <a:ext cx="4515000" cy="5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ckwell"/>
              <a:buNone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Мужчина</a:t>
            </a: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, 49 лет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ckwel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В анамнезе: хронический лимфолейкоз, проведена трансплантация костного мозга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ckwel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Жалобы: боль в области заднего прохода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ckwell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гиперинтенсивное скопление жидкости (белая стрелка) между внутренним (черная стрелка) и наружным (головка стрелки) сфинктерами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ckwel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Больному выполнен разрез и дренирование абсцесса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igure 4a." id="180" name="Google Shape;180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375" y="2049450"/>
            <a:ext cx="5991000" cy="480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 txBox="1"/>
          <p:nvPr>
            <p:ph type="title"/>
          </p:nvPr>
        </p:nvSpPr>
        <p:spPr>
          <a:xfrm>
            <a:off x="460375" y="576247"/>
            <a:ext cx="10884000" cy="13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МРТ Т2-ВИ в аксиальной плоскости с насыщением жира. Интрасфинктерны</a:t>
            </a:r>
            <a:r>
              <a:rPr b="1" lang="en-US" sz="3600"/>
              <a:t>й аноректальный </a:t>
            </a:r>
            <a:r>
              <a:rPr b="1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абсцесс </a:t>
            </a:r>
            <a:endParaRPr/>
          </a:p>
        </p:txBody>
      </p:sp>
      <p:sp>
        <p:nvSpPr>
          <p:cNvPr id="186" name="Google Shape;186;p27"/>
          <p:cNvSpPr txBox="1"/>
          <p:nvPr/>
        </p:nvSpPr>
        <p:spPr>
          <a:xfrm>
            <a:off x="7647700" y="2937175"/>
            <a:ext cx="36969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ckwell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Тот же клинический </a:t>
            </a:r>
            <a:endParaRPr b="0" i="0" sz="2400" u="none" cap="none" strike="noStrike">
              <a:solidFill>
                <a:schemeClr val="accen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ckwell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случа</a:t>
            </a:r>
            <a:r>
              <a:rPr lang="en-US" sz="2400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й</a:t>
            </a:r>
            <a:endParaRPr b="0" i="0" sz="24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ckwell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Осевое усиление на Т2-взвешенном МР-изображении абсцес</a:t>
            </a:r>
            <a:r>
              <a:rPr lang="en-US" sz="24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са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igure 4b." id="187" name="Google Shape;187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375" y="2228850"/>
            <a:ext cx="6813600" cy="43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/>
          <p:nvPr>
            <p:ph type="title"/>
          </p:nvPr>
        </p:nvSpPr>
        <p:spPr>
          <a:xfrm>
            <a:off x="460375" y="576262"/>
            <a:ext cx="10884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МРТ Т2-ВИ в аксиальной плоскости с усилением гадолинием. Интрасфинктерный </a:t>
            </a:r>
            <a:r>
              <a:rPr b="1" lang="en-US" sz="3600"/>
              <a:t>аноректальный</a:t>
            </a:r>
            <a:r>
              <a:rPr b="1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абсцесс</a:t>
            </a:r>
            <a:endParaRPr/>
          </a:p>
        </p:txBody>
      </p:sp>
      <p:sp>
        <p:nvSpPr>
          <p:cNvPr id="193" name="Google Shape;193;p28"/>
          <p:cNvSpPr txBox="1"/>
          <p:nvPr/>
        </p:nvSpPr>
        <p:spPr>
          <a:xfrm>
            <a:off x="7315075" y="2506650"/>
            <a:ext cx="4029300" cy="27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ckwell"/>
              <a:buNone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Тот же клинический случай</a:t>
            </a:r>
            <a:endParaRPr b="0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</a:t>
            </a:r>
            <a:r>
              <a:rPr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ериферическое усиление на T2-взвешенном МР-изображении абсцесса</a:t>
            </a:r>
            <a:endParaRPr b="0" i="0" sz="2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8"/>
          <p:cNvSpPr txBox="1"/>
          <p:nvPr/>
        </p:nvSpPr>
        <p:spPr>
          <a:xfrm>
            <a:off x="10160000" y="2506662"/>
            <a:ext cx="1842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igure 4c." id="195" name="Google Shape;195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375" y="1933575"/>
            <a:ext cx="6369000" cy="455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"/>
          <p:cNvSpPr txBox="1"/>
          <p:nvPr>
            <p:ph type="title"/>
          </p:nvPr>
        </p:nvSpPr>
        <p:spPr>
          <a:xfrm>
            <a:off x="777875" y="239712"/>
            <a:ext cx="11017200" cy="16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Перианальный свищ </a:t>
            </a:r>
            <a:b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351" name="Google Shape;351;p4"/>
          <p:cNvSpPr txBox="1"/>
          <p:nvPr>
            <p:ph idx="1" type="body"/>
          </p:nvPr>
        </p:nvSpPr>
        <p:spPr>
          <a:xfrm>
            <a:off x="777875" y="1490450"/>
            <a:ext cx="10915800" cy="53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Патологический канал между воспаленными анальными железами и кожей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Этиология: в 90% идиопатическая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10%: болезнь Крона, травма, инфекция, злокачественное новообразование и лучевая терапия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Вдоль свищевого хода могут формироватьс</a:t>
            </a:r>
            <a:r>
              <a:rPr lang="en-US"/>
              <a:t>я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абсцесс</a:t>
            </a:r>
            <a:r>
              <a:rPr lang="en-US"/>
              <a:t>ы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МРТ (наиболее точный метод, следует выполнять</a:t>
            </a:r>
            <a:r>
              <a:rPr lang="en-US"/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высоком подозрении на перианальный свищ)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Т1-ВИ лучше визуализируется анатомическое строение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Т2-ВИ - жидкость (активный свищ выглядит, как сигнал высокой интенсивнос</a:t>
            </a:r>
            <a:r>
              <a:rPr lang="en-US"/>
              <a:t>ти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а фиброзная стенка свища показывает сигнал низкой интенсивности)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"/>
          <p:cNvSpPr txBox="1"/>
          <p:nvPr>
            <p:ph type="title"/>
          </p:nvPr>
        </p:nvSpPr>
        <p:spPr>
          <a:xfrm>
            <a:off x="777875" y="239712"/>
            <a:ext cx="11017200" cy="16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Перианальный свищ (продол</a:t>
            </a:r>
            <a:r>
              <a:rPr b="1" lang="en-US"/>
              <a:t>жение) </a:t>
            </a:r>
            <a:b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354" name="Google Shape;354;p5"/>
          <p:cNvSpPr txBox="1"/>
          <p:nvPr>
            <p:ph idx="1" type="body"/>
          </p:nvPr>
        </p:nvSpPr>
        <p:spPr>
          <a:xfrm>
            <a:off x="777875" y="1320800"/>
            <a:ext cx="10915800" cy="56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Хронический свищ показывает низкую интенсивность сигнала как на Т1-, так и на Т2-ВИ; </a:t>
            </a:r>
            <a:r>
              <a:rPr lang="en-US"/>
              <a:t>а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бсцесс характеризу</a:t>
            </a:r>
            <a:r>
              <a:rPr lang="en-US"/>
              <a:t>е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тся центральной гиперинтенсивностью сигнала на Т2-ВИ с усилением сигнала по периферии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КТ (показывает протяженность свища, более доступный метод в условиях неотложной помощи)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КТ свищевой ход выглядит, как четко очерченная трубчатая полость, содержащая воздух или жидкость, отходящая от анального сфинктера. Острый свищ имеет толстую высокоинтенсивную стенку на фоне участков инфильтрации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Лечение: устранение свищевого хода, анальное воздержание и предотвращение рецидив</a:t>
            </a:r>
            <a:r>
              <a:rPr lang="en-US"/>
              <a:t>ов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6"/>
          <p:cNvSpPr txBox="1"/>
          <p:nvPr>
            <p:ph type="title"/>
          </p:nvPr>
        </p:nvSpPr>
        <p:spPr>
          <a:xfrm>
            <a:off x="1066800" y="269875"/>
            <a:ext cx="10058400" cy="16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Классификация свищей по Парксу</a:t>
            </a:r>
            <a:endParaRPr/>
          </a:p>
        </p:txBody>
      </p:sp>
      <p:sp>
        <p:nvSpPr>
          <p:cNvPr id="357" name="Google Shape;357;p6"/>
          <p:cNvSpPr txBox="1"/>
          <p:nvPr>
            <p:ph idx="1" type="body"/>
          </p:nvPr>
        </p:nvSpPr>
        <p:spPr>
          <a:xfrm>
            <a:off x="881050" y="1879600"/>
            <a:ext cx="10244100" cy="49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Интерсфинктерны</a:t>
            </a:r>
            <a:r>
              <a:rPr lang="en-US" sz="2600"/>
              <a:t>й</a:t>
            </a: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(часто встречаемы</a:t>
            </a:r>
            <a:r>
              <a:rPr lang="en-US" sz="2600"/>
              <a:t>й</a:t>
            </a: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не затрагивает наружный сфинктер, проходит от анального отверстия через внутренний сфинктер в межсфинктерное пространство каудально к коже)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Транссфинктерны</a:t>
            </a:r>
            <a:r>
              <a:rPr lang="en-US" sz="2600"/>
              <a:t>й</a:t>
            </a: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(часто встречаемый, проходит через наружный анальный сфинктер в седалищно-анальную ямку)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Супрасфинктерны</a:t>
            </a:r>
            <a:r>
              <a:rPr lang="en-US" sz="2600"/>
              <a:t>й</a:t>
            </a: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(проходит вверх от лобково-прямокишечной мышцы в </a:t>
            </a:r>
            <a:r>
              <a:rPr lang="en-US" sz="2600"/>
              <a:t>супра</a:t>
            </a: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леваторное пространство, затем книзу от седалищно-анальной ямки до кожи)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Экстрасфинктерны</a:t>
            </a:r>
            <a:r>
              <a:rPr lang="en-US" sz="2600"/>
              <a:t>й</a:t>
            </a: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(не затрагивает межсфинктерное пространство, проходит через мышцы, поднимающие задний проход, и образует сообщение между просветом прямой кишки и кожей)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>
            <p:ph type="title"/>
          </p:nvPr>
        </p:nvSpPr>
        <p:spPr>
          <a:xfrm>
            <a:off x="923925" y="561975"/>
            <a:ext cx="10515600" cy="12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Введение</a:t>
            </a:r>
            <a:endParaRPr/>
          </a:p>
        </p:txBody>
      </p:sp>
      <p:sp>
        <p:nvSpPr>
          <p:cNvPr id="99" name="Google Shape;99;p14"/>
          <p:cNvSpPr txBox="1"/>
          <p:nvPr>
            <p:ph idx="1" type="body"/>
          </p:nvPr>
        </p:nvSpPr>
        <p:spPr>
          <a:xfrm>
            <a:off x="923925" y="2192482"/>
            <a:ext cx="10515600" cy="42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562" lvl="0" marL="18256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597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условиях неотложной помощи врачи могут столкнуться с широким спектром воспалительных и травматических состояний промежности. Рентгенологи легко могут пропустить </a:t>
            </a:r>
            <a:r>
              <a:rPr lang="en-US"/>
              <a:t>подобные состояния,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так как они относительно редки и потенциально сложны. Несвоевременная диагностика заболеваний промежности </a:t>
            </a:r>
            <a:r>
              <a:rPr lang="en-US"/>
              <a:t>приводит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к несвоевременному лечению и может </a:t>
            </a:r>
            <a:r>
              <a:rPr lang="en-US"/>
              <a:t>вызвать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тяжел</a:t>
            </a:r>
            <a:r>
              <a:rPr lang="en-US"/>
              <a:t>ые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осложнения, таки</a:t>
            </a:r>
            <a:r>
              <a:rPr lang="en-US"/>
              <a:t>е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недержание мочи или снижение потенции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 txBox="1"/>
          <p:nvPr>
            <p:ph type="title"/>
          </p:nvPr>
        </p:nvSpPr>
        <p:spPr>
          <a:xfrm flipH="1">
            <a:off x="1116750" y="166250"/>
            <a:ext cx="10237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lang="en-US" sz="3800"/>
              <a:t>Классификация свищей госпиталя Университета Сент-Джеймс</a:t>
            </a:r>
            <a:endParaRPr b="1" sz="3800"/>
          </a:p>
        </p:txBody>
      </p:sp>
      <p:sp>
        <p:nvSpPr>
          <p:cNvPr id="219" name="Google Shape;219;p32"/>
          <p:cNvSpPr txBox="1"/>
          <p:nvPr>
            <p:ph idx="1" type="body"/>
          </p:nvPr>
        </p:nvSpPr>
        <p:spPr>
          <a:xfrm>
            <a:off x="838200" y="1459250"/>
            <a:ext cx="10515600" cy="57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1. Простой линейный интерсфинктерный свищ (идет от анального канала к коже через межсфинктерное пространство) 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2. Межсфинктерный свищ с абсцессом или вторичным свищевым ходом (вторичный свищевой ход или абсцесс ограничены межсфинктерным пространством)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3. Транссфинктерный свищ (идёт от анального канала до кожи, пересекая как внутренний, так и наружный сфинктеры) 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4. Транссфинктерный свищ с абсцессом или вторичным свищевым ходом (абсцесс или вторичный свищевой ход возникают в седалищно-анальной или седалищно-прямокишечной ямках) 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/>
              <a:t>5. Вовлекаются супралеватор и транслеватор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"/>
          <p:cNvSpPr txBox="1"/>
          <p:nvPr>
            <p:ph type="title"/>
          </p:nvPr>
        </p:nvSpPr>
        <p:spPr>
          <a:xfrm>
            <a:off x="1066800" y="0"/>
            <a:ext cx="10058400" cy="16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Классификация свищей для планирования оперативного лечения</a:t>
            </a:r>
            <a:endParaRPr/>
          </a:p>
        </p:txBody>
      </p:sp>
      <p:sp>
        <p:nvSpPr>
          <p:cNvPr id="225" name="Google Shape;225;p33"/>
          <p:cNvSpPr txBox="1"/>
          <p:nvPr>
            <p:ph idx="1" type="body"/>
          </p:nvPr>
        </p:nvSpPr>
        <p:spPr>
          <a:xfrm>
            <a:off x="1066800" y="1879600"/>
            <a:ext cx="10244100" cy="47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</a:pPr>
            <a:r>
              <a:rPr b="0" i="0" lang="en-US" sz="33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Простые:</a:t>
            </a:r>
            <a:endParaRPr sz="3300"/>
          </a:p>
          <a:p>
            <a:pPr indent="-438150" lvl="0" marL="4572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Char char="➢"/>
            </a:pPr>
            <a:r>
              <a:rPr b="0" i="0" lang="en-US" sz="33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интерсфинктерные и низкие транссфинктерные свищи, охватывающие менее 30% наружного сфинктера</a:t>
            </a:r>
            <a:endParaRPr sz="3300"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</a:pPr>
            <a:r>
              <a:rPr b="0" i="0" lang="en-US" sz="33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Сложные:</a:t>
            </a:r>
            <a:endParaRPr sz="3300"/>
          </a:p>
          <a:p>
            <a:pPr indent="-438150" lvl="0" marL="4572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Char char="➢"/>
            </a:pPr>
            <a:r>
              <a:rPr b="0" i="0" lang="en-US" sz="33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транссфинктерные, охватывающие более 30% наружного сфинктера; супрасфинктерные; экстрасфинктерные; свищи, связанные с воспалительными заболеваниями кишечника, лучевой терапией, злокачественными новообразованиями, хронической диареей или ранее имеющимся недержанием кала</a:t>
            </a:r>
            <a:endParaRPr sz="3300"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"/>
          <p:cNvSpPr txBox="1"/>
          <p:nvPr>
            <p:ph type="title"/>
          </p:nvPr>
        </p:nvSpPr>
        <p:spPr>
          <a:xfrm>
            <a:off x="0" y="0"/>
            <a:ext cx="11175900" cy="22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МРТ Т2-ВИ с насыщением жира (а) и уси</a:t>
            </a:r>
            <a:r>
              <a:rPr b="1" lang="en-US" sz="3600"/>
              <a:t>лением гадолинием (б) в аксиальных плоскостях</a:t>
            </a:r>
            <a:r>
              <a:rPr b="1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Транссфинктерный свищ и абсцесс</a:t>
            </a:r>
            <a:endParaRPr b="1" i="0" sz="3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chemeClr val="accent1"/>
                </a:solidFill>
              </a:rPr>
              <a:t>а)</a:t>
            </a:r>
            <a:r>
              <a:rPr b="1" lang="en-US" sz="4000"/>
              <a:t>                                   </a:t>
            </a:r>
            <a:r>
              <a:rPr b="1" lang="en-US" sz="4000">
                <a:solidFill>
                  <a:schemeClr val="accent1"/>
                </a:solidFill>
              </a:rPr>
              <a:t>б)</a:t>
            </a:r>
            <a:r>
              <a:rPr b="1" lang="en-US" sz="4000"/>
              <a:t> </a:t>
            </a:r>
            <a:endParaRPr b="1" sz="4000"/>
          </a:p>
        </p:txBody>
      </p:sp>
      <p:sp>
        <p:nvSpPr>
          <p:cNvPr id="371" name="Google Shape;371;p1"/>
          <p:cNvSpPr txBox="1"/>
          <p:nvPr/>
        </p:nvSpPr>
        <p:spPr>
          <a:xfrm>
            <a:off x="8238825" y="1348500"/>
            <a:ext cx="3953100" cy="59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ckwell"/>
              <a:buNone/>
            </a:pPr>
            <a:r>
              <a:rPr b="0" i="0" lang="en-US" sz="21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Женщина</a:t>
            </a:r>
            <a:r>
              <a:rPr b="0" i="0" lang="en-US" sz="21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, 36 лет</a:t>
            </a:r>
            <a:endParaRPr b="0" i="0" sz="21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ckwell"/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В анамнезе: перианальный свищ</a:t>
            </a:r>
            <a:endParaRPr b="0" i="0" sz="21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ckwell"/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Жалобы: боль в области заднего прохода</a:t>
            </a:r>
            <a:endParaRPr b="0" i="0" sz="21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ckwell"/>
              <a:buChar char="●"/>
            </a:pPr>
            <a:r>
              <a:rPr b="0" i="0" lang="en-US" sz="21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Свищ в положении на 12 часов (головк</a:t>
            </a:r>
            <a:r>
              <a:rPr lang="en-US" sz="2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и</a:t>
            </a:r>
            <a:r>
              <a:rPr b="0" i="0" lang="en-US" sz="21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стрел</a:t>
            </a:r>
            <a:r>
              <a:rPr lang="en-US" sz="2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ок</a:t>
            </a:r>
            <a:r>
              <a:rPr b="0" i="0" lang="en-US" sz="21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) на 1 см выше края анального отверстия; периферическое усиление абсцесса (стрелк</a:t>
            </a:r>
            <a:r>
              <a:rPr lang="en-US" sz="21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и</a:t>
            </a:r>
            <a:r>
              <a:rPr b="0" i="0" lang="en-US" sz="21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), расположенного между влагалищем и анусом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ckwell"/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Выполнено дренирование абсцесса, установлен дренаж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72" name="Google Shape;372;p1"/>
          <p:cNvSpPr txBox="1"/>
          <p:nvPr/>
        </p:nvSpPr>
        <p:spPr>
          <a:xfrm>
            <a:off x="10160000" y="2506662"/>
            <a:ext cx="1842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igure 5a." id="373" name="Google Shape;373;p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90850"/>
            <a:ext cx="3953100" cy="4284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gure 5b." id="374" name="Google Shape;374;p1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11775" y="2490850"/>
            <a:ext cx="3681000" cy="428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6"/>
          <p:cNvSpPr txBox="1"/>
          <p:nvPr>
            <p:ph type="title"/>
          </p:nvPr>
        </p:nvSpPr>
        <p:spPr>
          <a:xfrm>
            <a:off x="460375" y="576262"/>
            <a:ext cx="10884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МРТ Т2-ВИ в аксиальной плоскости. Интерсфинктерный свищ </a:t>
            </a:r>
            <a:b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 классификации Университетской больницы Сент-Джеймс оценивается как 1 степень</a:t>
            </a:r>
            <a:endParaRPr/>
          </a:p>
        </p:txBody>
      </p:sp>
      <p:sp>
        <p:nvSpPr>
          <p:cNvPr id="247" name="Google Shape;247;p36"/>
          <p:cNvSpPr txBox="1"/>
          <p:nvPr/>
        </p:nvSpPr>
        <p:spPr>
          <a:xfrm>
            <a:off x="7169150" y="2316150"/>
            <a:ext cx="4513200" cy="44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ckwell"/>
              <a:buNone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Мужчина</a:t>
            </a: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, 63 года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ckwel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В анамнезе: перианальный абсцесс</a:t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ckwel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Жалобы: боль в области заднего прохода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ckwell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Линейный интерсфинктерный свищ в положении на 7 часов  без сопутствующего абсцесса или вторичного свищевого хода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ckwel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Лечение консервативное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6"/>
          <p:cNvSpPr txBox="1"/>
          <p:nvPr/>
        </p:nvSpPr>
        <p:spPr>
          <a:xfrm>
            <a:off x="10160000" y="2506662"/>
            <a:ext cx="1842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igure 6a." id="249" name="Google Shape;249;p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375" y="2146300"/>
            <a:ext cx="6299100" cy="471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"/>
          <p:cNvSpPr txBox="1"/>
          <p:nvPr>
            <p:ph type="title"/>
          </p:nvPr>
        </p:nvSpPr>
        <p:spPr>
          <a:xfrm>
            <a:off x="460375" y="0"/>
            <a:ext cx="10884000" cy="221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1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МРТ Т2-В</a:t>
            </a:r>
            <a:r>
              <a:rPr b="1" lang="en-US" sz="4100"/>
              <a:t>И</a:t>
            </a:r>
            <a:r>
              <a:rPr b="1" i="0" lang="en-US" sz="41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акси</a:t>
            </a:r>
            <a:r>
              <a:rPr b="1" lang="en-US" sz="4100"/>
              <a:t>альной </a:t>
            </a:r>
            <a:r>
              <a:rPr b="1" i="0" lang="en-US" sz="41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(а)</a:t>
            </a:r>
            <a:r>
              <a:rPr b="1" lang="en-US" sz="4100"/>
              <a:t> и МРТ Т1-ВИ с усилением гадолинием во фронтальной (б) плоскостях. Интерсфинктерный свищ</a:t>
            </a:r>
            <a:endParaRPr b="1" sz="41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4100">
                <a:solidFill>
                  <a:schemeClr val="accent1"/>
                </a:solidFill>
              </a:rPr>
              <a:t>а)</a:t>
            </a:r>
            <a:r>
              <a:rPr b="1" lang="en-US" sz="4100"/>
              <a:t>                                     </a:t>
            </a:r>
            <a:r>
              <a:rPr b="1" lang="en-US" sz="4100">
                <a:solidFill>
                  <a:schemeClr val="accent1"/>
                </a:solidFill>
              </a:rPr>
              <a:t>б)</a:t>
            </a:r>
            <a:r>
              <a:rPr b="1" lang="en-US" sz="4100"/>
              <a:t> </a:t>
            </a:r>
            <a:endParaRPr b="1" sz="4100"/>
          </a:p>
        </p:txBody>
      </p:sp>
      <p:sp>
        <p:nvSpPr>
          <p:cNvPr id="412" name="Google Shape;412;p1"/>
          <p:cNvSpPr txBox="1"/>
          <p:nvPr/>
        </p:nvSpPr>
        <p:spPr>
          <a:xfrm>
            <a:off x="10160000" y="2506662"/>
            <a:ext cx="1842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igure 6b." id="413" name="Google Shape;413;p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175" y="2506650"/>
            <a:ext cx="4341300" cy="3995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gure 6c." id="414" name="Google Shape;414;p1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9850" y="2548200"/>
            <a:ext cx="4091100" cy="39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1"/>
          <p:cNvSpPr txBox="1"/>
          <p:nvPr/>
        </p:nvSpPr>
        <p:spPr>
          <a:xfrm>
            <a:off x="9273300" y="2506650"/>
            <a:ext cx="2409000" cy="39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ckwell"/>
              <a:buNone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   Тот же клинический случай</a:t>
            </a:r>
            <a:endParaRPr b="0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ckwell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Гиперинтенсивность стенки свища (белые стрелки)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"/>
          <p:cNvSpPr txBox="1"/>
          <p:nvPr>
            <p:ph type="title"/>
          </p:nvPr>
        </p:nvSpPr>
        <p:spPr>
          <a:xfrm>
            <a:off x="0" y="0"/>
            <a:ext cx="11490000" cy="25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en-US" sz="2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МРТ Т2-</a:t>
            </a:r>
            <a:r>
              <a:rPr b="1" lang="en-US" sz="2900"/>
              <a:t>ВИ </a:t>
            </a:r>
            <a:r>
              <a:rPr b="1" i="0" lang="en-US" sz="2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насыщением жира</a:t>
            </a:r>
            <a:r>
              <a:rPr b="1" lang="en-US" sz="2900"/>
              <a:t> (а)</a:t>
            </a:r>
            <a:r>
              <a:rPr b="1" i="0" lang="en-US" sz="2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b="1" lang="en-US" sz="3200"/>
              <a:t>МРТ Т1-ВИ (б) в аксиальных плоскостях. </a:t>
            </a:r>
            <a:r>
              <a:rPr b="1" i="0" lang="en-US" sz="2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Интерсфинктерный свищ с вторичным свищевым ходом и ассоциированным пери</a:t>
            </a:r>
            <a:r>
              <a:rPr b="1" lang="en-US" sz="2900"/>
              <a:t>анальным</a:t>
            </a:r>
            <a:r>
              <a:rPr b="1" i="0" lang="en-US" sz="2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абсцессом (2 степень) </a:t>
            </a:r>
            <a:endParaRPr b="1" i="0" sz="29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 sz="2900"/>
              <a:t>           </a:t>
            </a:r>
            <a:r>
              <a:rPr b="1" lang="en-US" sz="2900">
                <a:solidFill>
                  <a:schemeClr val="accent1"/>
                </a:solidFill>
              </a:rPr>
              <a:t>а)                                        б) </a:t>
            </a:r>
            <a:endParaRPr b="1" sz="2900">
              <a:solidFill>
                <a:schemeClr val="accent1"/>
              </a:solidFill>
            </a:endParaRPr>
          </a:p>
        </p:txBody>
      </p:sp>
      <p:sp>
        <p:nvSpPr>
          <p:cNvPr id="383" name="Google Shape;383;p3"/>
          <p:cNvSpPr txBox="1"/>
          <p:nvPr/>
        </p:nvSpPr>
        <p:spPr>
          <a:xfrm>
            <a:off x="7703200" y="1437600"/>
            <a:ext cx="4488900" cy="52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ckwell"/>
              <a:buNone/>
            </a:pPr>
            <a:r>
              <a:rPr b="0" i="0" lang="en-US" sz="19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Мужчина</a:t>
            </a:r>
            <a:r>
              <a:rPr b="0" i="0" lang="en-US" sz="1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, 29 лет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ckwel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В анамнезе: перианальный абсцесс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ckwel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Жалобы: боль в области заднего прохода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ckwell"/>
              <a:buChar char="❏"/>
            </a:pPr>
            <a:r>
              <a:rPr b="0" i="0" lang="en-US" sz="1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два межсфинктерных свищевых хода: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ckwell"/>
              <a:buChar char="●"/>
            </a:pPr>
            <a:r>
              <a:rPr b="0" i="0" lang="en-US" sz="1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в левом межсфинктерном пространстве (стрелка)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ckwell"/>
              <a:buChar char="●"/>
            </a:pPr>
            <a:r>
              <a:rPr b="0" i="0" lang="en-US" sz="1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в правом межсфинктерном пространстве (головка стрелки)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ckwell"/>
              <a:buChar char="●"/>
            </a:pPr>
            <a:r>
              <a:rPr b="0" i="0" lang="en-US" sz="1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Небольшой перианальный абсцесс в правом межсфинктерном свище (не показано)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ckwel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Больному выполнено вскрытие и дренирование абсцесса, установка дренажа, частичная фистулотомия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3"/>
          <p:cNvSpPr txBox="1"/>
          <p:nvPr/>
        </p:nvSpPr>
        <p:spPr>
          <a:xfrm>
            <a:off x="10160000" y="2506662"/>
            <a:ext cx="1842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igure 7a." id="385" name="Google Shape;385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06650"/>
            <a:ext cx="3639000" cy="4410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gure 7b." id="386" name="Google Shape;386;p3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4125" y="2506500"/>
            <a:ext cx="3639000" cy="441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"/>
          <p:cNvSpPr txBox="1"/>
          <p:nvPr>
            <p:ph type="title"/>
          </p:nvPr>
        </p:nvSpPr>
        <p:spPr>
          <a:xfrm>
            <a:off x="460375" y="576262"/>
            <a:ext cx="10884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МРТ Т2-ВИ в аксиальной плоскости. Транссфинктерный свищ </a:t>
            </a:r>
            <a:endParaRPr/>
          </a:p>
        </p:txBody>
      </p:sp>
      <p:sp>
        <p:nvSpPr>
          <p:cNvPr id="389" name="Google Shape;389;p4"/>
          <p:cNvSpPr txBox="1"/>
          <p:nvPr/>
        </p:nvSpPr>
        <p:spPr>
          <a:xfrm>
            <a:off x="10160000" y="2506662"/>
            <a:ext cx="1842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igure 8a." id="390" name="Google Shape;390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375" y="2082800"/>
            <a:ext cx="6009000" cy="47751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"/>
          <p:cNvSpPr txBox="1"/>
          <p:nvPr/>
        </p:nvSpPr>
        <p:spPr>
          <a:xfrm>
            <a:off x="6821055" y="2230848"/>
            <a:ext cx="4843500" cy="44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Женщина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28 лет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анамнезе: болезнь Крона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Жалобы: боль в области правой ягодицы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Транссфинктерный свищ справа в положении на 9 часов с гиперинтенсивной стенкой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Больной лечился консервативно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"/>
          <p:cNvSpPr txBox="1"/>
          <p:nvPr>
            <p:ph type="title"/>
          </p:nvPr>
        </p:nvSpPr>
        <p:spPr>
          <a:xfrm>
            <a:off x="461825" y="295575"/>
            <a:ext cx="11076300" cy="22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3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МРТ Т2-В</a:t>
            </a:r>
            <a:r>
              <a:rPr b="1" lang="en-US" sz="3900"/>
              <a:t>И</a:t>
            </a:r>
            <a:r>
              <a:rPr b="1" i="0" lang="en-US" sz="3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900"/>
              <a:t>с </a:t>
            </a:r>
            <a:r>
              <a:rPr b="1" i="0" lang="en-US" sz="3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насыщением жира (а)</a:t>
            </a:r>
            <a:r>
              <a:rPr b="1" lang="en-US" sz="3900"/>
              <a:t> и МРТ Т1-ВИ с усилением гадолинием (б) в аксиальных плоскостях.Транссфинктерный свищ</a:t>
            </a:r>
            <a:r>
              <a:rPr b="1" i="0" lang="en-US" sz="3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39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3800">
                <a:solidFill>
                  <a:schemeClr val="accent1"/>
                </a:solidFill>
              </a:rPr>
              <a:t>а)</a:t>
            </a:r>
            <a:r>
              <a:rPr b="1" lang="en-US"/>
              <a:t>                                </a:t>
            </a:r>
            <a:r>
              <a:rPr b="1" lang="en-US" sz="3900">
                <a:solidFill>
                  <a:schemeClr val="accent1"/>
                </a:solidFill>
              </a:rPr>
              <a:t>б)</a:t>
            </a:r>
            <a:r>
              <a:rPr b="1" lang="en-US"/>
              <a:t> </a:t>
            </a:r>
            <a:endParaRPr b="1"/>
          </a:p>
        </p:txBody>
      </p:sp>
      <p:sp>
        <p:nvSpPr>
          <p:cNvPr id="394" name="Google Shape;394;p5"/>
          <p:cNvSpPr txBox="1"/>
          <p:nvPr/>
        </p:nvSpPr>
        <p:spPr>
          <a:xfrm>
            <a:off x="10160000" y="2506662"/>
            <a:ext cx="1842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5"/>
          <p:cNvSpPr txBox="1"/>
          <p:nvPr/>
        </p:nvSpPr>
        <p:spPr>
          <a:xfrm>
            <a:off x="8903850" y="2506575"/>
            <a:ext cx="2798100" cy="44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Тот же  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клинический случай 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Транссфинктерный свищ справа в положении на 9 часов с гиперинтенсивной стенкой (белая и чёрная стрелки)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igure 8b." id="396" name="Google Shape;396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90950"/>
            <a:ext cx="4156500" cy="416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gure 8c." id="397" name="Google Shape;397;p5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1925" y="2690800"/>
            <a:ext cx="4156500" cy="41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Цель</a:t>
            </a:r>
            <a:endParaRPr/>
          </a:p>
        </p:txBody>
      </p:sp>
      <p:sp>
        <p:nvSpPr>
          <p:cNvPr id="105" name="Google Shape;105;p15"/>
          <p:cNvSpPr txBox="1"/>
          <p:nvPr>
            <p:ph idx="1" type="body"/>
          </p:nvPr>
        </p:nvSpPr>
        <p:spPr>
          <a:xfrm>
            <a:off x="1295400" y="1690837"/>
            <a:ext cx="10058400" cy="4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Изучение анатомии промежности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Рассмотрение показаний, преимуществ и недостатков различных методов диагностики острых состояний промежности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Разбор неотложных состояний промежности, включая инфекционно-воспалительные процессы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2"/>
          <p:cNvSpPr txBox="1"/>
          <p:nvPr>
            <p:ph type="title"/>
          </p:nvPr>
        </p:nvSpPr>
        <p:spPr>
          <a:xfrm>
            <a:off x="460375" y="576262"/>
            <a:ext cx="10884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МРТ Т2-ВИ в аксиальной плоскости с насыщением жира. Транссфинктерный свищ с абсцессом (4 степень) </a:t>
            </a:r>
            <a:endParaRPr/>
          </a:p>
        </p:txBody>
      </p:sp>
      <p:sp>
        <p:nvSpPr>
          <p:cNvPr id="297" name="Google Shape;297;p42"/>
          <p:cNvSpPr txBox="1"/>
          <p:nvPr/>
        </p:nvSpPr>
        <p:spPr>
          <a:xfrm>
            <a:off x="10160000" y="2506662"/>
            <a:ext cx="1842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42"/>
          <p:cNvSpPr txBox="1"/>
          <p:nvPr/>
        </p:nvSpPr>
        <p:spPr>
          <a:xfrm>
            <a:off x="7061200" y="2149475"/>
            <a:ext cx="4843500" cy="44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Мужчина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72 года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анамнезе: опухоль прямой кишки, выполнена резекция, проведен курс лучевой терапии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Жалобы: боль в области заднего прохода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Транссфинктерная перианальная фистула в положении на 6–7 часов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igure 9a." id="299" name="Google Shape;299;p4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375" y="2027225"/>
            <a:ext cx="6245100" cy="483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"/>
          <p:cNvSpPr txBox="1"/>
          <p:nvPr>
            <p:ph type="title"/>
          </p:nvPr>
        </p:nvSpPr>
        <p:spPr>
          <a:xfrm>
            <a:off x="0" y="295575"/>
            <a:ext cx="11344500" cy="21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US" sz="3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МРТ Т1-ВИ </a:t>
            </a:r>
            <a:r>
              <a:rPr b="1" lang="en-US" sz="3700"/>
              <a:t>с усилением гадолинием</a:t>
            </a:r>
            <a:r>
              <a:rPr b="1" i="0" lang="en-US" sz="3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аксиальной (а) и фронтал</a:t>
            </a:r>
            <a:r>
              <a:rPr b="1" lang="en-US" sz="3700"/>
              <a:t>ьной (б) </a:t>
            </a:r>
            <a:r>
              <a:rPr b="1" i="0" lang="en-US" sz="3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плоскост</a:t>
            </a:r>
            <a:r>
              <a:rPr b="1" lang="en-US" sz="3700"/>
              <a:t>ях. </a:t>
            </a:r>
            <a:r>
              <a:rPr b="1" i="0" lang="en-US" sz="3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Транссфинктерный свищ с абсцессом </a:t>
            </a:r>
            <a:endParaRPr b="1" i="0" sz="37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n-US" sz="3700"/>
              <a:t>   </a:t>
            </a:r>
            <a:r>
              <a:rPr b="1" lang="en-US" sz="3700">
                <a:solidFill>
                  <a:schemeClr val="accent1"/>
                </a:solidFill>
              </a:rPr>
              <a:t>а)                                        </a:t>
            </a:r>
            <a:r>
              <a:rPr b="1" lang="en-US" sz="4000">
                <a:solidFill>
                  <a:schemeClr val="accent1"/>
                </a:solidFill>
              </a:rPr>
              <a:t> б) </a:t>
            </a:r>
            <a:endParaRPr b="1" sz="4000"/>
          </a:p>
        </p:txBody>
      </p:sp>
      <p:sp>
        <p:nvSpPr>
          <p:cNvPr id="400" name="Google Shape;400;p6"/>
          <p:cNvSpPr txBox="1"/>
          <p:nvPr/>
        </p:nvSpPr>
        <p:spPr>
          <a:xfrm>
            <a:off x="10160000" y="2506662"/>
            <a:ext cx="1842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6"/>
          <p:cNvSpPr txBox="1"/>
          <p:nvPr/>
        </p:nvSpPr>
        <p:spPr>
          <a:xfrm flipH="1">
            <a:off x="9332400" y="1957450"/>
            <a:ext cx="2498400" cy="56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1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Тот же   клинический случай 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Абсцесс,  размером 2,2 см (белая стрелка) 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Транссфинктерная перианальная фистула в положении на 6–7 часов (черна</a:t>
            </a: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 стрелка) 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igure 9b." id="402" name="Google Shape;402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40875"/>
            <a:ext cx="4636800" cy="441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gure 9c." id="403" name="Google Shape;403;p6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13750" y="2440650"/>
            <a:ext cx="4102800" cy="441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4"/>
          <p:cNvSpPr txBox="1"/>
          <p:nvPr>
            <p:ph type="title"/>
          </p:nvPr>
        </p:nvSpPr>
        <p:spPr>
          <a:xfrm>
            <a:off x="460375" y="576262"/>
            <a:ext cx="10884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МРТ Т1-ВИ во фронтальной плоскости с усилением гадолинием. Сложный транссфинктерный свищ (5 степень)</a:t>
            </a:r>
            <a:endParaRPr/>
          </a:p>
        </p:txBody>
      </p:sp>
      <p:sp>
        <p:nvSpPr>
          <p:cNvPr id="314" name="Google Shape;314;p44"/>
          <p:cNvSpPr txBox="1"/>
          <p:nvPr/>
        </p:nvSpPr>
        <p:spPr>
          <a:xfrm>
            <a:off x="10160000" y="2506662"/>
            <a:ext cx="1842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44"/>
          <p:cNvSpPr txBox="1"/>
          <p:nvPr/>
        </p:nvSpPr>
        <p:spPr>
          <a:xfrm>
            <a:off x="6383337" y="2497137"/>
            <a:ext cx="5267400" cy="41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Мужчина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21год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анамнезе: болезнь Крона, рецидивирующий перианальный абсцесс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Жалобы: боль в области заднего прохода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Проведено дренирование абсцесса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Сложный транссфинктерный перианальный свищ с вовлечением супралеватора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igure 10a." id="316" name="Google Shape;316;p4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375" y="2133600"/>
            <a:ext cx="5635500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7"/>
          <p:cNvSpPr txBox="1"/>
          <p:nvPr>
            <p:ph type="title"/>
          </p:nvPr>
        </p:nvSpPr>
        <p:spPr>
          <a:xfrm>
            <a:off x="460375" y="576262"/>
            <a:ext cx="10884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МРТ Т1-ВИ во фронтальной плоскости с усилением гадолинием. Сложный транссфинктерный свищ </a:t>
            </a:r>
            <a:endParaRPr/>
          </a:p>
        </p:txBody>
      </p:sp>
      <p:sp>
        <p:nvSpPr>
          <p:cNvPr id="406" name="Google Shape;406;p7"/>
          <p:cNvSpPr txBox="1"/>
          <p:nvPr/>
        </p:nvSpPr>
        <p:spPr>
          <a:xfrm>
            <a:off x="10160000" y="2506662"/>
            <a:ext cx="1842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7"/>
          <p:cNvSpPr txBox="1"/>
          <p:nvPr/>
        </p:nvSpPr>
        <p:spPr>
          <a:xfrm>
            <a:off x="6383337" y="2497137"/>
            <a:ext cx="52674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Тот же клинический случай</a:t>
            </a:r>
            <a:endParaRPr b="0" i="0" sz="26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Свищ, с вовлечением супралеватора (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наконечник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стрел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ки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Супралеваторный абсцесс (стрелка)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Абсцесс был дренирован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igure 10b." id="408" name="Google Shape;408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375" y="2151050"/>
            <a:ext cx="5635500" cy="469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6"/>
          <p:cNvSpPr txBox="1"/>
          <p:nvPr>
            <p:ph type="title"/>
          </p:nvPr>
        </p:nvSpPr>
        <p:spPr>
          <a:xfrm>
            <a:off x="838200" y="210343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Продолжение следует!</a:t>
            </a:r>
            <a:endParaRPr/>
          </a:p>
        </p:txBody>
      </p:sp>
      <p:pic>
        <p:nvPicPr>
          <p:cNvPr descr="Картинки по запросу &quot;картинки для презентации без фона&quot;" id="330" name="Google Shape;330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2187" y="2513012"/>
            <a:ext cx="4011612" cy="3770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>
            <p:ph type="title"/>
          </p:nvPr>
        </p:nvSpPr>
        <p:spPr>
          <a:xfrm>
            <a:off x="838200" y="21748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Методы диагностики</a:t>
            </a:r>
            <a:endParaRPr/>
          </a:p>
        </p:txBody>
      </p:sp>
      <p:sp>
        <p:nvSpPr>
          <p:cNvPr id="111" name="Google Shape;111;p16"/>
          <p:cNvSpPr txBox="1"/>
          <p:nvPr>
            <p:ph idx="1" type="body"/>
          </p:nvPr>
        </p:nvSpPr>
        <p:spPr>
          <a:xfrm>
            <a:off x="838200" y="1543050"/>
            <a:ext cx="10515600" cy="48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КТ (метод выбора) - широкая доступность и быстрое получение изображения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УЗИ (используется для оценки объективно легко диагностируемых  патологических состояний, в частности повреждений половых органов)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МРТ (наиболее информативный метод диагностики, но малодоступный в условиях неотложной помощи</a:t>
            </a:r>
            <a:r>
              <a:rPr lang="en-US"/>
              <a:t>)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Ретроградная уретрография (метод выбора для оценки травматическо</a:t>
            </a:r>
            <a:r>
              <a:rPr lang="en-US"/>
              <a:t>го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повреждения уретры)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type="title"/>
          </p:nvPr>
        </p:nvSpPr>
        <p:spPr>
          <a:xfrm>
            <a:off x="1150937" y="668337"/>
            <a:ext cx="10058400" cy="12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Анатомия промежности</a:t>
            </a:r>
            <a:br>
              <a:rPr b="1" i="0" lang="en-US" sz="3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17" name="Google Shape;117;p17"/>
          <p:cNvSpPr txBox="1"/>
          <p:nvPr>
            <p:ph idx="1" type="body"/>
          </p:nvPr>
        </p:nvSpPr>
        <p:spPr>
          <a:xfrm>
            <a:off x="1150937" y="2138362"/>
            <a:ext cx="10058400" cy="4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Промежность находится между седалищно-лобковыми сочленениями спереди и с боков, граничит с крестцово-подвздошным сочленением сзади. В е</a:t>
            </a:r>
            <a:r>
              <a:rPr lang="en-US"/>
              <a:t>ё области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находятся мышцы, поднимающие задний проход (лобково-копчиковая, лобково-прямокишечная и подвздошно-копчиковая)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Промежность условно делят линией между седалищными буграми на мочеполовой и анальный треугольники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Мочеполовой делится на глубокий и поверхностный карманы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"/>
          <p:cNvSpPr txBox="1"/>
          <p:nvPr>
            <p:ph type="title"/>
          </p:nvPr>
        </p:nvSpPr>
        <p:spPr>
          <a:xfrm>
            <a:off x="1150925" y="668325"/>
            <a:ext cx="10058400" cy="9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Анатомия промежности (продол</a:t>
            </a:r>
            <a:r>
              <a:rPr b="1" lang="en-US"/>
              <a:t>жение) </a:t>
            </a:r>
            <a:br>
              <a:rPr b="1" i="0" lang="en-US" sz="3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340" name="Google Shape;340;p1"/>
          <p:cNvSpPr txBox="1"/>
          <p:nvPr>
            <p:ph idx="1" type="body"/>
          </p:nvPr>
        </p:nvSpPr>
        <p:spPr>
          <a:xfrm>
            <a:off x="1150925" y="1625600"/>
            <a:ext cx="10058400" cy="49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мужчин поверхностный мочеполовой карман включает в себя корень полового члена, седалищно-пещеристые мышцы, луковично-губчатые мышцы, корень мошонки, луковичный отдел уретры и поверхностные поперечные мышцы промежности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женщин </a:t>
            </a:r>
            <a:r>
              <a:rPr lang="en-US" sz="2600"/>
              <a:t>- 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вульву, состоящую из клитора, больших и малых половых губ; седалищно-пещеристые мышцы, луковицу преддверия влагалища, луковично-губчатые мышцы, преддверные железы (бартолиновые), поверхностные половые железы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Глубокий мочеполовой карман</a:t>
            </a:r>
            <a:r>
              <a:rPr lang="en-US" sz="2600"/>
              <a:t> включает в себя </a:t>
            </a: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перепончатую часть уретры и бульбоуретральные железы (железы Купера)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Задний анальный треугольник представлен анальным каналом, седалищно-анальной ямкой и сосудисто-нервными пучками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type="title"/>
          </p:nvPr>
        </p:nvSpPr>
        <p:spPr>
          <a:xfrm>
            <a:off x="572650" y="84125"/>
            <a:ext cx="11429100" cy="23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Схематическое изображение </a:t>
            </a:r>
            <a:r>
              <a:rPr b="1" lang="en-US" sz="4000"/>
              <a:t>анатомии женской промежности и МРТ Т2-ВИ  в аксиальных плоскостях. Нормальная женская промежность</a:t>
            </a:r>
            <a:endParaRPr/>
          </a:p>
        </p:txBody>
      </p:sp>
      <p:pic>
        <p:nvPicPr>
          <p:cNvPr descr="Figure 1a." id="130" name="Google Shape;13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650" y="2733975"/>
            <a:ext cx="4765975" cy="3768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gure 1b." id="131" name="Google Shape;13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2702175"/>
            <a:ext cx="5307575" cy="3800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/>
          <p:nvPr>
            <p:ph type="title"/>
          </p:nvPr>
        </p:nvSpPr>
        <p:spPr>
          <a:xfrm>
            <a:off x="628075" y="84125"/>
            <a:ext cx="11373600" cy="21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Схематическое изображение анатомии женской промежности и </a:t>
            </a:r>
            <a:r>
              <a:rPr b="1" lang="en-US" sz="4000"/>
              <a:t>МРТ Т2-ВИ  во фронтальных плоскостях. Нормальная женская промежность</a:t>
            </a:r>
            <a:endParaRPr/>
          </a:p>
        </p:txBody>
      </p:sp>
      <p:pic>
        <p:nvPicPr>
          <p:cNvPr descr="Figure 1c." id="138" name="Google Shape;13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075" y="2715500"/>
            <a:ext cx="4927100" cy="358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gure 1d." id="139" name="Google Shape;139;p20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40250" y="2715500"/>
            <a:ext cx="4927200" cy="37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/>
          <p:nvPr>
            <p:ph type="title"/>
          </p:nvPr>
        </p:nvSpPr>
        <p:spPr>
          <a:xfrm>
            <a:off x="838200" y="568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Воспалительные процессы промежности. Аноректальный абсцесс</a:t>
            </a:r>
            <a:b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45" name="Google Shape;145;p21"/>
          <p:cNvSpPr txBox="1"/>
          <p:nvPr>
            <p:ph idx="1" type="body"/>
          </p:nvPr>
        </p:nvSpPr>
        <p:spPr>
          <a:xfrm>
            <a:off x="1063625" y="2185977"/>
            <a:ext cx="10064700" cy="40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Это локализованное </a:t>
            </a:r>
            <a:r>
              <a:rPr lang="en-US"/>
              <a:t>гнойное воспаление параректального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пространств</a:t>
            </a:r>
            <a:r>
              <a:rPr lang="en-US"/>
              <a:t>а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Чаще встречается у мужчин 40 лет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Основная причина возникновения: закупорка анальных желез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Факторы риска: воспалительные заболевания кишечника, ВИЧ и курение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Лечение: хирургическое вмешательство и дренирование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