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8" r:id="rId3"/>
    <p:sldId id="277" r:id="rId4"/>
    <p:sldId id="270" r:id="rId5"/>
    <p:sldId id="279" r:id="rId6"/>
    <p:sldId id="271" r:id="rId7"/>
    <p:sldId id="280" r:id="rId8"/>
    <p:sldId id="272" r:id="rId9"/>
    <p:sldId id="275" r:id="rId10"/>
    <p:sldId id="27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9" d="100"/>
          <a:sy n="49" d="100"/>
        </p:scale>
        <p:origin x="799"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15ADAA-7BB7-01B7-B812-5775FE7984E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A174FC5-AD06-0FCB-80D5-2239048522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98ECF58-0ADA-8E2E-C2A5-441FADB2A478}"/>
              </a:ext>
            </a:extLst>
          </p:cNvPr>
          <p:cNvSpPr>
            <a:spLocks noGrp="1"/>
          </p:cNvSpPr>
          <p:nvPr>
            <p:ph type="dt" sz="half" idx="10"/>
          </p:nvPr>
        </p:nvSpPr>
        <p:spPr/>
        <p:txBody>
          <a:bodyPr/>
          <a:lstStyle/>
          <a:p>
            <a:fld id="{0D21BA80-13FC-4F65-A6F7-1616EF7EBDC2}" type="datetimeFigureOut">
              <a:rPr lang="ru-RU" smtClean="0"/>
              <a:t>18.01.2023</a:t>
            </a:fld>
            <a:endParaRPr lang="ru-RU"/>
          </a:p>
        </p:txBody>
      </p:sp>
      <p:sp>
        <p:nvSpPr>
          <p:cNvPr id="5" name="Нижний колонтитул 4">
            <a:extLst>
              <a:ext uri="{FF2B5EF4-FFF2-40B4-BE49-F238E27FC236}">
                <a16:creationId xmlns:a16="http://schemas.microsoft.com/office/drawing/2014/main" id="{817B769F-3747-6F2E-63E1-3BB2FB1163D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F3D3C0-E1A2-890C-FA17-AEFD47728D35}"/>
              </a:ext>
            </a:extLst>
          </p:cNvPr>
          <p:cNvSpPr>
            <a:spLocks noGrp="1"/>
          </p:cNvSpPr>
          <p:nvPr>
            <p:ph type="sldNum" sz="quarter" idx="12"/>
          </p:nvPr>
        </p:nvSpPr>
        <p:spPr/>
        <p:txBody>
          <a:bodyPr/>
          <a:lstStyle/>
          <a:p>
            <a:fld id="{889604E5-56B8-4BBF-B23F-D7A5D8506479}" type="slidenum">
              <a:rPr lang="ru-RU" smtClean="0"/>
              <a:t>‹#›</a:t>
            </a:fld>
            <a:endParaRPr lang="ru-RU"/>
          </a:p>
        </p:txBody>
      </p:sp>
    </p:spTree>
    <p:extLst>
      <p:ext uri="{BB962C8B-B14F-4D97-AF65-F5344CB8AC3E}">
        <p14:creationId xmlns:p14="http://schemas.microsoft.com/office/powerpoint/2010/main" val="279643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EA863F-A4C3-8ADE-F3F4-790A69F01ED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934479E-D850-7912-127B-D5985D3D8B6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0E0303E-5ED3-5450-8FD4-E8E621B8DA6C}"/>
              </a:ext>
            </a:extLst>
          </p:cNvPr>
          <p:cNvSpPr>
            <a:spLocks noGrp="1"/>
          </p:cNvSpPr>
          <p:nvPr>
            <p:ph type="dt" sz="half" idx="10"/>
          </p:nvPr>
        </p:nvSpPr>
        <p:spPr/>
        <p:txBody>
          <a:bodyPr/>
          <a:lstStyle/>
          <a:p>
            <a:fld id="{0D21BA80-13FC-4F65-A6F7-1616EF7EBDC2}" type="datetimeFigureOut">
              <a:rPr lang="ru-RU" smtClean="0"/>
              <a:t>18.01.2023</a:t>
            </a:fld>
            <a:endParaRPr lang="ru-RU"/>
          </a:p>
        </p:txBody>
      </p:sp>
      <p:sp>
        <p:nvSpPr>
          <p:cNvPr id="5" name="Нижний колонтитул 4">
            <a:extLst>
              <a:ext uri="{FF2B5EF4-FFF2-40B4-BE49-F238E27FC236}">
                <a16:creationId xmlns:a16="http://schemas.microsoft.com/office/drawing/2014/main" id="{1B7F1DA9-43C4-7281-41F5-27DC755ECF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25885CA-622B-D33D-60C4-E8BE49D8EE75}"/>
              </a:ext>
            </a:extLst>
          </p:cNvPr>
          <p:cNvSpPr>
            <a:spLocks noGrp="1"/>
          </p:cNvSpPr>
          <p:nvPr>
            <p:ph type="sldNum" sz="quarter" idx="12"/>
          </p:nvPr>
        </p:nvSpPr>
        <p:spPr/>
        <p:txBody>
          <a:bodyPr/>
          <a:lstStyle/>
          <a:p>
            <a:fld id="{889604E5-56B8-4BBF-B23F-D7A5D8506479}" type="slidenum">
              <a:rPr lang="ru-RU" smtClean="0"/>
              <a:t>‹#›</a:t>
            </a:fld>
            <a:endParaRPr lang="ru-RU"/>
          </a:p>
        </p:txBody>
      </p:sp>
    </p:spTree>
    <p:extLst>
      <p:ext uri="{BB962C8B-B14F-4D97-AF65-F5344CB8AC3E}">
        <p14:creationId xmlns:p14="http://schemas.microsoft.com/office/powerpoint/2010/main" val="231677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C4E3F16-7AE4-2926-FEEE-7C5030B0071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F8F4101-45D6-1D7C-BBA2-10D9C56237A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01EBDB0-EED8-4CF4-FFF1-CF72753214F3}"/>
              </a:ext>
            </a:extLst>
          </p:cNvPr>
          <p:cNvSpPr>
            <a:spLocks noGrp="1"/>
          </p:cNvSpPr>
          <p:nvPr>
            <p:ph type="dt" sz="half" idx="10"/>
          </p:nvPr>
        </p:nvSpPr>
        <p:spPr/>
        <p:txBody>
          <a:bodyPr/>
          <a:lstStyle/>
          <a:p>
            <a:fld id="{0D21BA80-13FC-4F65-A6F7-1616EF7EBDC2}" type="datetimeFigureOut">
              <a:rPr lang="ru-RU" smtClean="0"/>
              <a:t>18.01.2023</a:t>
            </a:fld>
            <a:endParaRPr lang="ru-RU"/>
          </a:p>
        </p:txBody>
      </p:sp>
      <p:sp>
        <p:nvSpPr>
          <p:cNvPr id="5" name="Нижний колонтитул 4">
            <a:extLst>
              <a:ext uri="{FF2B5EF4-FFF2-40B4-BE49-F238E27FC236}">
                <a16:creationId xmlns:a16="http://schemas.microsoft.com/office/drawing/2014/main" id="{47BB5489-1910-111E-2757-5CC4160F0C7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ADA6511-5E37-4F0C-0E3A-614FEA79787D}"/>
              </a:ext>
            </a:extLst>
          </p:cNvPr>
          <p:cNvSpPr>
            <a:spLocks noGrp="1"/>
          </p:cNvSpPr>
          <p:nvPr>
            <p:ph type="sldNum" sz="quarter" idx="12"/>
          </p:nvPr>
        </p:nvSpPr>
        <p:spPr/>
        <p:txBody>
          <a:bodyPr/>
          <a:lstStyle/>
          <a:p>
            <a:fld id="{889604E5-56B8-4BBF-B23F-D7A5D8506479}" type="slidenum">
              <a:rPr lang="ru-RU" smtClean="0"/>
              <a:t>‹#›</a:t>
            </a:fld>
            <a:endParaRPr lang="ru-RU"/>
          </a:p>
        </p:txBody>
      </p:sp>
    </p:spTree>
    <p:extLst>
      <p:ext uri="{BB962C8B-B14F-4D97-AF65-F5344CB8AC3E}">
        <p14:creationId xmlns:p14="http://schemas.microsoft.com/office/powerpoint/2010/main" val="267883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25963"/>
          </a:xfrm>
        </p:spPr>
        <p:txBody>
          <a:bodyPr/>
          <a:lstStyle/>
          <a:p>
            <a:pPr lvl="0"/>
            <a:endParaRPr lang="ru-RU" noProof="0"/>
          </a:p>
        </p:txBody>
      </p:sp>
      <p:sp>
        <p:nvSpPr>
          <p:cNvPr id="4" name="Rectangle 4">
            <a:extLst>
              <a:ext uri="{FF2B5EF4-FFF2-40B4-BE49-F238E27FC236}">
                <a16:creationId xmlns:a16="http://schemas.microsoft.com/office/drawing/2014/main" id="{F2351149-9064-C519-050D-8A8FE45B425D}"/>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2CD3F036-98B9-D966-0353-D0C700E1D498}"/>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F6CC0B15-5922-3AD1-3A6C-1784FBA4D2A0}"/>
              </a:ext>
            </a:extLst>
          </p:cNvPr>
          <p:cNvSpPr>
            <a:spLocks noGrp="1" noChangeArrowheads="1"/>
          </p:cNvSpPr>
          <p:nvPr>
            <p:ph type="sldNum" sz="quarter" idx="12"/>
          </p:nvPr>
        </p:nvSpPr>
        <p:spPr>
          <a:ln/>
        </p:spPr>
        <p:txBody>
          <a:bodyPr/>
          <a:lstStyle>
            <a:lvl1pPr>
              <a:defRPr/>
            </a:lvl1pPr>
          </a:lstStyle>
          <a:p>
            <a:pPr>
              <a:defRPr/>
            </a:pPr>
            <a:fld id="{FB780BC3-60A8-4A4E-A6F0-1C19B6B600E8}" type="slidenum">
              <a:rPr lang="ru-RU" altLang="ru-RU"/>
              <a:pPr>
                <a:defRPr/>
              </a:pPr>
              <a:t>‹#›</a:t>
            </a:fld>
            <a:endParaRPr lang="ru-RU" altLang="ru-RU"/>
          </a:p>
        </p:txBody>
      </p:sp>
    </p:spTree>
    <p:extLst>
      <p:ext uri="{BB962C8B-B14F-4D97-AF65-F5344CB8AC3E}">
        <p14:creationId xmlns:p14="http://schemas.microsoft.com/office/powerpoint/2010/main" val="136738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D3470C-1717-3424-46D0-62A96E22F72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AF0A68F-EB18-36A1-5203-174728D6894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3B14E76-CCE6-ACBD-63C2-708142E44107}"/>
              </a:ext>
            </a:extLst>
          </p:cNvPr>
          <p:cNvSpPr>
            <a:spLocks noGrp="1"/>
          </p:cNvSpPr>
          <p:nvPr>
            <p:ph type="dt" sz="half" idx="10"/>
          </p:nvPr>
        </p:nvSpPr>
        <p:spPr/>
        <p:txBody>
          <a:bodyPr/>
          <a:lstStyle/>
          <a:p>
            <a:fld id="{0D21BA80-13FC-4F65-A6F7-1616EF7EBDC2}" type="datetimeFigureOut">
              <a:rPr lang="ru-RU" smtClean="0"/>
              <a:t>18.01.2023</a:t>
            </a:fld>
            <a:endParaRPr lang="ru-RU"/>
          </a:p>
        </p:txBody>
      </p:sp>
      <p:sp>
        <p:nvSpPr>
          <p:cNvPr id="5" name="Нижний колонтитул 4">
            <a:extLst>
              <a:ext uri="{FF2B5EF4-FFF2-40B4-BE49-F238E27FC236}">
                <a16:creationId xmlns:a16="http://schemas.microsoft.com/office/drawing/2014/main" id="{93D1B5F4-D8C1-E6A5-CE7E-594529D077A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0A045E3-09A2-3F5E-47AD-6B322ED490A5}"/>
              </a:ext>
            </a:extLst>
          </p:cNvPr>
          <p:cNvSpPr>
            <a:spLocks noGrp="1"/>
          </p:cNvSpPr>
          <p:nvPr>
            <p:ph type="sldNum" sz="quarter" idx="12"/>
          </p:nvPr>
        </p:nvSpPr>
        <p:spPr/>
        <p:txBody>
          <a:bodyPr/>
          <a:lstStyle/>
          <a:p>
            <a:fld id="{889604E5-56B8-4BBF-B23F-D7A5D8506479}" type="slidenum">
              <a:rPr lang="ru-RU" smtClean="0"/>
              <a:t>‹#›</a:t>
            </a:fld>
            <a:endParaRPr lang="ru-RU"/>
          </a:p>
        </p:txBody>
      </p:sp>
    </p:spTree>
    <p:extLst>
      <p:ext uri="{BB962C8B-B14F-4D97-AF65-F5344CB8AC3E}">
        <p14:creationId xmlns:p14="http://schemas.microsoft.com/office/powerpoint/2010/main" val="315624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CCB060-0239-D51A-2861-A22147DAF6C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47913FC-63EA-AE1C-65D8-974CCC29F3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4A99D38-AE4D-C7E1-4C22-666204D7254A}"/>
              </a:ext>
            </a:extLst>
          </p:cNvPr>
          <p:cNvSpPr>
            <a:spLocks noGrp="1"/>
          </p:cNvSpPr>
          <p:nvPr>
            <p:ph type="dt" sz="half" idx="10"/>
          </p:nvPr>
        </p:nvSpPr>
        <p:spPr/>
        <p:txBody>
          <a:bodyPr/>
          <a:lstStyle/>
          <a:p>
            <a:fld id="{0D21BA80-13FC-4F65-A6F7-1616EF7EBDC2}" type="datetimeFigureOut">
              <a:rPr lang="ru-RU" smtClean="0"/>
              <a:t>18.01.2023</a:t>
            </a:fld>
            <a:endParaRPr lang="ru-RU"/>
          </a:p>
        </p:txBody>
      </p:sp>
      <p:sp>
        <p:nvSpPr>
          <p:cNvPr id="5" name="Нижний колонтитул 4">
            <a:extLst>
              <a:ext uri="{FF2B5EF4-FFF2-40B4-BE49-F238E27FC236}">
                <a16:creationId xmlns:a16="http://schemas.microsoft.com/office/drawing/2014/main" id="{B68FCAFE-24C6-5803-5354-19902D30E6F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5C44C63-F9CA-FE30-484D-268E292DD2C7}"/>
              </a:ext>
            </a:extLst>
          </p:cNvPr>
          <p:cNvSpPr>
            <a:spLocks noGrp="1"/>
          </p:cNvSpPr>
          <p:nvPr>
            <p:ph type="sldNum" sz="quarter" idx="12"/>
          </p:nvPr>
        </p:nvSpPr>
        <p:spPr/>
        <p:txBody>
          <a:bodyPr/>
          <a:lstStyle/>
          <a:p>
            <a:fld id="{889604E5-56B8-4BBF-B23F-D7A5D8506479}" type="slidenum">
              <a:rPr lang="ru-RU" smtClean="0"/>
              <a:t>‹#›</a:t>
            </a:fld>
            <a:endParaRPr lang="ru-RU"/>
          </a:p>
        </p:txBody>
      </p:sp>
    </p:spTree>
    <p:extLst>
      <p:ext uri="{BB962C8B-B14F-4D97-AF65-F5344CB8AC3E}">
        <p14:creationId xmlns:p14="http://schemas.microsoft.com/office/powerpoint/2010/main" val="3592929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339264-D5FE-6E48-066A-BCE041E0AD7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A35B20C-2746-AD99-5682-319092C6C72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F59BE56-3E56-E7CD-36F5-D482F85F295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912853E-9D4B-7B63-9952-E4C027DF654D}"/>
              </a:ext>
            </a:extLst>
          </p:cNvPr>
          <p:cNvSpPr>
            <a:spLocks noGrp="1"/>
          </p:cNvSpPr>
          <p:nvPr>
            <p:ph type="dt" sz="half" idx="10"/>
          </p:nvPr>
        </p:nvSpPr>
        <p:spPr/>
        <p:txBody>
          <a:bodyPr/>
          <a:lstStyle/>
          <a:p>
            <a:fld id="{0D21BA80-13FC-4F65-A6F7-1616EF7EBDC2}" type="datetimeFigureOut">
              <a:rPr lang="ru-RU" smtClean="0"/>
              <a:t>18.01.2023</a:t>
            </a:fld>
            <a:endParaRPr lang="ru-RU"/>
          </a:p>
        </p:txBody>
      </p:sp>
      <p:sp>
        <p:nvSpPr>
          <p:cNvPr id="6" name="Нижний колонтитул 5">
            <a:extLst>
              <a:ext uri="{FF2B5EF4-FFF2-40B4-BE49-F238E27FC236}">
                <a16:creationId xmlns:a16="http://schemas.microsoft.com/office/drawing/2014/main" id="{C9297DDD-E562-D28A-C93A-CE56878925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593E94B-086F-5D10-E569-0C1BF77B7625}"/>
              </a:ext>
            </a:extLst>
          </p:cNvPr>
          <p:cNvSpPr>
            <a:spLocks noGrp="1"/>
          </p:cNvSpPr>
          <p:nvPr>
            <p:ph type="sldNum" sz="quarter" idx="12"/>
          </p:nvPr>
        </p:nvSpPr>
        <p:spPr/>
        <p:txBody>
          <a:bodyPr/>
          <a:lstStyle/>
          <a:p>
            <a:fld id="{889604E5-56B8-4BBF-B23F-D7A5D8506479}" type="slidenum">
              <a:rPr lang="ru-RU" smtClean="0"/>
              <a:t>‹#›</a:t>
            </a:fld>
            <a:endParaRPr lang="ru-RU"/>
          </a:p>
        </p:txBody>
      </p:sp>
    </p:spTree>
    <p:extLst>
      <p:ext uri="{BB962C8B-B14F-4D97-AF65-F5344CB8AC3E}">
        <p14:creationId xmlns:p14="http://schemas.microsoft.com/office/powerpoint/2010/main" val="134361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025F0C-C101-48C2-DC34-58CD56AE040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AAB532F-3D74-CC26-8C06-823361E75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E9F33CD-417D-95F6-F0A7-C10F9CD86BB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AA172A9-7E5F-CB13-2F11-AE7D1B9233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F187A2B-8611-A279-7238-C26D0A1DA39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07CDA4A-2789-3777-8D09-6D00842DC08B}"/>
              </a:ext>
            </a:extLst>
          </p:cNvPr>
          <p:cNvSpPr>
            <a:spLocks noGrp="1"/>
          </p:cNvSpPr>
          <p:nvPr>
            <p:ph type="dt" sz="half" idx="10"/>
          </p:nvPr>
        </p:nvSpPr>
        <p:spPr/>
        <p:txBody>
          <a:bodyPr/>
          <a:lstStyle/>
          <a:p>
            <a:fld id="{0D21BA80-13FC-4F65-A6F7-1616EF7EBDC2}" type="datetimeFigureOut">
              <a:rPr lang="ru-RU" smtClean="0"/>
              <a:t>18.01.2023</a:t>
            </a:fld>
            <a:endParaRPr lang="ru-RU"/>
          </a:p>
        </p:txBody>
      </p:sp>
      <p:sp>
        <p:nvSpPr>
          <p:cNvPr id="8" name="Нижний колонтитул 7">
            <a:extLst>
              <a:ext uri="{FF2B5EF4-FFF2-40B4-BE49-F238E27FC236}">
                <a16:creationId xmlns:a16="http://schemas.microsoft.com/office/drawing/2014/main" id="{6AE40967-4DF8-4626-592B-16F3FB0294D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68D6982-FCE4-4B25-1D14-30768BECDE08}"/>
              </a:ext>
            </a:extLst>
          </p:cNvPr>
          <p:cNvSpPr>
            <a:spLocks noGrp="1"/>
          </p:cNvSpPr>
          <p:nvPr>
            <p:ph type="sldNum" sz="quarter" idx="12"/>
          </p:nvPr>
        </p:nvSpPr>
        <p:spPr/>
        <p:txBody>
          <a:bodyPr/>
          <a:lstStyle/>
          <a:p>
            <a:fld id="{889604E5-56B8-4BBF-B23F-D7A5D8506479}" type="slidenum">
              <a:rPr lang="ru-RU" smtClean="0"/>
              <a:t>‹#›</a:t>
            </a:fld>
            <a:endParaRPr lang="ru-RU"/>
          </a:p>
        </p:txBody>
      </p:sp>
    </p:spTree>
    <p:extLst>
      <p:ext uri="{BB962C8B-B14F-4D97-AF65-F5344CB8AC3E}">
        <p14:creationId xmlns:p14="http://schemas.microsoft.com/office/powerpoint/2010/main" val="180819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2B46C1-57A4-4A84-81AB-211566F2BFA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58F44CD-56F2-15B3-A72A-7E54DFB761E7}"/>
              </a:ext>
            </a:extLst>
          </p:cNvPr>
          <p:cNvSpPr>
            <a:spLocks noGrp="1"/>
          </p:cNvSpPr>
          <p:nvPr>
            <p:ph type="dt" sz="half" idx="10"/>
          </p:nvPr>
        </p:nvSpPr>
        <p:spPr/>
        <p:txBody>
          <a:bodyPr/>
          <a:lstStyle/>
          <a:p>
            <a:fld id="{0D21BA80-13FC-4F65-A6F7-1616EF7EBDC2}" type="datetimeFigureOut">
              <a:rPr lang="ru-RU" smtClean="0"/>
              <a:t>18.01.2023</a:t>
            </a:fld>
            <a:endParaRPr lang="ru-RU"/>
          </a:p>
        </p:txBody>
      </p:sp>
      <p:sp>
        <p:nvSpPr>
          <p:cNvPr id="4" name="Нижний колонтитул 3">
            <a:extLst>
              <a:ext uri="{FF2B5EF4-FFF2-40B4-BE49-F238E27FC236}">
                <a16:creationId xmlns:a16="http://schemas.microsoft.com/office/drawing/2014/main" id="{5B9F407C-E6A4-8C35-12E3-43EC1E22AE5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40A1291-4461-1A78-D7E8-54AE86097FCD}"/>
              </a:ext>
            </a:extLst>
          </p:cNvPr>
          <p:cNvSpPr>
            <a:spLocks noGrp="1"/>
          </p:cNvSpPr>
          <p:nvPr>
            <p:ph type="sldNum" sz="quarter" idx="12"/>
          </p:nvPr>
        </p:nvSpPr>
        <p:spPr/>
        <p:txBody>
          <a:bodyPr/>
          <a:lstStyle/>
          <a:p>
            <a:fld id="{889604E5-56B8-4BBF-B23F-D7A5D8506479}" type="slidenum">
              <a:rPr lang="ru-RU" smtClean="0"/>
              <a:t>‹#›</a:t>
            </a:fld>
            <a:endParaRPr lang="ru-RU"/>
          </a:p>
        </p:txBody>
      </p:sp>
    </p:spTree>
    <p:extLst>
      <p:ext uri="{BB962C8B-B14F-4D97-AF65-F5344CB8AC3E}">
        <p14:creationId xmlns:p14="http://schemas.microsoft.com/office/powerpoint/2010/main" val="250934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903A261-3374-3B92-2292-871E5B7F2362}"/>
              </a:ext>
            </a:extLst>
          </p:cNvPr>
          <p:cNvSpPr>
            <a:spLocks noGrp="1"/>
          </p:cNvSpPr>
          <p:nvPr>
            <p:ph type="dt" sz="half" idx="10"/>
          </p:nvPr>
        </p:nvSpPr>
        <p:spPr/>
        <p:txBody>
          <a:bodyPr/>
          <a:lstStyle/>
          <a:p>
            <a:fld id="{0D21BA80-13FC-4F65-A6F7-1616EF7EBDC2}" type="datetimeFigureOut">
              <a:rPr lang="ru-RU" smtClean="0"/>
              <a:t>18.01.2023</a:t>
            </a:fld>
            <a:endParaRPr lang="ru-RU"/>
          </a:p>
        </p:txBody>
      </p:sp>
      <p:sp>
        <p:nvSpPr>
          <p:cNvPr id="3" name="Нижний колонтитул 2">
            <a:extLst>
              <a:ext uri="{FF2B5EF4-FFF2-40B4-BE49-F238E27FC236}">
                <a16:creationId xmlns:a16="http://schemas.microsoft.com/office/drawing/2014/main" id="{56469C9C-CD74-48F7-DB20-6EDB3D1DBD1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B883E9F-8591-3C07-5561-9403807E462E}"/>
              </a:ext>
            </a:extLst>
          </p:cNvPr>
          <p:cNvSpPr>
            <a:spLocks noGrp="1"/>
          </p:cNvSpPr>
          <p:nvPr>
            <p:ph type="sldNum" sz="quarter" idx="12"/>
          </p:nvPr>
        </p:nvSpPr>
        <p:spPr/>
        <p:txBody>
          <a:bodyPr/>
          <a:lstStyle/>
          <a:p>
            <a:fld id="{889604E5-56B8-4BBF-B23F-D7A5D8506479}" type="slidenum">
              <a:rPr lang="ru-RU" smtClean="0"/>
              <a:t>‹#›</a:t>
            </a:fld>
            <a:endParaRPr lang="ru-RU"/>
          </a:p>
        </p:txBody>
      </p:sp>
    </p:spTree>
    <p:extLst>
      <p:ext uri="{BB962C8B-B14F-4D97-AF65-F5344CB8AC3E}">
        <p14:creationId xmlns:p14="http://schemas.microsoft.com/office/powerpoint/2010/main" val="345120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883E5B-7C25-EF39-CFB9-AE00361D7D8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0550E58-74EC-1805-9E02-45AEDE8A2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ADB1AEE-1184-7174-194F-1DF053422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1CBDFD5-903C-0890-8CFE-7C52645A5E56}"/>
              </a:ext>
            </a:extLst>
          </p:cNvPr>
          <p:cNvSpPr>
            <a:spLocks noGrp="1"/>
          </p:cNvSpPr>
          <p:nvPr>
            <p:ph type="dt" sz="half" idx="10"/>
          </p:nvPr>
        </p:nvSpPr>
        <p:spPr/>
        <p:txBody>
          <a:bodyPr/>
          <a:lstStyle/>
          <a:p>
            <a:fld id="{0D21BA80-13FC-4F65-A6F7-1616EF7EBDC2}" type="datetimeFigureOut">
              <a:rPr lang="ru-RU" smtClean="0"/>
              <a:t>18.01.2023</a:t>
            </a:fld>
            <a:endParaRPr lang="ru-RU"/>
          </a:p>
        </p:txBody>
      </p:sp>
      <p:sp>
        <p:nvSpPr>
          <p:cNvPr id="6" name="Нижний колонтитул 5">
            <a:extLst>
              <a:ext uri="{FF2B5EF4-FFF2-40B4-BE49-F238E27FC236}">
                <a16:creationId xmlns:a16="http://schemas.microsoft.com/office/drawing/2014/main" id="{C88BDDFF-441C-7F79-4E12-D1A43DB4E34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B9D64D-EA34-6CB3-CFD1-F74E55DB0885}"/>
              </a:ext>
            </a:extLst>
          </p:cNvPr>
          <p:cNvSpPr>
            <a:spLocks noGrp="1"/>
          </p:cNvSpPr>
          <p:nvPr>
            <p:ph type="sldNum" sz="quarter" idx="12"/>
          </p:nvPr>
        </p:nvSpPr>
        <p:spPr/>
        <p:txBody>
          <a:bodyPr/>
          <a:lstStyle/>
          <a:p>
            <a:fld id="{889604E5-56B8-4BBF-B23F-D7A5D8506479}" type="slidenum">
              <a:rPr lang="ru-RU" smtClean="0"/>
              <a:t>‹#›</a:t>
            </a:fld>
            <a:endParaRPr lang="ru-RU"/>
          </a:p>
        </p:txBody>
      </p:sp>
    </p:spTree>
    <p:extLst>
      <p:ext uri="{BB962C8B-B14F-4D97-AF65-F5344CB8AC3E}">
        <p14:creationId xmlns:p14="http://schemas.microsoft.com/office/powerpoint/2010/main" val="367423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82E9FD-A13D-B02B-09F4-4A8D85AA680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B2E95D6-3462-4A2A-B071-61BA04F61C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A617715-3A71-433B-8C14-3A6096EA5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1311BB9-565C-D476-3F88-5F21F0F2FF3A}"/>
              </a:ext>
            </a:extLst>
          </p:cNvPr>
          <p:cNvSpPr>
            <a:spLocks noGrp="1"/>
          </p:cNvSpPr>
          <p:nvPr>
            <p:ph type="dt" sz="half" idx="10"/>
          </p:nvPr>
        </p:nvSpPr>
        <p:spPr/>
        <p:txBody>
          <a:bodyPr/>
          <a:lstStyle/>
          <a:p>
            <a:fld id="{0D21BA80-13FC-4F65-A6F7-1616EF7EBDC2}" type="datetimeFigureOut">
              <a:rPr lang="ru-RU" smtClean="0"/>
              <a:t>18.01.2023</a:t>
            </a:fld>
            <a:endParaRPr lang="ru-RU"/>
          </a:p>
        </p:txBody>
      </p:sp>
      <p:sp>
        <p:nvSpPr>
          <p:cNvPr id="6" name="Нижний колонтитул 5">
            <a:extLst>
              <a:ext uri="{FF2B5EF4-FFF2-40B4-BE49-F238E27FC236}">
                <a16:creationId xmlns:a16="http://schemas.microsoft.com/office/drawing/2014/main" id="{B52ED791-8FAD-268A-9446-EDC96BADD2D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554998A-0608-EE5C-C7C7-6FE1C2F67489}"/>
              </a:ext>
            </a:extLst>
          </p:cNvPr>
          <p:cNvSpPr>
            <a:spLocks noGrp="1"/>
          </p:cNvSpPr>
          <p:nvPr>
            <p:ph type="sldNum" sz="quarter" idx="12"/>
          </p:nvPr>
        </p:nvSpPr>
        <p:spPr/>
        <p:txBody>
          <a:bodyPr/>
          <a:lstStyle/>
          <a:p>
            <a:fld id="{889604E5-56B8-4BBF-B23F-D7A5D8506479}" type="slidenum">
              <a:rPr lang="ru-RU" smtClean="0"/>
              <a:t>‹#›</a:t>
            </a:fld>
            <a:endParaRPr lang="ru-RU"/>
          </a:p>
        </p:txBody>
      </p:sp>
    </p:spTree>
    <p:extLst>
      <p:ext uri="{BB962C8B-B14F-4D97-AF65-F5344CB8AC3E}">
        <p14:creationId xmlns:p14="http://schemas.microsoft.com/office/powerpoint/2010/main" val="261005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41D4D0-816F-4F0B-CA62-256BE02F9F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2A1658A-92CF-20F0-3835-E52D07450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808C811-415B-FF53-7059-044D599C61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1BA80-13FC-4F65-A6F7-1616EF7EBDC2}" type="datetimeFigureOut">
              <a:rPr lang="ru-RU" smtClean="0"/>
              <a:t>18.01.2023</a:t>
            </a:fld>
            <a:endParaRPr lang="ru-RU"/>
          </a:p>
        </p:txBody>
      </p:sp>
      <p:sp>
        <p:nvSpPr>
          <p:cNvPr id="5" name="Нижний колонтитул 4">
            <a:extLst>
              <a:ext uri="{FF2B5EF4-FFF2-40B4-BE49-F238E27FC236}">
                <a16:creationId xmlns:a16="http://schemas.microsoft.com/office/drawing/2014/main" id="{AC9C96CD-147A-1806-4BF4-333AD5DB7D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BF23BE0-6E23-5D2E-D038-9D5DAD34C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604E5-56B8-4BBF-B23F-D7A5D8506479}" type="slidenum">
              <a:rPr lang="ru-RU" smtClean="0"/>
              <a:t>‹#›</a:t>
            </a:fld>
            <a:endParaRPr lang="ru-RU"/>
          </a:p>
        </p:txBody>
      </p:sp>
    </p:spTree>
    <p:extLst>
      <p:ext uri="{BB962C8B-B14F-4D97-AF65-F5344CB8AC3E}">
        <p14:creationId xmlns:p14="http://schemas.microsoft.com/office/powerpoint/2010/main" val="341776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C0B400A-44C4-BBAB-B904-17D7D0F80291}"/>
              </a:ext>
            </a:extLst>
          </p:cNvPr>
          <p:cNvSpPr>
            <a:spLocks noGrp="1" noChangeArrowheads="1"/>
          </p:cNvSpPr>
          <p:nvPr>
            <p:ph type="ctrTitle"/>
          </p:nvPr>
        </p:nvSpPr>
        <p:spPr>
          <a:xfrm>
            <a:off x="2895600" y="1700212"/>
            <a:ext cx="6400800" cy="2084388"/>
          </a:xfrm>
        </p:spPr>
        <p:txBody>
          <a:bodyPr>
            <a:normAutofit/>
          </a:bodyPr>
          <a:lstStyle/>
          <a:p>
            <a:pPr eaLnBrk="1" hangingPunct="1">
              <a:defRPr/>
            </a:pPr>
            <a:r>
              <a:rPr lang="ru-RU" dirty="0">
                <a:solidFill>
                  <a:srgbClr val="C00000"/>
                </a:solidFill>
              </a:rPr>
              <a:t>Методы </a:t>
            </a:r>
            <a:r>
              <a:rPr lang="ru-RU" sz="4900" dirty="0">
                <a:solidFill>
                  <a:srgbClr val="C00000"/>
                </a:solidFill>
              </a:rPr>
              <a:t>и</a:t>
            </a:r>
            <a:r>
              <a:rPr lang="ru-RU" sz="6700" b="1" dirty="0">
                <a:solidFill>
                  <a:srgbClr val="C00000"/>
                </a:solidFill>
              </a:rPr>
              <a:t> приемы преподавания</a:t>
            </a:r>
            <a:endParaRPr lang="ru-RU" b="1" dirty="0">
              <a:solidFill>
                <a:srgbClr val="C00000"/>
              </a:solidFill>
            </a:endParaRPr>
          </a:p>
        </p:txBody>
      </p:sp>
      <p:sp>
        <p:nvSpPr>
          <p:cNvPr id="14339" name="Прямоугольник 1">
            <a:extLst>
              <a:ext uri="{FF2B5EF4-FFF2-40B4-BE49-F238E27FC236}">
                <a16:creationId xmlns:a16="http://schemas.microsoft.com/office/drawing/2014/main" id="{4A2A42ED-E017-150E-7E38-84B90CB49B07}"/>
              </a:ext>
            </a:extLst>
          </p:cNvPr>
          <p:cNvSpPr>
            <a:spLocks noChangeArrowheads="1"/>
          </p:cNvSpPr>
          <p:nvPr/>
        </p:nvSpPr>
        <p:spPr bwMode="auto">
          <a:xfrm>
            <a:off x="2074128" y="4634568"/>
            <a:ext cx="8324426"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ru-RU" altLang="ru-RU" sz="2800" b="1" dirty="0">
                <a:solidFill>
                  <a:srgbClr val="0070C0"/>
                </a:solidFill>
                <a:latin typeface="Times New Roman" panose="02020603050405020304" pitchFamily="18" charset="0"/>
              </a:rPr>
              <a:t>Педагогика отношений «преподаватель – студент»</a:t>
            </a:r>
            <a:endParaRPr lang="ru-RU" altLang="ru-RU" sz="1800" dirty="0">
              <a:latin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ъект 2">
            <a:extLst>
              <a:ext uri="{FF2B5EF4-FFF2-40B4-BE49-F238E27FC236}">
                <a16:creationId xmlns:a16="http://schemas.microsoft.com/office/drawing/2014/main" id="{F5265F8C-ED58-8FFE-CB17-0D66E1E3C6E5}"/>
              </a:ext>
            </a:extLst>
          </p:cNvPr>
          <p:cNvSpPr>
            <a:spLocks noGrp="1" noChangeArrowheads="1"/>
          </p:cNvSpPr>
          <p:nvPr>
            <p:ph idx="4294967295"/>
          </p:nvPr>
        </p:nvSpPr>
        <p:spPr>
          <a:xfrm>
            <a:off x="1869688" y="2406650"/>
            <a:ext cx="8229600" cy="2044700"/>
          </a:xfrm>
        </p:spPr>
        <p:txBody>
          <a:bodyPr/>
          <a:lstStyle/>
          <a:p>
            <a:pPr marL="0" indent="0" algn="ctr">
              <a:buNone/>
            </a:pPr>
            <a:r>
              <a:rPr lang="ru-RU" altLang="ru-RU" sz="5400" b="1" dirty="0">
                <a:solidFill>
                  <a:srgbClr val="FF0000"/>
                </a:solidFill>
                <a:latin typeface="Times New Roman" panose="02020603050405020304" pitchFamily="18" charset="0"/>
                <a:cs typeface="Times New Roman" panose="02020603050405020304" pitchFamily="18" charset="0"/>
              </a:rPr>
              <a:t>БЛАГОДАРЮ </a:t>
            </a:r>
          </a:p>
          <a:p>
            <a:pPr marL="0" indent="0" algn="ctr">
              <a:buNone/>
            </a:pPr>
            <a:r>
              <a:rPr lang="ru-RU" altLang="ru-RU" sz="5400" b="1" dirty="0">
                <a:solidFill>
                  <a:srgbClr val="FF0000"/>
                </a:solidFill>
                <a:latin typeface="Times New Roman" panose="02020603050405020304" pitchFamily="18" charset="0"/>
                <a:cs typeface="Times New Roman" panose="02020603050405020304" pitchFamily="18" charset="0"/>
              </a:rPr>
              <a:t>ЗА 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93BD761-387E-DCBD-02F8-C77278756C04}"/>
              </a:ext>
            </a:extLst>
          </p:cNvPr>
          <p:cNvSpPr>
            <a:spLocks noGrp="1" noChangeArrowheads="1"/>
          </p:cNvSpPr>
          <p:nvPr>
            <p:ph type="title"/>
          </p:nvPr>
        </p:nvSpPr>
        <p:spPr>
          <a:xfrm>
            <a:off x="1871664" y="476250"/>
            <a:ext cx="8435975" cy="1143000"/>
          </a:xfrm>
        </p:spPr>
        <p:txBody>
          <a:bodyPr/>
          <a:lstStyle/>
          <a:p>
            <a:pPr>
              <a:lnSpc>
                <a:spcPts val="3500"/>
              </a:lnSpc>
            </a:pPr>
            <a:r>
              <a:rPr lang="ru-RU" altLang="ru-RU" sz="3600" b="1" dirty="0">
                <a:solidFill>
                  <a:srgbClr val="C00000"/>
                </a:solidFill>
                <a:latin typeface="Times New Roman" panose="02020603050405020304" pitchFamily="18" charset="0"/>
              </a:rPr>
              <a:t>Эффективность педагогического взаимодействия зависит от:</a:t>
            </a:r>
          </a:p>
        </p:txBody>
      </p:sp>
      <p:sp>
        <p:nvSpPr>
          <p:cNvPr id="15363" name="Rectangle 3">
            <a:extLst>
              <a:ext uri="{FF2B5EF4-FFF2-40B4-BE49-F238E27FC236}">
                <a16:creationId xmlns:a16="http://schemas.microsoft.com/office/drawing/2014/main" id="{DB3197FD-D8E2-07D3-BA38-32646FBBB33B}"/>
              </a:ext>
            </a:extLst>
          </p:cNvPr>
          <p:cNvSpPr>
            <a:spLocks noGrp="1" noChangeArrowheads="1"/>
          </p:cNvSpPr>
          <p:nvPr>
            <p:ph type="body" idx="1"/>
          </p:nvPr>
        </p:nvSpPr>
        <p:spPr>
          <a:xfrm>
            <a:off x="524107" y="1844675"/>
            <a:ext cx="11229278" cy="2260600"/>
          </a:xfrm>
        </p:spPr>
        <p:txBody>
          <a:bodyPr>
            <a:normAutofit fontScale="47500" lnSpcReduction="20000"/>
          </a:bodyPr>
          <a:lstStyle/>
          <a:p>
            <a:pPr eaLnBrk="1" hangingPunct="1">
              <a:lnSpc>
                <a:spcPct val="90000"/>
              </a:lnSpc>
            </a:pPr>
            <a:r>
              <a:rPr lang="ru-RU" altLang="ru-RU" sz="6700" dirty="0"/>
              <a:t>успешного определения целей </a:t>
            </a:r>
            <a:r>
              <a:rPr lang="ru-RU" altLang="ru-RU" sz="6700" i="1" u="sng" dirty="0"/>
              <a:t>совместной деятельности</a:t>
            </a:r>
            <a:r>
              <a:rPr lang="ru-RU" altLang="ru-RU" sz="6700" dirty="0"/>
              <a:t>, </a:t>
            </a:r>
          </a:p>
          <a:p>
            <a:pPr eaLnBrk="1" hangingPunct="1">
              <a:lnSpc>
                <a:spcPct val="90000"/>
              </a:lnSpc>
            </a:pPr>
            <a:r>
              <a:rPr lang="ru-RU" altLang="ru-RU" sz="6700" dirty="0"/>
              <a:t>соответствия педагогической тактики конкретной задаче данного взаимодействия, </a:t>
            </a:r>
          </a:p>
          <a:p>
            <a:pPr eaLnBrk="1" hangingPunct="1">
              <a:lnSpc>
                <a:spcPct val="90000"/>
              </a:lnSpc>
            </a:pPr>
            <a:r>
              <a:rPr lang="ru-RU" altLang="ru-RU" sz="6700" dirty="0"/>
              <a:t>активности самих студентов.</a:t>
            </a:r>
            <a:endParaRPr lang="ru-RU" altLang="ru-RU" dirty="0"/>
          </a:p>
        </p:txBody>
      </p:sp>
      <p:sp>
        <p:nvSpPr>
          <p:cNvPr id="2" name="Прямоугольник 1">
            <a:extLst>
              <a:ext uri="{FF2B5EF4-FFF2-40B4-BE49-F238E27FC236}">
                <a16:creationId xmlns:a16="http://schemas.microsoft.com/office/drawing/2014/main" id="{8FA62035-00F0-6759-1F6E-B1646A2D4658}"/>
              </a:ext>
            </a:extLst>
          </p:cNvPr>
          <p:cNvSpPr/>
          <p:nvPr/>
        </p:nvSpPr>
        <p:spPr>
          <a:xfrm>
            <a:off x="680224" y="4652963"/>
            <a:ext cx="10983952" cy="1643527"/>
          </a:xfrm>
          <a:prstGeom prst="rect">
            <a:avLst/>
          </a:prstGeom>
          <a:solidFill>
            <a:schemeClr val="accent4">
              <a:lumMod val="20000"/>
              <a:lumOff val="80000"/>
            </a:schemeClr>
          </a:solidFill>
        </p:spPr>
        <p:txBody>
          <a:bodyPr wrap="square">
            <a:spAutoFit/>
          </a:bodyPr>
          <a:lstStyle/>
          <a:p>
            <a:pPr marL="342900" indent="-342900">
              <a:lnSpc>
                <a:spcPct val="90000"/>
              </a:lnSpc>
              <a:spcBef>
                <a:spcPct val="20000"/>
              </a:spcBef>
              <a:defRPr/>
            </a:pPr>
            <a:r>
              <a:rPr lang="ru-RU" altLang="ru-RU" sz="2800" kern="0" dirty="0">
                <a:solidFill>
                  <a:srgbClr val="000000"/>
                </a:solidFill>
                <a:latin typeface="Arial"/>
              </a:rPr>
              <a:t>Важную роль играет </a:t>
            </a:r>
            <a:r>
              <a:rPr lang="ru-RU" altLang="ru-RU" sz="2800" b="1" kern="0" dirty="0">
                <a:solidFill>
                  <a:srgbClr val="000000"/>
                </a:solidFill>
                <a:latin typeface="Arial"/>
              </a:rPr>
              <a:t>фактор оптимального выбора методов – приемов  обучения</a:t>
            </a:r>
            <a:r>
              <a:rPr lang="ru-RU" altLang="ru-RU" sz="2800" kern="0" dirty="0">
                <a:solidFill>
                  <a:srgbClr val="000000"/>
                </a:solidFill>
                <a:latin typeface="Arial"/>
              </a:rPr>
              <a:t>, реализация которых в конкретных условиях  ВУЗа дает высокий уровень качества подготовки студентов.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FBA0E4E-B7C3-A75B-4A65-49EF76E4D6FB}"/>
              </a:ext>
            </a:extLst>
          </p:cNvPr>
          <p:cNvSpPr>
            <a:spLocks noGrp="1" noChangeArrowheads="1"/>
          </p:cNvSpPr>
          <p:nvPr>
            <p:ph type="title"/>
          </p:nvPr>
        </p:nvSpPr>
        <p:spPr>
          <a:xfrm>
            <a:off x="1186229" y="310758"/>
            <a:ext cx="5498461" cy="1054875"/>
          </a:xfrm>
        </p:spPr>
        <p:txBody>
          <a:bodyPr/>
          <a:lstStyle/>
          <a:p>
            <a:pPr eaLnBrk="1" hangingPunct="1"/>
            <a:r>
              <a:rPr lang="ru-RU" altLang="ru-RU" b="1" dirty="0">
                <a:solidFill>
                  <a:srgbClr val="C00000"/>
                </a:solidFill>
              </a:rPr>
              <a:t>Методы обучения</a:t>
            </a:r>
          </a:p>
        </p:txBody>
      </p:sp>
      <p:sp>
        <p:nvSpPr>
          <p:cNvPr id="16387" name="Rectangle 3">
            <a:extLst>
              <a:ext uri="{FF2B5EF4-FFF2-40B4-BE49-F238E27FC236}">
                <a16:creationId xmlns:a16="http://schemas.microsoft.com/office/drawing/2014/main" id="{61A84F3F-D79D-FB6E-1FC1-06A3A8BDD1F1}"/>
              </a:ext>
            </a:extLst>
          </p:cNvPr>
          <p:cNvSpPr>
            <a:spLocks noGrp="1" noChangeArrowheads="1"/>
          </p:cNvSpPr>
          <p:nvPr>
            <p:ph type="body" idx="1"/>
          </p:nvPr>
        </p:nvSpPr>
        <p:spPr>
          <a:xfrm>
            <a:off x="836341" y="1541384"/>
            <a:ext cx="10749776" cy="2048029"/>
          </a:xfrm>
        </p:spPr>
        <p:txBody>
          <a:bodyPr>
            <a:normAutofit lnSpcReduction="10000"/>
          </a:bodyPr>
          <a:lstStyle/>
          <a:p>
            <a:pPr marL="0" indent="0">
              <a:buNone/>
            </a:pPr>
            <a:r>
              <a:rPr lang="ru-RU" altLang="ru-RU" sz="3200" b="1" dirty="0"/>
              <a:t>Методы </a:t>
            </a:r>
            <a:r>
              <a:rPr lang="ru-RU" altLang="ru-RU" sz="3200" b="1" i="1" dirty="0"/>
              <a:t>обучения </a:t>
            </a:r>
            <a:r>
              <a:rPr lang="ru-RU" altLang="ru-RU" sz="3200" dirty="0"/>
              <a:t>— это способы организации учебного материала и взаимосвязанной деятельности учителя и учащихся в процессе обучения. </a:t>
            </a:r>
          </a:p>
          <a:p>
            <a:pPr marL="0" indent="0">
              <a:buNone/>
            </a:pPr>
            <a:endParaRPr lang="ru-RU" altLang="ru-RU" sz="300" dirty="0"/>
          </a:p>
          <a:p>
            <a:pPr marL="0" indent="0">
              <a:buNone/>
            </a:pPr>
            <a:r>
              <a:rPr lang="ru-RU" altLang="ru-RU" sz="3200" dirty="0"/>
              <a:t>Методы дают ответ на вопрос: </a:t>
            </a:r>
            <a:r>
              <a:rPr lang="ru-RU" altLang="ru-RU" sz="3200" b="1" i="1" dirty="0"/>
              <a:t>как учить</a:t>
            </a:r>
            <a:r>
              <a:rPr lang="ru-RU" altLang="ru-RU" sz="3200" b="1" dirty="0"/>
              <a:t>? </a:t>
            </a:r>
          </a:p>
        </p:txBody>
      </p:sp>
      <p:sp>
        <p:nvSpPr>
          <p:cNvPr id="4" name="Text Box 2">
            <a:extLst>
              <a:ext uri="{FF2B5EF4-FFF2-40B4-BE49-F238E27FC236}">
                <a16:creationId xmlns:a16="http://schemas.microsoft.com/office/drawing/2014/main" id="{18EC7A00-CFB4-77E0-51C6-D96EB98A475F}"/>
              </a:ext>
            </a:extLst>
          </p:cNvPr>
          <p:cNvSpPr txBox="1">
            <a:spLocks noChangeArrowheads="1"/>
          </p:cNvSpPr>
          <p:nvPr/>
        </p:nvSpPr>
        <p:spPr bwMode="auto">
          <a:xfrm>
            <a:off x="1011285" y="4164884"/>
            <a:ext cx="10399888" cy="2303463"/>
          </a:xfrm>
          <a:prstGeom prst="rect">
            <a:avLst/>
          </a:prstGeom>
          <a:gradFill rotWithShape="0">
            <a:gsLst>
              <a:gs pos="0">
                <a:srgbClr val="FDF69C"/>
              </a:gs>
              <a:gs pos="100000">
                <a:srgbClr val="EEF2EA"/>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Arial" panose="020B0604020202020204" pitchFamily="34" charset="0"/>
              </a:defRPr>
            </a:lvl1pPr>
            <a:lvl2pPr marL="742950" indent="-28575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Arial" panose="020B0604020202020204" pitchFamily="34" charset="0"/>
              </a:defRPr>
            </a:lvl2pPr>
            <a:lvl3pPr marL="11430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defRPr>
            </a:lvl3pPr>
            <a:lvl4pPr marL="16002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defRPr>
            </a:lvl4pPr>
            <a:lvl5pPr marL="20574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defRPr>
            </a:lvl9pPr>
          </a:lstStyle>
          <a:p>
            <a:pPr eaLnBrk="1" hangingPunct="1">
              <a:spcBef>
                <a:spcPct val="0"/>
              </a:spcBef>
              <a:buFontTx/>
              <a:buNone/>
            </a:pPr>
            <a:r>
              <a:rPr lang="ru-RU" altLang="ru-RU" sz="3600" b="1" dirty="0">
                <a:solidFill>
                  <a:srgbClr val="C00000"/>
                </a:solidFill>
                <a:ea typeface="Microsoft YaHei" panose="020B0503020204020204" pitchFamily="34" charset="-122"/>
              </a:rPr>
              <a:t>Приемы </a:t>
            </a:r>
            <a:r>
              <a:rPr lang="ru-RU" altLang="ru-RU" sz="3600" dirty="0">
                <a:solidFill>
                  <a:srgbClr val="C00000"/>
                </a:solidFill>
                <a:ea typeface="Microsoft YaHei" panose="020B0503020204020204" pitchFamily="34" charset="-122"/>
              </a:rPr>
              <a:t>обучения </a:t>
            </a:r>
            <a:r>
              <a:rPr lang="ru-RU" altLang="ru-RU" sz="3600" dirty="0">
                <a:solidFill>
                  <a:srgbClr val="292929"/>
                </a:solidFill>
                <a:ea typeface="Microsoft YaHei" panose="020B0503020204020204" pitchFamily="34" charset="-122"/>
              </a:rPr>
              <a:t>- </a:t>
            </a:r>
          </a:p>
          <a:p>
            <a:pPr eaLnBrk="1" hangingPunct="1">
              <a:spcBef>
                <a:spcPct val="0"/>
              </a:spcBef>
              <a:buFontTx/>
              <a:buNone/>
            </a:pPr>
            <a:r>
              <a:rPr lang="ru-RU" altLang="ru-RU" sz="3600" dirty="0">
                <a:solidFill>
                  <a:srgbClr val="292929"/>
                </a:solidFill>
                <a:ea typeface="Microsoft YaHei" panose="020B0503020204020204" pitchFamily="34" charset="-122"/>
              </a:rPr>
              <a:t>составной компонент метода, который направляет студентов на решение частных дидактических задач</a:t>
            </a:r>
            <a:r>
              <a:rPr lang="ru-RU" altLang="ru-RU" sz="3600" dirty="0">
                <a:solidFill>
                  <a:srgbClr val="292934"/>
                </a:solidFill>
                <a:ea typeface="Microsoft YaHei" panose="020B0503020204020204" pitchFamily="34"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4">
                                            <p:txEl>
                                              <p:pRg st="0" end="0"/>
                                            </p:txEl>
                                          </p:spTgt>
                                        </p:tgtEl>
                                        <p:attrNameLst>
                                          <p:attrName>style.visibility</p:attrName>
                                        </p:attrNameLst>
                                      </p:cBhvr>
                                      <p:to>
                                        <p:strVal val="visible"/>
                                      </p:to>
                                    </p:set>
                                    <p:animEffect transition="in" filter="fade">
                                      <p:cBhvr additive="repl">
                                        <p:cTn id="7" dur="500"/>
                                        <p:tgtEl>
                                          <p:spTgt spid="4">
                                            <p:txEl>
                                              <p:pRg st="0" end="0"/>
                                            </p:txEl>
                                          </p:spTgt>
                                        </p:tgtEl>
                                      </p:cBhvr>
                                    </p:animEffect>
                                  </p:childTnLst>
                                </p:cTn>
                              </p:par>
                            </p:childTnLst>
                          </p:cTn>
                        </p:par>
                        <p:par>
                          <p:cTn id="8" fill="hold" nodeType="afterGroup">
                            <p:stCondLst>
                              <p:cond delay="500"/>
                            </p:stCondLst>
                            <p:childTnLst>
                              <p:par>
                                <p:cTn id="9" presetID="10" presetClass="entr" fill="hold" nodeType="afterEffect">
                                  <p:stCondLst>
                                    <p:cond delay="0"/>
                                  </p:stCondLst>
                                  <p:childTnLst>
                                    <p:set>
                                      <p:cBhvr additive="repl">
                                        <p:cTn id="10" dur="1" fill="hold">
                                          <p:stCondLst>
                                            <p:cond delay="0"/>
                                          </p:stCondLst>
                                        </p:cTn>
                                        <p:tgtEl>
                                          <p:spTgt spid="4">
                                            <p:txEl>
                                              <p:pRg st="1" end="1"/>
                                            </p:txEl>
                                          </p:spTgt>
                                        </p:tgtEl>
                                        <p:attrNameLst>
                                          <p:attrName>style.visibility</p:attrName>
                                        </p:attrNameLst>
                                      </p:cBhvr>
                                      <p:to>
                                        <p:strVal val="visible"/>
                                      </p:to>
                                    </p:set>
                                    <p:animEffect transition="in" filter="fade">
                                      <p:cBhvr additive="repl">
                                        <p:cTn id="1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7C5CE28-18C7-7811-D511-0529BD9AF14A}"/>
              </a:ext>
            </a:extLst>
          </p:cNvPr>
          <p:cNvSpPr>
            <a:spLocks noGrp="1" noChangeArrowheads="1"/>
          </p:cNvSpPr>
          <p:nvPr>
            <p:ph type="title"/>
          </p:nvPr>
        </p:nvSpPr>
        <p:spPr>
          <a:xfrm>
            <a:off x="1774825" y="274638"/>
            <a:ext cx="8713788" cy="850900"/>
          </a:xfrm>
        </p:spPr>
        <p:txBody>
          <a:bodyPr>
            <a:normAutofit/>
          </a:bodyPr>
          <a:lstStyle/>
          <a:p>
            <a:pPr eaLnBrk="1" hangingPunct="1">
              <a:defRPr/>
            </a:pPr>
            <a:r>
              <a:rPr lang="ru-RU" altLang="ru-RU" b="1" cap="all" dirty="0">
                <a:solidFill>
                  <a:srgbClr val="0070C0"/>
                </a:solidFill>
              </a:rPr>
              <a:t>Приемы</a:t>
            </a:r>
            <a:r>
              <a:rPr lang="ru-RU" altLang="ru-RU" b="1" dirty="0">
                <a:solidFill>
                  <a:srgbClr val="0070C0"/>
                </a:solidFill>
              </a:rPr>
              <a:t> привлечения внимания</a:t>
            </a:r>
          </a:p>
        </p:txBody>
      </p:sp>
      <p:sp>
        <p:nvSpPr>
          <p:cNvPr id="17411" name="Rectangle 3">
            <a:extLst>
              <a:ext uri="{FF2B5EF4-FFF2-40B4-BE49-F238E27FC236}">
                <a16:creationId xmlns:a16="http://schemas.microsoft.com/office/drawing/2014/main" id="{95AE9170-74F4-6A10-C685-7F72ADC3CB33}"/>
              </a:ext>
            </a:extLst>
          </p:cNvPr>
          <p:cNvSpPr>
            <a:spLocks noGrp="1" noChangeArrowheads="1"/>
          </p:cNvSpPr>
          <p:nvPr>
            <p:ph type="body" idx="1"/>
          </p:nvPr>
        </p:nvSpPr>
        <p:spPr>
          <a:xfrm>
            <a:off x="1137423" y="1125539"/>
            <a:ext cx="10337181" cy="5616575"/>
          </a:xfrm>
        </p:spPr>
        <p:txBody>
          <a:bodyPr>
            <a:normAutofit lnSpcReduction="10000"/>
          </a:bodyPr>
          <a:lstStyle/>
          <a:p>
            <a:pPr>
              <a:lnSpc>
                <a:spcPct val="100000"/>
              </a:lnSpc>
              <a:spcBef>
                <a:spcPts val="1200"/>
              </a:spcBef>
              <a:buNone/>
            </a:pPr>
            <a:r>
              <a:rPr lang="ru-RU" altLang="ru-RU" sz="3600" dirty="0"/>
              <a:t>1. </a:t>
            </a:r>
            <a:r>
              <a:rPr lang="ru-RU" altLang="ru-RU" sz="3600" b="1" dirty="0"/>
              <a:t>Прием «нейтральной фазы». </a:t>
            </a:r>
            <a:r>
              <a:rPr lang="ru-RU" altLang="ru-RU" sz="3600" dirty="0"/>
              <a:t>В начале выступления (беседы) произносится фраза, прямо не связанная с основной темой, но зато наверняка по каким-либо причинам имеющая смысл, значение, ценность для собеседника или для всех присутствующих.</a:t>
            </a:r>
          </a:p>
          <a:p>
            <a:pPr>
              <a:lnSpc>
                <a:spcPct val="100000"/>
              </a:lnSpc>
              <a:spcBef>
                <a:spcPts val="1200"/>
              </a:spcBef>
              <a:buNone/>
            </a:pPr>
            <a:r>
              <a:rPr lang="ru-RU" altLang="ru-RU" sz="3600" dirty="0"/>
              <a:t>2. </a:t>
            </a:r>
            <a:r>
              <a:rPr lang="ru-RU" altLang="ru-RU" sz="3600" b="1" dirty="0"/>
              <a:t>Прием «зрительного контакта». </a:t>
            </a:r>
            <a:r>
              <a:rPr lang="ru-RU" altLang="ru-RU" sz="3600" dirty="0"/>
              <a:t>Говорящий обводит аудиторию взглядом, смотрит пристально на кого-нибудь, выбирает несколько человек в аудитории и кивает им </a:t>
            </a:r>
            <a:r>
              <a:rPr lang="ru-RU" altLang="ru-RU" sz="3200" dirty="0"/>
              <a:t>и </a:t>
            </a:r>
            <a:r>
              <a:rPr lang="ru-RU" altLang="ru-RU" sz="3200" dirty="0" err="1"/>
              <a:t>тд</a:t>
            </a:r>
            <a:r>
              <a:rPr lang="ru-RU" altLang="ru-RU" sz="3200" dirty="0"/>
              <a:t>. </a:t>
            </a:r>
            <a:endParaRPr lang="ru-RU" altLang="ru-RU"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7C5CE28-18C7-7811-D511-0529BD9AF14A}"/>
              </a:ext>
            </a:extLst>
          </p:cNvPr>
          <p:cNvSpPr>
            <a:spLocks noGrp="1" noChangeArrowheads="1"/>
          </p:cNvSpPr>
          <p:nvPr>
            <p:ph type="title"/>
          </p:nvPr>
        </p:nvSpPr>
        <p:spPr>
          <a:xfrm>
            <a:off x="1774825" y="274638"/>
            <a:ext cx="8713788" cy="850900"/>
          </a:xfrm>
        </p:spPr>
        <p:txBody>
          <a:bodyPr>
            <a:normAutofit/>
          </a:bodyPr>
          <a:lstStyle/>
          <a:p>
            <a:pPr eaLnBrk="1" hangingPunct="1">
              <a:defRPr/>
            </a:pPr>
            <a:r>
              <a:rPr lang="ru-RU" altLang="ru-RU" b="1" cap="all" dirty="0">
                <a:solidFill>
                  <a:srgbClr val="0070C0"/>
                </a:solidFill>
              </a:rPr>
              <a:t>Приемы</a:t>
            </a:r>
            <a:r>
              <a:rPr lang="ru-RU" altLang="ru-RU" b="1" dirty="0">
                <a:solidFill>
                  <a:srgbClr val="0070C0"/>
                </a:solidFill>
              </a:rPr>
              <a:t> привлечения внимания</a:t>
            </a:r>
          </a:p>
        </p:txBody>
      </p:sp>
      <p:sp>
        <p:nvSpPr>
          <p:cNvPr id="17411" name="Rectangle 3">
            <a:extLst>
              <a:ext uri="{FF2B5EF4-FFF2-40B4-BE49-F238E27FC236}">
                <a16:creationId xmlns:a16="http://schemas.microsoft.com/office/drawing/2014/main" id="{95AE9170-74F4-6A10-C685-7F72ADC3CB33}"/>
              </a:ext>
            </a:extLst>
          </p:cNvPr>
          <p:cNvSpPr>
            <a:spLocks noGrp="1" noChangeArrowheads="1"/>
          </p:cNvSpPr>
          <p:nvPr>
            <p:ph type="body" idx="1"/>
          </p:nvPr>
        </p:nvSpPr>
        <p:spPr>
          <a:xfrm>
            <a:off x="1126272" y="1452564"/>
            <a:ext cx="10705172" cy="4502188"/>
          </a:xfrm>
        </p:spPr>
        <p:txBody>
          <a:bodyPr>
            <a:normAutofit/>
          </a:bodyPr>
          <a:lstStyle/>
          <a:p>
            <a:pPr>
              <a:lnSpc>
                <a:spcPct val="100000"/>
              </a:lnSpc>
              <a:spcBef>
                <a:spcPts val="1200"/>
              </a:spcBef>
              <a:buNone/>
            </a:pPr>
            <a:r>
              <a:rPr lang="ru-RU" altLang="ru-RU" sz="3200" dirty="0"/>
              <a:t>3. </a:t>
            </a:r>
            <a:r>
              <a:rPr lang="ru-RU" altLang="ru-RU" sz="3200" b="1" dirty="0"/>
              <a:t>Прием «завлечения». </a:t>
            </a:r>
            <a:r>
              <a:rPr lang="ru-RU" altLang="ru-RU" sz="3200" dirty="0"/>
              <a:t>Говорящий произносит нечто, что трудно воспринимается, например, говорит очень тихо, монотонно или неразборчиво, а слушающему приходится прилагать специальные усилия, чтобы хоть что-то понять. Эти усилия и предполагают концентрацию внимания. В результате говорящий как бы «завлекает» слушающего в свои «сети». Другими словами, говорящий провоцирует слушателя самого применить способы концентрации внимания, а потом их использует.</a:t>
            </a:r>
          </a:p>
        </p:txBody>
      </p:sp>
    </p:spTree>
    <p:extLst>
      <p:ext uri="{BB962C8B-B14F-4D97-AF65-F5344CB8AC3E}">
        <p14:creationId xmlns:p14="http://schemas.microsoft.com/office/powerpoint/2010/main" val="146487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BC5D9FE6-ABA1-957F-DF31-CB7F168D94DD}"/>
              </a:ext>
            </a:extLst>
          </p:cNvPr>
          <p:cNvSpPr>
            <a:spLocks noGrp="1" noChangeArrowheads="1"/>
          </p:cNvSpPr>
          <p:nvPr>
            <p:ph type="body" idx="1"/>
          </p:nvPr>
        </p:nvSpPr>
        <p:spPr>
          <a:xfrm>
            <a:off x="646771" y="620714"/>
            <a:ext cx="11240429" cy="5832475"/>
          </a:xfrm>
        </p:spPr>
        <p:txBody>
          <a:bodyPr>
            <a:noAutofit/>
          </a:bodyPr>
          <a:lstStyle/>
          <a:p>
            <a:pPr eaLnBrk="1" hangingPunct="1">
              <a:lnSpc>
                <a:spcPct val="90000"/>
              </a:lnSpc>
              <a:buFontTx/>
              <a:buNone/>
            </a:pPr>
            <a:r>
              <a:rPr lang="ru-RU" altLang="ru-RU" sz="3200" b="1" i="1" dirty="0"/>
              <a:t>Не менее важна и проблема поддерживания внимания</a:t>
            </a:r>
            <a:r>
              <a:rPr lang="ru-RU" altLang="ru-RU" sz="3200" dirty="0"/>
              <a:t>. Она решается рядом приемов: </a:t>
            </a:r>
          </a:p>
          <a:p>
            <a:pPr eaLnBrk="1" hangingPunct="1">
              <a:lnSpc>
                <a:spcPct val="90000"/>
              </a:lnSpc>
              <a:buFontTx/>
              <a:buNone/>
            </a:pPr>
            <a:endParaRPr lang="ru-RU" altLang="ru-RU" sz="700" dirty="0"/>
          </a:p>
          <a:p>
            <a:pPr eaLnBrk="1" hangingPunct="1">
              <a:lnSpc>
                <a:spcPct val="90000"/>
              </a:lnSpc>
              <a:buFontTx/>
              <a:buNone/>
            </a:pPr>
            <a:r>
              <a:rPr lang="ru-RU" altLang="ru-RU" b="1" dirty="0"/>
              <a:t>Прием «изоляции». </a:t>
            </a:r>
            <a:r>
              <a:rPr lang="ru-RU" altLang="ru-RU" dirty="0"/>
              <a:t>Когда отводят собеседника в сторону, уединяются, закрывают двери. </a:t>
            </a:r>
          </a:p>
          <a:p>
            <a:pPr eaLnBrk="1" hangingPunct="1">
              <a:lnSpc>
                <a:spcPct val="90000"/>
              </a:lnSpc>
              <a:buFontTx/>
              <a:buNone/>
            </a:pPr>
            <a:r>
              <a:rPr lang="ru-RU" altLang="ru-RU" b="1" dirty="0"/>
              <a:t>Прием «навязывания ритма». </a:t>
            </a:r>
            <a:r>
              <a:rPr lang="ru-RU" altLang="ru-RU" dirty="0"/>
              <a:t>Постоянное изменение характеристик, голоса и речи, т.е. говоря то громче, то тише, то быстрее, то медленнее, то выразительно, «с нажимом», то скороговоркой, то нейтрально, говорящий как бы навязывает собеседнику свою последовательность переключения внимания. Этим приемом ликвидируется монотонность звучания. </a:t>
            </a:r>
          </a:p>
          <a:p>
            <a:pPr eaLnBrk="1" hangingPunct="1">
              <a:lnSpc>
                <a:spcPct val="90000"/>
              </a:lnSpc>
              <a:buFontTx/>
              <a:buNone/>
            </a:pPr>
            <a:r>
              <a:rPr lang="ru-RU" altLang="ru-RU" b="1" dirty="0"/>
              <a:t>Прием «акцентировки». </a:t>
            </a:r>
            <a:r>
              <a:rPr lang="ru-RU" altLang="ru-RU" dirty="0"/>
              <a:t>Употребление различных служебных фраз, призванных привлечь внимание, типа «</a:t>
            </a:r>
            <a:r>
              <a:rPr lang="ru-RU" altLang="ru-RU" i="1" dirty="0"/>
              <a:t>прошу обратить внимание</a:t>
            </a:r>
            <a:r>
              <a:rPr lang="ru-RU" altLang="ru-RU" dirty="0"/>
              <a:t>», «</a:t>
            </a:r>
            <a:r>
              <a:rPr lang="ru-RU" altLang="ru-RU" i="1" dirty="0"/>
              <a:t>важно отметить, что</a:t>
            </a:r>
            <a:r>
              <a:rPr lang="ru-RU" altLang="ru-RU" dirty="0"/>
              <a:t>…», «</a:t>
            </a:r>
            <a:r>
              <a:rPr lang="ru-RU" altLang="ru-RU" i="1" dirty="0"/>
              <a:t>необходимо подчеркнуть, что</a:t>
            </a:r>
            <a:r>
              <a:rPr lang="ru-RU" altLang="ru-RU" dirty="0"/>
              <a:t>…» и др.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48A326-6C5A-FEEE-4169-7D3B1E9BC3E5}"/>
              </a:ext>
            </a:extLst>
          </p:cNvPr>
          <p:cNvSpPr>
            <a:spLocks noGrp="1"/>
          </p:cNvSpPr>
          <p:nvPr>
            <p:ph type="title"/>
          </p:nvPr>
        </p:nvSpPr>
        <p:spPr>
          <a:xfrm>
            <a:off x="4103650" y="365126"/>
            <a:ext cx="7250150" cy="1564035"/>
          </a:xfrm>
        </p:spPr>
        <p:txBody>
          <a:bodyPr>
            <a:normAutofit/>
          </a:bodyPr>
          <a:lstStyle/>
          <a:p>
            <a:pPr algn="r"/>
            <a:r>
              <a:rPr lang="ru-RU" sz="2800" dirty="0">
                <a:latin typeface="Monotype Corsiva" panose="03010101010201010101" pitchFamily="66" charset="0"/>
              </a:rPr>
              <a:t>Ничто так не способствует развитию сонливости и лени как дурной спертый воздух и духота в классе</a:t>
            </a:r>
            <a:br>
              <a:rPr lang="ru-RU" sz="2800" dirty="0">
                <a:latin typeface="Monotype Corsiva" panose="03010101010201010101" pitchFamily="66" charset="0"/>
              </a:rPr>
            </a:br>
            <a:r>
              <a:rPr lang="ru-RU" sz="2800" dirty="0">
                <a:latin typeface="Monotype Corsiva" panose="03010101010201010101" pitchFamily="66" charset="0"/>
              </a:rPr>
              <a:t>К.Д. Ушинский</a:t>
            </a:r>
          </a:p>
        </p:txBody>
      </p:sp>
      <p:sp>
        <p:nvSpPr>
          <p:cNvPr id="4" name="Rectangle 3">
            <a:extLst>
              <a:ext uri="{FF2B5EF4-FFF2-40B4-BE49-F238E27FC236}">
                <a16:creationId xmlns:a16="http://schemas.microsoft.com/office/drawing/2014/main" id="{F4D73271-BFD0-0508-C6F2-F818F90E88CD}"/>
              </a:ext>
            </a:extLst>
          </p:cNvPr>
          <p:cNvSpPr txBox="1">
            <a:spLocks noChangeArrowheads="1"/>
          </p:cNvSpPr>
          <p:nvPr/>
        </p:nvSpPr>
        <p:spPr>
          <a:xfrm>
            <a:off x="635620" y="2626767"/>
            <a:ext cx="11240429" cy="30743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ru-RU" altLang="ru-RU" sz="3200" b="1" i="1" dirty="0"/>
              <a:t>Для поддерживания высокой работоспособности важно: </a:t>
            </a:r>
          </a:p>
          <a:p>
            <a:pPr>
              <a:buFont typeface="Wingdings" panose="05000000000000000000" pitchFamily="2" charset="2"/>
              <a:buChar char="ü"/>
            </a:pPr>
            <a:r>
              <a:rPr lang="ru-RU" altLang="ru-RU" sz="3200" dirty="0"/>
              <a:t>Комфортный микроклимат (регулярное проветривание)</a:t>
            </a:r>
          </a:p>
          <a:p>
            <a:pPr>
              <a:buFont typeface="Wingdings" panose="05000000000000000000" pitchFamily="2" charset="2"/>
              <a:buChar char="ü"/>
            </a:pPr>
            <a:r>
              <a:rPr lang="ru-RU" altLang="ru-RU" sz="3200" dirty="0"/>
              <a:t>Минимизация посторонних раздражителей</a:t>
            </a:r>
          </a:p>
          <a:p>
            <a:pPr>
              <a:buFont typeface="Wingdings" panose="05000000000000000000" pitchFamily="2" charset="2"/>
              <a:buChar char="ü"/>
            </a:pPr>
            <a:r>
              <a:rPr lang="ru-RU" altLang="ru-RU" sz="3200" dirty="0"/>
              <a:t>Эмоциональная окраска учебной деятельности</a:t>
            </a:r>
          </a:p>
          <a:p>
            <a:pPr>
              <a:buFont typeface="Wingdings" panose="05000000000000000000" pitchFamily="2" charset="2"/>
              <a:buChar char="ü"/>
            </a:pPr>
            <a:r>
              <a:rPr lang="ru-RU" altLang="ru-RU" sz="3200" dirty="0"/>
              <a:t>Режим обучения</a:t>
            </a:r>
          </a:p>
          <a:p>
            <a:pPr>
              <a:buFont typeface="Wingdings" panose="05000000000000000000" pitchFamily="2" charset="2"/>
              <a:buChar char="ü"/>
            </a:pPr>
            <a:r>
              <a:rPr lang="ru-RU" altLang="ru-RU" sz="3200" dirty="0" err="1"/>
              <a:t>Физминутки</a:t>
            </a:r>
            <a:endParaRPr lang="ru-RU" altLang="ru-RU" sz="3200" dirty="0"/>
          </a:p>
          <a:p>
            <a:pPr>
              <a:buFontTx/>
              <a:buNone/>
            </a:pPr>
            <a:endParaRPr lang="ru-RU" altLang="ru-RU" sz="700" dirty="0"/>
          </a:p>
        </p:txBody>
      </p:sp>
      <p:pic>
        <p:nvPicPr>
          <p:cNvPr id="1026" name="Picture 2">
            <a:extLst>
              <a:ext uri="{FF2B5EF4-FFF2-40B4-BE49-F238E27FC236}">
                <a16:creationId xmlns:a16="http://schemas.microsoft.com/office/drawing/2014/main" id="{2960FD1E-F0A7-B432-E809-B2281C487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30" y="365126"/>
            <a:ext cx="2746916" cy="20601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19B01B7-4B14-9DE2-8950-0587A40C3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052" y="5038372"/>
            <a:ext cx="3801171" cy="172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292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8">
            <a:extLst>
              <a:ext uri="{FF2B5EF4-FFF2-40B4-BE49-F238E27FC236}">
                <a16:creationId xmlns:a16="http://schemas.microsoft.com/office/drawing/2014/main" id="{290BE50F-CF23-F6DF-5776-DB6BCB0FE49A}"/>
              </a:ext>
            </a:extLst>
          </p:cNvPr>
          <p:cNvSpPr>
            <a:spLocks noGrp="1" noChangeArrowheads="1"/>
          </p:cNvSpPr>
          <p:nvPr>
            <p:ph type="title"/>
          </p:nvPr>
        </p:nvSpPr>
        <p:spPr>
          <a:xfrm>
            <a:off x="1981200" y="274639"/>
            <a:ext cx="8229600" cy="706437"/>
          </a:xfrm>
        </p:spPr>
        <p:txBody>
          <a:bodyPr/>
          <a:lstStyle/>
          <a:p>
            <a:pPr eaLnBrk="1" hangingPunct="1"/>
            <a:r>
              <a:rPr lang="ru-RU" altLang="ru-RU" sz="4000" b="1">
                <a:solidFill>
                  <a:srgbClr val="C00000"/>
                </a:solidFill>
                <a:latin typeface="Times New Roman" panose="02020603050405020304" pitchFamily="18" charset="0"/>
              </a:rPr>
              <a:t>Как увлечь своим предметом?</a:t>
            </a:r>
          </a:p>
        </p:txBody>
      </p:sp>
      <p:graphicFrame>
        <p:nvGraphicFramePr>
          <p:cNvPr id="18574" name="Group 142">
            <a:extLst>
              <a:ext uri="{FF2B5EF4-FFF2-40B4-BE49-F238E27FC236}">
                <a16:creationId xmlns:a16="http://schemas.microsoft.com/office/drawing/2014/main" id="{7D6351E0-4B4D-E0C1-C7B0-BE2518D8E8FA}"/>
              </a:ext>
            </a:extLst>
          </p:cNvPr>
          <p:cNvGraphicFramePr>
            <a:graphicFrameLocks noGrp="1"/>
          </p:cNvGraphicFramePr>
          <p:nvPr>
            <p:ph idx="1"/>
            <p:extLst>
              <p:ext uri="{D42A27DB-BD31-4B8C-83A1-F6EECF244321}">
                <p14:modId xmlns:p14="http://schemas.microsoft.com/office/powerpoint/2010/main" val="3366309681"/>
              </p:ext>
            </p:extLst>
          </p:nvPr>
        </p:nvGraphicFramePr>
        <p:xfrm>
          <a:off x="591015" y="1052513"/>
          <a:ext cx="11485756" cy="5608636"/>
        </p:xfrm>
        <a:graphic>
          <a:graphicData uri="http://schemas.openxmlformats.org/drawingml/2006/table">
            <a:tbl>
              <a:tblPr/>
              <a:tblGrid>
                <a:gridCol w="2165448">
                  <a:extLst>
                    <a:ext uri="{9D8B030D-6E8A-4147-A177-3AD203B41FA5}">
                      <a16:colId xmlns:a16="http://schemas.microsoft.com/office/drawing/2014/main" val="20000"/>
                    </a:ext>
                  </a:extLst>
                </a:gridCol>
                <a:gridCol w="9320308">
                  <a:extLst>
                    <a:ext uri="{9D8B030D-6E8A-4147-A177-3AD203B41FA5}">
                      <a16:colId xmlns:a16="http://schemas.microsoft.com/office/drawing/2014/main" val="20001"/>
                    </a:ext>
                  </a:extLst>
                </a:gridCol>
              </a:tblGrid>
              <a:tr h="1280232">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3000" b="1" i="0" u="none" strike="noStrike" cap="none" normalizeH="0" baseline="0" dirty="0">
                          <a:ln>
                            <a:noFill/>
                          </a:ln>
                          <a:solidFill>
                            <a:srgbClr val="002060"/>
                          </a:solidFill>
                          <a:effectLst/>
                          <a:latin typeface="Times New Roman" pitchFamily="18" charset="0"/>
                          <a:cs typeface="Times New Roman" pitchFamily="18" charset="0"/>
                        </a:rPr>
                        <a:t>Легко</a:t>
                      </a:r>
                      <a:endParaRPr kumimoji="0" lang="ru-RU" altLang="ru-RU" sz="3000" b="0" i="0" u="none" strike="noStrike" cap="none" normalizeH="0" baseline="0" dirty="0">
                        <a:ln>
                          <a:noFill/>
                        </a:ln>
                        <a:solidFill>
                          <a:srgbClr val="002060"/>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700"/>
                        </a:lnSpc>
                        <a:spcBef>
                          <a:spcPct val="0"/>
                        </a:spcBef>
                        <a:spcAft>
                          <a:spcPct val="0"/>
                        </a:spcAft>
                        <a:buClrTx/>
                        <a:buSzTx/>
                        <a:buFontTx/>
                        <a:buNone/>
                        <a:tabLst/>
                      </a:pPr>
                      <a:r>
                        <a:rPr kumimoji="0" lang="ru-RU" altLang="ru-RU" sz="3000" b="0" i="0" u="none" strike="noStrike" cap="none" normalizeH="0" baseline="0" dirty="0">
                          <a:ln>
                            <a:noFill/>
                          </a:ln>
                          <a:solidFill>
                            <a:schemeClr val="tx1"/>
                          </a:solidFill>
                          <a:effectLst/>
                          <a:latin typeface="Times New Roman" pitchFamily="18" charset="0"/>
                          <a:cs typeface="Times New Roman" pitchFamily="18" charset="0"/>
                        </a:rPr>
                        <a:t>Многие люди боятся, что у них что-то не получится. Просто покажите как «легко» можно работать с вами</a:t>
                      </a:r>
                      <a:endParaRPr kumimoji="0" lang="ru-RU" altLang="ru-RU" sz="3000" b="0" i="0" u="none" strike="noStrike" cap="none" normalizeH="0" baseline="0" dirty="0">
                        <a:ln>
                          <a:noFill/>
                        </a:ln>
                        <a:solidFill>
                          <a:schemeClr val="tx1"/>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0232">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3000" b="1" i="0" u="none" strike="noStrike" cap="none" normalizeH="0" baseline="0" dirty="0">
                          <a:ln>
                            <a:noFill/>
                          </a:ln>
                          <a:solidFill>
                            <a:srgbClr val="002060"/>
                          </a:solidFill>
                          <a:effectLst/>
                          <a:latin typeface="Times New Roman" pitchFamily="18" charset="0"/>
                          <a:cs typeface="Times New Roman" pitchFamily="18" charset="0"/>
                        </a:rPr>
                        <a:t>Гарантия</a:t>
                      </a:r>
                      <a:endParaRPr kumimoji="0" lang="ru-RU" altLang="ru-RU" sz="3000" b="0" i="0" u="none" strike="noStrike" cap="none" normalizeH="0" baseline="0" dirty="0">
                        <a:ln>
                          <a:noFill/>
                        </a:ln>
                        <a:solidFill>
                          <a:srgbClr val="002060"/>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700"/>
                        </a:lnSpc>
                        <a:spcBef>
                          <a:spcPct val="0"/>
                        </a:spcBef>
                        <a:spcAft>
                          <a:spcPct val="0"/>
                        </a:spcAft>
                        <a:buClrTx/>
                        <a:buSzTx/>
                        <a:buFontTx/>
                        <a:buNone/>
                        <a:tabLst/>
                      </a:pPr>
                      <a:r>
                        <a:rPr kumimoji="0" lang="ru-RU" altLang="ru-RU" sz="3000" b="0" i="0" u="none" strike="noStrike" cap="none" normalizeH="0" baseline="0" dirty="0">
                          <a:ln>
                            <a:noFill/>
                          </a:ln>
                          <a:solidFill>
                            <a:schemeClr val="tx1"/>
                          </a:solidFill>
                          <a:effectLst/>
                          <a:latin typeface="Times New Roman" pitchFamily="18" charset="0"/>
                          <a:cs typeface="Times New Roman" pitchFamily="18" charset="0"/>
                        </a:rPr>
                        <a:t>Донесите до студента знание о том, какую пользу его здоровью и благосостоянию может принести  изучение предмета</a:t>
                      </a:r>
                      <a:endParaRPr kumimoji="0" lang="ru-RU" altLang="ru-RU" sz="3000" b="0" i="0" u="none" strike="noStrike" cap="none" normalizeH="0" baseline="0" dirty="0">
                        <a:ln>
                          <a:noFill/>
                        </a:ln>
                        <a:solidFill>
                          <a:schemeClr val="tx1"/>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0232">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3000" b="1" i="0" u="none" strike="noStrike" cap="none" normalizeH="0" baseline="0" dirty="0">
                          <a:ln>
                            <a:noFill/>
                          </a:ln>
                          <a:solidFill>
                            <a:srgbClr val="002060"/>
                          </a:solidFill>
                          <a:effectLst/>
                          <a:latin typeface="Times New Roman" pitchFamily="18" charset="0"/>
                          <a:cs typeface="Times New Roman" pitchFamily="18" charset="0"/>
                        </a:rPr>
                        <a:t>Любовь</a:t>
                      </a:r>
                      <a:endParaRPr kumimoji="0" lang="ru-RU" altLang="ru-RU" sz="3000" b="0" i="0" u="none" strike="noStrike" cap="none" normalizeH="0" baseline="0" dirty="0">
                        <a:ln>
                          <a:noFill/>
                        </a:ln>
                        <a:solidFill>
                          <a:srgbClr val="002060"/>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700"/>
                        </a:lnSpc>
                        <a:spcBef>
                          <a:spcPct val="0"/>
                        </a:spcBef>
                        <a:spcAft>
                          <a:spcPct val="0"/>
                        </a:spcAft>
                        <a:buClrTx/>
                        <a:buSzTx/>
                        <a:buFontTx/>
                        <a:buNone/>
                        <a:tabLst/>
                      </a:pPr>
                      <a:r>
                        <a:rPr kumimoji="0" lang="ru-RU" altLang="ru-RU" sz="3000" b="0" i="0" u="none" strike="noStrike" cap="none" normalizeH="0" baseline="0" dirty="0">
                          <a:ln>
                            <a:noFill/>
                          </a:ln>
                          <a:solidFill>
                            <a:schemeClr val="tx1"/>
                          </a:solidFill>
                          <a:effectLst/>
                          <a:latin typeface="Times New Roman" pitchFamily="18" charset="0"/>
                          <a:cs typeface="Times New Roman" pitchFamily="18" charset="0"/>
                        </a:rPr>
                        <a:t>Найдите что-либо романтичное в том, что вы преподаете. Любовь нужна всем. Это слово разрушает страхи и напряжение</a:t>
                      </a:r>
                      <a:endParaRPr kumimoji="0" lang="ru-RU" altLang="ru-RU" sz="3000" b="0" i="0" u="none" strike="noStrike" cap="none" normalizeH="0" baseline="0" dirty="0">
                        <a:ln>
                          <a:noFill/>
                        </a:ln>
                        <a:solidFill>
                          <a:schemeClr val="tx1"/>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397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3000" b="1" i="0" u="none" strike="noStrike" cap="none" normalizeH="0" baseline="0" dirty="0">
                          <a:ln>
                            <a:noFill/>
                          </a:ln>
                          <a:solidFill>
                            <a:srgbClr val="002060"/>
                          </a:solidFill>
                          <a:effectLst/>
                          <a:latin typeface="Times New Roman" pitchFamily="18" charset="0"/>
                          <a:cs typeface="Times New Roman" pitchFamily="18" charset="0"/>
                        </a:rPr>
                        <a:t>Деньги</a:t>
                      </a:r>
                      <a:endParaRPr kumimoji="0" lang="ru-RU" altLang="ru-RU" sz="3000" b="0" i="0" u="none" strike="noStrike" cap="none" normalizeH="0" baseline="0" dirty="0">
                        <a:ln>
                          <a:noFill/>
                        </a:ln>
                        <a:solidFill>
                          <a:srgbClr val="002060"/>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700"/>
                        </a:lnSpc>
                        <a:spcBef>
                          <a:spcPct val="0"/>
                        </a:spcBef>
                        <a:spcAft>
                          <a:spcPct val="0"/>
                        </a:spcAft>
                        <a:buClrTx/>
                        <a:buSzTx/>
                        <a:buFontTx/>
                        <a:buNone/>
                        <a:tabLst/>
                      </a:pPr>
                      <a:r>
                        <a:rPr kumimoji="0" lang="ru-RU" altLang="ru-RU" sz="3000" b="0" i="0" u="none" strike="noStrike" cap="none" normalizeH="0" baseline="0" dirty="0">
                          <a:ln>
                            <a:noFill/>
                          </a:ln>
                          <a:solidFill>
                            <a:schemeClr val="tx1"/>
                          </a:solidFill>
                          <a:effectLst/>
                          <a:latin typeface="Times New Roman" pitchFamily="18" charset="0"/>
                          <a:cs typeface="Times New Roman" pitchFamily="18" charset="0"/>
                        </a:rPr>
                        <a:t>Подчеркивайте, сколько денег сэкономит студент с помощью вашего занятия</a:t>
                      </a:r>
                      <a:endParaRPr kumimoji="0" lang="ru-RU" altLang="ru-RU" sz="3000" b="0" i="0" u="none" strike="noStrike" cap="none" normalizeH="0" baseline="0" dirty="0">
                        <a:ln>
                          <a:noFill/>
                        </a:ln>
                        <a:solidFill>
                          <a:schemeClr val="tx1"/>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397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3000" b="1" i="0" u="none" strike="noStrike" cap="none" normalizeH="0" baseline="0" dirty="0">
                          <a:ln>
                            <a:noFill/>
                          </a:ln>
                          <a:solidFill>
                            <a:srgbClr val="002060"/>
                          </a:solidFill>
                          <a:effectLst/>
                          <a:latin typeface="Times New Roman" pitchFamily="18" charset="0"/>
                          <a:cs typeface="Times New Roman" pitchFamily="18" charset="0"/>
                        </a:rPr>
                        <a:t>Новый</a:t>
                      </a:r>
                      <a:endParaRPr kumimoji="0" lang="ru-RU" altLang="ru-RU" sz="3000" b="0" i="0" u="none" strike="noStrike" cap="none" normalizeH="0" baseline="0" dirty="0">
                        <a:ln>
                          <a:noFill/>
                        </a:ln>
                        <a:solidFill>
                          <a:srgbClr val="002060"/>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700"/>
                        </a:lnSpc>
                        <a:spcBef>
                          <a:spcPct val="0"/>
                        </a:spcBef>
                        <a:spcAft>
                          <a:spcPct val="0"/>
                        </a:spcAft>
                        <a:buClrTx/>
                        <a:buSzTx/>
                        <a:buFontTx/>
                        <a:buNone/>
                        <a:tabLst/>
                      </a:pPr>
                      <a:r>
                        <a:rPr kumimoji="0" lang="ru-RU" altLang="ru-RU" sz="3000" b="0" i="0" u="none" strike="noStrike" cap="none" normalizeH="0" baseline="0" dirty="0">
                          <a:ln>
                            <a:noFill/>
                          </a:ln>
                          <a:solidFill>
                            <a:schemeClr val="tx1"/>
                          </a:solidFill>
                          <a:effectLst/>
                          <a:latin typeface="Times New Roman" pitchFamily="18" charset="0"/>
                          <a:cs typeface="Times New Roman" pitchFamily="18" charset="0"/>
                        </a:rPr>
                        <a:t>Студенты любопытны. Им нравится, когда вы приносите что-то новое</a:t>
                      </a:r>
                      <a:endParaRPr kumimoji="0" lang="ru-RU" altLang="ru-RU" sz="3000" b="0" i="0" u="none" strike="noStrike" cap="none" normalizeH="0" baseline="0" dirty="0">
                        <a:ln>
                          <a:noFill/>
                        </a:ln>
                        <a:solidFill>
                          <a:schemeClr val="tx1"/>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38">
            <a:extLst>
              <a:ext uri="{FF2B5EF4-FFF2-40B4-BE49-F238E27FC236}">
                <a16:creationId xmlns:a16="http://schemas.microsoft.com/office/drawing/2014/main" id="{F589F413-5660-C591-B768-DE760D1BA2F6}"/>
              </a:ext>
            </a:extLst>
          </p:cNvPr>
          <p:cNvSpPr>
            <a:spLocks noGrp="1" noChangeArrowheads="1"/>
          </p:cNvSpPr>
          <p:nvPr>
            <p:ph type="title"/>
          </p:nvPr>
        </p:nvSpPr>
        <p:spPr>
          <a:xfrm>
            <a:off x="1992313" y="115889"/>
            <a:ext cx="8229600" cy="706437"/>
          </a:xfrm>
        </p:spPr>
        <p:txBody>
          <a:bodyPr/>
          <a:lstStyle/>
          <a:p>
            <a:pPr eaLnBrk="1" hangingPunct="1"/>
            <a:r>
              <a:rPr lang="ru-RU" altLang="ru-RU" sz="4000" b="1">
                <a:solidFill>
                  <a:srgbClr val="C00000"/>
                </a:solidFill>
                <a:latin typeface="Times New Roman" panose="02020603050405020304" pitchFamily="18" charset="0"/>
              </a:rPr>
              <a:t>Как увлечь своим предметом?</a:t>
            </a:r>
          </a:p>
        </p:txBody>
      </p:sp>
      <p:graphicFrame>
        <p:nvGraphicFramePr>
          <p:cNvPr id="18574" name="Group 142">
            <a:extLst>
              <a:ext uri="{FF2B5EF4-FFF2-40B4-BE49-F238E27FC236}">
                <a16:creationId xmlns:a16="http://schemas.microsoft.com/office/drawing/2014/main" id="{6F1235E0-A418-D7B6-DC1D-FDDBFD0D9E30}"/>
              </a:ext>
            </a:extLst>
          </p:cNvPr>
          <p:cNvGraphicFramePr>
            <a:graphicFrameLocks noGrp="1"/>
          </p:cNvGraphicFramePr>
          <p:nvPr>
            <p:ph idx="1"/>
            <p:extLst>
              <p:ext uri="{D42A27DB-BD31-4B8C-83A1-F6EECF244321}">
                <p14:modId xmlns:p14="http://schemas.microsoft.com/office/powerpoint/2010/main" val="1899149250"/>
              </p:ext>
            </p:extLst>
          </p:nvPr>
        </p:nvGraphicFramePr>
        <p:xfrm>
          <a:off x="568712" y="836613"/>
          <a:ext cx="11363093" cy="5802312"/>
        </p:xfrm>
        <a:graphic>
          <a:graphicData uri="http://schemas.openxmlformats.org/drawingml/2006/table">
            <a:tbl>
              <a:tblPr/>
              <a:tblGrid>
                <a:gridCol w="2328598">
                  <a:extLst>
                    <a:ext uri="{9D8B030D-6E8A-4147-A177-3AD203B41FA5}">
                      <a16:colId xmlns:a16="http://schemas.microsoft.com/office/drawing/2014/main" val="20000"/>
                    </a:ext>
                  </a:extLst>
                </a:gridCol>
                <a:gridCol w="9034495">
                  <a:extLst>
                    <a:ext uri="{9D8B030D-6E8A-4147-A177-3AD203B41FA5}">
                      <a16:colId xmlns:a16="http://schemas.microsoft.com/office/drawing/2014/main" val="20001"/>
                    </a:ext>
                  </a:extLst>
                </a:gridCol>
              </a:tblGrid>
              <a:tr h="762159">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100"/>
                        </a:lnSpc>
                        <a:spcBef>
                          <a:spcPct val="0"/>
                        </a:spcBef>
                        <a:spcAft>
                          <a:spcPct val="0"/>
                        </a:spcAft>
                        <a:buClrTx/>
                        <a:buSzTx/>
                        <a:buFontTx/>
                        <a:buNone/>
                        <a:tabLst/>
                      </a:pPr>
                      <a:r>
                        <a:rPr kumimoji="0" lang="ru-RU" altLang="ru-RU" sz="2800" b="1" i="0" u="none" strike="noStrike" cap="none" normalizeH="0" baseline="0" dirty="0">
                          <a:ln>
                            <a:noFill/>
                          </a:ln>
                          <a:solidFill>
                            <a:schemeClr val="tx1"/>
                          </a:solidFill>
                          <a:effectLst/>
                          <a:latin typeface="Times New Roman" pitchFamily="18" charset="0"/>
                          <a:cs typeface="Times New Roman" pitchFamily="18" charset="0"/>
                        </a:rPr>
                        <a:t>Проверено</a:t>
                      </a:r>
                      <a:endParaRPr kumimoji="0" lang="ru-RU" altLang="ru-RU" sz="2800" b="0" i="0" u="none" strike="noStrike" cap="none" normalizeH="0" baseline="0" dirty="0">
                        <a:ln>
                          <a:noFill/>
                        </a:ln>
                        <a:solidFill>
                          <a:schemeClr val="tx1"/>
                        </a:solidFill>
                        <a:effectLst/>
                        <a:latin typeface="Arial"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400"/>
                        </a:lnSpc>
                        <a:spcBef>
                          <a:spcPct val="0"/>
                        </a:spcBef>
                        <a:spcAft>
                          <a:spcPct val="0"/>
                        </a:spcAft>
                        <a:buClrTx/>
                        <a:buSzTx/>
                        <a:buFontTx/>
                        <a:buNone/>
                        <a:tabLst/>
                      </a:pPr>
                      <a:r>
                        <a:rPr kumimoji="0" lang="ru-RU" altLang="ru-RU" sz="2800" b="0" i="0" u="none" strike="noStrike" cap="none" normalizeH="0" baseline="0" dirty="0">
                          <a:ln>
                            <a:noFill/>
                          </a:ln>
                          <a:solidFill>
                            <a:schemeClr val="tx1"/>
                          </a:solidFill>
                          <a:effectLst/>
                          <a:latin typeface="Times New Roman" pitchFamily="18" charset="0"/>
                          <a:cs typeface="Times New Roman" pitchFamily="18" charset="0"/>
                        </a:rPr>
                        <a:t>Студента интересует новейший продукт, но хорошо бы, чтобы все было проверено на других людях</a:t>
                      </a:r>
                      <a:endParaRPr kumimoji="0" lang="ru-RU" altLang="ru-RU" sz="2800" b="0" i="0" u="none" strike="noStrike" cap="none" normalizeH="0" baseline="0" dirty="0">
                        <a:ln>
                          <a:noFill/>
                        </a:ln>
                        <a:solidFill>
                          <a:schemeClr val="tx1"/>
                        </a:solidFill>
                        <a:effectLst/>
                        <a:latin typeface="Arial"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7508">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100"/>
                        </a:lnSpc>
                        <a:spcBef>
                          <a:spcPct val="0"/>
                        </a:spcBef>
                        <a:spcAft>
                          <a:spcPct val="0"/>
                        </a:spcAft>
                        <a:buClrTx/>
                        <a:buSzTx/>
                        <a:buFontTx/>
                        <a:buNone/>
                        <a:tabLst/>
                      </a:pPr>
                      <a:r>
                        <a:rPr kumimoji="0" lang="ru-RU" altLang="ru-RU" sz="2800" b="1" i="0" u="none" strike="noStrike" cap="none" normalizeH="0" baseline="0" dirty="0">
                          <a:ln>
                            <a:noFill/>
                          </a:ln>
                          <a:solidFill>
                            <a:schemeClr val="tx1"/>
                          </a:solidFill>
                          <a:effectLst/>
                          <a:latin typeface="Times New Roman" pitchFamily="18" charset="0"/>
                          <a:cs typeface="Times New Roman" pitchFamily="18" charset="0"/>
                        </a:rPr>
                        <a:t>Результат</a:t>
                      </a:r>
                      <a:endParaRPr kumimoji="0" lang="ru-RU" altLang="ru-RU" sz="2800" b="0" i="0" u="none" strike="noStrike" cap="none" normalizeH="0" baseline="0" dirty="0">
                        <a:ln>
                          <a:noFill/>
                        </a:ln>
                        <a:solidFill>
                          <a:schemeClr val="tx1"/>
                        </a:solidFill>
                        <a:effectLst/>
                        <a:latin typeface="Arial"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400"/>
                        </a:lnSpc>
                        <a:spcBef>
                          <a:spcPct val="0"/>
                        </a:spcBef>
                        <a:spcAft>
                          <a:spcPct val="0"/>
                        </a:spcAft>
                        <a:buClrTx/>
                        <a:buSzTx/>
                        <a:buFontTx/>
                        <a:buNone/>
                        <a:tabLst/>
                      </a:pPr>
                      <a:r>
                        <a:rPr kumimoji="0" lang="ru-RU" altLang="ru-RU" sz="2800" b="0" i="0" u="none" strike="noStrike" cap="none" normalizeH="0" baseline="0" dirty="0">
                          <a:ln>
                            <a:noFill/>
                          </a:ln>
                          <a:solidFill>
                            <a:schemeClr val="tx1"/>
                          </a:solidFill>
                          <a:effectLst/>
                          <a:latin typeface="Times New Roman" pitchFamily="18" charset="0"/>
                          <a:cs typeface="Times New Roman" pitchFamily="18" charset="0"/>
                        </a:rPr>
                        <a:t>Единственная стоящая вещь. Информируйте студента о результатах, которых он добьется, используя полученные знания и опыт</a:t>
                      </a:r>
                      <a:endParaRPr kumimoji="0" lang="ru-RU" altLang="ru-RU" sz="2800" b="0" i="0" u="none" strike="noStrike" cap="none" normalizeH="0" baseline="0" dirty="0">
                        <a:ln>
                          <a:noFill/>
                        </a:ln>
                        <a:solidFill>
                          <a:schemeClr val="tx1"/>
                        </a:solidFill>
                        <a:effectLst/>
                        <a:latin typeface="Arial"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9737">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100"/>
                        </a:lnSpc>
                        <a:spcBef>
                          <a:spcPct val="0"/>
                        </a:spcBef>
                        <a:spcAft>
                          <a:spcPct val="0"/>
                        </a:spcAft>
                        <a:buClrTx/>
                        <a:buSzTx/>
                        <a:buFontTx/>
                        <a:buNone/>
                        <a:tabLst/>
                      </a:pPr>
                      <a:r>
                        <a:rPr kumimoji="0" lang="ru-RU" altLang="ru-RU" sz="2800" b="1" i="0" u="none" strike="noStrike" cap="none" normalizeH="0" baseline="0" dirty="0">
                          <a:ln>
                            <a:noFill/>
                          </a:ln>
                          <a:solidFill>
                            <a:schemeClr val="tx1"/>
                          </a:solidFill>
                          <a:effectLst/>
                          <a:latin typeface="Times New Roman" pitchFamily="18" charset="0"/>
                          <a:cs typeface="Times New Roman" pitchFamily="18" charset="0"/>
                        </a:rPr>
                        <a:t>Уверенность</a:t>
                      </a:r>
                      <a:endParaRPr kumimoji="0" lang="ru-RU" altLang="ru-RU" sz="2800" b="0" i="0" u="none" strike="noStrike" cap="none" normalizeH="0" baseline="0" dirty="0">
                        <a:ln>
                          <a:noFill/>
                        </a:ln>
                        <a:solidFill>
                          <a:schemeClr val="tx1"/>
                        </a:solidFill>
                        <a:effectLst/>
                        <a:latin typeface="Arial"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400"/>
                        </a:lnSpc>
                        <a:spcBef>
                          <a:spcPct val="0"/>
                        </a:spcBef>
                        <a:spcAft>
                          <a:spcPct val="0"/>
                        </a:spcAft>
                        <a:buClrTx/>
                        <a:buSzTx/>
                        <a:buFontTx/>
                        <a:buNone/>
                        <a:tabLst/>
                      </a:pPr>
                      <a:r>
                        <a:rPr kumimoji="0" lang="ru-RU" altLang="ru-RU" sz="2800" b="0" i="0" u="none" strike="noStrike" cap="none" normalizeH="0" baseline="0" dirty="0">
                          <a:ln>
                            <a:noFill/>
                          </a:ln>
                          <a:solidFill>
                            <a:schemeClr val="tx1"/>
                          </a:solidFill>
                          <a:effectLst/>
                          <a:latin typeface="Times New Roman" pitchFamily="18" charset="0"/>
                          <a:cs typeface="Times New Roman" pitchFamily="18" charset="0"/>
                        </a:rPr>
                        <a:t>Это необходимо студенту. Используйте это чувство, берите риск на себя и гарантируйте ему надежность</a:t>
                      </a:r>
                      <a:endParaRPr kumimoji="0" lang="ru-RU" altLang="ru-RU" sz="2800" b="0" i="0" u="none" strike="noStrike" cap="none" normalizeH="0" baseline="0" dirty="0">
                        <a:ln>
                          <a:noFill/>
                        </a:ln>
                        <a:solidFill>
                          <a:schemeClr val="tx1"/>
                        </a:solidFill>
                        <a:effectLst/>
                        <a:latin typeface="Arial"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159">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100"/>
                        </a:lnSpc>
                        <a:spcBef>
                          <a:spcPct val="0"/>
                        </a:spcBef>
                        <a:spcAft>
                          <a:spcPct val="0"/>
                        </a:spcAft>
                        <a:buClrTx/>
                        <a:buSzTx/>
                        <a:buFontTx/>
                        <a:buNone/>
                        <a:tabLst/>
                      </a:pPr>
                      <a:r>
                        <a:rPr kumimoji="0" lang="ru-RU" altLang="ru-RU" sz="2800" b="1" i="0" u="none" strike="noStrike" cap="none" normalizeH="0" baseline="0">
                          <a:ln>
                            <a:noFill/>
                          </a:ln>
                          <a:solidFill>
                            <a:schemeClr val="tx1"/>
                          </a:solidFill>
                          <a:effectLst/>
                          <a:latin typeface="Times New Roman" pitchFamily="18" charset="0"/>
                          <a:cs typeface="Times New Roman" pitchFamily="18" charset="0"/>
                        </a:rPr>
                        <a:t>Экономить</a:t>
                      </a:r>
                      <a:endParaRPr kumimoji="0" lang="ru-RU" altLang="ru-RU" sz="2800" b="0" i="0" u="none" strike="noStrike" cap="none" normalizeH="0" baseline="0">
                        <a:ln>
                          <a:noFill/>
                        </a:ln>
                        <a:solidFill>
                          <a:schemeClr val="tx1"/>
                        </a:solidFill>
                        <a:effectLst/>
                        <a:latin typeface="Arial"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400"/>
                        </a:lnSpc>
                        <a:spcBef>
                          <a:spcPct val="0"/>
                        </a:spcBef>
                        <a:spcAft>
                          <a:spcPct val="0"/>
                        </a:spcAft>
                        <a:buClrTx/>
                        <a:buSzTx/>
                        <a:buFontTx/>
                        <a:buNone/>
                        <a:tabLst/>
                      </a:pPr>
                      <a:r>
                        <a:rPr kumimoji="0" lang="ru-RU" altLang="ru-RU" sz="2800" b="0" i="0" u="none" strike="noStrike" cap="none" normalizeH="0" baseline="0" dirty="0">
                          <a:ln>
                            <a:noFill/>
                          </a:ln>
                          <a:solidFill>
                            <a:schemeClr val="tx1"/>
                          </a:solidFill>
                          <a:effectLst/>
                          <a:latin typeface="Times New Roman" pitchFamily="18" charset="0"/>
                          <a:cs typeface="Times New Roman" pitchFamily="18" charset="0"/>
                        </a:rPr>
                        <a:t>Студенты хотят экономить не только деньги, но и время, энергию</a:t>
                      </a:r>
                      <a:endParaRPr kumimoji="0" lang="ru-RU" altLang="ru-RU" sz="2800" b="0" i="0" u="none" strike="noStrike" cap="none" normalizeH="0" baseline="0" dirty="0">
                        <a:ln>
                          <a:noFill/>
                        </a:ln>
                        <a:solidFill>
                          <a:schemeClr val="tx1"/>
                        </a:solidFill>
                        <a:effectLst/>
                        <a:latin typeface="Arial"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159">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100"/>
                        </a:lnSpc>
                        <a:spcBef>
                          <a:spcPct val="0"/>
                        </a:spcBef>
                        <a:spcAft>
                          <a:spcPct val="0"/>
                        </a:spcAft>
                        <a:buClrTx/>
                        <a:buSzTx/>
                        <a:buFontTx/>
                        <a:buNone/>
                        <a:tabLst/>
                      </a:pPr>
                      <a:r>
                        <a:rPr kumimoji="0" lang="ru-RU" altLang="ru-RU" sz="2800" b="1" i="0" u="none" strike="noStrike" cap="none" normalizeH="0" baseline="0">
                          <a:ln>
                            <a:noFill/>
                          </a:ln>
                          <a:solidFill>
                            <a:schemeClr val="tx1"/>
                          </a:solidFill>
                          <a:effectLst/>
                          <a:latin typeface="Times New Roman" pitchFamily="18" charset="0"/>
                          <a:cs typeface="Times New Roman" pitchFamily="18" charset="0"/>
                        </a:rPr>
                        <a:t>Вы</a:t>
                      </a:r>
                      <a:endParaRPr kumimoji="0" lang="ru-RU" altLang="ru-RU" sz="2800" b="0" i="0" u="none" strike="noStrike" cap="none" normalizeH="0" baseline="0">
                        <a:ln>
                          <a:noFill/>
                        </a:ln>
                        <a:solidFill>
                          <a:schemeClr val="tx1"/>
                        </a:solidFill>
                        <a:effectLst/>
                        <a:latin typeface="Arial"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400"/>
                        </a:lnSpc>
                        <a:spcBef>
                          <a:spcPct val="0"/>
                        </a:spcBef>
                        <a:spcAft>
                          <a:spcPct val="0"/>
                        </a:spcAft>
                        <a:buClrTx/>
                        <a:buSzTx/>
                        <a:buFontTx/>
                        <a:buNone/>
                        <a:tabLst/>
                      </a:pPr>
                      <a:r>
                        <a:rPr kumimoji="0" lang="ru-RU" altLang="ru-RU" sz="2800" b="0" i="0" u="none" strike="noStrike" cap="none" normalizeH="0" baseline="0" dirty="0">
                          <a:ln>
                            <a:noFill/>
                          </a:ln>
                          <a:solidFill>
                            <a:schemeClr val="tx1"/>
                          </a:solidFill>
                          <a:effectLst/>
                          <a:latin typeface="Times New Roman" pitchFamily="18" charset="0"/>
                          <a:cs typeface="Times New Roman" pitchFamily="18" charset="0"/>
                        </a:rPr>
                        <a:t>Покажите студенту, насколько он для Вас важен, и как Вы для него стараетесь</a:t>
                      </a:r>
                      <a:endParaRPr kumimoji="0" lang="ru-RU" altLang="ru-RU" sz="2800" b="0" i="0" u="none" strike="noStrike" cap="none" normalizeH="0" baseline="0" dirty="0">
                        <a:ln>
                          <a:noFill/>
                        </a:ln>
                        <a:solidFill>
                          <a:schemeClr val="tx1"/>
                        </a:solidFill>
                        <a:effectLst/>
                        <a:latin typeface="Arial"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8859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100"/>
                        </a:lnSpc>
                        <a:spcBef>
                          <a:spcPct val="0"/>
                        </a:spcBef>
                        <a:spcAft>
                          <a:spcPct val="0"/>
                        </a:spcAft>
                        <a:buClrTx/>
                        <a:buSzTx/>
                        <a:buFontTx/>
                        <a:buNone/>
                        <a:tabLst/>
                      </a:pPr>
                      <a:r>
                        <a:rPr kumimoji="0" lang="ru-RU" altLang="ru-RU" sz="2800" b="1" i="0" u="none" strike="noStrike" cap="none" normalizeH="0" baseline="0" dirty="0">
                          <a:ln>
                            <a:noFill/>
                          </a:ln>
                          <a:solidFill>
                            <a:schemeClr val="tx1"/>
                          </a:solidFill>
                          <a:effectLst/>
                          <a:latin typeface="Times New Roman" pitchFamily="18" charset="0"/>
                          <a:cs typeface="Times New Roman" pitchFamily="18" charset="0"/>
                        </a:rPr>
                        <a:t>Будущее</a:t>
                      </a:r>
                      <a:endParaRPr kumimoji="0" lang="ru-RU" altLang="ru-RU" sz="2800" b="0" i="0" u="none" strike="noStrike" cap="none" normalizeH="0" baseline="0" dirty="0">
                        <a:ln>
                          <a:noFill/>
                        </a:ln>
                        <a:solidFill>
                          <a:schemeClr val="tx1"/>
                        </a:solidFill>
                        <a:effectLst/>
                        <a:latin typeface="Arial"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ts val="2400"/>
                        </a:lnSpc>
                        <a:spcBef>
                          <a:spcPct val="0"/>
                        </a:spcBef>
                        <a:spcAft>
                          <a:spcPct val="0"/>
                        </a:spcAft>
                        <a:buClrTx/>
                        <a:buSzTx/>
                        <a:buFontTx/>
                        <a:buNone/>
                        <a:tabLst/>
                      </a:pPr>
                      <a:r>
                        <a:rPr kumimoji="0" lang="ru-RU" altLang="ru-RU" sz="2800" b="0" i="0" u="none" strike="noStrike" cap="none" normalizeH="0" baseline="0" dirty="0">
                          <a:ln>
                            <a:noFill/>
                          </a:ln>
                          <a:solidFill>
                            <a:schemeClr val="tx1"/>
                          </a:solidFill>
                          <a:effectLst/>
                          <a:latin typeface="Times New Roman" pitchFamily="18" charset="0"/>
                          <a:cs typeface="Times New Roman" pitchFamily="18" charset="0"/>
                        </a:rPr>
                        <a:t>Это слово способствует возникновению доверия. Когда Вы думаете о будущем, это доказывает студенту, что Вы заинтересованы в долгосрочном сотрудничестве и сейчас у вас серьезные намерения</a:t>
                      </a:r>
                      <a:endParaRPr kumimoji="0" lang="ru-RU" altLang="ru-RU" sz="2800" b="0" i="0" u="none" strike="noStrike" cap="none" normalizeH="0" baseline="0" dirty="0">
                        <a:ln>
                          <a:noFill/>
                        </a:ln>
                        <a:solidFill>
                          <a:schemeClr val="tx1"/>
                        </a:solidFill>
                        <a:effectLst/>
                        <a:latin typeface="Arial"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627</Words>
  <Application>Microsoft Office PowerPoint</Application>
  <PresentationFormat>Широкоэкранный</PresentationFormat>
  <Paragraphs>56</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Calibri Light</vt:lpstr>
      <vt:lpstr>Monotype Corsiva</vt:lpstr>
      <vt:lpstr>Times New Roman</vt:lpstr>
      <vt:lpstr>Wingdings</vt:lpstr>
      <vt:lpstr>Тема Office</vt:lpstr>
      <vt:lpstr>Методы и приемы преподавания</vt:lpstr>
      <vt:lpstr>Эффективность педагогического взаимодействия зависит от:</vt:lpstr>
      <vt:lpstr>Методы обучения</vt:lpstr>
      <vt:lpstr>Приемы привлечения внимания</vt:lpstr>
      <vt:lpstr>Приемы привлечения внимания</vt:lpstr>
      <vt:lpstr>Презентация PowerPoint</vt:lpstr>
      <vt:lpstr>Ничто так не способствует развитию сонливости и лени как дурной спертый воздух и духота в классе К.Д. Ушинский</vt:lpstr>
      <vt:lpstr>Как увлечь своим предметом?</vt:lpstr>
      <vt:lpstr>Как увлечь своим предметом?</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Виктор</dc:creator>
  <cp:lastModifiedBy>Виктор</cp:lastModifiedBy>
  <cp:revision>14</cp:revision>
  <dcterms:created xsi:type="dcterms:W3CDTF">2022-11-02T14:22:33Z</dcterms:created>
  <dcterms:modified xsi:type="dcterms:W3CDTF">2023-01-18T14:10:23Z</dcterms:modified>
</cp:coreProperties>
</file>