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300" r:id="rId6"/>
    <p:sldId id="314" r:id="rId7"/>
    <p:sldId id="330" r:id="rId8"/>
    <p:sldId id="308" r:id="rId9"/>
    <p:sldId id="315" r:id="rId10"/>
    <p:sldId id="316" r:id="rId11"/>
    <p:sldId id="331" r:id="rId12"/>
    <p:sldId id="310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8" r:id="rId23"/>
    <p:sldId id="326" r:id="rId24"/>
    <p:sldId id="327" r:id="rId25"/>
    <p:sldId id="332" r:id="rId26"/>
    <p:sldId id="329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zrincoop@outlook.com" userId="172fdf8d7af021bb" providerId="LiveId" clId="{4E5151F0-B4C3-4DE0-9DF7-F332AED1C065}"/>
    <pc:docChg chg="custSel addSld modSld">
      <pc:chgData name="nezrincoop@outlook.com" userId="172fdf8d7af021bb" providerId="LiveId" clId="{4E5151F0-B4C3-4DE0-9DF7-F332AED1C065}" dt="2022-12-21T15:07:31.906" v="41" actId="1076"/>
      <pc:docMkLst>
        <pc:docMk/>
      </pc:docMkLst>
      <pc:sldChg chg="addSp modSp mod">
        <pc:chgData name="nezrincoop@outlook.com" userId="172fdf8d7af021bb" providerId="LiveId" clId="{4E5151F0-B4C3-4DE0-9DF7-F332AED1C065}" dt="2022-12-21T15:03:26.265" v="11" actId="14100"/>
        <pc:sldMkLst>
          <pc:docMk/>
          <pc:sldMk cId="1967652744" sldId="327"/>
        </pc:sldMkLst>
        <pc:picChg chg="mod">
          <ac:chgData name="nezrincoop@outlook.com" userId="172fdf8d7af021bb" providerId="LiveId" clId="{4E5151F0-B4C3-4DE0-9DF7-F332AED1C065}" dt="2022-12-21T15:03:03.779" v="2" actId="14100"/>
          <ac:picMkLst>
            <pc:docMk/>
            <pc:sldMk cId="1967652744" sldId="327"/>
            <ac:picMk id="15" creationId="{49273EEB-8157-E58E-3F87-91A2696AC42F}"/>
          </ac:picMkLst>
        </pc:picChg>
        <pc:picChg chg="add mod">
          <ac:chgData name="nezrincoop@outlook.com" userId="172fdf8d7af021bb" providerId="LiveId" clId="{4E5151F0-B4C3-4DE0-9DF7-F332AED1C065}" dt="2022-12-21T15:03:26.265" v="11" actId="14100"/>
          <ac:picMkLst>
            <pc:docMk/>
            <pc:sldMk cId="1967652744" sldId="327"/>
            <ac:picMk id="17" creationId="{21170EBE-B4B5-9681-53B2-3A3FBF803B7A}"/>
          </ac:picMkLst>
        </pc:picChg>
      </pc:sldChg>
      <pc:sldChg chg="addSp delSp modSp new mod modClrScheme chgLayout">
        <pc:chgData name="nezrincoop@outlook.com" userId="172fdf8d7af021bb" providerId="LiveId" clId="{4E5151F0-B4C3-4DE0-9DF7-F332AED1C065}" dt="2022-12-21T15:07:31.906" v="41" actId="1076"/>
        <pc:sldMkLst>
          <pc:docMk/>
          <pc:sldMk cId="752261825" sldId="332"/>
        </pc:sldMkLst>
        <pc:spChg chg="del mod ord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2" creationId="{E6430CC7-1808-42DF-A6F3-2EF4E294CA9D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3" creationId="{8B9AC593-9189-63FE-7A23-5E7BEC8267FF}"/>
          </ac:spMkLst>
        </pc:spChg>
        <pc:spChg chg="del mod ord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4" creationId="{93D93973-8A16-4264-6AAE-B73F6CD7C562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5" creationId="{BC92609E-0CDB-90B8-B02C-1ECD9B8E3A83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6" creationId="{10EFD4DA-10BB-8768-3B70-B509AF1209B8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7" creationId="{340C6BB9-F5E6-124D-4FDA-0FC197E2DFEB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8" creationId="{EBB5FDA2-3A01-BE40-AE94-B1C4C084EBC6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9" creationId="{AAAFC3AF-CB37-8D1B-5268-82E427FA67A0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10" creationId="{06F8F434-4682-2593-1518-BB0F6658858C}"/>
          </ac:spMkLst>
        </pc:spChg>
        <pc:spChg chg="del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11" creationId="{FD815413-DC61-4D63-7792-DE55D8786D42}"/>
          </ac:spMkLst>
        </pc:spChg>
        <pc:spChg chg="del mod ord">
          <ac:chgData name="nezrincoop@outlook.com" userId="172fdf8d7af021bb" providerId="LiveId" clId="{4E5151F0-B4C3-4DE0-9DF7-F332AED1C065}" dt="2022-12-21T15:07:14.818" v="18" actId="478"/>
          <ac:spMkLst>
            <pc:docMk/>
            <pc:sldMk cId="752261825" sldId="332"/>
            <ac:spMk id="12" creationId="{8CB2F2CD-1025-B974-3AEF-EE8598F76A57}"/>
          </ac:spMkLst>
        </pc:spChg>
        <pc:spChg chg="del mod ord">
          <ac:chgData name="nezrincoop@outlook.com" userId="172fdf8d7af021bb" providerId="LiveId" clId="{4E5151F0-B4C3-4DE0-9DF7-F332AED1C065}" dt="2022-12-21T15:07:13.419" v="17" actId="478"/>
          <ac:spMkLst>
            <pc:docMk/>
            <pc:sldMk cId="752261825" sldId="332"/>
            <ac:spMk id="13" creationId="{1A1F0FA0-C896-CA39-D106-E2105531CF5F}"/>
          </ac:spMkLst>
        </pc:spChg>
        <pc:spChg chg="mod ord">
          <ac:chgData name="nezrincoop@outlook.com" userId="172fdf8d7af021bb" providerId="LiveId" clId="{4E5151F0-B4C3-4DE0-9DF7-F332AED1C065}" dt="2022-12-21T15:07:03.876" v="13" actId="700"/>
          <ac:spMkLst>
            <pc:docMk/>
            <pc:sldMk cId="752261825" sldId="332"/>
            <ac:spMk id="14" creationId="{569C96BD-E6F9-CEBC-778D-EC423814DA6B}"/>
          </ac:spMkLst>
        </pc:spChg>
        <pc:spChg chg="add mod ord">
          <ac:chgData name="nezrincoop@outlook.com" userId="172fdf8d7af021bb" providerId="LiveId" clId="{4E5151F0-B4C3-4DE0-9DF7-F332AED1C065}" dt="2022-12-21T15:07:31.906" v="41" actId="1076"/>
          <ac:spMkLst>
            <pc:docMk/>
            <pc:sldMk cId="752261825" sldId="332"/>
            <ac:spMk id="15" creationId="{E6ADD85E-0A65-957E-C582-E45AC98B5C7C}"/>
          </ac:spMkLst>
        </pc:spChg>
        <pc:spChg chg="add del mod ord">
          <ac:chgData name="nezrincoop@outlook.com" userId="172fdf8d7af021bb" providerId="LiveId" clId="{4E5151F0-B4C3-4DE0-9DF7-F332AED1C065}" dt="2022-12-21T15:07:06.710" v="14"/>
          <ac:spMkLst>
            <pc:docMk/>
            <pc:sldMk cId="752261825" sldId="332"/>
            <ac:spMk id="16" creationId="{162B712D-1B96-24C7-D51C-85C9C12AD950}"/>
          </ac:spMkLst>
        </pc:spChg>
        <pc:picChg chg="add mod">
          <ac:chgData name="nezrincoop@outlook.com" userId="172fdf8d7af021bb" providerId="LiveId" clId="{4E5151F0-B4C3-4DE0-9DF7-F332AED1C065}" dt="2022-12-21T15:07:11.551" v="16" actId="1076"/>
          <ac:picMkLst>
            <pc:docMk/>
            <pc:sldMk cId="752261825" sldId="332"/>
            <ac:picMk id="17" creationId="{8787A5B3-6840-B268-F10F-2706BFA4B91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40CD49-2D64-4173-906A-2F9739BE54B0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5848-692B-495B-A89D-EE73E16D2DDD}" type="datetime1">
              <a:rPr lang="ru-RU" smtClean="0"/>
              <a:pPr/>
              <a:t>21.12.2022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8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3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1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рисунок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Дата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др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27" name="Дата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4" name="Текст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ата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4" name="Рисунок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7" name="Рисунок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0" name="Рисунок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3" name="Рисунок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8" name="Объект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9" name="Объект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42" name="Объект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8" name="Текст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роблема и 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8" name="Рисунок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9" name="Рисунок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0" name="Рисунок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курен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238" y="2220887"/>
            <a:ext cx="10271524" cy="1208112"/>
          </a:xfrm>
        </p:spPr>
        <p:txBody>
          <a:bodyPr rtlCol="0">
            <a:noAutofit/>
          </a:bodyPr>
          <a:lstStyle/>
          <a:p>
            <a:pPr algn="ctr" rtl="0"/>
            <a:r>
              <a:rPr lang="ru-RU" sz="4400" dirty="0"/>
              <a:t>Тема: «Организация деятельности аптеки и ее структурных подразделений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3482" y="4754669"/>
            <a:ext cx="4094842" cy="647673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Муршудова Нэзрин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Ильхамовна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Проверила: Казакова Елена Николаевна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4FB9D-470C-AF58-3EFD-64F0699FBF11}"/>
              </a:ext>
            </a:extLst>
          </p:cNvPr>
          <p:cNvSpPr txBox="1"/>
          <p:nvPr/>
        </p:nvSpPr>
        <p:spPr>
          <a:xfrm>
            <a:off x="1595718" y="233082"/>
            <a:ext cx="86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8958-4687-8DF4-F525-EE5C94B38B98}"/>
              </a:ext>
            </a:extLst>
          </p:cNvPr>
          <p:cNvSpPr txBox="1"/>
          <p:nvPr/>
        </p:nvSpPr>
        <p:spPr>
          <a:xfrm>
            <a:off x="1382239" y="140749"/>
            <a:ext cx="9670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В.Ф.Войно-Ясенецкого»Министерство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Здравоохранения Российской Федерации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679A2-C446-82E8-453D-88695DEF801F}"/>
              </a:ext>
            </a:extLst>
          </p:cNvPr>
          <p:cNvSpPr txBox="1"/>
          <p:nvPr/>
        </p:nvSpPr>
        <p:spPr>
          <a:xfrm>
            <a:off x="4625788" y="3428999"/>
            <a:ext cx="2940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Фармация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16713-A399-5A55-EA99-77CA56D86B93}"/>
              </a:ext>
            </a:extLst>
          </p:cNvPr>
          <p:cNvSpPr txBox="1"/>
          <p:nvPr/>
        </p:nvSpPr>
        <p:spPr>
          <a:xfrm>
            <a:off x="4715435" y="5987043"/>
            <a:ext cx="23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Красноярск,2022г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586A2-6925-1A3F-F286-F709B30F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452437"/>
            <a:ext cx="581361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Материальная комната для препаратов льготного обеспечения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AE3A38-75DD-2BCA-0043-F1653A82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10</a:t>
            </a:fld>
            <a:endParaRPr lang="ru-RU" noProof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911996-C91B-1280-5F61-F428FA64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41" y="98537"/>
            <a:ext cx="5463988" cy="63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9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58246-4067-AFFB-8219-C30CA396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991" y="102674"/>
            <a:ext cx="5005466" cy="1325563"/>
          </a:xfrm>
        </p:spPr>
        <p:txBody>
          <a:bodyPr/>
          <a:lstStyle/>
          <a:p>
            <a:pPr algn="ctr"/>
            <a:r>
              <a:rPr lang="ru-RU" dirty="0"/>
              <a:t>Материальная комната №2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2B037C-A33E-99D8-BE10-48F4794513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371" b="3371"/>
          <a:stretch/>
        </p:blipFill>
        <p:spPr>
          <a:xfrm>
            <a:off x="653282" y="1428237"/>
            <a:ext cx="5567442" cy="496196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84D5C1-8591-8DE9-FB23-52164C27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11</a:t>
            </a:fld>
            <a:endParaRPr lang="ru-RU" noProof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DC4DD6-9A5D-854A-B6A5-1A76246B1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83" y="1428237"/>
            <a:ext cx="5133076" cy="49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6CBDD-A4C4-11C3-BC69-BA107911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Шкаф для хранения наружных ЛП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93FB98-B8D7-50F9-14BA-0B6D9CCCA9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074" b="2074"/>
          <a:stretch/>
        </p:blipFill>
        <p:spPr>
          <a:xfrm>
            <a:off x="231761" y="891988"/>
            <a:ext cx="5611906" cy="5204012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5841C2-4BB6-4F0D-270B-12435C7F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41127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E9330-92F5-EF1A-F7B9-7D91CC92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79" y="909637"/>
            <a:ext cx="5514617" cy="1325563"/>
          </a:xfrm>
        </p:spPr>
        <p:txBody>
          <a:bodyPr/>
          <a:lstStyle/>
          <a:p>
            <a:pPr algn="ctr"/>
            <a:r>
              <a:rPr lang="ru-RU" dirty="0"/>
              <a:t>Шкаф для хранения внутренних ЛП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51154A-0416-40E5-71CF-24B0F97CB0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806" r="5806"/>
          <a:stretch/>
        </p:blipFill>
        <p:spPr>
          <a:xfrm>
            <a:off x="581204" y="1340224"/>
            <a:ext cx="4953000" cy="4572000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631DF6-C950-71A4-FDE9-99F49381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4600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53E61-5E18-B748-6D15-2A88B0DD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28" y="261703"/>
            <a:ext cx="5005466" cy="1325563"/>
          </a:xfrm>
        </p:spPr>
        <p:txBody>
          <a:bodyPr/>
          <a:lstStyle/>
          <a:p>
            <a:r>
              <a:rPr lang="ru-RU" dirty="0"/>
              <a:t>Шкаф для хранения инъекционных ЛП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3AF9C3-C154-9E48-7BF6-A4A20201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14</a:t>
            </a:fld>
            <a:endParaRPr lang="ru-RU" noProof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824790-80E5-A82F-3DD3-91A4A0BF2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459" y="1670050"/>
            <a:ext cx="7032812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2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3B38E-A8EA-01A9-401F-83A8CFAF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464" y="1214156"/>
            <a:ext cx="50054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Шкаф для хранения перевязочного материала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71CAC-EE5A-A28B-ABB7-4165B092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15</a:t>
            </a:fld>
            <a:endParaRPr lang="ru-RU" noProof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611789-4B57-4EA6-F958-3108E6C0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0" y="1420344"/>
            <a:ext cx="6222787" cy="42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7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61BA5-D7C1-0D5D-5650-CAAADFD4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675" y="764507"/>
            <a:ext cx="5005466" cy="1325563"/>
          </a:xfrm>
        </p:spPr>
        <p:txBody>
          <a:bodyPr/>
          <a:lstStyle/>
          <a:p>
            <a:pPr algn="ctr"/>
            <a:r>
              <a:rPr lang="ru-RU" dirty="0"/>
              <a:t>Шкаф для хранения резиновых изделий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53B0C9-9FB3-C2CA-731D-4FE90CE314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605" b="4605"/>
          <a:stretch/>
        </p:blipFill>
        <p:spPr>
          <a:xfrm>
            <a:off x="333532" y="885860"/>
            <a:ext cx="5926364" cy="5470489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2F0B3D-D0E3-1690-FED0-6EF61865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7123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957D381-A6A5-8E7E-7752-6546A886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98" y="365125"/>
            <a:ext cx="55340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Шкаф для хранения лекарственного растительного сырья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2927FC-E4DD-933F-014A-B05A36B7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17</a:t>
            </a:fld>
            <a:endParaRPr lang="ru-RU" noProof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BCB456-4735-9117-9C9A-E9BDBBD1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42" y="1690688"/>
            <a:ext cx="6391660" cy="44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2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D0186-C1BD-C84F-8AA3-C27A5713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97" y="136525"/>
            <a:ext cx="9698101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Шкаф для хранения </a:t>
            </a:r>
            <a:r>
              <a:rPr lang="ru-RU" dirty="0" err="1"/>
              <a:t>парафармацевтической</a:t>
            </a:r>
            <a:r>
              <a:rPr lang="ru-RU" dirty="0"/>
              <a:t> продукции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F8B556B-F37D-4556-7568-B1A05A9C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18</a:t>
            </a:fld>
            <a:endParaRPr lang="ru-RU" noProof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81C10D-9524-BE22-C47D-3E42C751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71" y="1578454"/>
            <a:ext cx="7727857" cy="49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6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E9A89-A47B-28EB-1699-832F9AE4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257" y="194795"/>
            <a:ext cx="8308572" cy="1325563"/>
          </a:xfrm>
        </p:spPr>
        <p:txBody>
          <a:bodyPr/>
          <a:lstStyle/>
          <a:p>
            <a:pPr algn="ctr"/>
            <a:r>
              <a:rPr lang="ru-RU" dirty="0"/>
              <a:t>Карантинная зона хранения ЛП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C0DC120-2189-7F7C-9CD0-B6BECAC5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19</a:t>
            </a:fld>
            <a:endParaRPr lang="ru-RU" noProof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EC912C-598C-2407-6F7B-E816166F3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958" y="1626667"/>
            <a:ext cx="5873171" cy="491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3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116" y="136525"/>
            <a:ext cx="7287768" cy="1325563"/>
          </a:xfrm>
        </p:spPr>
        <p:txBody>
          <a:bodyPr rtlCol="0"/>
          <a:lstStyle/>
          <a:p>
            <a:pPr algn="ctr" rtl="0"/>
            <a:r>
              <a:rPr lang="ru-RU" dirty="0"/>
              <a:t>Вывеска аптеки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A685FB-BF50-9164-91FD-D1721B1C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852" y="1116713"/>
            <a:ext cx="8328296" cy="55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1C8537D-926A-E4BA-E127-87BA6977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20</a:t>
            </a:fld>
            <a:endParaRPr lang="ru-RU" noProof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AB0EFB-CF96-556B-6C05-409A6B48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99" y="1615888"/>
            <a:ext cx="9391650" cy="4648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3C7740-DC79-CCA2-4F19-37A5407223C9}"/>
              </a:ext>
            </a:extLst>
          </p:cNvPr>
          <p:cNvSpPr txBox="1"/>
          <p:nvPr/>
        </p:nvSpPr>
        <p:spPr>
          <a:xfrm>
            <a:off x="2129118" y="169338"/>
            <a:ext cx="7933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134038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B410C-0A08-BCC5-9438-8EF8F103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500" y="136525"/>
            <a:ext cx="5386078" cy="1325563"/>
          </a:xfrm>
        </p:spPr>
        <p:txBody>
          <a:bodyPr/>
          <a:lstStyle/>
          <a:p>
            <a:pPr algn="ctr"/>
            <a:r>
              <a:rPr lang="ru-RU" dirty="0"/>
              <a:t>Холодильник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B616CA0-E4DE-6D49-1919-5DD1E5D6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21</a:t>
            </a:fld>
            <a:endParaRPr lang="ru-RU" noProof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273EEB-8157-E58E-3F87-91A2696AC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34" y="1160088"/>
            <a:ext cx="6574831" cy="5043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170EBE-B4B5-9681-53B2-3A3FBF80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88" y="1160088"/>
            <a:ext cx="4916459" cy="50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5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8787A5B3-6840-B268-F10F-2706BFA4B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643" y="1342592"/>
            <a:ext cx="6371228" cy="5150283"/>
          </a:xfrm>
          <a:prstGeom prst="rect">
            <a:avLst/>
          </a:prstGeom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6ADD85E-0A65-957E-C582-E45AC98B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47" y="136525"/>
            <a:ext cx="10515600" cy="1325563"/>
          </a:xfrm>
        </p:spPr>
        <p:txBody>
          <a:bodyPr/>
          <a:lstStyle/>
          <a:p>
            <a:r>
              <a:rPr lang="ru-RU" dirty="0"/>
              <a:t>Тара для сбора отходов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69C96BD-E6F9-CEBC-778D-EC423814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22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52261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42">
            <a:extLst>
              <a:ext uri="{FF2B5EF4-FFF2-40B4-BE49-F238E27FC236}">
                <a16:creationId xmlns:a16="http://schemas.microsoft.com/office/drawing/2014/main" id="{ECB7959A-1C13-6433-7A59-51258B7E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50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6548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D3B55-0AC5-E464-A723-9D5A038B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850" y="127187"/>
            <a:ext cx="7287768" cy="1325563"/>
          </a:xfrm>
        </p:spPr>
        <p:txBody>
          <a:bodyPr/>
          <a:lstStyle/>
          <a:p>
            <a:pPr algn="ctr"/>
            <a:r>
              <a:rPr lang="ru-RU" dirty="0"/>
              <a:t>Торговый зал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2C642D-B13D-C620-9E0D-0DA78AA6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5688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356E01-050D-B004-D28D-6C03641C5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0" t="18910" r="10112" b="2229"/>
          <a:stretch/>
        </p:blipFill>
        <p:spPr>
          <a:xfrm>
            <a:off x="0" y="1602628"/>
            <a:ext cx="6046734" cy="42796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6D57A2-B50D-8F17-64D1-F127B8B13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4" t="10583" r="9722" b="12834"/>
          <a:stretch/>
        </p:blipFill>
        <p:spPr>
          <a:xfrm>
            <a:off x="6145268" y="1506864"/>
            <a:ext cx="5647227" cy="44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A136571-F9BD-3D09-C847-12E20FBC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Комната отдыха персонала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75966A-4742-1577-6CF6-6B90DFBF0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"/>
              <a:t>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8AFFC2-43A2-9133-C975-7DB65F16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67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371AE5-1BAB-2987-914E-26A4C3D9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3" y="1211263"/>
            <a:ext cx="4046934" cy="5395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694A15-D985-D3AD-DB81-660187B84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962" y="1211263"/>
            <a:ext cx="3657740" cy="53959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941E76-8C4E-3803-AE48-5C4159CA0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397" y="1211263"/>
            <a:ext cx="3571056" cy="53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841" y="176866"/>
            <a:ext cx="4602318" cy="1325563"/>
          </a:xfrm>
        </p:spPr>
        <p:txBody>
          <a:bodyPr rtlCol="0"/>
          <a:lstStyle/>
          <a:p>
            <a:pPr algn="ctr" rtl="0"/>
            <a:r>
              <a:rPr lang="ru-RU" dirty="0"/>
              <a:t>Рабочее место фармацевта</a:t>
            </a:r>
          </a:p>
        </p:txBody>
      </p:sp>
      <p:sp>
        <p:nvSpPr>
          <p:cNvPr id="36" name="Номер слайда 35">
            <a:extLst>
              <a:ext uri="{FF2B5EF4-FFF2-40B4-BE49-F238E27FC236}">
                <a16:creationId xmlns:a16="http://schemas.microsoft.com/office/drawing/2014/main" id="{AC12BBEE-57EB-45AB-B1F9-947F7072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DFC6BE-F18E-2BAB-9AF1-B3914B8BD2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1617" r="1503" b="32731"/>
          <a:stretch/>
        </p:blipFill>
        <p:spPr>
          <a:xfrm>
            <a:off x="2269048" y="1626297"/>
            <a:ext cx="7653904" cy="47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ADB62906-9ECB-5B41-BE6E-8F199FC9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Информационный стенд для посетителя</a:t>
            </a: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6EA3B4DF-5528-9B3A-1ED5-A99E4FA8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E1548741-5EDD-6F4F-09E7-198D03E7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6</a:t>
            </a:fld>
            <a:endParaRPr lang="ru-RU" noProof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3E1E0F-359F-15D8-2A93-9D6FFB25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2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51829-2AC1-9EF6-3201-19AFFDC6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789" y="-106900"/>
            <a:ext cx="5005466" cy="1325563"/>
          </a:xfrm>
        </p:spPr>
        <p:txBody>
          <a:bodyPr>
            <a:normAutofit/>
          </a:bodyPr>
          <a:lstStyle/>
          <a:p>
            <a:r>
              <a:rPr lang="ru-RU" sz="3200" dirty="0"/>
              <a:t>Шкафы для хранения уборочного инвентаря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4D5B25-A9FB-7095-553D-C1B50A91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7</a:t>
            </a:fld>
            <a:endParaRPr lang="ru-RU" noProof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DB790D-2D5E-6E5B-8B0C-95214810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9" y="1066330"/>
            <a:ext cx="3146550" cy="54448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890AF6-D714-CE48-C4C4-65BC38C8D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70" y="1066330"/>
            <a:ext cx="5096373" cy="28092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AF31FB-DAC3-E51D-EDD7-D3C9E9FFE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35"/>
          <a:stretch/>
        </p:blipFill>
        <p:spPr>
          <a:xfrm>
            <a:off x="5011269" y="4030397"/>
            <a:ext cx="5096373" cy="24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4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B1816-7E19-F1AE-C8CB-E7E652CD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Студент в санитарной одежде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0D4C9-6989-1E89-933F-CD52ADEF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8</a:t>
            </a:fld>
            <a:endParaRPr lang="ru-RU" noProof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E8ABE7-E6FB-EECA-9FB9-44E2C24B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99" y="315352"/>
            <a:ext cx="4667670" cy="62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5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136525"/>
            <a:ext cx="4638676" cy="741363"/>
          </a:xfrm>
        </p:spPr>
        <p:txBody>
          <a:bodyPr rtlCol="0"/>
          <a:lstStyle/>
          <a:p>
            <a:pPr rtl="0"/>
            <a:r>
              <a:rPr lang="ru-RU" dirty="0"/>
              <a:t>Санузел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A43E77-83FF-4D98-9F98-E567BE6C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88B6F7-2B3F-F3CB-24BE-81B56ED85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316" y="1205190"/>
            <a:ext cx="3863368" cy="51511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FAED3-8C8D-068A-9F45-CC24E7C01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5190"/>
            <a:ext cx="3863368" cy="51511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49AB75-A7AE-20D9-89CE-BA35148C2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632" y="1205190"/>
            <a:ext cx="3863368" cy="51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35_TF66722518_Win32" id="{6E52A5AA-0C65-45B2-922E-8FDD7390C7B3}" vid="{6BCDB47F-9CA3-46F2-B234-57F86820E71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презентация о продажах</Template>
  <TotalTime>338</TotalTime>
  <Words>163</Words>
  <Application>Microsoft Office PowerPoint</Application>
  <PresentationFormat>Широкоэкранный</PresentationFormat>
  <Paragraphs>55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Source Sans Pro Light</vt:lpstr>
      <vt:lpstr>Times New Roman</vt:lpstr>
      <vt:lpstr>Тема Office</vt:lpstr>
      <vt:lpstr>Тема: «Организация деятельности аптеки и ее структурных подразделений</vt:lpstr>
      <vt:lpstr>Вывеска аптеки</vt:lpstr>
      <vt:lpstr>Торговый зал</vt:lpstr>
      <vt:lpstr>Комната отдыха персонала</vt:lpstr>
      <vt:lpstr>Рабочее место фармацевта</vt:lpstr>
      <vt:lpstr>Информационный стенд для посетителя</vt:lpstr>
      <vt:lpstr>Шкафы для хранения уборочного инвентаря </vt:lpstr>
      <vt:lpstr>Студент в санитарной одежде</vt:lpstr>
      <vt:lpstr>Санузел</vt:lpstr>
      <vt:lpstr>Материальная комната для препаратов льготного обеспечения</vt:lpstr>
      <vt:lpstr>Материальная комната №2</vt:lpstr>
      <vt:lpstr>Шкаф для хранения наружных ЛП</vt:lpstr>
      <vt:lpstr>Шкаф для хранения внутренних ЛП</vt:lpstr>
      <vt:lpstr>Шкаф для хранения инъекционных ЛП</vt:lpstr>
      <vt:lpstr>Шкаф для хранения перевязочного материала</vt:lpstr>
      <vt:lpstr>Шкаф для хранения резиновых изделий</vt:lpstr>
      <vt:lpstr>Шкаф для хранения лекарственного растительного сырья</vt:lpstr>
      <vt:lpstr>Шкаф для хранения парафармацевтической продукции</vt:lpstr>
      <vt:lpstr>Карантинная зона хранения ЛП</vt:lpstr>
      <vt:lpstr>Презентация PowerPoint</vt:lpstr>
      <vt:lpstr>Холодильник</vt:lpstr>
      <vt:lpstr>Тара для сбора отходов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«Организация деятельности аптеки и ее структурных подразделений</dc:title>
  <dc:creator>nezrincoop@outlook.com</dc:creator>
  <cp:lastModifiedBy>nezrincoop@outlook.com</cp:lastModifiedBy>
  <cp:revision>1</cp:revision>
  <dcterms:created xsi:type="dcterms:W3CDTF">2022-12-21T09:29:33Z</dcterms:created>
  <dcterms:modified xsi:type="dcterms:W3CDTF">2022-12-21T15:07:42Z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