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C58-3A2C-4C8B-BCCE-DEC01605BB71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E3A4-796E-49A9-91B3-E252135DA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8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C58-3A2C-4C8B-BCCE-DEC01605BB71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E3A4-796E-49A9-91B3-E252135DA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96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C58-3A2C-4C8B-BCCE-DEC01605BB71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E3A4-796E-49A9-91B3-E252135DA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32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C58-3A2C-4C8B-BCCE-DEC01605BB71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E3A4-796E-49A9-91B3-E252135DA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73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C58-3A2C-4C8B-BCCE-DEC01605BB71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E3A4-796E-49A9-91B3-E252135DA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66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C58-3A2C-4C8B-BCCE-DEC01605BB71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E3A4-796E-49A9-91B3-E252135DA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89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C58-3A2C-4C8B-BCCE-DEC01605BB71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E3A4-796E-49A9-91B3-E252135DA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69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C58-3A2C-4C8B-BCCE-DEC01605BB71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E3A4-796E-49A9-91B3-E252135DA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20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C58-3A2C-4C8B-BCCE-DEC01605BB71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E3A4-796E-49A9-91B3-E252135DA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71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C58-3A2C-4C8B-BCCE-DEC01605BB71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E3A4-796E-49A9-91B3-E252135DA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83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C58-3A2C-4C8B-BCCE-DEC01605BB71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E3A4-796E-49A9-91B3-E252135DA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12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D2C58-3A2C-4C8B-BCCE-DEC01605BB71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2E3A4-796E-49A9-91B3-E252135DA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26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 Лекция №27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«Технология изготовления суппозиториев»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63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изготовления суппозиториев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выкатывания </a:t>
            </a:r>
            <a:r>
              <a:rPr lang="ru-RU" dirty="0"/>
              <a:t>(ручное формование).</a:t>
            </a:r>
          </a:p>
          <a:p>
            <a:pPr lvl="0"/>
            <a:r>
              <a:rPr lang="ru-RU" dirty="0" smtClean="0"/>
              <a:t>выливания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прессования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47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Технология изготовления суппозиториев</a:t>
            </a:r>
            <a:br>
              <a:rPr lang="ru-RU" dirty="0" smtClean="0"/>
            </a:br>
            <a:r>
              <a:rPr lang="ru-RU" dirty="0" smtClean="0"/>
              <a:t>выкатыванием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6497" y="1961804"/>
            <a:ext cx="2452254" cy="1147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Изготовление </a:t>
            </a:r>
            <a:r>
              <a:rPr lang="ru-RU" dirty="0" err="1" smtClean="0"/>
              <a:t>суппозиторной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массы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609802" y="2387831"/>
            <a:ext cx="1151312" cy="411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131" y="2094807"/>
            <a:ext cx="2028305" cy="1346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бруска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 flipH="1" flipV="1">
            <a:off x="6870470" y="2776451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1164" y="2261062"/>
            <a:ext cx="1862051" cy="11804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Разрезание бруска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6816436" y="2676698"/>
            <a:ext cx="1454728" cy="432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9177251" y="3275215"/>
            <a:ext cx="58189" cy="1662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9277004" y="3441469"/>
            <a:ext cx="249381" cy="1180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956666" y="4605251"/>
            <a:ext cx="3082636" cy="12967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суппозиториев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22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Изготовление суппозиториев выливанием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Для расчёта необходимого количества основы нельзя просто вычитать из общей массы массу ЛВ, т.к. плотность у них разная. Поэтому при расчётах пользуются коэффициентами замещения ЛВ.</a:t>
            </a:r>
          </a:p>
          <a:p>
            <a:r>
              <a:rPr lang="ru-RU" u="sng" dirty="0"/>
              <a:t>Существует 2 типа коэффициентов замещения:</a:t>
            </a:r>
            <a:endParaRPr lang="ru-RU" dirty="0"/>
          </a:p>
          <a:p>
            <a:pPr lvl="0"/>
            <a:r>
              <a:rPr lang="ru-RU" dirty="0"/>
              <a:t>Прямой (Е</a:t>
            </a:r>
            <a:r>
              <a:rPr lang="ru-RU" baseline="-25000" dirty="0"/>
              <a:t>ж</a:t>
            </a:r>
            <a:r>
              <a:rPr lang="ru-RU" dirty="0"/>
              <a:t>) – показывает количество ЛВ, занимающего такой же объём, что и 1 г жировой основы.</a:t>
            </a:r>
          </a:p>
          <a:p>
            <a:pPr lvl="0"/>
            <a:r>
              <a:rPr lang="ru-RU" dirty="0"/>
              <a:t>Обратный (</a:t>
            </a:r>
            <a:r>
              <a:rPr lang="ru-RU" baseline="30000" dirty="0"/>
              <a:t>1</a:t>
            </a:r>
            <a:r>
              <a:rPr lang="ru-RU" dirty="0"/>
              <a:t>/Е</a:t>
            </a:r>
            <a:r>
              <a:rPr lang="ru-RU" baseline="-25000" dirty="0"/>
              <a:t>ж</a:t>
            </a:r>
            <a:r>
              <a:rPr lang="ru-RU" dirty="0"/>
              <a:t>) – показывает количество жировой основы, занимающей такой же объём, что и 1 г ЛВ (пользоваться удобнее, т.е. обратный коэффициент замещения нужно умножить на количество ЛВ).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Расчёт основы с учётом коэффициента замещения проводят, если содержание ЛВ &gt; 5% или равно 5%.</a:t>
            </a:r>
          </a:p>
          <a:p>
            <a:r>
              <a:rPr lang="ru-RU" dirty="0"/>
              <a:t>Если ЛВ до 5%, то расчёты </a:t>
            </a:r>
            <a:r>
              <a:rPr lang="ru-RU" dirty="0" smtClean="0"/>
              <a:t>не нужны.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76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Изготовление палочек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Палочки предназначены для введения в естественные и патологические полости тела, представляющие собой узкие каналы.</a:t>
            </a:r>
          </a:p>
          <a:p>
            <a:pPr marL="0" indent="0">
              <a:buNone/>
            </a:pPr>
            <a:r>
              <a:rPr lang="ru-RU" dirty="0"/>
              <a:t>Готовят их по рецепту, в котором указывают:</a:t>
            </a:r>
          </a:p>
          <a:p>
            <a:pPr marL="0" lvl="0" indent="0">
              <a:buNone/>
            </a:pPr>
            <a:r>
              <a:rPr lang="ru-RU" dirty="0"/>
              <a:t>диаметр;</a:t>
            </a:r>
          </a:p>
          <a:p>
            <a:pPr marL="0" lvl="0" indent="0">
              <a:buNone/>
            </a:pPr>
            <a:r>
              <a:rPr lang="ru-RU" dirty="0"/>
              <a:t>длину;</a:t>
            </a:r>
          </a:p>
          <a:p>
            <a:pPr marL="0" lvl="0" indent="0">
              <a:buNone/>
            </a:pPr>
            <a:r>
              <a:rPr lang="ru-RU" dirty="0"/>
              <a:t>их количество.</a:t>
            </a:r>
          </a:p>
          <a:p>
            <a:pPr marL="0" indent="0">
              <a:buNone/>
            </a:pPr>
            <a:r>
              <a:rPr lang="ru-RU" dirty="0"/>
              <a:t>Готовить можно палочки всеми перечисленными способами. В качестве основы применяют масло Какао.</a:t>
            </a:r>
          </a:p>
          <a:p>
            <a:pPr marL="0" indent="0">
              <a:buNone/>
            </a:pPr>
            <a:r>
              <a:rPr lang="ru-RU" dirty="0"/>
              <a:t>Для расчёта основы применяется формула:</a:t>
            </a:r>
          </a:p>
          <a:p>
            <a:pPr marL="0" indent="0">
              <a:buNone/>
            </a:pPr>
            <a:r>
              <a:rPr lang="en-US" b="1" dirty="0"/>
              <a:t>X</a:t>
            </a:r>
            <a:r>
              <a:rPr lang="ru-RU" b="1" dirty="0"/>
              <a:t> = 0,785×</a:t>
            </a:r>
            <a:r>
              <a:rPr lang="en-US" b="1" dirty="0" err="1"/>
              <a:t>ld</a:t>
            </a:r>
            <a:r>
              <a:rPr lang="ru-RU" b="1" baseline="30000" dirty="0"/>
              <a:t>2</a:t>
            </a:r>
            <a:r>
              <a:rPr lang="ru-RU" b="1" dirty="0"/>
              <a:t>×</a:t>
            </a:r>
            <a:r>
              <a:rPr lang="en-US" b="1" dirty="0"/>
              <a:t>n</a:t>
            </a:r>
            <a:r>
              <a:rPr lang="ru-RU" b="1" dirty="0"/>
              <a:t>×0,95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X</a:t>
            </a:r>
            <a:r>
              <a:rPr lang="ru-RU" dirty="0"/>
              <a:t> – количество масла Какао;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ru-RU" dirty="0"/>
              <a:t> – длина палочки (в см);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ru-RU" dirty="0"/>
              <a:t> – диаметр (в см);</a:t>
            </a:r>
          </a:p>
          <a:p>
            <a:pPr marL="0" indent="0">
              <a:buNone/>
            </a:pPr>
            <a:r>
              <a:rPr lang="en-US" dirty="0"/>
              <a:t>n</a:t>
            </a:r>
            <a:r>
              <a:rPr lang="ru-RU" dirty="0"/>
              <a:t> – количество палочек;</a:t>
            </a:r>
          </a:p>
          <a:p>
            <a:pPr marL="0" indent="0">
              <a:buNone/>
            </a:pPr>
            <a:r>
              <a:rPr lang="ru-RU" dirty="0"/>
              <a:t>0,95 – плотность масла Какао.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66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 рецепта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Пропись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Возьми: Стрептоцида 0,3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Масла какао 2,0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Смешай, чтобы    получился шарик.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№15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По 1 шарику во влагалище.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Расчеты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Проверка доз стрептоцида:</a:t>
            </a:r>
          </a:p>
          <a:p>
            <a:pPr marL="0" indent="0">
              <a:buNone/>
            </a:pPr>
            <a:r>
              <a:rPr lang="ru-RU" dirty="0" smtClean="0"/>
              <a:t>ВРД=2,0; РД= 0,3</a:t>
            </a:r>
          </a:p>
          <a:p>
            <a:pPr marL="0" indent="0">
              <a:buNone/>
            </a:pPr>
            <a:r>
              <a:rPr lang="ru-RU" dirty="0" smtClean="0"/>
              <a:t>ВСД=7,0; СД= </a:t>
            </a:r>
            <a:r>
              <a:rPr lang="ru-RU" dirty="0" smtClean="0"/>
              <a:t>0,3. </a:t>
            </a:r>
            <a:r>
              <a:rPr lang="ru-RU" dirty="0" smtClean="0"/>
              <a:t>Дозы не завышены.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Стрептоцид 0,3*15=4,5</a:t>
            </a:r>
          </a:p>
          <a:p>
            <a:pPr marL="0" indent="0">
              <a:buNone/>
            </a:pPr>
            <a:r>
              <a:rPr lang="ru-RU" dirty="0" smtClean="0"/>
              <a:t>Масло-какао </a:t>
            </a:r>
            <a:r>
              <a:rPr lang="ru-RU" dirty="0" smtClean="0"/>
              <a:t>30,0</a:t>
            </a:r>
          </a:p>
          <a:p>
            <a:pPr marL="0" indent="0">
              <a:buNone/>
            </a:pPr>
            <a:r>
              <a:rPr lang="ru-RU" dirty="0" smtClean="0"/>
              <a:t>С%= 4,5-30,0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Х  -  100, =15%, берем ½ основы</a:t>
            </a:r>
          </a:p>
          <a:p>
            <a:pPr marL="0" indent="0">
              <a:buNone/>
            </a:pPr>
            <a:r>
              <a:rPr lang="ru-RU" dirty="0" smtClean="0"/>
              <a:t>Спирт для стрептоцида 22 капли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 общ= 34,5</a:t>
            </a:r>
          </a:p>
          <a:p>
            <a:pPr marL="0" indent="0">
              <a:buNone/>
            </a:pPr>
            <a:r>
              <a:rPr lang="ru-RU" dirty="0" smtClean="0"/>
              <a:t>М 1 = 2,3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100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Технология изготовления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Отвешиваем масло какао на капсулу. В ступку помещаем стрептоцид, растираем со спиртом, добавляем примерно 2,0 мелкоизмельченной основы(правило Дерягина), смешиваем, частями оставшуюся основу, уминаем. Полученную массу взвешиваем на весах, записываем. Кладем на дощечку , формируем брусок, дозируем, выкатываем шарики, заворачиваем, складываем в пакет. Оформляем к отпуску. Основная этикетка «Наружное», дополнительная «Хранить в прохладном месте».</a:t>
            </a:r>
          </a:p>
          <a:p>
            <a:pPr marL="0" indent="0">
              <a:buNone/>
            </a:pPr>
            <a:r>
              <a:rPr lang="ru-RU" dirty="0" smtClean="0"/>
              <a:t>По памяти заполняем ППК.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ППК №                  дата</a:t>
            </a:r>
          </a:p>
          <a:p>
            <a:pPr marL="0" indent="0">
              <a:buNone/>
            </a:pPr>
            <a:r>
              <a:rPr lang="en-US" dirty="0" smtClean="0"/>
              <a:t>Olei Cacao 30,0</a:t>
            </a:r>
          </a:p>
          <a:p>
            <a:pPr marL="0" indent="0">
              <a:buNone/>
            </a:pPr>
            <a:r>
              <a:rPr lang="en-US" dirty="0" err="1" smtClean="0"/>
              <a:t>Streptocidi</a:t>
            </a:r>
            <a:r>
              <a:rPr lang="en-US" dirty="0" smtClean="0"/>
              <a:t> 4,5</a:t>
            </a:r>
          </a:p>
          <a:p>
            <a:pPr marL="0" indent="0">
              <a:buNone/>
            </a:pPr>
            <a:r>
              <a:rPr lang="en-US" dirty="0" smtClean="0"/>
              <a:t>Spiritus aethylici XXII gtts</a:t>
            </a:r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ru-RU" dirty="0" smtClean="0"/>
              <a:t>общ=34,5</a:t>
            </a:r>
          </a:p>
          <a:p>
            <a:pPr marL="0" indent="0">
              <a:buNone/>
            </a:pPr>
            <a:r>
              <a:rPr lang="ru-RU" dirty="0" smtClean="0"/>
              <a:t>М1=4,3</a:t>
            </a:r>
          </a:p>
          <a:p>
            <a:pPr marL="0" indent="0">
              <a:buNone/>
            </a:pPr>
            <a:r>
              <a:rPr lang="ru-RU" dirty="0" smtClean="0"/>
              <a:t>Подпись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10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 рецепта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Возьми: Стрептоцида 0,3</a:t>
            </a:r>
          </a:p>
          <a:p>
            <a:pPr marL="0" indent="0">
              <a:buNone/>
            </a:pPr>
            <a:r>
              <a:rPr lang="ru-RU" dirty="0"/>
              <a:t>                   Масла какао </a:t>
            </a:r>
            <a:r>
              <a:rPr lang="ru-RU" dirty="0" smtClean="0"/>
              <a:t>сколько потребуется чтобы получился </a:t>
            </a:r>
            <a:r>
              <a:rPr lang="ru-RU" dirty="0"/>
              <a:t>шарик.</a:t>
            </a:r>
          </a:p>
          <a:p>
            <a:pPr marL="0" indent="0">
              <a:buNone/>
            </a:pPr>
            <a:r>
              <a:rPr lang="ru-RU" dirty="0"/>
              <a:t>                   </a:t>
            </a:r>
            <a:r>
              <a:rPr lang="ru-RU" dirty="0" smtClean="0"/>
              <a:t>Дай таких </a:t>
            </a:r>
            <a:r>
              <a:rPr lang="ru-RU" dirty="0"/>
              <a:t>д</a:t>
            </a:r>
            <a:r>
              <a:rPr lang="ru-RU" dirty="0" smtClean="0"/>
              <a:t>оз №</a:t>
            </a:r>
            <a:r>
              <a:rPr lang="ru-RU" dirty="0"/>
              <a:t>15</a:t>
            </a:r>
          </a:p>
          <a:p>
            <a:pPr marL="0" indent="0">
              <a:buNone/>
            </a:pPr>
            <a:r>
              <a:rPr lang="ru-RU" dirty="0"/>
              <a:t>                   </a:t>
            </a:r>
            <a:r>
              <a:rPr lang="ru-RU" dirty="0" err="1" smtClean="0"/>
              <a:t>Обозначь.По</a:t>
            </a:r>
            <a:r>
              <a:rPr lang="ru-RU" dirty="0" smtClean="0"/>
              <a:t> </a:t>
            </a:r>
            <a:r>
              <a:rPr lang="ru-RU" dirty="0"/>
              <a:t>1 шарику во влагалище.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Расчеты</a:t>
            </a:r>
          </a:p>
          <a:p>
            <a:pPr marL="0" indent="0">
              <a:buNone/>
            </a:pPr>
            <a:r>
              <a:rPr lang="ru-RU" dirty="0"/>
              <a:t>Проверка доз стрептоцида:</a:t>
            </a:r>
          </a:p>
          <a:p>
            <a:pPr marL="0" indent="0">
              <a:buNone/>
            </a:pPr>
            <a:r>
              <a:rPr lang="ru-RU" dirty="0"/>
              <a:t>ВРД=2,0; РД= 0,3</a:t>
            </a:r>
          </a:p>
          <a:p>
            <a:pPr marL="0" indent="0">
              <a:buNone/>
            </a:pPr>
            <a:r>
              <a:rPr lang="ru-RU" dirty="0"/>
              <a:t>ВСД=7,0; СД= 0,3. Дозы не завышены.</a:t>
            </a:r>
          </a:p>
          <a:p>
            <a:pPr marL="0" indent="0">
              <a:buNone/>
            </a:pPr>
            <a:r>
              <a:rPr lang="ru-RU" dirty="0"/>
              <a:t>Стрептоцид 0,3*15=4,5</a:t>
            </a:r>
          </a:p>
          <a:p>
            <a:pPr marL="0" indent="0">
              <a:buNone/>
            </a:pPr>
            <a:r>
              <a:rPr lang="ru-RU" dirty="0"/>
              <a:t>Масло-какао </a:t>
            </a:r>
            <a:r>
              <a:rPr lang="ru-RU" dirty="0" smtClean="0"/>
              <a:t>4,0*15=60,0</a:t>
            </a:r>
          </a:p>
          <a:p>
            <a:pPr marL="0" indent="0">
              <a:buNone/>
            </a:pPr>
            <a:r>
              <a:rPr lang="ru-RU" dirty="0" smtClean="0"/>
              <a:t>                         60,0-4,5= 55,5</a:t>
            </a:r>
          </a:p>
          <a:p>
            <a:pPr marL="0" indent="0">
              <a:buNone/>
            </a:pPr>
            <a:r>
              <a:rPr lang="ru-RU" dirty="0" smtClean="0"/>
              <a:t>4,0 средняя масса вагинальных суппозиториев по ГФ.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С%= </a:t>
            </a:r>
            <a:r>
              <a:rPr lang="ru-RU" dirty="0" smtClean="0"/>
              <a:t>4,5-60,0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Х  -  100, </a:t>
            </a:r>
            <a:r>
              <a:rPr lang="ru-RU" dirty="0" smtClean="0"/>
              <a:t>=7,5</a:t>
            </a:r>
            <a:r>
              <a:rPr lang="ru-RU" dirty="0"/>
              <a:t>%, берем ½ основы</a:t>
            </a:r>
          </a:p>
          <a:p>
            <a:pPr marL="0" indent="0">
              <a:buNone/>
            </a:pPr>
            <a:r>
              <a:rPr lang="ru-RU" dirty="0"/>
              <a:t>Спирт для стрептоцида 22 капли</a:t>
            </a:r>
          </a:p>
          <a:p>
            <a:pPr marL="0" indent="0">
              <a:buNone/>
            </a:pPr>
            <a:r>
              <a:rPr lang="ru-RU" dirty="0"/>
              <a:t>М общ= </a:t>
            </a:r>
            <a:r>
              <a:rPr lang="ru-RU" dirty="0" smtClean="0"/>
              <a:t>60,0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 1 = </a:t>
            </a:r>
            <a:r>
              <a:rPr lang="ru-RU" dirty="0" smtClean="0"/>
              <a:t>4,0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407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487</Words>
  <Application>Microsoft Office PowerPoint</Application>
  <PresentationFormat>Широкоэкранный</PresentationFormat>
  <Paragraphs>81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 Лекция №27 </vt:lpstr>
      <vt:lpstr>Методы изготовления суппозиториев</vt:lpstr>
      <vt:lpstr>Технология изготовления суппозиториев выкатыванием</vt:lpstr>
      <vt:lpstr>Изготовление суппозиториев выливанием</vt:lpstr>
      <vt:lpstr>Изготовление палочек</vt:lpstr>
      <vt:lpstr>Пример рецепта</vt:lpstr>
      <vt:lpstr>Технология изготовления</vt:lpstr>
      <vt:lpstr>Пример рецепта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№27</dc:title>
  <dc:creator>Ванчурина Наталья Александровна</dc:creator>
  <cp:lastModifiedBy>Ванчурина Наталья Александровна</cp:lastModifiedBy>
  <cp:revision>7</cp:revision>
  <dcterms:created xsi:type="dcterms:W3CDTF">2022-02-25T07:51:19Z</dcterms:created>
  <dcterms:modified xsi:type="dcterms:W3CDTF">2022-02-26T02:46:56Z</dcterms:modified>
</cp:coreProperties>
</file>