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8" r:id="rId2"/>
    <p:sldId id="307" r:id="rId3"/>
    <p:sldId id="308" r:id="rId4"/>
    <p:sldId id="309" r:id="rId5"/>
    <p:sldId id="310"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629"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6A59D-9190-454A-BDEC-CCA1BB29607D}" type="datetimeFigureOut">
              <a:rPr lang="ru-RU" smtClean="0"/>
              <a:t>06.06.2022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C5922-FF23-4778-BBF0-F225C88E15A9}" type="slidenum">
              <a:rPr lang="ru-RU" smtClean="0"/>
              <a:t>‹#›</a:t>
            </a:fld>
            <a:endParaRPr lang="ru-RU"/>
          </a:p>
        </p:txBody>
      </p:sp>
    </p:spTree>
    <p:extLst>
      <p:ext uri="{BB962C8B-B14F-4D97-AF65-F5344CB8AC3E}">
        <p14:creationId xmlns:p14="http://schemas.microsoft.com/office/powerpoint/2010/main" val="1999514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Добавьте «обучения» после «ординатор 1-го года»</a:t>
            </a:r>
          </a:p>
        </p:txBody>
      </p:sp>
      <p:sp>
        <p:nvSpPr>
          <p:cNvPr id="41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2FF280F-2CE6-44FC-A19F-2D1051508DCC}" type="slidenum">
              <a:rPr lang="ru-RU" altLang="ru-RU" smtClean="0"/>
              <a:pPr/>
              <a:t>1</a:t>
            </a:fld>
            <a:endParaRPr lang="ru-RU" altLang="ru-RU" smtClean="0"/>
          </a:p>
        </p:txBody>
      </p:sp>
    </p:spTree>
    <p:extLst>
      <p:ext uri="{BB962C8B-B14F-4D97-AF65-F5344CB8AC3E}">
        <p14:creationId xmlns:p14="http://schemas.microsoft.com/office/powerpoint/2010/main" val="34017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7385612-9AA2-4B04-9E08-27982C47B994}"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3470788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7385612-9AA2-4B04-9E08-27982C47B994}"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2843484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7385612-9AA2-4B04-9E08-27982C47B994}"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1196683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7385612-9AA2-4B04-9E08-27982C47B994}"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23249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7385612-9AA2-4B04-9E08-27982C47B994}"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77433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7385612-9AA2-4B04-9E08-27982C47B994}" type="datetimeFigureOut">
              <a:rPr lang="ru-RU" smtClean="0"/>
              <a:t>06.06.2022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2303372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7385612-9AA2-4B04-9E08-27982C47B994}" type="datetimeFigureOut">
              <a:rPr lang="ru-RU" smtClean="0"/>
              <a:t>06.06.2022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800567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7385612-9AA2-4B04-9E08-27982C47B994}" type="datetimeFigureOut">
              <a:rPr lang="ru-RU" smtClean="0"/>
              <a:t>06.06.2022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2022939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7385612-9AA2-4B04-9E08-27982C47B994}" type="datetimeFigureOut">
              <a:rPr lang="ru-RU" smtClean="0"/>
              <a:t>06.06.2022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1609699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7385612-9AA2-4B04-9E08-27982C47B994}" type="datetimeFigureOut">
              <a:rPr lang="ru-RU" smtClean="0"/>
              <a:t>06.06.2022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94155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7385612-9AA2-4B04-9E08-27982C47B994}" type="datetimeFigureOut">
              <a:rPr lang="ru-RU" smtClean="0"/>
              <a:t>06.06.2022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343386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85612-9AA2-4B04-9E08-27982C47B994}" type="datetimeFigureOut">
              <a:rPr lang="ru-RU" smtClean="0"/>
              <a:t>06.06.2022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999D1F-1ABD-41FA-BF58-C876104E3830}" type="slidenum">
              <a:rPr lang="ru-RU" smtClean="0"/>
              <a:t>‹#›</a:t>
            </a:fld>
            <a:endParaRPr lang="ru-RU"/>
          </a:p>
        </p:txBody>
      </p:sp>
    </p:spTree>
    <p:extLst>
      <p:ext uri="{BB962C8B-B14F-4D97-AF65-F5344CB8AC3E}">
        <p14:creationId xmlns:p14="http://schemas.microsoft.com/office/powerpoint/2010/main" val="3831806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rcid.org/0000-0001-7538-385X" TargetMode="External"/><Relationship Id="rId3" Type="http://schemas.openxmlformats.org/officeDocument/2006/relationships/hyperlink" Target="https://doi.org/10.1148/rg.2021200069" TargetMode="External"/><Relationship Id="rId7" Type="http://schemas.openxmlformats.org/officeDocument/2006/relationships/hyperlink" Target="https://orcid.org/0000-0001-5254-118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orcid.org/0000-0002-4439-6970" TargetMode="External"/><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hyperlink" Target="https://orcid.org/0000-0002-3303-8318" TargetMode="External"/><Relationship Id="rId9" Type="http://schemas.openxmlformats.org/officeDocument/2006/relationships/hyperlink" Target="https://pubs.rsna.org/journal/radiographics"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ctrTitle"/>
          </p:nvPr>
        </p:nvSpPr>
        <p:spPr>
          <a:xfrm>
            <a:off x="0" y="3713019"/>
            <a:ext cx="6788727" cy="3144982"/>
          </a:xfrm>
        </p:spPr>
        <p:txBody>
          <a:bodyPr>
            <a:normAutofit/>
          </a:bodyPr>
          <a:lstStyle/>
          <a:p>
            <a:pPr algn="l"/>
            <a:r>
              <a:rPr lang="ru-RU" altLang="ru-RU" sz="2000" dirty="0" smtClean="0"/>
              <a:t/>
            </a:r>
            <a:br>
              <a:rPr lang="ru-RU" altLang="ru-RU" sz="2000" dirty="0" smtClean="0"/>
            </a:br>
            <a:r>
              <a:rPr lang="ru-RU" altLang="ru-RU" sz="2000" dirty="0" smtClean="0"/>
              <a:t/>
            </a:r>
            <a:br>
              <a:rPr lang="ru-RU" altLang="ru-RU" sz="2000" dirty="0" smtClean="0"/>
            </a:br>
            <a:endParaRPr lang="ru-RU" altLang="ru-RU" sz="2000" dirty="0" smtClean="0"/>
          </a:p>
        </p:txBody>
      </p:sp>
      <p:sp>
        <p:nvSpPr>
          <p:cNvPr id="3" name="Подзаголовок 2"/>
          <p:cNvSpPr>
            <a:spLocks noGrp="1"/>
          </p:cNvSpPr>
          <p:nvPr>
            <p:ph type="subTitle" idx="1"/>
          </p:nvPr>
        </p:nvSpPr>
        <p:spPr>
          <a:xfrm>
            <a:off x="1467644" y="2017586"/>
            <a:ext cx="9144000" cy="2308225"/>
          </a:xfrm>
        </p:spPr>
        <p:txBody>
          <a:bodyPr rtlCol="0">
            <a:normAutofit fontScale="85000" lnSpcReduction="20000"/>
          </a:bodyPr>
          <a:lstStyle/>
          <a:p>
            <a:r>
              <a:rPr lang="ru-RU" sz="5400" b="1" dirty="0" err="1"/>
              <a:t>Мультимодальная</a:t>
            </a:r>
            <a:r>
              <a:rPr lang="ru-RU" sz="5400" b="1" dirty="0"/>
              <a:t> визуализация транспозиции магистральных </a:t>
            </a:r>
            <a:r>
              <a:rPr lang="ru-RU" sz="5400" b="1" dirty="0" smtClean="0"/>
              <a:t>артерий</a:t>
            </a:r>
            <a:endParaRPr lang="en-US" sz="5400" b="1" dirty="0" smtClean="0"/>
          </a:p>
          <a:p>
            <a:r>
              <a:rPr lang="ru-RU" sz="5400" b="1" smtClean="0"/>
              <a:t>Часть </a:t>
            </a:r>
            <a:r>
              <a:rPr lang="ru-RU" sz="5400" b="1"/>
              <a:t>3</a:t>
            </a:r>
            <a:endParaRPr lang="ru-RU" sz="5400" b="1" dirty="0"/>
          </a:p>
        </p:txBody>
      </p:sp>
      <p:sp>
        <p:nvSpPr>
          <p:cNvPr id="3076" name="Прямоугольник 3"/>
          <p:cNvSpPr>
            <a:spLocks noChangeArrowheads="1"/>
          </p:cNvSpPr>
          <p:nvPr/>
        </p:nvSpPr>
        <p:spPr bwMode="auto">
          <a:xfrm>
            <a:off x="292100" y="0"/>
            <a:ext cx="11495088"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300" dirty="0"/>
              <a:t>Федеральное государственное бюджетное образовательное учреждение высшего образования "Красноярский государственный медицинский университет имени профессора В.Ф. </a:t>
            </a:r>
            <a:r>
              <a:rPr lang="ru-RU" altLang="ru-RU" sz="2300" dirty="0" err="1"/>
              <a:t>Войно-Ясенецкого</a:t>
            </a:r>
            <a:r>
              <a:rPr lang="ru-RU" altLang="ru-RU" sz="2300" dirty="0"/>
              <a:t>" Министерства здравоохранения Российской Федерации</a:t>
            </a:r>
            <a:br>
              <a:rPr lang="ru-RU" altLang="ru-RU" sz="2300" dirty="0"/>
            </a:br>
            <a:r>
              <a:rPr lang="ru-RU" altLang="ru-RU" sz="2300" dirty="0"/>
              <a:t> Кафедра лучевой диагностики ИПО </a:t>
            </a:r>
          </a:p>
        </p:txBody>
      </p:sp>
      <p:sp>
        <p:nvSpPr>
          <p:cNvPr id="5" name="Подзаголовок 2">
            <a:extLst>
              <a:ext uri="{FF2B5EF4-FFF2-40B4-BE49-F238E27FC236}"/>
            </a:extLst>
          </p:cNvPr>
          <p:cNvSpPr txBox="1">
            <a:spLocks/>
          </p:cNvSpPr>
          <p:nvPr/>
        </p:nvSpPr>
        <p:spPr>
          <a:xfrm>
            <a:off x="7939088" y="5503863"/>
            <a:ext cx="3848100" cy="1147762"/>
          </a:xfrm>
          <a:prstGeom prst="rect">
            <a:avLst/>
          </a:prstGeom>
        </p:spPr>
        <p:txBody>
          <a:bodyPr>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fontAlgn="auto">
              <a:spcAft>
                <a:spcPts val="0"/>
              </a:spcAft>
              <a:defRPr/>
            </a:pPr>
            <a:r>
              <a:rPr lang="ru-RU" b="1" dirty="0" smtClean="0"/>
              <a:t>Выполнил: врач-ординатор 1-го </a:t>
            </a:r>
            <a:r>
              <a:rPr lang="ru-RU" b="1" dirty="0" err="1" smtClean="0"/>
              <a:t>го</a:t>
            </a:r>
            <a:r>
              <a:rPr lang="az-Cyrl-AZ" b="1" dirty="0" smtClean="0"/>
              <a:t>д</a:t>
            </a:r>
            <a:r>
              <a:rPr lang="ru-RU" b="1" dirty="0" smtClean="0"/>
              <a:t>а  кафедры лучевой диагностики ИПО</a:t>
            </a:r>
          </a:p>
          <a:p>
            <a:pPr algn="r" fontAlgn="auto">
              <a:spcAft>
                <a:spcPts val="0"/>
              </a:spcAft>
              <a:defRPr/>
            </a:pPr>
            <a:r>
              <a:rPr lang="ru-RU" b="1" dirty="0" smtClean="0"/>
              <a:t>                                   Николаев Н.М.</a:t>
            </a:r>
          </a:p>
        </p:txBody>
      </p:sp>
      <p:sp>
        <p:nvSpPr>
          <p:cNvPr id="2" name="Rectangle 1"/>
          <p:cNvSpPr>
            <a:spLocks noChangeArrowheads="1"/>
          </p:cNvSpPr>
          <p:nvPr/>
        </p:nvSpPr>
        <p:spPr bwMode="auto">
          <a:xfrm>
            <a:off x="339710" y="5161267"/>
            <a:ext cx="4855464" cy="13849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b="1" i="0" u="none" strike="noStrike" cap="none" normalizeH="0" baseline="0" dirty="0" err="1" smtClean="0">
                <a:ln>
                  <a:noFill/>
                </a:ln>
                <a:solidFill>
                  <a:srgbClr val="000000"/>
                </a:solidFill>
                <a:effectLst/>
                <a:latin typeface="Open Sans"/>
              </a:rPr>
              <a:t>Arzu</a:t>
            </a:r>
            <a:r>
              <a:rPr kumimoji="0" lang="en-US" altLang="ru-RU" b="1" i="0" u="none" strike="noStrike" cap="none" normalizeH="0" baseline="0" dirty="0" smtClean="0">
                <a:ln>
                  <a:noFill/>
                </a:ln>
                <a:solidFill>
                  <a:srgbClr val="000000"/>
                </a:solidFill>
                <a:effectLst/>
                <a:latin typeface="Open Sans"/>
              </a:rPr>
              <a:t> </a:t>
            </a:r>
            <a:r>
              <a:rPr kumimoji="0" lang="en-US" altLang="ru-RU" b="1" i="0" u="none" strike="noStrike" cap="none" normalizeH="0" baseline="0" dirty="0" err="1" smtClean="0">
                <a:ln>
                  <a:noFill/>
                </a:ln>
                <a:solidFill>
                  <a:srgbClr val="000000"/>
                </a:solidFill>
                <a:effectLst/>
                <a:latin typeface="Open Sans"/>
              </a:rPr>
              <a:t>Canan</a:t>
            </a:r>
            <a:r>
              <a:rPr lang="en-US" altLang="ru-RU" b="1" dirty="0" smtClean="0">
                <a:solidFill>
                  <a:srgbClr val="000000"/>
                </a:solidFill>
                <a:latin typeface="Open Sans"/>
              </a:rPr>
              <a:t>, Ravi </a:t>
            </a:r>
            <a:r>
              <a:rPr lang="en-US" altLang="ru-RU" b="1" dirty="0" err="1" smtClean="0">
                <a:solidFill>
                  <a:srgbClr val="000000"/>
                </a:solidFill>
                <a:latin typeface="Open Sans"/>
              </a:rPr>
              <a:t>Ashwath</a:t>
            </a:r>
            <a:r>
              <a:rPr lang="en-US" altLang="ru-RU" b="1" dirty="0" smtClean="0">
                <a:solidFill>
                  <a:srgbClr val="000000"/>
                </a:solidFill>
                <a:latin typeface="Open Sans"/>
              </a:rPr>
              <a:t>,</a:t>
            </a:r>
          </a:p>
          <a:p>
            <a:pPr marL="0" marR="0" lvl="0" indent="0" algn="l" defTabSz="914400" rtl="0" eaLnBrk="0" fontAlgn="base" latinLnBrk="0" hangingPunct="0">
              <a:lnSpc>
                <a:spcPct val="100000"/>
              </a:lnSpc>
              <a:spcBef>
                <a:spcPct val="0"/>
              </a:spcBef>
              <a:spcAft>
                <a:spcPct val="0"/>
              </a:spcAft>
              <a:buClrTx/>
              <a:buSzTx/>
              <a:buFontTx/>
              <a:buNone/>
              <a:tabLst/>
            </a:pPr>
            <a:r>
              <a:rPr lang="en-US" altLang="ru-RU" b="1" dirty="0" err="1" smtClean="0">
                <a:solidFill>
                  <a:srgbClr val="000000"/>
                </a:solidFill>
                <a:latin typeface="Open Sans"/>
              </a:rPr>
              <a:t>Prachi</a:t>
            </a:r>
            <a:r>
              <a:rPr lang="en-US" altLang="ru-RU" b="1" dirty="0" smtClean="0">
                <a:solidFill>
                  <a:srgbClr val="000000"/>
                </a:solidFill>
                <a:latin typeface="Open Sans"/>
              </a:rPr>
              <a:t> </a:t>
            </a:r>
            <a:r>
              <a:rPr lang="en-US" altLang="ru-RU" b="1" dirty="0" err="1" smtClean="0">
                <a:solidFill>
                  <a:srgbClr val="000000"/>
                </a:solidFill>
                <a:latin typeface="Open Sans"/>
              </a:rPr>
              <a:t>P.Agarwal</a:t>
            </a:r>
            <a:r>
              <a:rPr lang="en-US" altLang="ru-RU" b="1" dirty="0" smtClean="0">
                <a:solidFill>
                  <a:srgbClr val="000000"/>
                </a:solidFill>
                <a:latin typeface="Open Sans"/>
              </a:rPr>
              <a:t>, Christopher Francois, </a:t>
            </a:r>
            <a:r>
              <a:rPr lang="en-US" altLang="ru-RU" b="1" dirty="0" err="1" smtClean="0">
                <a:solidFill>
                  <a:srgbClr val="000000"/>
                </a:solidFill>
                <a:latin typeface="Open Sans"/>
              </a:rPr>
              <a:t>Prabhakar</a:t>
            </a:r>
            <a:r>
              <a:rPr lang="en-US" altLang="ru-RU" b="1" dirty="0" smtClean="0">
                <a:solidFill>
                  <a:srgbClr val="000000"/>
                </a:solidFill>
                <a:latin typeface="Open Sans"/>
              </a:rPr>
              <a:t> </a:t>
            </a:r>
            <a:r>
              <a:rPr lang="en-US" altLang="ru-RU" b="1" dirty="0" err="1" smtClean="0">
                <a:solidFill>
                  <a:srgbClr val="000000"/>
                </a:solidFill>
                <a:latin typeface="Open Sans"/>
              </a:rPr>
              <a:t>Rajiah</a:t>
            </a:r>
            <a:endParaRPr kumimoji="0" lang="en-US" altLang="ru-RU" b="1" i="0" u="none" strike="noStrike" cap="none" normalizeH="0" baseline="0" dirty="0" smtClean="0">
              <a:ln>
                <a:noFill/>
              </a:ln>
              <a:solidFill>
                <a:srgbClr val="000000"/>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1" i="0" u="none" strike="noStrike" cap="none" normalizeH="0" baseline="0" dirty="0" err="1" smtClean="0">
                <a:ln>
                  <a:noFill/>
                </a:ln>
                <a:solidFill>
                  <a:srgbClr val="000000"/>
                </a:solidFill>
                <a:effectLst/>
                <a:latin typeface="Open Sans"/>
              </a:rPr>
              <a:t>Published</a:t>
            </a:r>
            <a:r>
              <a:rPr kumimoji="0" lang="ru-RU" altLang="ru-RU" b="1" i="0" u="none" strike="noStrike" cap="none" normalizeH="0" baseline="0" dirty="0" smtClean="0">
                <a:ln>
                  <a:noFill/>
                </a:ln>
                <a:solidFill>
                  <a:srgbClr val="000000"/>
                </a:solidFill>
                <a:effectLst/>
                <a:latin typeface="Open Sans"/>
              </a:rPr>
              <a:t> </a:t>
            </a:r>
            <a:r>
              <a:rPr kumimoji="0" lang="ru-RU" altLang="ru-RU" b="1" i="0" u="none" strike="noStrike" cap="none" normalizeH="0" baseline="0" dirty="0" err="1" smtClean="0">
                <a:ln>
                  <a:noFill/>
                </a:ln>
                <a:solidFill>
                  <a:srgbClr val="000000"/>
                </a:solidFill>
                <a:effectLst/>
                <a:latin typeface="Open Sans"/>
              </a:rPr>
              <a:t>Online</a:t>
            </a:r>
            <a:r>
              <a:rPr kumimoji="0" lang="ru-RU" altLang="ru-RU" b="1" i="0" u="none" strike="noStrike" cap="none" normalizeH="0" baseline="0" dirty="0" smtClean="0">
                <a:ln>
                  <a:noFill/>
                </a:ln>
                <a:solidFill>
                  <a:srgbClr val="000000"/>
                </a:solidFill>
                <a:effectLst/>
                <a:latin typeface="Open Sans"/>
              </a:rPr>
              <a:t>:</a:t>
            </a:r>
            <a:r>
              <a:rPr kumimoji="0" lang="en-US" altLang="ru-RU" b="1" i="0" u="none" strike="noStrike" cap="none" normalizeH="0" baseline="0" dirty="0" smtClean="0">
                <a:ln>
                  <a:noFill/>
                </a:ln>
                <a:solidFill>
                  <a:srgbClr val="000000"/>
                </a:solidFill>
                <a:effectLst/>
                <a:latin typeface="Open Sans"/>
              </a:rPr>
              <a:t> </a:t>
            </a:r>
            <a:r>
              <a:rPr kumimoji="0" lang="ru-RU" altLang="ru-RU" b="0" i="0" u="none" strike="noStrike" cap="none" normalizeH="0" baseline="0" dirty="0" err="1" smtClean="0">
                <a:ln>
                  <a:noFill/>
                </a:ln>
                <a:solidFill>
                  <a:srgbClr val="000000"/>
                </a:solidFill>
                <a:effectLst/>
                <a:latin typeface="Open Sans"/>
              </a:rPr>
              <a:t>Jan</a:t>
            </a:r>
            <a:r>
              <a:rPr kumimoji="0" lang="ru-RU" altLang="ru-RU" b="0" i="0" u="none" strike="noStrike" cap="none" normalizeH="0" baseline="0" dirty="0" smtClean="0">
                <a:ln>
                  <a:noFill/>
                </a:ln>
                <a:solidFill>
                  <a:srgbClr val="000000"/>
                </a:solidFill>
                <a:effectLst/>
                <a:latin typeface="Open Sans"/>
              </a:rPr>
              <a:t> 22 2021</a:t>
            </a:r>
            <a:endParaRPr kumimoji="0" lang="en-US" altLang="ru-RU" b="0" i="0" u="none" strike="noStrike" cap="none" normalizeH="0" baseline="0" dirty="0" smtClean="0">
              <a:ln>
                <a:noFill/>
              </a:ln>
              <a:solidFill>
                <a:srgbClr val="000000"/>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rgbClr val="AC012B"/>
                </a:solidFill>
                <a:effectLst/>
                <a:latin typeface="Open Sans"/>
                <a:hlinkClick r:id="rId3"/>
              </a:rPr>
              <a:t>https://doi.org/10.1148/rg.2021200069</a:t>
            </a:r>
            <a:endParaRPr kumimoji="0" lang="ru-RU" altLang="ru-RU" b="0" i="0" u="none" strike="noStrike" cap="none" normalizeH="0" baseline="0" dirty="0" smtClean="0">
              <a:ln>
                <a:noFill/>
              </a:ln>
              <a:solidFill>
                <a:srgbClr val="000000"/>
              </a:solidFill>
              <a:effectLst/>
              <a:latin typeface="Open Sans"/>
            </a:endParaRPr>
          </a:p>
        </p:txBody>
      </p:sp>
      <p:pic>
        <p:nvPicPr>
          <p:cNvPr id="1026" name="Picture 2" descr="https://pubs.rsna.org/templates/jsp/images/orcid.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569976" y="4649662"/>
            <a:ext cx="60693" cy="4571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pubs.rsna.org/templates/jsp/images/orcid.png">
            <a:hlinkClick r:id="rId6"/>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3827526" y="4649662"/>
            <a:ext cx="60693" cy="457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ubs.rsna.org/templates/jsp/images/orcid.png">
            <a:hlinkClick r:id="rId7"/>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6246876" y="4649662"/>
            <a:ext cx="60693" cy="4571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pubs.rsna.org/templates/jsp/images/orcid.png">
            <a:hlinkClick r:id="rId8"/>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9275826" y="4649662"/>
            <a:ext cx="60693" cy="4571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pubs.rsna.org/pb-assets/images/logos/RadioGraphics_logo-1516662132517.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710" y="4501184"/>
            <a:ext cx="3695700" cy="58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785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0392" y="314829"/>
            <a:ext cx="10744200" cy="652081"/>
          </a:xfrm>
        </p:spPr>
        <p:txBody>
          <a:bodyPr>
            <a:normAutofit fontScale="90000"/>
          </a:bodyPr>
          <a:lstStyle/>
          <a:p>
            <a:r>
              <a:rPr lang="ru-RU" b="1" dirty="0"/>
              <a:t>Селективная ангиография</a:t>
            </a:r>
            <a:r>
              <a:rPr lang="ru-RU" b="1" dirty="0">
                <a:solidFill>
                  <a:srgbClr val="000000"/>
                </a:solidFill>
              </a:rPr>
              <a:t> у пациента с Д-ТМА, перенесшего </a:t>
            </a:r>
            <a:r>
              <a:rPr lang="ru-RU" b="1" dirty="0" err="1"/>
              <a:t>внутрипредсердную</a:t>
            </a:r>
            <a:r>
              <a:rPr lang="ru-RU" b="1" dirty="0"/>
              <a:t> коррекцию</a:t>
            </a:r>
          </a:p>
        </p:txBody>
      </p:sp>
      <p:pic>
        <p:nvPicPr>
          <p:cNvPr id="4" name="rg200069suppm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63253" y="1379485"/>
            <a:ext cx="7735887" cy="4351338"/>
          </a:xfrm>
        </p:spPr>
      </p:pic>
      <p:sp>
        <p:nvSpPr>
          <p:cNvPr id="5" name="Прямоугольник 4"/>
          <p:cNvSpPr/>
          <p:nvPr/>
        </p:nvSpPr>
        <p:spPr>
          <a:xfrm>
            <a:off x="475488" y="5903893"/>
            <a:ext cx="11494008" cy="954107"/>
          </a:xfrm>
          <a:prstGeom prst="rect">
            <a:avLst/>
          </a:prstGeom>
        </p:spPr>
        <p:txBody>
          <a:bodyPr wrap="square">
            <a:spAutoFit/>
          </a:bodyPr>
          <a:lstStyle/>
          <a:p>
            <a:r>
              <a:rPr lang="ru-RU" sz="2800" dirty="0" err="1">
                <a:solidFill>
                  <a:srgbClr val="000000"/>
                </a:solidFill>
              </a:rPr>
              <a:t>Э</a:t>
            </a:r>
            <a:r>
              <a:rPr lang="ru-RU" sz="2800" dirty="0" err="1" smtClean="0">
                <a:solidFill>
                  <a:srgbClr val="000000"/>
                </a:solidFill>
              </a:rPr>
              <a:t>кстравазация</a:t>
            </a:r>
            <a:r>
              <a:rPr lang="ru-RU" sz="2800" dirty="0" smtClean="0">
                <a:solidFill>
                  <a:srgbClr val="000000"/>
                </a:solidFill>
              </a:rPr>
              <a:t> контрастного вещества из перегородки на </a:t>
            </a:r>
            <a:r>
              <a:rPr lang="ru-RU" sz="2800" dirty="0">
                <a:solidFill>
                  <a:srgbClr val="000000"/>
                </a:solidFill>
              </a:rPr>
              <a:t>уровне нижней полой вены.</a:t>
            </a:r>
            <a:endParaRPr lang="ru-RU" sz="2800" dirty="0"/>
          </a:p>
        </p:txBody>
      </p:sp>
    </p:spTree>
    <p:extLst>
      <p:ext uri="{BB962C8B-B14F-4D97-AF65-F5344CB8AC3E}">
        <p14:creationId xmlns:p14="http://schemas.microsoft.com/office/powerpoint/2010/main" val="23781715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22092" y="145669"/>
            <a:ext cx="6147816" cy="613283"/>
          </a:xfrm>
        </p:spPr>
        <p:txBody>
          <a:bodyPr>
            <a:normAutofit fontScale="90000"/>
          </a:bodyPr>
          <a:lstStyle/>
          <a:p>
            <a:r>
              <a:rPr lang="ru-RU" b="1" dirty="0"/>
              <a:t>Селективная ангиография</a:t>
            </a:r>
            <a:endParaRPr lang="ru-RU" dirty="0"/>
          </a:p>
        </p:txBody>
      </p:sp>
      <p:pic>
        <p:nvPicPr>
          <p:cNvPr id="4" name="rg200069suppm1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75044" y="914400"/>
            <a:ext cx="8152908" cy="4585907"/>
          </a:xfrm>
        </p:spPr>
      </p:pic>
      <p:sp>
        <p:nvSpPr>
          <p:cNvPr id="5" name="Прямоугольник 4"/>
          <p:cNvSpPr/>
          <p:nvPr/>
        </p:nvSpPr>
        <p:spPr>
          <a:xfrm>
            <a:off x="1581912" y="5670868"/>
            <a:ext cx="11631168" cy="954107"/>
          </a:xfrm>
          <a:prstGeom prst="rect">
            <a:avLst/>
          </a:prstGeom>
        </p:spPr>
        <p:txBody>
          <a:bodyPr wrap="square">
            <a:spAutoFit/>
          </a:bodyPr>
          <a:lstStyle/>
          <a:p>
            <a:r>
              <a:rPr lang="ru-RU" sz="2800" dirty="0" err="1">
                <a:solidFill>
                  <a:srgbClr val="000000"/>
                </a:solidFill>
              </a:rPr>
              <a:t>О</a:t>
            </a:r>
            <a:r>
              <a:rPr lang="ru-RU" sz="2800" dirty="0" err="1" smtClean="0">
                <a:solidFill>
                  <a:srgbClr val="000000"/>
                </a:solidFill>
              </a:rPr>
              <a:t>кклюдера</a:t>
            </a:r>
            <a:r>
              <a:rPr lang="ru-RU" sz="2800" dirty="0" smtClean="0">
                <a:solidFill>
                  <a:srgbClr val="000000"/>
                </a:solidFill>
              </a:rPr>
              <a:t> </a:t>
            </a:r>
            <a:r>
              <a:rPr lang="ru-RU" sz="2800" dirty="0" err="1">
                <a:solidFill>
                  <a:srgbClr val="000000"/>
                </a:solidFill>
              </a:rPr>
              <a:t>Amplatzer</a:t>
            </a:r>
            <a:r>
              <a:rPr lang="ru-RU" sz="2800" dirty="0">
                <a:solidFill>
                  <a:srgbClr val="000000"/>
                </a:solidFill>
              </a:rPr>
              <a:t> (</a:t>
            </a:r>
            <a:r>
              <a:rPr lang="ru-RU" sz="2800" dirty="0" err="1" smtClean="0">
                <a:solidFill>
                  <a:srgbClr val="000000"/>
                </a:solidFill>
              </a:rPr>
              <a:t>Abbott</a:t>
            </a:r>
            <a:r>
              <a:rPr lang="ru-RU" sz="2800" dirty="0" smtClean="0">
                <a:solidFill>
                  <a:srgbClr val="000000"/>
                </a:solidFill>
              </a:rPr>
              <a:t>), размещенный в месте дефекта.</a:t>
            </a:r>
            <a:r>
              <a:rPr lang="ru-RU" sz="2800" dirty="0">
                <a:solidFill>
                  <a:srgbClr val="000000"/>
                </a:solidFill>
              </a:rPr>
              <a:t> </a:t>
            </a:r>
            <a:endParaRPr lang="ru-RU" sz="2800" dirty="0" smtClean="0">
              <a:solidFill>
                <a:srgbClr val="000000"/>
              </a:solidFill>
            </a:endParaRPr>
          </a:p>
          <a:p>
            <a:r>
              <a:rPr lang="ru-RU" sz="2800" dirty="0" err="1" smtClean="0">
                <a:solidFill>
                  <a:srgbClr val="000000"/>
                </a:solidFill>
              </a:rPr>
              <a:t>Экстравазации</a:t>
            </a:r>
            <a:r>
              <a:rPr lang="ru-RU" sz="2800" dirty="0" smtClean="0">
                <a:solidFill>
                  <a:srgbClr val="000000"/>
                </a:solidFill>
              </a:rPr>
              <a:t> </a:t>
            </a:r>
            <a:r>
              <a:rPr lang="ru-RU" sz="2800" dirty="0">
                <a:solidFill>
                  <a:srgbClr val="000000"/>
                </a:solidFill>
              </a:rPr>
              <a:t>контрастного вещества не </a:t>
            </a:r>
            <a:r>
              <a:rPr lang="ru-RU" sz="2800" dirty="0" smtClean="0">
                <a:solidFill>
                  <a:srgbClr val="000000"/>
                </a:solidFill>
              </a:rPr>
              <a:t>наблюдается.</a:t>
            </a:r>
            <a:endParaRPr lang="ru-RU" sz="2800" dirty="0"/>
          </a:p>
        </p:txBody>
      </p:sp>
    </p:spTree>
    <p:extLst>
      <p:ext uri="{BB962C8B-B14F-4D97-AF65-F5344CB8AC3E}">
        <p14:creationId xmlns:p14="http://schemas.microsoft.com/office/powerpoint/2010/main" val="2153932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39568" y="99949"/>
            <a:ext cx="6912864" cy="1325563"/>
          </a:xfrm>
        </p:spPr>
        <p:txBody>
          <a:bodyPr/>
          <a:lstStyle/>
          <a:p>
            <a:r>
              <a:rPr lang="ru-RU" b="1" dirty="0" smtClean="0"/>
              <a:t>Сердечная недостаточность</a:t>
            </a:r>
            <a:endParaRPr lang="ru-RU" b="1" dirty="0"/>
          </a:p>
        </p:txBody>
      </p:sp>
      <p:sp>
        <p:nvSpPr>
          <p:cNvPr id="3" name="Объект 2"/>
          <p:cNvSpPr>
            <a:spLocks noGrp="1"/>
          </p:cNvSpPr>
          <p:nvPr>
            <p:ph idx="1"/>
          </p:nvPr>
        </p:nvSpPr>
        <p:spPr/>
        <p:txBody>
          <a:bodyPr>
            <a:normAutofit lnSpcReduction="10000"/>
          </a:bodyPr>
          <a:lstStyle/>
          <a:p>
            <a:r>
              <a:rPr lang="ru-RU" dirty="0" smtClean="0"/>
              <a:t>Появляется у 7-10</a:t>
            </a:r>
            <a:r>
              <a:rPr lang="ru-RU" dirty="0"/>
              <a:t>% пациентов через 10 лет после </a:t>
            </a:r>
            <a:r>
              <a:rPr lang="ru-RU" dirty="0" smtClean="0"/>
              <a:t>проведения </a:t>
            </a:r>
            <a:r>
              <a:rPr lang="ru-RU" dirty="0" err="1" smtClean="0"/>
              <a:t>внутрипредсредной</a:t>
            </a:r>
            <a:r>
              <a:rPr lang="ru-RU" dirty="0" smtClean="0"/>
              <a:t> коррекции, </a:t>
            </a:r>
            <a:r>
              <a:rPr lang="ru-RU" dirty="0"/>
              <a:t>с более высокой частотой в связи с </a:t>
            </a:r>
            <a:r>
              <a:rPr lang="ru-RU" dirty="0" smtClean="0"/>
              <a:t>сопутствующим ДМЖП. </a:t>
            </a:r>
          </a:p>
          <a:p>
            <a:r>
              <a:rPr lang="ru-RU" dirty="0" smtClean="0"/>
              <a:t>Системный </a:t>
            </a:r>
            <a:r>
              <a:rPr lang="ru-RU" dirty="0"/>
              <a:t>ПЖ </a:t>
            </a:r>
            <a:r>
              <a:rPr lang="ru-RU" dirty="0" smtClean="0"/>
              <a:t>страдает из-за </a:t>
            </a:r>
            <a:r>
              <a:rPr lang="ru-RU" dirty="0" err="1"/>
              <a:t>ремоделирования</a:t>
            </a:r>
            <a:r>
              <a:rPr lang="ru-RU" dirty="0"/>
              <a:t>, вторичного по отношению к повышенной системной </a:t>
            </a:r>
            <a:r>
              <a:rPr lang="ru-RU" dirty="0" err="1"/>
              <a:t>постнагрузке</a:t>
            </a:r>
            <a:r>
              <a:rPr lang="ru-RU" dirty="0"/>
              <a:t>, несоответствии коронарного артериального </a:t>
            </a:r>
            <a:r>
              <a:rPr lang="ru-RU" dirty="0" smtClean="0"/>
              <a:t>кровотока и </a:t>
            </a:r>
            <a:r>
              <a:rPr lang="ru-RU" dirty="0"/>
              <a:t>потребности миокарда </a:t>
            </a:r>
            <a:r>
              <a:rPr lang="ru-RU" dirty="0" smtClean="0"/>
              <a:t>в кислороде.</a:t>
            </a:r>
          </a:p>
          <a:p>
            <a:r>
              <a:rPr lang="ru-RU" dirty="0" smtClean="0"/>
              <a:t>Проведение эхокардиографии затруднительно из-за локализации </a:t>
            </a:r>
            <a:r>
              <a:rPr lang="ru-RU" dirty="0"/>
              <a:t>и сложной геометрии правого желудочка. </a:t>
            </a:r>
            <a:r>
              <a:rPr lang="ru-RU" dirty="0" smtClean="0"/>
              <a:t>МРТ, напротив</a:t>
            </a:r>
            <a:r>
              <a:rPr lang="ru-RU" dirty="0"/>
              <a:t>,</a:t>
            </a:r>
            <a:r>
              <a:rPr lang="ru-RU" dirty="0" smtClean="0"/>
              <a:t> </a:t>
            </a:r>
            <a:r>
              <a:rPr lang="ru-RU" dirty="0"/>
              <a:t>обеспечивает более надежные и точные измерения размера и функции </a:t>
            </a:r>
            <a:r>
              <a:rPr lang="ru-RU" dirty="0" smtClean="0"/>
              <a:t>ПЖ.</a:t>
            </a:r>
            <a:endParaRPr lang="ru-RU" dirty="0"/>
          </a:p>
        </p:txBody>
      </p:sp>
    </p:spTree>
    <p:extLst>
      <p:ext uri="{BB962C8B-B14F-4D97-AF65-F5344CB8AC3E}">
        <p14:creationId xmlns:p14="http://schemas.microsoft.com/office/powerpoint/2010/main" val="1778151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МРТ изображение гипертрофированного правого желудочка</a:t>
            </a:r>
            <a:endParaRPr lang="ru-RU"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37376" y="1408176"/>
            <a:ext cx="5576006" cy="5282294"/>
          </a:xfrm>
        </p:spPr>
      </p:pic>
      <p:sp>
        <p:nvSpPr>
          <p:cNvPr id="5" name="Прямоугольник 4"/>
          <p:cNvSpPr/>
          <p:nvPr/>
        </p:nvSpPr>
        <p:spPr>
          <a:xfrm>
            <a:off x="589788" y="3282638"/>
            <a:ext cx="5506212" cy="1815882"/>
          </a:xfrm>
          <a:prstGeom prst="rect">
            <a:avLst/>
          </a:prstGeom>
        </p:spPr>
        <p:txBody>
          <a:bodyPr wrap="square">
            <a:spAutoFit/>
          </a:bodyPr>
          <a:lstStyle/>
          <a:p>
            <a:r>
              <a:rPr lang="ru-RU" sz="2800" dirty="0" smtClean="0">
                <a:solidFill>
                  <a:srgbClr val="000000"/>
                </a:solidFill>
                <a:latin typeface="Open Sans"/>
              </a:rPr>
              <a:t>Дисфункция ПЖ (не показана) также присутствует, что указывает на сердечную недостаточность.</a:t>
            </a:r>
            <a:endParaRPr lang="ru-RU" sz="2800" dirty="0"/>
          </a:p>
        </p:txBody>
      </p:sp>
    </p:spTree>
    <p:extLst>
      <p:ext uri="{BB962C8B-B14F-4D97-AF65-F5344CB8AC3E}">
        <p14:creationId xmlns:p14="http://schemas.microsoft.com/office/powerpoint/2010/main" val="781616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КТ ангиографическое изображении </a:t>
            </a:r>
            <a:r>
              <a:rPr lang="ru-RU" b="1" dirty="0" err="1" smtClean="0"/>
              <a:t>гипертрофированого</a:t>
            </a:r>
            <a:r>
              <a:rPr lang="ru-RU" b="1" dirty="0" smtClean="0"/>
              <a:t> ПЖ</a:t>
            </a:r>
            <a:endParaRPr lang="ru-RU"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63641" y="1874519"/>
            <a:ext cx="5645434" cy="4670567"/>
          </a:xfrm>
        </p:spPr>
      </p:pic>
      <p:sp>
        <p:nvSpPr>
          <p:cNvPr id="5" name="Прямоугольник 4"/>
          <p:cNvSpPr/>
          <p:nvPr/>
        </p:nvSpPr>
        <p:spPr>
          <a:xfrm>
            <a:off x="448056" y="3055640"/>
            <a:ext cx="5724144" cy="2308324"/>
          </a:xfrm>
          <a:prstGeom prst="rect">
            <a:avLst/>
          </a:prstGeom>
        </p:spPr>
        <p:txBody>
          <a:bodyPr wrap="square">
            <a:spAutoFit/>
          </a:bodyPr>
          <a:lstStyle/>
          <a:p>
            <a:r>
              <a:rPr lang="ru-RU" sz="2400" dirty="0" smtClean="0">
                <a:solidFill>
                  <a:srgbClr val="00B050"/>
                </a:solidFill>
                <a:latin typeface="Open Sans"/>
              </a:rPr>
              <a:t>Зеленый </a:t>
            </a:r>
            <a:r>
              <a:rPr lang="ru-RU" sz="2400" dirty="0">
                <a:solidFill>
                  <a:srgbClr val="00B050"/>
                </a:solidFill>
                <a:latin typeface="Open Sans"/>
              </a:rPr>
              <a:t>контур = </a:t>
            </a:r>
            <a:r>
              <a:rPr lang="ru-RU" sz="2400" dirty="0" err="1">
                <a:solidFill>
                  <a:srgbClr val="00B050"/>
                </a:solidFill>
                <a:latin typeface="Open Sans"/>
              </a:rPr>
              <a:t>эпикардиальный</a:t>
            </a:r>
            <a:r>
              <a:rPr lang="ru-RU" sz="2400" dirty="0">
                <a:solidFill>
                  <a:srgbClr val="00B050"/>
                </a:solidFill>
                <a:latin typeface="Open Sans"/>
              </a:rPr>
              <a:t> контур ЛЖ</a:t>
            </a:r>
            <a:r>
              <a:rPr lang="ru-RU" sz="2400" dirty="0" smtClean="0">
                <a:solidFill>
                  <a:srgbClr val="00B050"/>
                </a:solidFill>
                <a:latin typeface="Open Sans"/>
              </a:rPr>
              <a:t>,</a:t>
            </a:r>
          </a:p>
          <a:p>
            <a:r>
              <a:rPr lang="ru-RU" sz="2400" dirty="0">
                <a:solidFill>
                  <a:srgbClr val="C00000"/>
                </a:solidFill>
                <a:latin typeface="Open Sans"/>
              </a:rPr>
              <a:t>К</a:t>
            </a:r>
            <a:r>
              <a:rPr lang="ru-RU" sz="2400" dirty="0" smtClean="0">
                <a:solidFill>
                  <a:srgbClr val="C00000"/>
                </a:solidFill>
                <a:latin typeface="Open Sans"/>
              </a:rPr>
              <a:t>расный </a:t>
            </a:r>
            <a:r>
              <a:rPr lang="ru-RU" sz="2400" dirty="0">
                <a:solidFill>
                  <a:srgbClr val="C00000"/>
                </a:solidFill>
                <a:latin typeface="Open Sans"/>
              </a:rPr>
              <a:t>контур = </a:t>
            </a:r>
            <a:r>
              <a:rPr lang="ru-RU" sz="2400" dirty="0" err="1">
                <a:solidFill>
                  <a:srgbClr val="C00000"/>
                </a:solidFill>
                <a:latin typeface="Open Sans"/>
              </a:rPr>
              <a:t>эндокардиальный</a:t>
            </a:r>
            <a:r>
              <a:rPr lang="ru-RU" sz="2400" dirty="0">
                <a:solidFill>
                  <a:srgbClr val="C00000"/>
                </a:solidFill>
                <a:latin typeface="Open Sans"/>
              </a:rPr>
              <a:t> контур ЛЖ, </a:t>
            </a:r>
            <a:endParaRPr lang="ru-RU" sz="2400" dirty="0" smtClean="0">
              <a:solidFill>
                <a:srgbClr val="C00000"/>
              </a:solidFill>
              <a:latin typeface="Open Sans"/>
            </a:endParaRPr>
          </a:p>
          <a:p>
            <a:r>
              <a:rPr lang="ru-RU" sz="2400" dirty="0">
                <a:solidFill>
                  <a:srgbClr val="FFC000"/>
                </a:solidFill>
                <a:latin typeface="Open Sans"/>
              </a:rPr>
              <a:t>Ж</a:t>
            </a:r>
            <a:r>
              <a:rPr lang="ru-RU" sz="2400" dirty="0" smtClean="0">
                <a:solidFill>
                  <a:srgbClr val="FFC000"/>
                </a:solidFill>
                <a:latin typeface="Open Sans"/>
              </a:rPr>
              <a:t>елтый </a:t>
            </a:r>
            <a:r>
              <a:rPr lang="ru-RU" sz="2400" dirty="0">
                <a:solidFill>
                  <a:srgbClr val="FFC000"/>
                </a:solidFill>
                <a:latin typeface="Open Sans"/>
              </a:rPr>
              <a:t>контур = </a:t>
            </a:r>
            <a:r>
              <a:rPr lang="ru-RU" sz="2400" dirty="0" err="1">
                <a:solidFill>
                  <a:srgbClr val="FFC000"/>
                </a:solidFill>
                <a:latin typeface="Open Sans"/>
              </a:rPr>
              <a:t>эндокардиальный</a:t>
            </a:r>
            <a:r>
              <a:rPr lang="ru-RU" sz="2400" dirty="0">
                <a:solidFill>
                  <a:srgbClr val="FFC000"/>
                </a:solidFill>
                <a:latin typeface="Open Sans"/>
              </a:rPr>
              <a:t> контур ПЖ.</a:t>
            </a:r>
            <a:endParaRPr lang="ru-RU" sz="2400" dirty="0">
              <a:solidFill>
                <a:srgbClr val="FFC000"/>
              </a:solidFill>
            </a:endParaRPr>
          </a:p>
        </p:txBody>
      </p:sp>
    </p:spTree>
    <p:extLst>
      <p:ext uri="{BB962C8B-B14F-4D97-AF65-F5344CB8AC3E}">
        <p14:creationId xmlns:p14="http://schemas.microsoft.com/office/powerpoint/2010/main" val="3565210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9702" y="131520"/>
            <a:ext cx="10515600" cy="997331"/>
          </a:xfrm>
        </p:spPr>
        <p:txBody>
          <a:bodyPr>
            <a:normAutofit fontScale="90000"/>
          </a:bodyPr>
          <a:lstStyle/>
          <a:p>
            <a:r>
              <a:rPr lang="ru-RU" dirty="0" smtClean="0">
                <a:solidFill>
                  <a:srgbClr val="000000"/>
                </a:solidFill>
                <a:latin typeface="Open Sans"/>
              </a:rPr>
              <a:t>MРТ-видеофрагмент пациента </a:t>
            </a:r>
            <a:r>
              <a:rPr lang="ru-RU" dirty="0">
                <a:solidFill>
                  <a:srgbClr val="000000"/>
                </a:solidFill>
                <a:latin typeface="Open Sans"/>
              </a:rPr>
              <a:t>с </a:t>
            </a:r>
            <a:r>
              <a:rPr lang="ru-RU" dirty="0" smtClean="0">
                <a:solidFill>
                  <a:srgbClr val="000000"/>
                </a:solidFill>
                <a:latin typeface="Open Sans"/>
              </a:rPr>
              <a:t>D-TМA</a:t>
            </a:r>
            <a:r>
              <a:rPr lang="ru-RU" dirty="0">
                <a:solidFill>
                  <a:srgbClr val="000000"/>
                </a:solidFill>
                <a:latin typeface="Open Sans"/>
              </a:rPr>
              <a:t>, перенесшего операцию </a:t>
            </a:r>
            <a:r>
              <a:rPr lang="ru-RU" dirty="0" err="1">
                <a:solidFill>
                  <a:srgbClr val="000000"/>
                </a:solidFill>
                <a:latin typeface="Open Sans"/>
              </a:rPr>
              <a:t>Сеннинга</a:t>
            </a:r>
            <a:endParaRPr lang="ru-RU" dirty="0"/>
          </a:p>
        </p:txBody>
      </p:sp>
      <p:pic>
        <p:nvPicPr>
          <p:cNvPr id="4" name="rg200069suppm1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09558" y="1230350"/>
            <a:ext cx="7735887" cy="4351338"/>
          </a:xfrm>
        </p:spPr>
      </p:pic>
      <p:sp>
        <p:nvSpPr>
          <p:cNvPr id="5" name="Прямоугольник 4"/>
          <p:cNvSpPr/>
          <p:nvPr/>
        </p:nvSpPr>
        <p:spPr>
          <a:xfrm>
            <a:off x="438912" y="5683187"/>
            <a:ext cx="11247120" cy="830997"/>
          </a:xfrm>
          <a:prstGeom prst="rect">
            <a:avLst/>
          </a:prstGeom>
        </p:spPr>
        <p:txBody>
          <a:bodyPr wrap="square">
            <a:spAutoFit/>
          </a:bodyPr>
          <a:lstStyle/>
          <a:p>
            <a:r>
              <a:rPr lang="ru-RU" sz="2400" dirty="0">
                <a:solidFill>
                  <a:srgbClr val="000000"/>
                </a:solidFill>
                <a:latin typeface="Open Sans"/>
              </a:rPr>
              <a:t>Д</a:t>
            </a:r>
            <a:r>
              <a:rPr lang="ru-RU" sz="2400" dirty="0" smtClean="0">
                <a:solidFill>
                  <a:srgbClr val="000000"/>
                </a:solidFill>
                <a:latin typeface="Open Sans"/>
              </a:rPr>
              <a:t>илатация, гипертрофия </a:t>
            </a:r>
            <a:r>
              <a:rPr lang="ru-RU" sz="2400" dirty="0">
                <a:solidFill>
                  <a:srgbClr val="000000"/>
                </a:solidFill>
                <a:latin typeface="Open Sans"/>
              </a:rPr>
              <a:t>и </a:t>
            </a:r>
            <a:r>
              <a:rPr lang="ru-RU" sz="2400" dirty="0" err="1" smtClean="0">
                <a:solidFill>
                  <a:srgbClr val="000000"/>
                </a:solidFill>
                <a:latin typeface="Open Sans"/>
              </a:rPr>
              <a:t>систолическуя</a:t>
            </a:r>
            <a:r>
              <a:rPr lang="ru-RU" sz="2400" dirty="0" smtClean="0">
                <a:solidFill>
                  <a:srgbClr val="000000"/>
                </a:solidFill>
                <a:latin typeface="Open Sans"/>
              </a:rPr>
              <a:t> дисфункция </a:t>
            </a:r>
            <a:r>
              <a:rPr lang="ru-RU" sz="2400" dirty="0">
                <a:solidFill>
                  <a:srgbClr val="000000"/>
                </a:solidFill>
                <a:latin typeface="Open Sans"/>
              </a:rPr>
              <a:t>системного правого желудочка. </a:t>
            </a:r>
            <a:r>
              <a:rPr lang="ru-RU" sz="2400" dirty="0" err="1">
                <a:solidFill>
                  <a:srgbClr val="000000"/>
                </a:solidFill>
                <a:latin typeface="Open Sans"/>
              </a:rPr>
              <a:t>Т</a:t>
            </a:r>
            <a:r>
              <a:rPr lang="ru-RU" sz="2400" dirty="0" err="1" smtClean="0">
                <a:solidFill>
                  <a:srgbClr val="000000"/>
                </a:solidFill>
                <a:latin typeface="Open Sans"/>
              </a:rPr>
              <a:t>рикуспидальная</a:t>
            </a:r>
            <a:r>
              <a:rPr lang="ru-RU" sz="2400" dirty="0" smtClean="0">
                <a:solidFill>
                  <a:srgbClr val="000000"/>
                </a:solidFill>
                <a:latin typeface="Open Sans"/>
              </a:rPr>
              <a:t> </a:t>
            </a:r>
            <a:r>
              <a:rPr lang="ru-RU" sz="2400" dirty="0" err="1">
                <a:solidFill>
                  <a:srgbClr val="000000"/>
                </a:solidFill>
                <a:latin typeface="Open Sans"/>
              </a:rPr>
              <a:t>регургитация</a:t>
            </a:r>
            <a:r>
              <a:rPr lang="ru-RU" sz="2400" dirty="0">
                <a:solidFill>
                  <a:srgbClr val="000000"/>
                </a:solidFill>
                <a:latin typeface="Open Sans"/>
              </a:rPr>
              <a:t>.</a:t>
            </a:r>
            <a:endParaRPr lang="ru-RU" sz="2400" dirty="0"/>
          </a:p>
        </p:txBody>
      </p:sp>
    </p:spTree>
    <p:extLst>
      <p:ext uri="{BB962C8B-B14F-4D97-AF65-F5344CB8AC3E}">
        <p14:creationId xmlns:p14="http://schemas.microsoft.com/office/powerpoint/2010/main" val="1141835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7656" y="191389"/>
            <a:ext cx="10515600" cy="1325563"/>
          </a:xfrm>
        </p:spPr>
        <p:txBody>
          <a:bodyPr/>
          <a:lstStyle/>
          <a:p>
            <a:r>
              <a:rPr lang="ru-RU" b="1" dirty="0"/>
              <a:t>Операция артериального переключения</a:t>
            </a:r>
            <a:endParaRPr lang="ru-RU" dirty="0"/>
          </a:p>
        </p:txBody>
      </p:sp>
      <p:sp>
        <p:nvSpPr>
          <p:cNvPr id="3" name="Объект 2"/>
          <p:cNvSpPr>
            <a:spLocks noGrp="1"/>
          </p:cNvSpPr>
          <p:nvPr>
            <p:ph idx="1"/>
          </p:nvPr>
        </p:nvSpPr>
        <p:spPr>
          <a:xfrm>
            <a:off x="838200" y="1633601"/>
            <a:ext cx="10515600" cy="1713103"/>
          </a:xfrm>
        </p:spPr>
        <p:txBody>
          <a:bodyPr/>
          <a:lstStyle/>
          <a:p>
            <a:r>
              <a:rPr lang="ru-RU" dirty="0" smtClean="0"/>
              <a:t>Пациенты</a:t>
            </a:r>
            <a:r>
              <a:rPr lang="ru-RU" dirty="0"/>
              <a:t>, перенесшие </a:t>
            </a:r>
            <a:r>
              <a:rPr lang="ru-RU" dirty="0" smtClean="0"/>
              <a:t>операция </a:t>
            </a:r>
            <a:r>
              <a:rPr lang="ru-RU" dirty="0"/>
              <a:t>артериального переключения</a:t>
            </a:r>
            <a:r>
              <a:rPr lang="ru-RU" dirty="0" smtClean="0"/>
              <a:t>, </a:t>
            </a:r>
            <a:r>
              <a:rPr lang="ru-RU" dirty="0"/>
              <a:t>имеют лучшие результаты, чем те, кто перенес </a:t>
            </a:r>
            <a:r>
              <a:rPr lang="ru-RU" dirty="0" err="1">
                <a:solidFill>
                  <a:srgbClr val="000000"/>
                </a:solidFill>
              </a:rPr>
              <a:t>внутрипредсердную</a:t>
            </a:r>
            <a:r>
              <a:rPr lang="ru-RU" dirty="0">
                <a:solidFill>
                  <a:srgbClr val="000000"/>
                </a:solidFill>
              </a:rPr>
              <a:t> коррекцию</a:t>
            </a:r>
            <a:r>
              <a:rPr lang="ru-RU" dirty="0" smtClean="0"/>
              <a:t>, </a:t>
            </a:r>
            <a:r>
              <a:rPr lang="ru-RU" dirty="0"/>
              <a:t>с долгосрочной выживаемостью 88–97</a:t>
            </a:r>
            <a:r>
              <a:rPr lang="ru-RU" dirty="0" smtClean="0"/>
              <a:t>%.</a:t>
            </a:r>
          </a:p>
        </p:txBody>
      </p:sp>
      <p:sp>
        <p:nvSpPr>
          <p:cNvPr id="4" name="Прямоугольник 3"/>
          <p:cNvSpPr/>
          <p:nvPr/>
        </p:nvSpPr>
        <p:spPr>
          <a:xfrm>
            <a:off x="722376" y="3657124"/>
            <a:ext cx="5233416" cy="3046988"/>
          </a:xfrm>
          <a:prstGeom prst="rect">
            <a:avLst/>
          </a:prstGeom>
        </p:spPr>
        <p:txBody>
          <a:bodyPr wrap="square">
            <a:spAutoFit/>
          </a:bodyPr>
          <a:lstStyle/>
          <a:p>
            <a:r>
              <a:rPr lang="ru-RU" sz="2400" dirty="0"/>
              <a:t>На МР- и КТ-изображениях отличительной чертой </a:t>
            </a:r>
            <a:r>
              <a:rPr lang="ru-RU" sz="2400" dirty="0" smtClean="0"/>
              <a:t>операция </a:t>
            </a:r>
            <a:r>
              <a:rPr lang="ru-RU" sz="2400" dirty="0"/>
              <a:t>артериального переключения является легочной ствол, расположенный кпереди от восходящей </a:t>
            </a:r>
            <a:r>
              <a:rPr lang="ru-RU" sz="2400" dirty="0" err="1" smtClean="0"/>
              <a:t>неоаорты</a:t>
            </a:r>
            <a:r>
              <a:rPr lang="ru-RU" sz="2400" dirty="0"/>
              <a:t>, при этом правая и левая ЛА огибают восходящую </a:t>
            </a:r>
            <a:r>
              <a:rPr lang="ru-RU" sz="2400" dirty="0" err="1" smtClean="0"/>
              <a:t>неоаорту</a:t>
            </a:r>
            <a:r>
              <a:rPr lang="ru-RU" sz="2400" dirty="0"/>
              <a:t>.</a:t>
            </a: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2736" y="2897695"/>
            <a:ext cx="3285744" cy="3226623"/>
          </a:xfrm>
          <a:prstGeom prst="rect">
            <a:avLst/>
          </a:prstGeom>
        </p:spPr>
      </p:pic>
      <p:sp>
        <p:nvSpPr>
          <p:cNvPr id="8" name="Прямоугольник 7"/>
          <p:cNvSpPr/>
          <p:nvPr/>
        </p:nvSpPr>
        <p:spPr>
          <a:xfrm>
            <a:off x="6315456" y="6266307"/>
            <a:ext cx="5552930" cy="400110"/>
          </a:xfrm>
          <a:prstGeom prst="rect">
            <a:avLst/>
          </a:prstGeom>
        </p:spPr>
        <p:txBody>
          <a:bodyPr wrap="none">
            <a:spAutoFit/>
          </a:bodyPr>
          <a:lstStyle/>
          <a:p>
            <a:r>
              <a:rPr lang="ru-RU" sz="2000" dirty="0" smtClean="0">
                <a:solidFill>
                  <a:srgbClr val="000000"/>
                </a:solidFill>
                <a:latin typeface="Open Sans"/>
              </a:rPr>
              <a:t>3</a:t>
            </a:r>
            <a:r>
              <a:rPr lang="en-US" sz="2000" dirty="0" smtClean="0">
                <a:solidFill>
                  <a:srgbClr val="000000"/>
                </a:solidFill>
                <a:latin typeface="Open Sans"/>
              </a:rPr>
              <a:t>D</a:t>
            </a:r>
            <a:r>
              <a:rPr lang="ru-RU" sz="2000" dirty="0" smtClean="0">
                <a:solidFill>
                  <a:srgbClr val="000000"/>
                </a:solidFill>
                <a:latin typeface="Open Sans"/>
              </a:rPr>
              <a:t> моделированное КТ-изображение сердца</a:t>
            </a:r>
            <a:endParaRPr lang="ru-RU" sz="2000" dirty="0"/>
          </a:p>
        </p:txBody>
      </p:sp>
    </p:spTree>
    <p:extLst>
      <p:ext uri="{BB962C8B-B14F-4D97-AF65-F5344CB8AC3E}">
        <p14:creationId xmlns:p14="http://schemas.microsoft.com/office/powerpoint/2010/main" val="2637436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6384" y="365125"/>
            <a:ext cx="10567416" cy="1325563"/>
          </a:xfrm>
        </p:spPr>
        <p:txBody>
          <a:bodyPr/>
          <a:lstStyle/>
          <a:p>
            <a:pPr algn="ctr"/>
            <a:r>
              <a:rPr lang="ru-RU" b="1" dirty="0"/>
              <a:t>КТ ангиография </a:t>
            </a:r>
            <a:r>
              <a:rPr lang="ru-RU" b="1" dirty="0" smtClean="0"/>
              <a:t>сердца </a:t>
            </a:r>
            <a:r>
              <a:rPr lang="ru-RU" dirty="0"/>
              <a:t/>
            </a:r>
            <a:br>
              <a:rPr lang="ru-RU" dirty="0"/>
            </a:b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39128" y="1690688"/>
            <a:ext cx="5060609" cy="4793776"/>
          </a:xfrm>
          <a:prstGeom prst="rect">
            <a:avLst/>
          </a:prstGeom>
        </p:spPr>
      </p:pic>
      <p:sp>
        <p:nvSpPr>
          <p:cNvPr id="6" name="Прямоугольник 5"/>
          <p:cNvSpPr/>
          <p:nvPr/>
        </p:nvSpPr>
        <p:spPr>
          <a:xfrm>
            <a:off x="697992" y="2317861"/>
            <a:ext cx="5081016" cy="3539430"/>
          </a:xfrm>
          <a:prstGeom prst="rect">
            <a:avLst/>
          </a:prstGeom>
        </p:spPr>
        <p:txBody>
          <a:bodyPr wrap="square">
            <a:spAutoFit/>
          </a:bodyPr>
          <a:lstStyle/>
          <a:p>
            <a:r>
              <a:rPr lang="ru-RU" sz="2800" dirty="0">
                <a:solidFill>
                  <a:srgbClr val="000000"/>
                </a:solidFill>
                <a:latin typeface="Open Sans"/>
              </a:rPr>
              <a:t>Из-за такой </a:t>
            </a:r>
            <a:r>
              <a:rPr lang="ru-RU" sz="2800" dirty="0" smtClean="0">
                <a:solidFill>
                  <a:srgbClr val="000000"/>
                </a:solidFill>
                <a:latin typeface="Open Sans"/>
              </a:rPr>
              <a:t>анатомии и </a:t>
            </a:r>
            <a:r>
              <a:rPr lang="ru-RU" sz="2800" dirty="0">
                <a:solidFill>
                  <a:srgbClr val="000000"/>
                </a:solidFill>
                <a:latin typeface="Open Sans"/>
              </a:rPr>
              <a:t>рубцовой </a:t>
            </a:r>
            <a:r>
              <a:rPr lang="ru-RU" sz="2800" dirty="0" smtClean="0">
                <a:solidFill>
                  <a:srgbClr val="000000"/>
                </a:solidFill>
                <a:latin typeface="Open Sans"/>
              </a:rPr>
              <a:t>ткани </a:t>
            </a:r>
            <a:r>
              <a:rPr lang="ru-RU" sz="2800" dirty="0">
                <a:solidFill>
                  <a:srgbClr val="000000"/>
                </a:solidFill>
                <a:latin typeface="Open Sans"/>
              </a:rPr>
              <a:t>в месте </a:t>
            </a:r>
            <a:r>
              <a:rPr lang="ru-RU" sz="2800" dirty="0" smtClean="0">
                <a:solidFill>
                  <a:srgbClr val="000000"/>
                </a:solidFill>
                <a:latin typeface="Open Sans"/>
              </a:rPr>
              <a:t>анастомоза, легочный ствол может </a:t>
            </a:r>
            <a:r>
              <a:rPr lang="ru-RU" sz="2800" dirty="0">
                <a:solidFill>
                  <a:srgbClr val="000000"/>
                </a:solidFill>
                <a:latin typeface="Open Sans"/>
              </a:rPr>
              <a:t>быть сдавлен </a:t>
            </a:r>
            <a:r>
              <a:rPr lang="ru-RU" sz="2800" dirty="0" smtClean="0">
                <a:solidFill>
                  <a:srgbClr val="000000"/>
                </a:solidFill>
                <a:latin typeface="Open Sans"/>
              </a:rPr>
              <a:t>грудиной </a:t>
            </a:r>
            <a:r>
              <a:rPr lang="ru-RU" sz="2800" dirty="0">
                <a:solidFill>
                  <a:srgbClr val="000000"/>
                </a:solidFill>
                <a:latin typeface="Open Sans"/>
              </a:rPr>
              <a:t>и </a:t>
            </a:r>
            <a:r>
              <a:rPr lang="ru-RU" sz="2800" dirty="0" err="1" smtClean="0">
                <a:solidFill>
                  <a:srgbClr val="000000"/>
                </a:solidFill>
                <a:latin typeface="Open Sans"/>
              </a:rPr>
              <a:t>неоаортой</a:t>
            </a:r>
            <a:r>
              <a:rPr lang="ru-RU" sz="2800" dirty="0" smtClean="0">
                <a:solidFill>
                  <a:srgbClr val="000000"/>
                </a:solidFill>
                <a:latin typeface="Open Sans"/>
              </a:rPr>
              <a:t>.</a:t>
            </a:r>
            <a:r>
              <a:rPr lang="ru-RU" sz="2800" dirty="0">
                <a:solidFill>
                  <a:srgbClr val="000000"/>
                </a:solidFill>
                <a:latin typeface="Open Sans"/>
              </a:rPr>
              <a:t> </a:t>
            </a:r>
            <a:endParaRPr lang="ru-RU" sz="2800" dirty="0" smtClean="0">
              <a:solidFill>
                <a:srgbClr val="000000"/>
              </a:solidFill>
              <a:latin typeface="Open Sans"/>
            </a:endParaRPr>
          </a:p>
          <a:p>
            <a:r>
              <a:rPr lang="ru-RU" sz="2800" dirty="0" smtClean="0">
                <a:solidFill>
                  <a:srgbClr val="000000"/>
                </a:solidFill>
                <a:latin typeface="Open Sans"/>
              </a:rPr>
              <a:t>Ветви ЛА </a:t>
            </a:r>
            <a:r>
              <a:rPr lang="ru-RU" sz="2800" dirty="0">
                <a:solidFill>
                  <a:srgbClr val="000000"/>
                </a:solidFill>
                <a:latin typeface="Open Sans"/>
              </a:rPr>
              <a:t>также меньше по сравнению с таковыми у </a:t>
            </a:r>
            <a:r>
              <a:rPr lang="ru-RU" sz="2800" dirty="0" smtClean="0">
                <a:solidFill>
                  <a:srgbClr val="000000"/>
                </a:solidFill>
                <a:latin typeface="Open Sans"/>
              </a:rPr>
              <a:t>лиц без патологии.</a:t>
            </a:r>
            <a:endParaRPr lang="ru-RU" sz="2800" dirty="0"/>
          </a:p>
        </p:txBody>
      </p:sp>
    </p:spTree>
    <p:extLst>
      <p:ext uri="{BB962C8B-B14F-4D97-AF65-F5344CB8AC3E}">
        <p14:creationId xmlns:p14="http://schemas.microsoft.com/office/powerpoint/2010/main" val="2434551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171067"/>
          </a:xfrm>
        </p:spPr>
        <p:txBody>
          <a:bodyPr>
            <a:normAutofit fontScale="90000"/>
          </a:bodyPr>
          <a:lstStyle/>
          <a:p>
            <a:pPr algn="ctr"/>
            <a:r>
              <a:rPr lang="ru-RU" b="1" dirty="0"/>
              <a:t>Коронарные осложнения </a:t>
            </a:r>
            <a:r>
              <a:rPr lang="ru-RU" b="1" dirty="0" smtClean="0"/>
              <a:t>операции </a:t>
            </a:r>
            <a:r>
              <a:rPr lang="ru-RU" b="1" dirty="0"/>
              <a:t>артериального переключения </a:t>
            </a:r>
          </a:p>
        </p:txBody>
      </p:sp>
      <p:sp>
        <p:nvSpPr>
          <p:cNvPr id="3" name="Объект 2"/>
          <p:cNvSpPr>
            <a:spLocks noGrp="1"/>
          </p:cNvSpPr>
          <p:nvPr>
            <p:ph idx="1"/>
          </p:nvPr>
        </p:nvSpPr>
        <p:spPr>
          <a:xfrm>
            <a:off x="838200" y="2231135"/>
            <a:ext cx="10515600" cy="3945827"/>
          </a:xfrm>
        </p:spPr>
        <p:txBody>
          <a:bodyPr/>
          <a:lstStyle/>
          <a:p>
            <a:r>
              <a:rPr lang="ru-RU" dirty="0"/>
              <a:t>Коронарные артерии подвержены риску стеноза или окклюзии после </a:t>
            </a:r>
            <a:r>
              <a:rPr lang="ru-RU" dirty="0" smtClean="0"/>
              <a:t>операции </a:t>
            </a:r>
            <a:r>
              <a:rPr lang="ru-RU" dirty="0"/>
              <a:t>артериального переключения</a:t>
            </a:r>
            <a:r>
              <a:rPr lang="ru-RU" dirty="0" smtClean="0"/>
              <a:t> </a:t>
            </a:r>
            <a:r>
              <a:rPr lang="ru-RU" dirty="0"/>
              <a:t>из-за фиброза </a:t>
            </a:r>
            <a:r>
              <a:rPr lang="ru-RU" dirty="0" smtClean="0"/>
              <a:t>швов</a:t>
            </a:r>
            <a:r>
              <a:rPr lang="ru-RU" dirty="0"/>
              <a:t>, утолщения интимы, перегиба, растяжения или сдавления ЛА, особенно с дилатацией корня </a:t>
            </a:r>
            <a:r>
              <a:rPr lang="ru-RU" dirty="0" err="1"/>
              <a:t>неоаорты</a:t>
            </a:r>
            <a:r>
              <a:rPr lang="ru-RU" dirty="0"/>
              <a:t>. </a:t>
            </a:r>
            <a:endParaRPr lang="ru-RU" dirty="0" smtClean="0"/>
          </a:p>
          <a:p>
            <a:r>
              <a:rPr lang="ru-RU" dirty="0" smtClean="0"/>
              <a:t>Стеноз коронарных артерий является </a:t>
            </a:r>
            <a:r>
              <a:rPr lang="ru-RU" dirty="0"/>
              <a:t>наиболее частой причиной ранней смертности после операции артериального переключения</a:t>
            </a:r>
            <a:r>
              <a:rPr lang="ru-RU" dirty="0" smtClean="0"/>
              <a:t> </a:t>
            </a:r>
            <a:r>
              <a:rPr lang="ru-RU" dirty="0"/>
              <a:t>с частотой 2-11% и может проявляться </a:t>
            </a:r>
            <a:r>
              <a:rPr lang="ru-RU" dirty="0" smtClean="0"/>
              <a:t>ранней аритмией.</a:t>
            </a:r>
            <a:endParaRPr lang="ru-RU" dirty="0"/>
          </a:p>
        </p:txBody>
      </p:sp>
    </p:spTree>
    <p:extLst>
      <p:ext uri="{BB962C8B-B14F-4D97-AF65-F5344CB8AC3E}">
        <p14:creationId xmlns:p14="http://schemas.microsoft.com/office/powerpoint/2010/main" val="2668130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Коронарные </a:t>
            </a:r>
            <a:r>
              <a:rPr lang="ru-RU" b="1" dirty="0" smtClean="0"/>
              <a:t>осложнения операции артериального </a:t>
            </a:r>
            <a:r>
              <a:rPr lang="ru-RU" b="1" dirty="0"/>
              <a:t>переключения </a:t>
            </a:r>
          </a:p>
        </p:txBody>
      </p:sp>
      <p:sp>
        <p:nvSpPr>
          <p:cNvPr id="3" name="Объект 2"/>
          <p:cNvSpPr>
            <a:spLocks noGrp="1"/>
          </p:cNvSpPr>
          <p:nvPr>
            <p:ph idx="1"/>
          </p:nvPr>
        </p:nvSpPr>
        <p:spPr>
          <a:xfrm>
            <a:off x="838200" y="2139695"/>
            <a:ext cx="10515600" cy="4037267"/>
          </a:xfrm>
        </p:spPr>
        <p:txBody>
          <a:bodyPr/>
          <a:lstStyle/>
          <a:p>
            <a:r>
              <a:rPr lang="ru-RU" dirty="0" smtClean="0"/>
              <a:t>МРТ </a:t>
            </a:r>
            <a:r>
              <a:rPr lang="ru-RU" dirty="0"/>
              <a:t>может помочь в оценке </a:t>
            </a:r>
            <a:r>
              <a:rPr lang="ru-RU" dirty="0" smtClean="0"/>
              <a:t>проксимального коронарного </a:t>
            </a:r>
            <a:r>
              <a:rPr lang="ru-RU" dirty="0"/>
              <a:t>русла, которые наиболее подвержены риску, в то время как КТ может помочь в оценке </a:t>
            </a:r>
            <a:r>
              <a:rPr lang="ru-RU" dirty="0" smtClean="0"/>
              <a:t>всех коронарных артерий.</a:t>
            </a:r>
          </a:p>
          <a:p>
            <a:r>
              <a:rPr lang="ru-RU" dirty="0"/>
              <a:t>Ишемию миокарда можно обнаружить при </a:t>
            </a:r>
            <a:r>
              <a:rPr lang="ru-RU" dirty="0" err="1"/>
              <a:t>перфузионной</a:t>
            </a:r>
            <a:r>
              <a:rPr lang="ru-RU" dirty="0"/>
              <a:t> МРТ </a:t>
            </a:r>
            <a:r>
              <a:rPr lang="ru-RU" dirty="0" smtClean="0"/>
              <a:t>с контрастным усилением.</a:t>
            </a:r>
            <a:r>
              <a:rPr lang="ru-RU" dirty="0"/>
              <a:t> Инфаркт визуализируется у 1,8% пациентов, перенесших </a:t>
            </a:r>
            <a:r>
              <a:rPr lang="ru-RU" dirty="0" smtClean="0"/>
              <a:t>операцию </a:t>
            </a:r>
            <a:r>
              <a:rPr lang="ru-RU" dirty="0"/>
              <a:t>артериального переключения </a:t>
            </a:r>
            <a:r>
              <a:rPr lang="ru-RU" dirty="0" smtClean="0"/>
              <a:t>, </a:t>
            </a:r>
            <a:r>
              <a:rPr lang="ru-RU" dirty="0"/>
              <a:t>в виде субэндокардиального или трансмурального позднего контрастирования </a:t>
            </a:r>
            <a:r>
              <a:rPr lang="ru-RU" dirty="0" smtClean="0"/>
              <a:t>гадолинием.</a:t>
            </a:r>
            <a:endParaRPr lang="ru-RU" dirty="0"/>
          </a:p>
        </p:txBody>
      </p:sp>
    </p:spTree>
    <p:extLst>
      <p:ext uri="{BB962C8B-B14F-4D97-AF65-F5344CB8AC3E}">
        <p14:creationId xmlns:p14="http://schemas.microsoft.com/office/powerpoint/2010/main" val="278017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48256" y="264541"/>
            <a:ext cx="8095488" cy="1325563"/>
          </a:xfrm>
        </p:spPr>
        <p:txBody>
          <a:bodyPr/>
          <a:lstStyle/>
          <a:p>
            <a:r>
              <a:rPr lang="ru-RU" b="1" dirty="0" smtClean="0"/>
              <a:t>Осложнения </a:t>
            </a:r>
            <a:r>
              <a:rPr lang="ru-RU" b="1" dirty="0" smtClean="0">
                <a:solidFill>
                  <a:srgbClr val="000000"/>
                </a:solidFill>
              </a:rPr>
              <a:t>Операции </a:t>
            </a:r>
            <a:r>
              <a:rPr lang="ru-RU" b="1" dirty="0" err="1">
                <a:solidFill>
                  <a:srgbClr val="000000"/>
                </a:solidFill>
              </a:rPr>
              <a:t>Мастарда</a:t>
            </a:r>
            <a:r>
              <a:rPr lang="ru-RU" b="1" dirty="0"/>
              <a:t> </a:t>
            </a:r>
          </a:p>
        </p:txBody>
      </p:sp>
      <p:sp>
        <p:nvSpPr>
          <p:cNvPr id="3" name="Объект 2"/>
          <p:cNvSpPr>
            <a:spLocks noGrp="1"/>
          </p:cNvSpPr>
          <p:nvPr>
            <p:ph idx="1"/>
          </p:nvPr>
        </p:nvSpPr>
        <p:spPr/>
        <p:txBody>
          <a:bodyPr>
            <a:normAutofit/>
          </a:bodyPr>
          <a:lstStyle/>
          <a:p>
            <a:r>
              <a:rPr lang="ru-RU" sz="3200" dirty="0" smtClean="0"/>
              <a:t>Стеноз полых и легочных вен </a:t>
            </a:r>
            <a:r>
              <a:rPr lang="ru-RU" sz="3200" dirty="0"/>
              <a:t>наблюдается у 20% </a:t>
            </a:r>
            <a:r>
              <a:rPr lang="ru-RU" sz="3200" dirty="0" smtClean="0"/>
              <a:t>пациентов , перенесших </a:t>
            </a:r>
            <a:r>
              <a:rPr lang="ru-RU" sz="3200" dirty="0"/>
              <a:t>операции предсердного переключения кровотока </a:t>
            </a:r>
            <a:r>
              <a:rPr lang="ru-RU" sz="3200" dirty="0" smtClean="0"/>
              <a:t>, </a:t>
            </a:r>
            <a:r>
              <a:rPr lang="ru-RU" sz="3200" dirty="0"/>
              <a:t>хотя только у 5% пациентов наблюдаются </a:t>
            </a:r>
            <a:r>
              <a:rPr lang="ru-RU" sz="3200" dirty="0" smtClean="0"/>
              <a:t>симптоматика.</a:t>
            </a:r>
          </a:p>
          <a:p>
            <a:r>
              <a:rPr lang="ru-RU" sz="3200" dirty="0"/>
              <a:t>Стеноз </a:t>
            </a:r>
            <a:r>
              <a:rPr lang="ru-RU" sz="3200" dirty="0" smtClean="0"/>
              <a:t>следует </a:t>
            </a:r>
            <a:r>
              <a:rPr lang="ru-RU" sz="3200" dirty="0"/>
              <a:t>оценивать до установки проводов кардиостимулятора, так как провод может ухудшить стеноз до окклюзии. </a:t>
            </a:r>
            <a:endParaRPr lang="ru-RU" sz="3200" dirty="0" smtClean="0"/>
          </a:p>
          <a:p>
            <a:r>
              <a:rPr lang="ru-RU" sz="3200" dirty="0" err="1" smtClean="0"/>
              <a:t>Трансторакальная</a:t>
            </a:r>
            <a:r>
              <a:rPr lang="ru-RU" sz="3200" dirty="0" smtClean="0"/>
              <a:t> </a:t>
            </a:r>
            <a:r>
              <a:rPr lang="ru-RU" sz="3200" dirty="0"/>
              <a:t>эхокардиография имеет низкую точность </a:t>
            </a:r>
            <a:r>
              <a:rPr lang="ru-RU" sz="3200" dirty="0" smtClean="0"/>
              <a:t>по сравнению с МРТ, при </a:t>
            </a:r>
            <a:r>
              <a:rPr lang="ru-RU" sz="3200" dirty="0"/>
              <a:t>оценке </a:t>
            </a:r>
            <a:r>
              <a:rPr lang="ru-RU" sz="3200" dirty="0" smtClean="0"/>
              <a:t>стеноза.</a:t>
            </a:r>
            <a:endParaRPr lang="ru-RU" sz="3200" dirty="0"/>
          </a:p>
        </p:txBody>
      </p:sp>
    </p:spTree>
    <p:extLst>
      <p:ext uri="{BB962C8B-B14F-4D97-AF65-F5344CB8AC3E}">
        <p14:creationId xmlns:p14="http://schemas.microsoft.com/office/powerpoint/2010/main" val="4259217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008" y="0"/>
            <a:ext cx="12127992" cy="1271015"/>
          </a:xfrm>
        </p:spPr>
        <p:txBody>
          <a:bodyPr>
            <a:normAutofit fontScale="90000"/>
          </a:bodyPr>
          <a:lstStyle/>
          <a:p>
            <a:pPr algn="ctr"/>
            <a:r>
              <a:rPr lang="ru-RU" b="1" dirty="0">
                <a:solidFill>
                  <a:srgbClr val="000000"/>
                </a:solidFill>
              </a:rPr>
              <a:t>КТ ангиография сердца у пациента, перенесшего </a:t>
            </a:r>
            <a:r>
              <a:rPr lang="ru-RU" b="1" dirty="0"/>
              <a:t>операцию артериального </a:t>
            </a:r>
            <a:r>
              <a:rPr lang="ru-RU" b="1" dirty="0" smtClean="0"/>
              <a:t>переключения</a:t>
            </a:r>
            <a:endParaRPr lang="ru-RU"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43315" y="1271015"/>
            <a:ext cx="5304262" cy="5486401"/>
          </a:xfrm>
        </p:spPr>
      </p:pic>
      <p:sp>
        <p:nvSpPr>
          <p:cNvPr id="5" name="Прямоугольник 4"/>
          <p:cNvSpPr/>
          <p:nvPr/>
        </p:nvSpPr>
        <p:spPr>
          <a:xfrm>
            <a:off x="681228" y="3106274"/>
            <a:ext cx="5446776" cy="1815882"/>
          </a:xfrm>
          <a:prstGeom prst="rect">
            <a:avLst/>
          </a:prstGeom>
        </p:spPr>
        <p:txBody>
          <a:bodyPr wrap="square">
            <a:spAutoFit/>
          </a:bodyPr>
          <a:lstStyle/>
          <a:p>
            <a:r>
              <a:rPr lang="ru-RU" sz="2800" dirty="0" smtClean="0">
                <a:solidFill>
                  <a:srgbClr val="000000"/>
                </a:solidFill>
              </a:rPr>
              <a:t>Функционирующая коронарная артерия, отходящая </a:t>
            </a:r>
            <a:r>
              <a:rPr lang="ru-RU" sz="2800" dirty="0">
                <a:solidFill>
                  <a:srgbClr val="000000"/>
                </a:solidFill>
              </a:rPr>
              <a:t>от правого синуса, </a:t>
            </a:r>
            <a:r>
              <a:rPr lang="ru-RU" sz="2800" dirty="0" smtClean="0">
                <a:solidFill>
                  <a:srgbClr val="000000"/>
                </a:solidFill>
              </a:rPr>
              <a:t>и </a:t>
            </a:r>
            <a:r>
              <a:rPr lang="ru-RU" sz="2800" dirty="0" err="1" smtClean="0">
                <a:solidFill>
                  <a:srgbClr val="000000"/>
                </a:solidFill>
              </a:rPr>
              <a:t>стенозированная</a:t>
            </a:r>
            <a:r>
              <a:rPr lang="ru-RU" sz="2800" dirty="0" smtClean="0">
                <a:solidFill>
                  <a:srgbClr val="000000"/>
                </a:solidFill>
              </a:rPr>
              <a:t> левая  коронарная артерия (стрелочка</a:t>
            </a:r>
            <a:r>
              <a:rPr lang="ru-RU" sz="2400" dirty="0">
                <a:solidFill>
                  <a:srgbClr val="000000"/>
                </a:solidFill>
              </a:rPr>
              <a:t>)</a:t>
            </a:r>
            <a:endParaRPr lang="ru-RU" sz="2400" dirty="0"/>
          </a:p>
        </p:txBody>
      </p:sp>
    </p:spTree>
    <p:extLst>
      <p:ext uri="{BB962C8B-B14F-4D97-AF65-F5344CB8AC3E}">
        <p14:creationId xmlns:p14="http://schemas.microsoft.com/office/powerpoint/2010/main" val="766638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Аортальные осложнения после операции артериального переключения</a:t>
            </a:r>
            <a:endParaRPr lang="ru-RU" dirty="0"/>
          </a:p>
        </p:txBody>
      </p:sp>
      <p:sp>
        <p:nvSpPr>
          <p:cNvPr id="3" name="Объект 2"/>
          <p:cNvSpPr>
            <a:spLocks noGrp="1"/>
          </p:cNvSpPr>
          <p:nvPr>
            <p:ph idx="1"/>
          </p:nvPr>
        </p:nvSpPr>
        <p:spPr>
          <a:xfrm>
            <a:off x="838200" y="2560319"/>
            <a:ext cx="10515600" cy="3616643"/>
          </a:xfrm>
        </p:spPr>
        <p:txBody>
          <a:bodyPr/>
          <a:lstStyle/>
          <a:p>
            <a:r>
              <a:rPr lang="ru-RU" dirty="0"/>
              <a:t>Расширение корня </a:t>
            </a:r>
            <a:r>
              <a:rPr lang="ru-RU" dirty="0" err="1"/>
              <a:t>неоаорты</a:t>
            </a:r>
            <a:r>
              <a:rPr lang="ru-RU" dirty="0"/>
              <a:t> является частым поздним осложнением, обнаруживаемым в 76% </a:t>
            </a:r>
            <a:r>
              <a:rPr lang="ru-RU" dirty="0" smtClean="0"/>
              <a:t>случаев. </a:t>
            </a:r>
          </a:p>
          <a:p>
            <a:r>
              <a:rPr lang="ru-RU" dirty="0" smtClean="0"/>
              <a:t>Предполагаемыми причинами являются: ДМЖП, </a:t>
            </a:r>
            <a:r>
              <a:rPr lang="ru-RU" dirty="0" err="1" smtClean="0"/>
              <a:t>внутреняя</a:t>
            </a:r>
            <a:r>
              <a:rPr lang="ru-RU" dirty="0" smtClean="0"/>
              <a:t>  аномалия </a:t>
            </a:r>
            <a:r>
              <a:rPr lang="ru-RU" dirty="0" err="1"/>
              <a:t>неоаортальной</a:t>
            </a:r>
            <a:r>
              <a:rPr lang="ru-RU" dirty="0"/>
              <a:t> стенки и угловатую форму дуги </a:t>
            </a:r>
            <a:r>
              <a:rPr lang="ru-RU" dirty="0" smtClean="0"/>
              <a:t>аорты. </a:t>
            </a:r>
          </a:p>
          <a:p>
            <a:r>
              <a:rPr lang="ru-RU" dirty="0" smtClean="0"/>
              <a:t>Измерить диаметр корня </a:t>
            </a:r>
            <a:r>
              <a:rPr lang="ru-RU" dirty="0" err="1" smtClean="0"/>
              <a:t>неоаорты</a:t>
            </a:r>
            <a:r>
              <a:rPr lang="ru-RU" dirty="0" smtClean="0"/>
              <a:t> можно с помощь КТ и МРТ ангиографий.</a:t>
            </a:r>
            <a:endParaRPr lang="ru-RU" dirty="0"/>
          </a:p>
        </p:txBody>
      </p:sp>
    </p:spTree>
    <p:extLst>
      <p:ext uri="{BB962C8B-B14F-4D97-AF65-F5344CB8AC3E}">
        <p14:creationId xmlns:p14="http://schemas.microsoft.com/office/powerpoint/2010/main" val="3525916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0896" y="2779808"/>
            <a:ext cx="6163056" cy="851027"/>
          </a:xfrm>
        </p:spPr>
        <p:txBody>
          <a:bodyPr>
            <a:noAutofit/>
          </a:bodyPr>
          <a:lstStyle/>
          <a:p>
            <a:pPr algn="ctr"/>
            <a:r>
              <a:rPr lang="ru-RU" sz="3600" dirty="0">
                <a:solidFill>
                  <a:srgbClr val="000000"/>
                </a:solidFill>
                <a:latin typeface="Open Sans"/>
              </a:rPr>
              <a:t>МР-ангиографическое изображение с </a:t>
            </a:r>
            <a:r>
              <a:rPr lang="ru-RU" sz="3600" dirty="0" smtClean="0">
                <a:solidFill>
                  <a:srgbClr val="000000"/>
                </a:solidFill>
                <a:latin typeface="Open Sans"/>
              </a:rPr>
              <a:t>контрастным усилением у </a:t>
            </a:r>
            <a:r>
              <a:rPr lang="ru-RU" sz="3600" dirty="0">
                <a:solidFill>
                  <a:srgbClr val="000000"/>
                </a:solidFill>
                <a:latin typeface="Open Sans"/>
              </a:rPr>
              <a:t>пациента, перенесшего операцию артериального </a:t>
            </a:r>
            <a:r>
              <a:rPr lang="ru-RU" sz="3600" dirty="0" smtClean="0">
                <a:solidFill>
                  <a:srgbClr val="000000"/>
                </a:solidFill>
                <a:latin typeface="Open Sans"/>
              </a:rPr>
              <a:t>переключения, визуализирует </a:t>
            </a:r>
            <a:r>
              <a:rPr lang="ru-RU" sz="3600" dirty="0" err="1" smtClean="0">
                <a:solidFill>
                  <a:srgbClr val="000000"/>
                </a:solidFill>
                <a:latin typeface="Open Sans"/>
              </a:rPr>
              <a:t>дилятацию</a:t>
            </a:r>
            <a:r>
              <a:rPr lang="ru-RU" sz="3600" dirty="0" smtClean="0">
                <a:solidFill>
                  <a:srgbClr val="000000"/>
                </a:solidFill>
                <a:latin typeface="Open Sans"/>
              </a:rPr>
              <a:t> корня </a:t>
            </a:r>
            <a:r>
              <a:rPr lang="ru-RU" sz="3600" dirty="0" err="1" smtClean="0">
                <a:solidFill>
                  <a:srgbClr val="000000"/>
                </a:solidFill>
                <a:latin typeface="Open Sans"/>
              </a:rPr>
              <a:t>неоаорты</a:t>
            </a:r>
            <a:endParaRPr lang="ru-RU" sz="3600"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65492" y="521875"/>
            <a:ext cx="4283964" cy="5811912"/>
          </a:xfrm>
        </p:spPr>
      </p:pic>
    </p:spTree>
    <p:extLst>
      <p:ext uri="{BB962C8B-B14F-4D97-AF65-F5344CB8AC3E}">
        <p14:creationId xmlns:p14="http://schemas.microsoft.com/office/powerpoint/2010/main" val="2567988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Осложнение ЛА после операции артериального переключения </a:t>
            </a:r>
            <a:endParaRPr lang="ru-RU" b="1" dirty="0"/>
          </a:p>
        </p:txBody>
      </p:sp>
      <p:sp>
        <p:nvSpPr>
          <p:cNvPr id="3" name="Объект 2"/>
          <p:cNvSpPr>
            <a:spLocks noGrp="1"/>
          </p:cNvSpPr>
          <p:nvPr>
            <p:ph idx="1"/>
          </p:nvPr>
        </p:nvSpPr>
        <p:spPr>
          <a:xfrm>
            <a:off x="838200" y="2209673"/>
            <a:ext cx="10515600" cy="4351338"/>
          </a:xfrm>
        </p:spPr>
        <p:txBody>
          <a:bodyPr/>
          <a:lstStyle/>
          <a:p>
            <a:r>
              <a:rPr lang="ru-RU" dirty="0"/>
              <a:t>Стеноз </a:t>
            </a:r>
            <a:r>
              <a:rPr lang="ru-RU" dirty="0" smtClean="0"/>
              <a:t>ствола легочной артерии и ветвей </a:t>
            </a:r>
            <a:r>
              <a:rPr lang="ru-RU" dirty="0"/>
              <a:t>легочных артерий является частым </a:t>
            </a:r>
            <a:r>
              <a:rPr lang="ru-RU" dirty="0" smtClean="0"/>
              <a:t>осложнением и </a:t>
            </a:r>
            <a:r>
              <a:rPr lang="ru-RU" dirty="0"/>
              <a:t>наблюдаемым у 5-40% пациентов после операции артериального </a:t>
            </a:r>
            <a:r>
              <a:rPr lang="ru-RU" dirty="0" smtClean="0"/>
              <a:t>переключения, при </a:t>
            </a:r>
            <a:r>
              <a:rPr lang="ru-RU" dirty="0"/>
              <a:t>этом до 28% </a:t>
            </a:r>
            <a:r>
              <a:rPr lang="ru-RU" dirty="0" smtClean="0"/>
              <a:t>пациентов требуют хирургического вмешательства. </a:t>
            </a:r>
          </a:p>
          <a:p>
            <a:r>
              <a:rPr lang="ru-RU" dirty="0" smtClean="0"/>
              <a:t>Стеноз </a:t>
            </a:r>
            <a:r>
              <a:rPr lang="ru-RU" dirty="0"/>
              <a:t>ветви ЛА встречается чаще, чем </a:t>
            </a:r>
            <a:r>
              <a:rPr lang="ru-RU" dirty="0" smtClean="0"/>
              <a:t>стеноз </a:t>
            </a:r>
            <a:r>
              <a:rPr lang="ru-RU" dirty="0"/>
              <a:t>ствола легочной </a:t>
            </a:r>
            <a:r>
              <a:rPr lang="ru-RU" dirty="0" smtClean="0"/>
              <a:t>артерии, </a:t>
            </a:r>
            <a:r>
              <a:rPr lang="ru-RU" dirty="0"/>
              <a:t>особенно слева, где ветвь пересекает восходящую аорту, и у пациентов, перенесших ранее баллонную </a:t>
            </a:r>
            <a:r>
              <a:rPr lang="ru-RU" dirty="0" err="1" smtClean="0"/>
              <a:t>ангиопластику</a:t>
            </a:r>
            <a:r>
              <a:rPr lang="ru-RU" dirty="0"/>
              <a:t>.</a:t>
            </a:r>
          </a:p>
        </p:txBody>
      </p:sp>
    </p:spTree>
    <p:extLst>
      <p:ext uri="{BB962C8B-B14F-4D97-AF65-F5344CB8AC3E}">
        <p14:creationId xmlns:p14="http://schemas.microsoft.com/office/powerpoint/2010/main" val="32850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799" y="447421"/>
            <a:ext cx="10226040" cy="832739"/>
          </a:xfrm>
        </p:spPr>
        <p:txBody>
          <a:bodyPr>
            <a:normAutofit fontScale="90000"/>
          </a:bodyPr>
          <a:lstStyle/>
          <a:p>
            <a:pPr algn="ctr"/>
            <a:r>
              <a:rPr lang="ru-RU" b="1" dirty="0">
                <a:solidFill>
                  <a:srgbClr val="000000"/>
                </a:solidFill>
              </a:rPr>
              <a:t>МР-ангиографическое изображение легочного кровотока 9-летней девочки, перенесшей </a:t>
            </a:r>
            <a:r>
              <a:rPr lang="ru-RU" b="1" dirty="0"/>
              <a:t>операции артериального переключения</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46192" y="1784859"/>
            <a:ext cx="5867255" cy="4535424"/>
          </a:xfrm>
        </p:spPr>
      </p:pic>
      <p:sp>
        <p:nvSpPr>
          <p:cNvPr id="5" name="Прямоугольник 4"/>
          <p:cNvSpPr/>
          <p:nvPr/>
        </p:nvSpPr>
        <p:spPr>
          <a:xfrm>
            <a:off x="2566416" y="6334780"/>
            <a:ext cx="9625584" cy="523220"/>
          </a:xfrm>
          <a:prstGeom prst="rect">
            <a:avLst/>
          </a:prstGeom>
        </p:spPr>
        <p:txBody>
          <a:bodyPr wrap="square">
            <a:spAutoFit/>
          </a:bodyPr>
          <a:lstStyle/>
          <a:p>
            <a:r>
              <a:rPr lang="ru-RU" sz="2800" dirty="0" smtClean="0">
                <a:solidFill>
                  <a:srgbClr val="000000"/>
                </a:solidFill>
              </a:rPr>
              <a:t>выраженное </a:t>
            </a:r>
            <a:r>
              <a:rPr lang="ru-RU" sz="2800" dirty="0">
                <a:solidFill>
                  <a:srgbClr val="000000"/>
                </a:solidFill>
              </a:rPr>
              <a:t>сужение левой легочной артерии </a:t>
            </a:r>
            <a:endParaRPr lang="ru-RU" sz="2800" dirty="0"/>
          </a:p>
        </p:txBody>
      </p:sp>
    </p:spTree>
    <p:extLst>
      <p:ext uri="{BB962C8B-B14F-4D97-AF65-F5344CB8AC3E}">
        <p14:creationId xmlns:p14="http://schemas.microsoft.com/office/powerpoint/2010/main" val="4748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Дилатация и </a:t>
            </a:r>
            <a:r>
              <a:rPr lang="ru-RU" b="1" dirty="0" smtClean="0"/>
              <a:t>недостаточность желудочков </a:t>
            </a:r>
            <a:endParaRPr lang="ru-RU" b="1" dirty="0"/>
          </a:p>
        </p:txBody>
      </p:sp>
      <p:sp>
        <p:nvSpPr>
          <p:cNvPr id="3" name="Объект 2"/>
          <p:cNvSpPr>
            <a:spLocks noGrp="1"/>
          </p:cNvSpPr>
          <p:nvPr>
            <p:ph idx="1"/>
          </p:nvPr>
        </p:nvSpPr>
        <p:spPr/>
        <p:txBody>
          <a:bodyPr/>
          <a:lstStyle/>
          <a:p>
            <a:r>
              <a:rPr lang="ru-RU" dirty="0"/>
              <a:t>У большинства пациентов, перенесших </a:t>
            </a:r>
            <a:r>
              <a:rPr lang="ru-RU" dirty="0" smtClean="0"/>
              <a:t>операцию </a:t>
            </a:r>
            <a:r>
              <a:rPr lang="ru-RU" dirty="0"/>
              <a:t>артериального </a:t>
            </a:r>
            <a:r>
              <a:rPr lang="ru-RU" dirty="0" smtClean="0"/>
              <a:t>переключения, </a:t>
            </a:r>
            <a:r>
              <a:rPr lang="ru-RU" dirty="0"/>
              <a:t>объем желудочков </a:t>
            </a:r>
            <a:r>
              <a:rPr lang="ru-RU" dirty="0" smtClean="0"/>
              <a:t>нормальный.</a:t>
            </a:r>
            <a:r>
              <a:rPr lang="ru-RU" dirty="0"/>
              <a:t> </a:t>
            </a:r>
            <a:endParaRPr lang="ru-RU" dirty="0" smtClean="0"/>
          </a:p>
          <a:p>
            <a:r>
              <a:rPr lang="ru-RU" dirty="0" smtClean="0"/>
              <a:t>Дилатация </a:t>
            </a:r>
            <a:r>
              <a:rPr lang="ru-RU" dirty="0"/>
              <a:t>ЛЖ (26</a:t>
            </a:r>
            <a:r>
              <a:rPr lang="ru-RU" dirty="0" smtClean="0"/>
              <a:t>%) </a:t>
            </a:r>
            <a:r>
              <a:rPr lang="ru-RU" dirty="0"/>
              <a:t>и </a:t>
            </a:r>
            <a:r>
              <a:rPr lang="ru-RU" dirty="0" smtClean="0"/>
              <a:t>недостаточность ЛЖ </a:t>
            </a:r>
            <a:r>
              <a:rPr lang="ru-RU" dirty="0"/>
              <a:t>(21,5%) могут быть последствиями аортальной </a:t>
            </a:r>
            <a:r>
              <a:rPr lang="ru-RU" dirty="0" err="1"/>
              <a:t>регургитации</a:t>
            </a:r>
            <a:r>
              <a:rPr lang="ru-RU" dirty="0"/>
              <a:t>. </a:t>
            </a:r>
            <a:endParaRPr lang="ru-RU" dirty="0" smtClean="0"/>
          </a:p>
          <a:p>
            <a:r>
              <a:rPr lang="ru-RU" dirty="0" smtClean="0"/>
              <a:t>Другие </a:t>
            </a:r>
            <a:r>
              <a:rPr lang="ru-RU" dirty="0"/>
              <a:t>причины </a:t>
            </a:r>
            <a:r>
              <a:rPr lang="ru-RU" dirty="0" smtClean="0"/>
              <a:t>левожелудочковой недостаточности включают нарушения </a:t>
            </a:r>
            <a:r>
              <a:rPr lang="ru-RU" dirty="0"/>
              <a:t>коронарной перфузии и </a:t>
            </a:r>
            <a:r>
              <a:rPr lang="ru-RU" dirty="0" smtClean="0"/>
              <a:t>патологическую </a:t>
            </a:r>
            <a:r>
              <a:rPr lang="ru-RU" dirty="0"/>
              <a:t>архитектуру миокарда. </a:t>
            </a:r>
            <a:endParaRPr lang="ru-RU" dirty="0" smtClean="0"/>
          </a:p>
          <a:p>
            <a:r>
              <a:rPr lang="ru-RU" dirty="0" smtClean="0"/>
              <a:t>Дилатация </a:t>
            </a:r>
            <a:r>
              <a:rPr lang="ru-RU" dirty="0"/>
              <a:t>и </a:t>
            </a:r>
            <a:r>
              <a:rPr lang="ru-RU" dirty="0" smtClean="0"/>
              <a:t>недостаточность </a:t>
            </a:r>
            <a:r>
              <a:rPr lang="ru-RU" dirty="0"/>
              <a:t>ПЖ могут быть обнаружены у 20% и 5,1% пациентов, </a:t>
            </a:r>
            <a:r>
              <a:rPr lang="ru-RU" dirty="0" smtClean="0"/>
              <a:t>соответственно.</a:t>
            </a:r>
            <a:r>
              <a:rPr lang="ru-RU" dirty="0"/>
              <a:t> </a:t>
            </a:r>
          </a:p>
        </p:txBody>
      </p:sp>
    </p:spTree>
    <p:extLst>
      <p:ext uri="{BB962C8B-B14F-4D97-AF65-F5344CB8AC3E}">
        <p14:creationId xmlns:p14="http://schemas.microsoft.com/office/powerpoint/2010/main" val="4270140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Осложнения операции </a:t>
            </a:r>
            <a:r>
              <a:rPr lang="en-US" b="1" dirty="0" err="1"/>
              <a:t>Rastelli</a:t>
            </a:r>
            <a:r>
              <a:rPr lang="en-US" b="1" dirty="0"/>
              <a:t> </a:t>
            </a:r>
            <a:r>
              <a:rPr lang="ru-RU" b="1" dirty="0"/>
              <a:t>и </a:t>
            </a:r>
            <a:r>
              <a:rPr lang="en-US" b="1" dirty="0" err="1"/>
              <a:t>Nikaidoh</a:t>
            </a:r>
            <a:endParaRPr lang="ru-RU" b="1" dirty="0"/>
          </a:p>
        </p:txBody>
      </p:sp>
      <p:sp>
        <p:nvSpPr>
          <p:cNvPr id="3" name="Объект 2"/>
          <p:cNvSpPr>
            <a:spLocks noGrp="1"/>
          </p:cNvSpPr>
          <p:nvPr>
            <p:ph idx="1"/>
          </p:nvPr>
        </p:nvSpPr>
        <p:spPr/>
        <p:txBody>
          <a:bodyPr/>
          <a:lstStyle/>
          <a:p>
            <a:r>
              <a:rPr lang="ru-RU" dirty="0"/>
              <a:t>Аритмии и внезапная сердечная смерть являются осложнениями </a:t>
            </a:r>
            <a:r>
              <a:rPr lang="ru-RU" dirty="0" smtClean="0"/>
              <a:t>операций </a:t>
            </a:r>
            <a:r>
              <a:rPr lang="ru-RU" dirty="0" err="1"/>
              <a:t>Rastelli</a:t>
            </a:r>
            <a:r>
              <a:rPr lang="ru-RU" dirty="0"/>
              <a:t> и </a:t>
            </a:r>
            <a:r>
              <a:rPr lang="ru-RU" dirty="0" err="1" smtClean="0"/>
              <a:t>Nikaidoh</a:t>
            </a:r>
            <a:r>
              <a:rPr lang="ru-RU" dirty="0" smtClean="0"/>
              <a:t>. </a:t>
            </a:r>
          </a:p>
          <a:p>
            <a:r>
              <a:rPr lang="ru-RU" dirty="0" smtClean="0"/>
              <a:t>Стеноз ПЖ-ЛП канала </a:t>
            </a:r>
            <a:r>
              <a:rPr lang="ru-RU" dirty="0"/>
              <a:t>является основным осложнением </a:t>
            </a:r>
            <a:r>
              <a:rPr lang="ru-RU" dirty="0" smtClean="0"/>
              <a:t>, </a:t>
            </a:r>
            <a:r>
              <a:rPr lang="ru-RU" dirty="0"/>
              <a:t>которое может потребовать повторного вмешательства в первое десятилетие жизни. </a:t>
            </a:r>
            <a:endParaRPr lang="ru-RU" dirty="0" smtClean="0"/>
          </a:p>
          <a:p>
            <a:r>
              <a:rPr lang="ru-RU" dirty="0" smtClean="0"/>
              <a:t>Также может наблюдаться </a:t>
            </a:r>
            <a:r>
              <a:rPr lang="ru-RU" dirty="0" err="1"/>
              <a:t>кальцификация</a:t>
            </a:r>
            <a:r>
              <a:rPr lang="ru-RU" dirty="0"/>
              <a:t>, перекручивание, аневризма и кондуитная (легочная) </a:t>
            </a:r>
            <a:r>
              <a:rPr lang="ru-RU" dirty="0" err="1" smtClean="0"/>
              <a:t>регургитация</a:t>
            </a:r>
            <a:r>
              <a:rPr lang="ru-RU" dirty="0" smtClean="0"/>
              <a:t>. Стеноз </a:t>
            </a:r>
            <a:r>
              <a:rPr lang="ru-RU" dirty="0"/>
              <a:t>коронарных артерий может быть замечен, если они </a:t>
            </a:r>
            <a:r>
              <a:rPr lang="ru-RU" dirty="0" err="1" smtClean="0"/>
              <a:t>реимплантированы</a:t>
            </a:r>
            <a:r>
              <a:rPr lang="ru-RU" dirty="0" smtClean="0"/>
              <a:t>.</a:t>
            </a:r>
            <a:endParaRPr lang="ru-RU" dirty="0"/>
          </a:p>
        </p:txBody>
      </p:sp>
    </p:spTree>
    <p:extLst>
      <p:ext uri="{BB962C8B-B14F-4D97-AF65-F5344CB8AC3E}">
        <p14:creationId xmlns:p14="http://schemas.microsoft.com/office/powerpoint/2010/main" val="335080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Осложнения операции </a:t>
            </a:r>
            <a:r>
              <a:rPr lang="en-US" b="1" dirty="0" err="1"/>
              <a:t>Rastelli</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69546" y="1544167"/>
            <a:ext cx="3639829" cy="5021226"/>
          </a:xfrm>
        </p:spPr>
      </p:pic>
      <p:sp>
        <p:nvSpPr>
          <p:cNvPr id="5" name="Прямоугольник 4"/>
          <p:cNvSpPr/>
          <p:nvPr/>
        </p:nvSpPr>
        <p:spPr>
          <a:xfrm>
            <a:off x="518160" y="2546711"/>
            <a:ext cx="5160264" cy="2677656"/>
          </a:xfrm>
          <a:prstGeom prst="rect">
            <a:avLst/>
          </a:prstGeom>
        </p:spPr>
        <p:txBody>
          <a:bodyPr wrap="square">
            <a:spAutoFit/>
          </a:bodyPr>
          <a:lstStyle/>
          <a:p>
            <a:r>
              <a:rPr lang="ru-RU" sz="2800" dirty="0" smtClean="0">
                <a:solidFill>
                  <a:srgbClr val="000000"/>
                </a:solidFill>
                <a:latin typeface="Open Sans"/>
              </a:rPr>
              <a:t>МРТ-ангиографическое </a:t>
            </a:r>
            <a:r>
              <a:rPr lang="ru-RU" sz="2800" dirty="0">
                <a:solidFill>
                  <a:srgbClr val="000000"/>
                </a:solidFill>
                <a:latin typeface="Open Sans"/>
              </a:rPr>
              <a:t>изображение сердца </a:t>
            </a:r>
            <a:r>
              <a:rPr lang="ru-RU" sz="2800" dirty="0" smtClean="0">
                <a:solidFill>
                  <a:srgbClr val="000000"/>
                </a:solidFill>
                <a:latin typeface="Open Sans"/>
              </a:rPr>
              <a:t>контрастным усилением, показывает </a:t>
            </a:r>
            <a:r>
              <a:rPr lang="ru-RU" sz="2800" dirty="0">
                <a:solidFill>
                  <a:srgbClr val="000000"/>
                </a:solidFill>
                <a:latin typeface="Open Sans"/>
              </a:rPr>
              <a:t>сужение </a:t>
            </a:r>
            <a:r>
              <a:rPr lang="ru-RU" sz="2800" dirty="0" smtClean="0">
                <a:solidFill>
                  <a:srgbClr val="000000"/>
                </a:solidFill>
                <a:latin typeface="Open Sans"/>
              </a:rPr>
              <a:t>экстракардиального </a:t>
            </a:r>
            <a:r>
              <a:rPr lang="ru-RU" sz="2800" dirty="0">
                <a:solidFill>
                  <a:srgbClr val="000000"/>
                </a:solidFill>
                <a:latin typeface="Open Sans"/>
              </a:rPr>
              <a:t>канала между ПЖ и ЛА.</a:t>
            </a:r>
            <a:endParaRPr lang="ru-RU" sz="2800" dirty="0"/>
          </a:p>
        </p:txBody>
      </p:sp>
    </p:spTree>
    <p:extLst>
      <p:ext uri="{BB962C8B-B14F-4D97-AF65-F5344CB8AC3E}">
        <p14:creationId xmlns:p14="http://schemas.microsoft.com/office/powerpoint/2010/main" val="328411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41883"/>
          </a:xfrm>
        </p:spPr>
        <p:txBody>
          <a:bodyPr/>
          <a:lstStyle/>
          <a:p>
            <a:pPr algn="ctr"/>
            <a:r>
              <a:rPr lang="ru-RU" b="1" dirty="0"/>
              <a:t>Осложнения операции </a:t>
            </a:r>
            <a:r>
              <a:rPr lang="en-US" b="1" dirty="0" err="1"/>
              <a:t>Rastelli</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46316" y="1389889"/>
            <a:ext cx="4958004" cy="5233448"/>
          </a:xfrm>
        </p:spPr>
      </p:pic>
      <p:sp>
        <p:nvSpPr>
          <p:cNvPr id="5" name="Прямоугольник 4"/>
          <p:cNvSpPr/>
          <p:nvPr/>
        </p:nvSpPr>
        <p:spPr>
          <a:xfrm>
            <a:off x="405384" y="2132552"/>
            <a:ext cx="6096000" cy="3108543"/>
          </a:xfrm>
          <a:prstGeom prst="rect">
            <a:avLst/>
          </a:prstGeom>
        </p:spPr>
        <p:txBody>
          <a:bodyPr>
            <a:spAutoFit/>
          </a:bodyPr>
          <a:lstStyle/>
          <a:p>
            <a:r>
              <a:rPr lang="ru-RU" sz="2800" dirty="0" smtClean="0">
                <a:solidFill>
                  <a:srgbClr val="000000"/>
                </a:solidFill>
                <a:latin typeface="Open Sans"/>
              </a:rPr>
              <a:t>Трехмерное </a:t>
            </a:r>
            <a:r>
              <a:rPr lang="ru-RU" sz="2800" dirty="0">
                <a:solidFill>
                  <a:srgbClr val="000000"/>
                </a:solidFill>
                <a:latin typeface="Open Sans"/>
              </a:rPr>
              <a:t>объемное </a:t>
            </a:r>
            <a:r>
              <a:rPr lang="ru-RU" sz="2800" dirty="0" smtClean="0">
                <a:solidFill>
                  <a:srgbClr val="000000"/>
                </a:solidFill>
                <a:latin typeface="Open Sans"/>
              </a:rPr>
              <a:t>МР</a:t>
            </a:r>
            <a:r>
              <a:rPr lang="ru-RU" sz="2800" dirty="0">
                <a:solidFill>
                  <a:srgbClr val="000000"/>
                </a:solidFill>
                <a:latin typeface="Open Sans"/>
              </a:rPr>
              <a:t>Т</a:t>
            </a:r>
            <a:r>
              <a:rPr lang="ru-RU" sz="2800" dirty="0" smtClean="0">
                <a:solidFill>
                  <a:srgbClr val="000000"/>
                </a:solidFill>
                <a:latin typeface="Open Sans"/>
              </a:rPr>
              <a:t>-ангиографическое </a:t>
            </a:r>
            <a:r>
              <a:rPr lang="ru-RU" sz="2800" dirty="0">
                <a:solidFill>
                  <a:srgbClr val="000000"/>
                </a:solidFill>
                <a:latin typeface="Open Sans"/>
              </a:rPr>
              <a:t>изображение </a:t>
            </a:r>
            <a:r>
              <a:rPr lang="ru-RU" sz="2800" dirty="0" smtClean="0">
                <a:solidFill>
                  <a:srgbClr val="000000"/>
                </a:solidFill>
                <a:latin typeface="Open Sans"/>
              </a:rPr>
              <a:t>пациента</a:t>
            </a:r>
            <a:r>
              <a:rPr lang="ru-RU" sz="2800" dirty="0">
                <a:solidFill>
                  <a:srgbClr val="000000"/>
                </a:solidFill>
                <a:latin typeface="Open Sans"/>
              </a:rPr>
              <a:t>, перенесшего </a:t>
            </a:r>
            <a:r>
              <a:rPr lang="ru-RU" sz="2800" dirty="0" smtClean="0">
                <a:solidFill>
                  <a:srgbClr val="000000"/>
                </a:solidFill>
                <a:latin typeface="Open Sans"/>
              </a:rPr>
              <a:t>операцию </a:t>
            </a:r>
            <a:r>
              <a:rPr lang="ru-RU" sz="2800" dirty="0" err="1" smtClean="0">
                <a:solidFill>
                  <a:srgbClr val="000000"/>
                </a:solidFill>
                <a:latin typeface="Open Sans"/>
              </a:rPr>
              <a:t>Растелли</a:t>
            </a:r>
            <a:r>
              <a:rPr lang="ru-RU" sz="2800" dirty="0" smtClean="0">
                <a:solidFill>
                  <a:srgbClr val="000000"/>
                </a:solidFill>
                <a:latin typeface="Open Sans"/>
              </a:rPr>
              <a:t>, </a:t>
            </a:r>
            <a:r>
              <a:rPr lang="ru-RU" sz="2800" dirty="0">
                <a:solidFill>
                  <a:srgbClr val="000000"/>
                </a:solidFill>
                <a:latin typeface="Open Sans"/>
              </a:rPr>
              <a:t>показывает аневризму корня </a:t>
            </a:r>
            <a:r>
              <a:rPr lang="ru-RU" sz="2800" dirty="0" smtClean="0">
                <a:solidFill>
                  <a:srgbClr val="000000"/>
                </a:solidFill>
                <a:latin typeface="Open Sans"/>
              </a:rPr>
              <a:t>и восходящего отдела аорты</a:t>
            </a:r>
            <a:r>
              <a:rPr lang="ru-RU" sz="2800" dirty="0">
                <a:solidFill>
                  <a:srgbClr val="000000"/>
                </a:solidFill>
                <a:latin typeface="Open Sans"/>
              </a:rPr>
              <a:t> с </a:t>
            </a:r>
            <a:r>
              <a:rPr lang="ru-RU" sz="2800" dirty="0" smtClean="0">
                <a:solidFill>
                  <a:srgbClr val="000000"/>
                </a:solidFill>
                <a:latin typeface="Open Sans"/>
              </a:rPr>
              <a:t>функционирующем </a:t>
            </a:r>
            <a:r>
              <a:rPr lang="ru-RU" sz="2800" dirty="0">
                <a:solidFill>
                  <a:srgbClr val="000000"/>
                </a:solidFill>
                <a:latin typeface="Open Sans"/>
              </a:rPr>
              <a:t>экстракардиальным </a:t>
            </a:r>
            <a:r>
              <a:rPr lang="ru-RU" sz="2800" dirty="0" smtClean="0">
                <a:solidFill>
                  <a:srgbClr val="000000"/>
                </a:solidFill>
                <a:latin typeface="Open Sans"/>
              </a:rPr>
              <a:t>каналом</a:t>
            </a:r>
            <a:endParaRPr lang="ru-RU" sz="2800" dirty="0"/>
          </a:p>
        </p:txBody>
      </p:sp>
    </p:spTree>
    <p:extLst>
      <p:ext uri="{BB962C8B-B14F-4D97-AF65-F5344CB8AC3E}">
        <p14:creationId xmlns:p14="http://schemas.microsoft.com/office/powerpoint/2010/main" val="1753859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 y="502920"/>
            <a:ext cx="6583681" cy="1325563"/>
          </a:xfrm>
        </p:spPr>
        <p:txBody>
          <a:bodyPr>
            <a:normAutofit fontScale="90000"/>
          </a:bodyPr>
          <a:lstStyle/>
          <a:p>
            <a:r>
              <a:rPr lang="ru-RU" b="1" dirty="0">
                <a:solidFill>
                  <a:srgbClr val="000000"/>
                </a:solidFill>
              </a:rPr>
              <a:t>МР-ангиографии у пациента, перенесшего операцию </a:t>
            </a:r>
            <a:r>
              <a:rPr lang="ru-RU" b="1" dirty="0" err="1">
                <a:solidFill>
                  <a:srgbClr val="000000"/>
                </a:solidFill>
              </a:rPr>
              <a:t>Мастарда</a:t>
            </a:r>
            <a:r>
              <a:rPr lang="ru-RU" b="1" dirty="0"/>
              <a:t> </a:t>
            </a:r>
            <a:r>
              <a:rPr lang="ru-RU" b="1" dirty="0">
                <a:solidFill>
                  <a:srgbClr val="000000"/>
                </a:solidFill>
              </a:rPr>
              <a:t>по поводу D-TМA</a:t>
            </a:r>
            <a:endParaRPr lang="ru-RU"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56249" y="502920"/>
            <a:ext cx="5429120" cy="5995299"/>
          </a:xfrm>
        </p:spPr>
      </p:pic>
      <p:sp>
        <p:nvSpPr>
          <p:cNvPr id="5" name="Прямоугольник 4"/>
          <p:cNvSpPr/>
          <p:nvPr/>
        </p:nvSpPr>
        <p:spPr>
          <a:xfrm>
            <a:off x="661416" y="3899062"/>
            <a:ext cx="5035296" cy="1077218"/>
          </a:xfrm>
          <a:prstGeom prst="rect">
            <a:avLst/>
          </a:prstGeom>
        </p:spPr>
        <p:txBody>
          <a:bodyPr wrap="square">
            <a:spAutoFit/>
          </a:bodyPr>
          <a:lstStyle/>
          <a:p>
            <a:r>
              <a:rPr lang="ru-RU" sz="3200" dirty="0">
                <a:solidFill>
                  <a:srgbClr val="000000"/>
                </a:solidFill>
              </a:rPr>
              <a:t>С</a:t>
            </a:r>
            <a:r>
              <a:rPr lang="ru-RU" sz="3200" dirty="0" smtClean="0">
                <a:solidFill>
                  <a:srgbClr val="000000"/>
                </a:solidFill>
              </a:rPr>
              <a:t>теноз </a:t>
            </a:r>
            <a:r>
              <a:rPr lang="ru-RU" sz="3200" dirty="0">
                <a:solidFill>
                  <a:srgbClr val="000000"/>
                </a:solidFill>
              </a:rPr>
              <a:t>дистальной </a:t>
            </a:r>
            <a:r>
              <a:rPr lang="ru-RU" sz="3200" dirty="0" smtClean="0">
                <a:solidFill>
                  <a:srgbClr val="000000"/>
                </a:solidFill>
              </a:rPr>
              <a:t>части верхней </a:t>
            </a:r>
            <a:r>
              <a:rPr lang="ru-RU" sz="3200" dirty="0">
                <a:solidFill>
                  <a:srgbClr val="000000"/>
                </a:solidFill>
              </a:rPr>
              <a:t>полой </a:t>
            </a:r>
            <a:r>
              <a:rPr lang="ru-RU" sz="3200" dirty="0" smtClean="0">
                <a:solidFill>
                  <a:srgbClr val="000000"/>
                </a:solidFill>
              </a:rPr>
              <a:t>вены</a:t>
            </a:r>
            <a:endParaRPr lang="ru-RU" sz="3200" dirty="0"/>
          </a:p>
        </p:txBody>
      </p:sp>
    </p:spTree>
    <p:extLst>
      <p:ext uri="{BB962C8B-B14F-4D97-AF65-F5344CB8AC3E}">
        <p14:creationId xmlns:p14="http://schemas.microsoft.com/office/powerpoint/2010/main" val="3176341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3586" y="127381"/>
            <a:ext cx="10975848" cy="1325563"/>
          </a:xfrm>
        </p:spPr>
        <p:txBody>
          <a:bodyPr/>
          <a:lstStyle/>
          <a:p>
            <a:pPr algn="ctr"/>
            <a:r>
              <a:rPr lang="ru-RU" b="1" dirty="0" smtClean="0"/>
              <a:t>МРТ видеофрагмент </a:t>
            </a:r>
            <a:r>
              <a:rPr lang="ru-RU" b="1" dirty="0"/>
              <a:t>у пациента, перенесшего </a:t>
            </a:r>
            <a:r>
              <a:rPr lang="ru-RU" b="1" dirty="0">
                <a:solidFill>
                  <a:srgbClr val="000000"/>
                </a:solidFill>
              </a:rPr>
              <a:t>Операции </a:t>
            </a:r>
            <a:r>
              <a:rPr lang="ru-RU" b="1" dirty="0" err="1">
                <a:solidFill>
                  <a:srgbClr val="000000"/>
                </a:solidFill>
              </a:rPr>
              <a:t>Мастарда</a:t>
            </a:r>
            <a:r>
              <a:rPr lang="ru-RU" b="1" dirty="0"/>
              <a:t> </a:t>
            </a:r>
          </a:p>
        </p:txBody>
      </p:sp>
      <p:pic>
        <p:nvPicPr>
          <p:cNvPr id="4" name="rg200069suppm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46719" y="1452944"/>
            <a:ext cx="7735887" cy="4351338"/>
          </a:xfrm>
        </p:spPr>
      </p:pic>
      <p:sp>
        <p:nvSpPr>
          <p:cNvPr id="5" name="Прямоугольник 4"/>
          <p:cNvSpPr/>
          <p:nvPr/>
        </p:nvSpPr>
        <p:spPr>
          <a:xfrm>
            <a:off x="2253202" y="6086779"/>
            <a:ext cx="8619014" cy="584775"/>
          </a:xfrm>
          <a:prstGeom prst="rect">
            <a:avLst/>
          </a:prstGeom>
        </p:spPr>
        <p:txBody>
          <a:bodyPr wrap="square">
            <a:spAutoFit/>
          </a:bodyPr>
          <a:lstStyle/>
          <a:p>
            <a:r>
              <a:rPr lang="ru-RU" sz="3200" dirty="0">
                <a:solidFill>
                  <a:srgbClr val="000000"/>
                </a:solidFill>
              </a:rPr>
              <a:t>С</a:t>
            </a:r>
            <a:r>
              <a:rPr lang="ru-RU" sz="3200" dirty="0" smtClean="0">
                <a:solidFill>
                  <a:srgbClr val="000000"/>
                </a:solidFill>
              </a:rPr>
              <a:t>теноз дистальной </a:t>
            </a:r>
            <a:r>
              <a:rPr lang="ru-RU" sz="3200" dirty="0">
                <a:solidFill>
                  <a:srgbClr val="000000"/>
                </a:solidFill>
              </a:rPr>
              <a:t>части </a:t>
            </a:r>
            <a:r>
              <a:rPr lang="ru-RU" sz="3200" dirty="0" smtClean="0">
                <a:solidFill>
                  <a:srgbClr val="000000"/>
                </a:solidFill>
              </a:rPr>
              <a:t>верхней </a:t>
            </a:r>
            <a:r>
              <a:rPr lang="ru-RU" sz="3200" dirty="0">
                <a:solidFill>
                  <a:srgbClr val="000000"/>
                </a:solidFill>
              </a:rPr>
              <a:t>полой </a:t>
            </a:r>
            <a:r>
              <a:rPr lang="ru-RU" sz="3200" dirty="0" smtClean="0">
                <a:solidFill>
                  <a:srgbClr val="000000"/>
                </a:solidFill>
              </a:rPr>
              <a:t>вены</a:t>
            </a:r>
            <a:endParaRPr lang="ru-RU" sz="3200" dirty="0"/>
          </a:p>
        </p:txBody>
      </p:sp>
    </p:spTree>
    <p:extLst>
      <p:ext uri="{BB962C8B-B14F-4D97-AF65-F5344CB8AC3E}">
        <p14:creationId xmlns:p14="http://schemas.microsoft.com/office/powerpoint/2010/main" val="3674123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89504" y="163957"/>
            <a:ext cx="6412992" cy="1325563"/>
          </a:xfrm>
        </p:spPr>
        <p:txBody>
          <a:bodyPr/>
          <a:lstStyle/>
          <a:p>
            <a:r>
              <a:rPr lang="ru-RU" b="1" dirty="0" smtClean="0"/>
              <a:t>Визуализация осложнений </a:t>
            </a:r>
            <a:endParaRPr lang="ru-RU" b="1" dirty="0"/>
          </a:p>
        </p:txBody>
      </p:sp>
      <p:sp>
        <p:nvSpPr>
          <p:cNvPr id="3" name="Объект 2"/>
          <p:cNvSpPr>
            <a:spLocks noGrp="1"/>
          </p:cNvSpPr>
          <p:nvPr>
            <p:ph idx="1"/>
          </p:nvPr>
        </p:nvSpPr>
        <p:spPr/>
        <p:txBody>
          <a:bodyPr>
            <a:normAutofit/>
          </a:bodyPr>
          <a:lstStyle/>
          <a:p>
            <a:r>
              <a:rPr lang="ru-RU" dirty="0" smtClean="0"/>
              <a:t>КТ также </a:t>
            </a:r>
            <a:r>
              <a:rPr lang="ru-RU" dirty="0"/>
              <a:t>может помочь в оценке стеноза и коллатералей, но не помогает в оценке кровотока. </a:t>
            </a:r>
            <a:endParaRPr lang="ru-RU" dirty="0" smtClean="0"/>
          </a:p>
          <a:p>
            <a:r>
              <a:rPr lang="ru-RU" dirty="0" smtClean="0"/>
              <a:t>КТ </a:t>
            </a:r>
            <a:r>
              <a:rPr lang="ru-RU" dirty="0"/>
              <a:t>и МРТ могут быть неточными при дифференциации тяжелого стеноза от окклюзии. </a:t>
            </a:r>
            <a:endParaRPr lang="ru-RU" dirty="0" smtClean="0"/>
          </a:p>
          <a:p>
            <a:r>
              <a:rPr lang="ru-RU" dirty="0" smtClean="0"/>
              <a:t>Селективная </a:t>
            </a:r>
            <a:r>
              <a:rPr lang="ru-RU" dirty="0"/>
              <a:t>ангиография </a:t>
            </a:r>
            <a:r>
              <a:rPr lang="ru-RU" dirty="0" smtClean="0"/>
              <a:t>выявляет </a:t>
            </a:r>
            <a:r>
              <a:rPr lang="ru-RU" dirty="0"/>
              <a:t>небольшие каналы в перегородках, которые на КТ и МРТ кажутся </a:t>
            </a:r>
            <a:r>
              <a:rPr lang="ru-RU" dirty="0" smtClean="0"/>
              <a:t>закрытыми. </a:t>
            </a:r>
          </a:p>
          <a:p>
            <a:r>
              <a:rPr lang="ru-RU" dirty="0" smtClean="0"/>
              <a:t>Значительный </a:t>
            </a:r>
            <a:r>
              <a:rPr lang="ru-RU" dirty="0"/>
              <a:t>стеноз перегородки может потребовать лечения с помощью </a:t>
            </a:r>
            <a:r>
              <a:rPr lang="ru-RU" dirty="0" err="1"/>
              <a:t>чрескожной</a:t>
            </a:r>
            <a:r>
              <a:rPr lang="ru-RU" dirty="0"/>
              <a:t> баллонной дилатации </a:t>
            </a:r>
            <a:r>
              <a:rPr lang="ru-RU" dirty="0" smtClean="0"/>
              <a:t>и </a:t>
            </a:r>
            <a:r>
              <a:rPr lang="ru-RU" dirty="0"/>
              <a:t>установки </a:t>
            </a:r>
            <a:r>
              <a:rPr lang="ru-RU" dirty="0" err="1"/>
              <a:t>стента</a:t>
            </a:r>
            <a:r>
              <a:rPr lang="ru-RU" dirty="0"/>
              <a:t> или хирургического </a:t>
            </a:r>
            <a:r>
              <a:rPr lang="ru-RU" dirty="0" smtClean="0"/>
              <a:t>вмешательства.</a:t>
            </a:r>
            <a:r>
              <a:rPr lang="ru-RU" dirty="0"/>
              <a:t> КТ также полезна для оценки осложнений при установке </a:t>
            </a:r>
            <a:r>
              <a:rPr lang="ru-RU" dirty="0" err="1"/>
              <a:t>стента</a:t>
            </a:r>
            <a:r>
              <a:rPr lang="ru-RU" dirty="0"/>
              <a:t>.</a:t>
            </a:r>
          </a:p>
        </p:txBody>
      </p:sp>
    </p:spTree>
    <p:extLst>
      <p:ext uri="{BB962C8B-B14F-4D97-AF65-F5344CB8AC3E}">
        <p14:creationId xmlns:p14="http://schemas.microsoft.com/office/powerpoint/2010/main" val="3156061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912" y="362821"/>
            <a:ext cx="11420856" cy="823595"/>
          </a:xfrm>
        </p:spPr>
        <p:txBody>
          <a:bodyPr>
            <a:normAutofit fontScale="90000"/>
          </a:bodyPr>
          <a:lstStyle/>
          <a:p>
            <a:pPr algn="ctr"/>
            <a:r>
              <a:rPr lang="ru-RU" b="1" dirty="0" smtClean="0">
                <a:solidFill>
                  <a:srgbClr val="000000"/>
                </a:solidFill>
              </a:rPr>
              <a:t>Видеофрагмент селективной ангиографии </a:t>
            </a:r>
            <a:r>
              <a:rPr lang="ru-RU" b="1" dirty="0">
                <a:solidFill>
                  <a:srgbClr val="000000"/>
                </a:solidFill>
              </a:rPr>
              <a:t>у пациента с Д-ТМА, перенесшего Операции </a:t>
            </a:r>
            <a:r>
              <a:rPr lang="ru-RU" b="1" dirty="0" err="1">
                <a:solidFill>
                  <a:srgbClr val="000000"/>
                </a:solidFill>
              </a:rPr>
              <a:t>Мастарда</a:t>
            </a:r>
            <a:endParaRPr lang="ru-RU" b="1" dirty="0"/>
          </a:p>
        </p:txBody>
      </p:sp>
      <p:pic>
        <p:nvPicPr>
          <p:cNvPr id="4" name="rg200069suppm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90686" y="1600200"/>
            <a:ext cx="7735887" cy="4351338"/>
          </a:xfrm>
        </p:spPr>
      </p:pic>
      <p:sp>
        <p:nvSpPr>
          <p:cNvPr id="5" name="Прямоугольник 4"/>
          <p:cNvSpPr/>
          <p:nvPr/>
        </p:nvSpPr>
        <p:spPr>
          <a:xfrm>
            <a:off x="1618488" y="6083528"/>
            <a:ext cx="9326880" cy="646331"/>
          </a:xfrm>
          <a:prstGeom prst="rect">
            <a:avLst/>
          </a:prstGeom>
        </p:spPr>
        <p:txBody>
          <a:bodyPr wrap="square">
            <a:spAutoFit/>
          </a:bodyPr>
          <a:lstStyle/>
          <a:p>
            <a:r>
              <a:rPr lang="ru-RU" sz="3600" dirty="0">
                <a:solidFill>
                  <a:srgbClr val="000000"/>
                </a:solidFill>
              </a:rPr>
              <a:t>С</a:t>
            </a:r>
            <a:r>
              <a:rPr lang="ru-RU" sz="3600" dirty="0" smtClean="0">
                <a:solidFill>
                  <a:srgbClr val="000000"/>
                </a:solidFill>
              </a:rPr>
              <a:t>теноз </a:t>
            </a:r>
            <a:r>
              <a:rPr lang="ru-RU" sz="3600" dirty="0">
                <a:solidFill>
                  <a:srgbClr val="000000"/>
                </a:solidFill>
              </a:rPr>
              <a:t>дистальной части </a:t>
            </a:r>
            <a:r>
              <a:rPr lang="ru-RU" sz="3600" dirty="0" smtClean="0">
                <a:solidFill>
                  <a:srgbClr val="000000"/>
                </a:solidFill>
              </a:rPr>
              <a:t>верхней </a:t>
            </a:r>
            <a:r>
              <a:rPr lang="ru-RU" sz="3600" dirty="0">
                <a:solidFill>
                  <a:srgbClr val="000000"/>
                </a:solidFill>
              </a:rPr>
              <a:t>полой вены.</a:t>
            </a:r>
            <a:endParaRPr lang="ru-RU" sz="3600" dirty="0"/>
          </a:p>
        </p:txBody>
      </p:sp>
    </p:spTree>
    <p:extLst>
      <p:ext uri="{BB962C8B-B14F-4D97-AF65-F5344CB8AC3E}">
        <p14:creationId xmlns:p14="http://schemas.microsoft.com/office/powerpoint/2010/main" val="3401269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68731"/>
          </a:xfrm>
        </p:spPr>
        <p:txBody>
          <a:bodyPr/>
          <a:lstStyle/>
          <a:p>
            <a:r>
              <a:rPr lang="ru-RU" b="1" dirty="0" smtClean="0"/>
              <a:t>Осложнения </a:t>
            </a:r>
            <a:r>
              <a:rPr lang="ru-RU" b="1" dirty="0" err="1"/>
              <a:t>внутрипредсердной</a:t>
            </a:r>
            <a:r>
              <a:rPr lang="ru-RU" b="1" dirty="0"/>
              <a:t> коррекции</a:t>
            </a:r>
          </a:p>
        </p:txBody>
      </p:sp>
      <p:sp>
        <p:nvSpPr>
          <p:cNvPr id="3" name="Объект 2"/>
          <p:cNvSpPr>
            <a:spLocks noGrp="1"/>
          </p:cNvSpPr>
          <p:nvPr>
            <p:ph idx="1"/>
          </p:nvPr>
        </p:nvSpPr>
        <p:spPr/>
        <p:txBody>
          <a:bodyPr>
            <a:noAutofit/>
          </a:bodyPr>
          <a:lstStyle/>
          <a:p>
            <a:r>
              <a:rPr lang="ru-RU" dirty="0" smtClean="0"/>
              <a:t>Наличие фистулы </a:t>
            </a:r>
            <a:r>
              <a:rPr lang="ru-RU" dirty="0"/>
              <a:t>перегородки можно увидеть у 20% пациентов после </a:t>
            </a:r>
            <a:r>
              <a:rPr lang="ru-RU" dirty="0" err="1"/>
              <a:t>внутрипредсердной</a:t>
            </a:r>
            <a:r>
              <a:rPr lang="ru-RU" dirty="0"/>
              <a:t> коррекции</a:t>
            </a:r>
            <a:r>
              <a:rPr lang="ru-RU" dirty="0" smtClean="0"/>
              <a:t>.</a:t>
            </a:r>
            <a:r>
              <a:rPr lang="ru-RU" dirty="0"/>
              <a:t> </a:t>
            </a:r>
            <a:endParaRPr lang="ru-RU" dirty="0" smtClean="0"/>
          </a:p>
          <a:p>
            <a:r>
              <a:rPr lang="ru-RU" dirty="0" smtClean="0"/>
              <a:t>Большинство </a:t>
            </a:r>
            <a:r>
              <a:rPr lang="ru-RU" dirty="0"/>
              <a:t>этих </a:t>
            </a:r>
            <a:r>
              <a:rPr lang="ru-RU" dirty="0" smtClean="0"/>
              <a:t>дефектов </a:t>
            </a:r>
            <a:r>
              <a:rPr lang="ru-RU" dirty="0"/>
              <a:t>небольшие и </a:t>
            </a:r>
            <a:r>
              <a:rPr lang="ru-RU" dirty="0" err="1"/>
              <a:t>гемодинамически</a:t>
            </a:r>
            <a:r>
              <a:rPr lang="ru-RU" dirty="0"/>
              <a:t> незначимые. </a:t>
            </a:r>
            <a:endParaRPr lang="ru-RU" dirty="0" smtClean="0"/>
          </a:p>
          <a:p>
            <a:r>
              <a:rPr lang="ru-RU" dirty="0" smtClean="0"/>
              <a:t>Значительные дефекты </a:t>
            </a:r>
            <a:r>
              <a:rPr lang="ru-RU" dirty="0"/>
              <a:t>могут вызвать инсульт, цианоз или парадоксальную </a:t>
            </a:r>
            <a:r>
              <a:rPr lang="ru-RU" dirty="0" smtClean="0"/>
              <a:t>эмболию. </a:t>
            </a:r>
          </a:p>
          <a:p>
            <a:r>
              <a:rPr lang="ru-RU" dirty="0" err="1" smtClean="0"/>
              <a:t>Трансторакальная</a:t>
            </a:r>
            <a:r>
              <a:rPr lang="ru-RU" dirty="0" smtClean="0"/>
              <a:t> </a:t>
            </a:r>
            <a:r>
              <a:rPr lang="ru-RU" dirty="0"/>
              <a:t>и </a:t>
            </a:r>
            <a:r>
              <a:rPr lang="ru-RU" dirty="0" err="1"/>
              <a:t>чреспищеводная</a:t>
            </a:r>
            <a:r>
              <a:rPr lang="ru-RU" dirty="0"/>
              <a:t> </a:t>
            </a:r>
            <a:r>
              <a:rPr lang="ru-RU" dirty="0" smtClean="0"/>
              <a:t>эхокардиография является точным методом в </a:t>
            </a:r>
            <a:r>
              <a:rPr lang="ru-RU" dirty="0"/>
              <a:t>обнаружении </a:t>
            </a:r>
            <a:r>
              <a:rPr lang="ru-RU" dirty="0" smtClean="0"/>
              <a:t>фистул перегородки.</a:t>
            </a:r>
            <a:r>
              <a:rPr lang="ru-RU" dirty="0"/>
              <a:t> </a:t>
            </a:r>
            <a:endParaRPr lang="ru-RU" dirty="0" smtClean="0"/>
          </a:p>
          <a:p>
            <a:r>
              <a:rPr lang="ru-RU" dirty="0" smtClean="0"/>
              <a:t>На </a:t>
            </a:r>
            <a:r>
              <a:rPr lang="ru-RU" dirty="0"/>
              <a:t>МРТ идентификация </a:t>
            </a:r>
            <a:r>
              <a:rPr lang="ru-RU" dirty="0" smtClean="0"/>
              <a:t>дефекта может </a:t>
            </a:r>
            <a:r>
              <a:rPr lang="ru-RU" dirty="0"/>
              <a:t>быть сложной задачей, особенно если </a:t>
            </a:r>
            <a:r>
              <a:rPr lang="ru-RU" dirty="0" smtClean="0"/>
              <a:t>он небольшой </a:t>
            </a:r>
            <a:r>
              <a:rPr lang="ru-RU" dirty="0"/>
              <a:t>(чувствительность 66,7%, специфичность 100%)</a:t>
            </a:r>
          </a:p>
        </p:txBody>
      </p:sp>
    </p:spTree>
    <p:extLst>
      <p:ext uri="{BB962C8B-B14F-4D97-AF65-F5344CB8AC3E}">
        <p14:creationId xmlns:p14="http://schemas.microsoft.com/office/powerpoint/2010/main" val="3714510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7616" y="182245"/>
            <a:ext cx="10920984" cy="1325563"/>
          </a:xfrm>
        </p:spPr>
        <p:txBody>
          <a:bodyPr>
            <a:normAutofit/>
          </a:bodyPr>
          <a:lstStyle/>
          <a:p>
            <a:r>
              <a:rPr lang="ru-RU" b="1" dirty="0" smtClean="0"/>
              <a:t>МРТ-изображение </a:t>
            </a:r>
            <a:r>
              <a:rPr lang="ru-RU" b="1" dirty="0"/>
              <a:t>пациента, перенесшего </a:t>
            </a:r>
            <a:r>
              <a:rPr lang="ru-RU" b="1" dirty="0" err="1" smtClean="0"/>
              <a:t>внутрипредсердную</a:t>
            </a:r>
            <a:r>
              <a:rPr lang="ru-RU" b="1" dirty="0" smtClean="0"/>
              <a:t> коррекцию</a:t>
            </a:r>
            <a:endParaRPr lang="ru-RU" b="1" dirty="0"/>
          </a:p>
        </p:txBody>
      </p:sp>
      <p:sp>
        <p:nvSpPr>
          <p:cNvPr id="3" name="Объект 2"/>
          <p:cNvSpPr>
            <a:spLocks noGrp="1"/>
          </p:cNvSpPr>
          <p:nvPr>
            <p:ph idx="1"/>
          </p:nvPr>
        </p:nvSpPr>
        <p:spPr>
          <a:xfrm>
            <a:off x="737616" y="2749962"/>
            <a:ext cx="4584192" cy="3559398"/>
          </a:xfrm>
        </p:spPr>
        <p:txBody>
          <a:bodyPr>
            <a:noAutofit/>
          </a:bodyPr>
          <a:lstStyle/>
          <a:p>
            <a:r>
              <a:rPr lang="ru-RU" sz="3200" dirty="0" smtClean="0"/>
              <a:t>Сообщение между </a:t>
            </a:r>
            <a:r>
              <a:rPr lang="ru-RU" sz="3200" dirty="0"/>
              <a:t>левым предсердием и легочными венозными путями, что указывает на </a:t>
            </a:r>
            <a:r>
              <a:rPr lang="ru-RU" sz="3200" dirty="0" smtClean="0"/>
              <a:t>дефект </a:t>
            </a:r>
            <a:r>
              <a:rPr lang="ru-RU" sz="3200" dirty="0"/>
              <a:t>перегородки.</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2035" y="1588826"/>
            <a:ext cx="4886837" cy="5113725"/>
          </a:xfrm>
          <a:prstGeom prst="rect">
            <a:avLst/>
          </a:prstGeom>
        </p:spPr>
      </p:pic>
    </p:spTree>
    <p:extLst>
      <p:ext uri="{BB962C8B-B14F-4D97-AF65-F5344CB8AC3E}">
        <p14:creationId xmlns:p14="http://schemas.microsoft.com/office/powerpoint/2010/main" val="1344491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70760" y="282829"/>
            <a:ext cx="7650480" cy="869315"/>
          </a:xfrm>
        </p:spPr>
        <p:txBody>
          <a:bodyPr/>
          <a:lstStyle/>
          <a:p>
            <a:r>
              <a:rPr lang="ru-RU" b="1" dirty="0" smtClean="0"/>
              <a:t>Визуализация дефекта заплатки </a:t>
            </a:r>
            <a:endParaRPr lang="ru-RU" b="1" dirty="0"/>
          </a:p>
        </p:txBody>
      </p:sp>
      <p:sp>
        <p:nvSpPr>
          <p:cNvPr id="3" name="Объект 2"/>
          <p:cNvSpPr>
            <a:spLocks noGrp="1"/>
          </p:cNvSpPr>
          <p:nvPr>
            <p:ph idx="1"/>
          </p:nvPr>
        </p:nvSpPr>
        <p:spPr>
          <a:xfrm>
            <a:off x="838200" y="1459865"/>
            <a:ext cx="10515600" cy="4351338"/>
          </a:xfrm>
        </p:spPr>
        <p:txBody>
          <a:bodyPr/>
          <a:lstStyle/>
          <a:p>
            <a:r>
              <a:rPr lang="ru-RU" dirty="0" smtClean="0"/>
              <a:t>Отсутствие визуализации дефекта </a:t>
            </a:r>
            <a:r>
              <a:rPr lang="ru-RU" dirty="0"/>
              <a:t>на МРТ не </a:t>
            </a:r>
            <a:r>
              <a:rPr lang="ru-RU" dirty="0" smtClean="0"/>
              <a:t>исключает ее наличие.</a:t>
            </a:r>
            <a:r>
              <a:rPr lang="ru-RU" dirty="0"/>
              <a:t> </a:t>
            </a:r>
            <a:endParaRPr lang="ru-RU" dirty="0" smtClean="0"/>
          </a:p>
          <a:p>
            <a:r>
              <a:rPr lang="ru-RU" dirty="0" smtClean="0"/>
              <a:t>Форма левого </a:t>
            </a:r>
            <a:r>
              <a:rPr lang="ru-RU" dirty="0"/>
              <a:t>желудочка также может указывать на </a:t>
            </a:r>
            <a:r>
              <a:rPr lang="ru-RU" dirty="0" smtClean="0"/>
              <a:t>значительный дефект перегородки</a:t>
            </a:r>
            <a:r>
              <a:rPr lang="ru-RU" dirty="0"/>
              <a:t>, поскольку левый желудочек принимает шаровидную форму по сравнению с обычной формой банана или полумесяца. </a:t>
            </a:r>
            <a:endParaRPr lang="ru-RU" dirty="0" smtClean="0"/>
          </a:p>
          <a:p>
            <a:r>
              <a:rPr lang="ru-RU" dirty="0" smtClean="0"/>
              <a:t>Дефект перегородки </a:t>
            </a:r>
            <a:r>
              <a:rPr lang="ru-RU" dirty="0"/>
              <a:t>еще сложнее визуализировать на КТ</a:t>
            </a:r>
            <a:r>
              <a:rPr lang="ru-RU" dirty="0" smtClean="0"/>
              <a:t>.</a:t>
            </a:r>
          </a:p>
          <a:p>
            <a:r>
              <a:rPr lang="ru-RU" dirty="0" smtClean="0"/>
              <a:t>Селективная ангиография является </a:t>
            </a:r>
            <a:r>
              <a:rPr lang="ru-RU" dirty="0" err="1"/>
              <a:t>высокодиагностическим</a:t>
            </a:r>
            <a:r>
              <a:rPr lang="ru-RU" dirty="0"/>
              <a:t> </a:t>
            </a:r>
            <a:r>
              <a:rPr lang="ru-RU" dirty="0" smtClean="0"/>
              <a:t>методом </a:t>
            </a:r>
            <a:r>
              <a:rPr lang="ru-RU" dirty="0"/>
              <a:t>выявления </a:t>
            </a:r>
            <a:r>
              <a:rPr lang="ru-RU" dirty="0" smtClean="0"/>
              <a:t>дефекта перегородки.</a:t>
            </a:r>
            <a:endParaRPr lang="ru-RU" dirty="0"/>
          </a:p>
        </p:txBody>
      </p:sp>
    </p:spTree>
    <p:extLst>
      <p:ext uri="{BB962C8B-B14F-4D97-AF65-F5344CB8AC3E}">
        <p14:creationId xmlns:p14="http://schemas.microsoft.com/office/powerpoint/2010/main" val="354128882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1097</TotalTime>
  <Words>839</Words>
  <Application>Microsoft Office PowerPoint</Application>
  <PresentationFormat>Широкоэкранный</PresentationFormat>
  <Paragraphs>95</Paragraphs>
  <Slides>28</Slides>
  <Notes>1</Notes>
  <HiddenSlides>0</HiddenSlides>
  <MMClips>5</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28</vt:i4>
      </vt:variant>
    </vt:vector>
  </HeadingPairs>
  <TitlesOfParts>
    <vt:vector size="33" baseType="lpstr">
      <vt:lpstr>Arial</vt:lpstr>
      <vt:lpstr>Calibri</vt:lpstr>
      <vt:lpstr>Calibri Light</vt:lpstr>
      <vt:lpstr>Open Sans</vt:lpstr>
      <vt:lpstr>Тема Office</vt:lpstr>
      <vt:lpstr>  </vt:lpstr>
      <vt:lpstr>Осложнения Операции Мастарда </vt:lpstr>
      <vt:lpstr>МР-ангиографии у пациента, перенесшего операцию Мастарда по поводу D-TМA</vt:lpstr>
      <vt:lpstr>МРТ видеофрагмент у пациента, перенесшего Операции Мастарда </vt:lpstr>
      <vt:lpstr>Визуализация осложнений </vt:lpstr>
      <vt:lpstr>Видеофрагмент селективной ангиографии у пациента с Д-ТМА, перенесшего Операции Мастарда</vt:lpstr>
      <vt:lpstr>Осложнения внутрипредсердной коррекции</vt:lpstr>
      <vt:lpstr>МРТ-изображение пациента, перенесшего внутрипредсердную коррекцию</vt:lpstr>
      <vt:lpstr>Визуализация дефекта заплатки </vt:lpstr>
      <vt:lpstr>Селективная ангиография у пациента с Д-ТМА, перенесшего внутрипредсердную коррекцию</vt:lpstr>
      <vt:lpstr>Селективная ангиография</vt:lpstr>
      <vt:lpstr>Сердечная недостаточность</vt:lpstr>
      <vt:lpstr>МРТ изображение гипертрофированного правого желудочка</vt:lpstr>
      <vt:lpstr>КТ ангиографическое изображении гипертрофированого ПЖ</vt:lpstr>
      <vt:lpstr>MРТ-видеофрагмент пациента с D-TМA, перенесшего операцию Сеннинга</vt:lpstr>
      <vt:lpstr>Операция артериального переключения</vt:lpstr>
      <vt:lpstr>КТ ангиография сердца  </vt:lpstr>
      <vt:lpstr>Коронарные осложнения операции артериального переключения </vt:lpstr>
      <vt:lpstr>Коронарные осложнения операции артериального переключения </vt:lpstr>
      <vt:lpstr>КТ ангиография сердца у пациента, перенесшего операцию артериального переключения</vt:lpstr>
      <vt:lpstr>Аортальные осложнения после операции артериального переключения</vt:lpstr>
      <vt:lpstr>МР-ангиографическое изображение с контрастным усилением у пациента, перенесшего операцию артериального переключения, визуализирует дилятацию корня неоаорты</vt:lpstr>
      <vt:lpstr>Осложнение ЛА после операции артериального переключения </vt:lpstr>
      <vt:lpstr>МР-ангиографическое изображение легочного кровотока 9-летней девочки, перенесшей операции артериального переключения</vt:lpstr>
      <vt:lpstr>Дилатация и недостаточность желудочков </vt:lpstr>
      <vt:lpstr>Осложнения операции Rastelli и Nikaidoh</vt:lpstr>
      <vt:lpstr>Осложнения операции Rastelli</vt:lpstr>
      <vt:lpstr>Осложнения операции Rastelli</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Jasminka Igrec    Division of General Radiological Diagnostics, Department of Radiology, Medical University of Graz, Austria Michael H. Fuchsjäger Division of General Radiological Diagnostics, Department of Radiology, Medical University of Graz, Austria  Rofo 2021; 193(10): 1171-1182 DOI: 10.1055/a-1401-0215 Publication Date: 26 March 2021 (online) © 2021. Thieme. All rights reserved. Georg Thieme Verlag KG Rüdigerstraße 14, 70469 Stuttgart, Germany </dc:title>
  <dc:creator>User</dc:creator>
  <cp:lastModifiedBy>User</cp:lastModifiedBy>
  <cp:revision>92</cp:revision>
  <dcterms:created xsi:type="dcterms:W3CDTF">2022-05-30T15:19:29Z</dcterms:created>
  <dcterms:modified xsi:type="dcterms:W3CDTF">2022-06-06T02:40:41Z</dcterms:modified>
</cp:coreProperties>
</file>