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57" r:id="rId3"/>
    <p:sldId id="260" r:id="rId4"/>
    <p:sldId id="258" r:id="rId5"/>
    <p:sldId id="259" r:id="rId6"/>
    <p:sldId id="272" r:id="rId7"/>
    <p:sldId id="274" r:id="rId8"/>
    <p:sldId id="275" r:id="rId9"/>
    <p:sldId id="276" r:id="rId10"/>
    <p:sldId id="307" r:id="rId11"/>
    <p:sldId id="287" r:id="rId12"/>
    <p:sldId id="290" r:id="rId13"/>
    <p:sldId id="291" r:id="rId14"/>
    <p:sldId id="292" r:id="rId15"/>
    <p:sldId id="293" r:id="rId16"/>
    <p:sldId id="294" r:id="rId17"/>
    <p:sldId id="296" r:id="rId18"/>
    <p:sldId id="297" r:id="rId19"/>
    <p:sldId id="303" r:id="rId20"/>
    <p:sldId id="304" r:id="rId21"/>
    <p:sldId id="302" r:id="rId22"/>
    <p:sldId id="278" r:id="rId23"/>
    <p:sldId id="300" r:id="rId24"/>
    <p:sldId id="301" r:id="rId25"/>
    <p:sldId id="280" r:id="rId26"/>
    <p:sldId id="281" r:id="rId27"/>
    <p:sldId id="299" r:id="rId28"/>
    <p:sldId id="277" r:id="rId29"/>
    <p:sldId id="279" r:id="rId30"/>
    <p:sldId id="283" r:id="rId31"/>
    <p:sldId id="284" r:id="rId32"/>
    <p:sldId id="285" r:id="rId33"/>
    <p:sldId id="286" r:id="rId34"/>
    <p:sldId id="305" r:id="rId35"/>
    <p:sldId id="306"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504" y="-30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64E4D2-9E3A-4349-813A-9CE297E7152C}" type="datetimeFigureOut">
              <a:rPr lang="ru-RU" smtClean="0"/>
              <a:t>26.08.2016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F156B7-EA9E-4BDB-870A-D1DDB35BDC3E}" type="slidenum">
              <a:rPr lang="ru-RU" smtClean="0"/>
              <a:t>‹#›</a:t>
            </a:fld>
            <a:endParaRPr lang="ru-RU"/>
          </a:p>
        </p:txBody>
      </p:sp>
    </p:spTree>
    <p:extLst>
      <p:ext uri="{BB962C8B-B14F-4D97-AF65-F5344CB8AC3E}">
        <p14:creationId xmlns:p14="http://schemas.microsoft.com/office/powerpoint/2010/main" val="824704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DF156B7-EA9E-4BDB-870A-D1DDB35BDC3E}" type="slidenum">
              <a:rPr lang="ru-RU" smtClean="0"/>
              <a:t>11</a:t>
            </a:fld>
            <a:endParaRPr lang="ru-RU"/>
          </a:p>
        </p:txBody>
      </p:sp>
    </p:spTree>
    <p:extLst>
      <p:ext uri="{BB962C8B-B14F-4D97-AF65-F5344CB8AC3E}">
        <p14:creationId xmlns:p14="http://schemas.microsoft.com/office/powerpoint/2010/main" val="2302978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DF156B7-EA9E-4BDB-870A-D1DDB35BDC3E}" type="slidenum">
              <a:rPr lang="ru-RU" smtClean="0"/>
              <a:t>20</a:t>
            </a:fld>
            <a:endParaRPr lang="ru-RU"/>
          </a:p>
        </p:txBody>
      </p:sp>
    </p:spTree>
    <p:extLst>
      <p:ext uri="{BB962C8B-B14F-4D97-AF65-F5344CB8AC3E}">
        <p14:creationId xmlns:p14="http://schemas.microsoft.com/office/powerpoint/2010/main" val="2302978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DF156B7-EA9E-4BDB-870A-D1DDB35BDC3E}" type="slidenum">
              <a:rPr lang="ru-RU" smtClean="0"/>
              <a:t>21</a:t>
            </a:fld>
            <a:endParaRPr lang="ru-RU"/>
          </a:p>
        </p:txBody>
      </p:sp>
    </p:spTree>
    <p:extLst>
      <p:ext uri="{BB962C8B-B14F-4D97-AF65-F5344CB8AC3E}">
        <p14:creationId xmlns:p14="http://schemas.microsoft.com/office/powerpoint/2010/main" val="2302978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DF156B7-EA9E-4BDB-870A-D1DDB35BDC3E}" type="slidenum">
              <a:rPr lang="ru-RU" smtClean="0"/>
              <a:t>23</a:t>
            </a:fld>
            <a:endParaRPr lang="ru-RU"/>
          </a:p>
        </p:txBody>
      </p:sp>
    </p:spTree>
    <p:extLst>
      <p:ext uri="{BB962C8B-B14F-4D97-AF65-F5344CB8AC3E}">
        <p14:creationId xmlns:p14="http://schemas.microsoft.com/office/powerpoint/2010/main" val="2302978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DF156B7-EA9E-4BDB-870A-D1DDB35BDC3E}" type="slidenum">
              <a:rPr lang="ru-RU" smtClean="0"/>
              <a:t>24</a:t>
            </a:fld>
            <a:endParaRPr lang="ru-RU"/>
          </a:p>
        </p:txBody>
      </p:sp>
    </p:spTree>
    <p:extLst>
      <p:ext uri="{BB962C8B-B14F-4D97-AF65-F5344CB8AC3E}">
        <p14:creationId xmlns:p14="http://schemas.microsoft.com/office/powerpoint/2010/main" val="2302978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DF156B7-EA9E-4BDB-870A-D1DDB35BDC3E}" type="slidenum">
              <a:rPr lang="ru-RU" smtClean="0"/>
              <a:t>27</a:t>
            </a:fld>
            <a:endParaRPr lang="ru-RU"/>
          </a:p>
        </p:txBody>
      </p:sp>
    </p:spTree>
    <p:extLst>
      <p:ext uri="{BB962C8B-B14F-4D97-AF65-F5344CB8AC3E}">
        <p14:creationId xmlns:p14="http://schemas.microsoft.com/office/powerpoint/2010/main" val="2302978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DF156B7-EA9E-4BDB-870A-D1DDB35BDC3E}" type="slidenum">
              <a:rPr lang="ru-RU" smtClean="0"/>
              <a:t>32</a:t>
            </a:fld>
            <a:endParaRPr lang="ru-RU"/>
          </a:p>
        </p:txBody>
      </p:sp>
    </p:spTree>
    <p:extLst>
      <p:ext uri="{BB962C8B-B14F-4D97-AF65-F5344CB8AC3E}">
        <p14:creationId xmlns:p14="http://schemas.microsoft.com/office/powerpoint/2010/main" val="2302978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DF156B7-EA9E-4BDB-870A-D1DDB35BDC3E}" type="slidenum">
              <a:rPr lang="ru-RU" smtClean="0"/>
              <a:t>33</a:t>
            </a:fld>
            <a:endParaRPr lang="ru-RU"/>
          </a:p>
        </p:txBody>
      </p:sp>
    </p:spTree>
    <p:extLst>
      <p:ext uri="{BB962C8B-B14F-4D97-AF65-F5344CB8AC3E}">
        <p14:creationId xmlns:p14="http://schemas.microsoft.com/office/powerpoint/2010/main" val="23029783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DF156B7-EA9E-4BDB-870A-D1DDB35BDC3E}" type="slidenum">
              <a:rPr lang="ru-RU" smtClean="0"/>
              <a:t>34</a:t>
            </a:fld>
            <a:endParaRPr lang="ru-RU"/>
          </a:p>
        </p:txBody>
      </p:sp>
    </p:spTree>
    <p:extLst>
      <p:ext uri="{BB962C8B-B14F-4D97-AF65-F5344CB8AC3E}">
        <p14:creationId xmlns:p14="http://schemas.microsoft.com/office/powerpoint/2010/main" val="2302978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DF156B7-EA9E-4BDB-870A-D1DDB35BDC3E}" type="slidenum">
              <a:rPr lang="ru-RU" smtClean="0"/>
              <a:t>12</a:t>
            </a:fld>
            <a:endParaRPr lang="ru-RU"/>
          </a:p>
        </p:txBody>
      </p:sp>
    </p:spTree>
    <p:extLst>
      <p:ext uri="{BB962C8B-B14F-4D97-AF65-F5344CB8AC3E}">
        <p14:creationId xmlns:p14="http://schemas.microsoft.com/office/powerpoint/2010/main" val="2302978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DF156B7-EA9E-4BDB-870A-D1DDB35BDC3E}" type="slidenum">
              <a:rPr lang="ru-RU" smtClean="0"/>
              <a:t>13</a:t>
            </a:fld>
            <a:endParaRPr lang="ru-RU"/>
          </a:p>
        </p:txBody>
      </p:sp>
    </p:spTree>
    <p:extLst>
      <p:ext uri="{BB962C8B-B14F-4D97-AF65-F5344CB8AC3E}">
        <p14:creationId xmlns:p14="http://schemas.microsoft.com/office/powerpoint/2010/main" val="2302978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DF156B7-EA9E-4BDB-870A-D1DDB35BDC3E}" type="slidenum">
              <a:rPr lang="ru-RU" smtClean="0"/>
              <a:t>14</a:t>
            </a:fld>
            <a:endParaRPr lang="ru-RU"/>
          </a:p>
        </p:txBody>
      </p:sp>
    </p:spTree>
    <p:extLst>
      <p:ext uri="{BB962C8B-B14F-4D97-AF65-F5344CB8AC3E}">
        <p14:creationId xmlns:p14="http://schemas.microsoft.com/office/powerpoint/2010/main" val="2302978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DF156B7-EA9E-4BDB-870A-D1DDB35BDC3E}" type="slidenum">
              <a:rPr lang="ru-RU" smtClean="0"/>
              <a:t>15</a:t>
            </a:fld>
            <a:endParaRPr lang="ru-RU"/>
          </a:p>
        </p:txBody>
      </p:sp>
    </p:spTree>
    <p:extLst>
      <p:ext uri="{BB962C8B-B14F-4D97-AF65-F5344CB8AC3E}">
        <p14:creationId xmlns:p14="http://schemas.microsoft.com/office/powerpoint/2010/main" val="2302978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DF156B7-EA9E-4BDB-870A-D1DDB35BDC3E}" type="slidenum">
              <a:rPr lang="ru-RU" smtClean="0"/>
              <a:t>16</a:t>
            </a:fld>
            <a:endParaRPr lang="ru-RU"/>
          </a:p>
        </p:txBody>
      </p:sp>
    </p:spTree>
    <p:extLst>
      <p:ext uri="{BB962C8B-B14F-4D97-AF65-F5344CB8AC3E}">
        <p14:creationId xmlns:p14="http://schemas.microsoft.com/office/powerpoint/2010/main" val="2302978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DF156B7-EA9E-4BDB-870A-D1DDB35BDC3E}" type="slidenum">
              <a:rPr lang="ru-RU" smtClean="0"/>
              <a:t>17</a:t>
            </a:fld>
            <a:endParaRPr lang="ru-RU"/>
          </a:p>
        </p:txBody>
      </p:sp>
    </p:spTree>
    <p:extLst>
      <p:ext uri="{BB962C8B-B14F-4D97-AF65-F5344CB8AC3E}">
        <p14:creationId xmlns:p14="http://schemas.microsoft.com/office/powerpoint/2010/main" val="2302978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DF156B7-EA9E-4BDB-870A-D1DDB35BDC3E}" type="slidenum">
              <a:rPr lang="ru-RU" smtClean="0"/>
              <a:t>18</a:t>
            </a:fld>
            <a:endParaRPr lang="ru-RU"/>
          </a:p>
        </p:txBody>
      </p:sp>
    </p:spTree>
    <p:extLst>
      <p:ext uri="{BB962C8B-B14F-4D97-AF65-F5344CB8AC3E}">
        <p14:creationId xmlns:p14="http://schemas.microsoft.com/office/powerpoint/2010/main" val="2302978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DF156B7-EA9E-4BDB-870A-D1DDB35BDC3E}" type="slidenum">
              <a:rPr lang="ru-RU" smtClean="0"/>
              <a:t>19</a:t>
            </a:fld>
            <a:endParaRPr lang="ru-RU"/>
          </a:p>
        </p:txBody>
      </p:sp>
    </p:spTree>
    <p:extLst>
      <p:ext uri="{BB962C8B-B14F-4D97-AF65-F5344CB8AC3E}">
        <p14:creationId xmlns:p14="http://schemas.microsoft.com/office/powerpoint/2010/main" val="2302978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C18F30A2-8446-43AF-93FE-4DCB644368EA}" type="datetimeFigureOut">
              <a:rPr lang="ru-RU" smtClean="0"/>
              <a:t>26.08.2016</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695EC88-14B0-46E4-940F-D8A90C0A61BF}"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18F30A2-8446-43AF-93FE-4DCB644368EA}" type="datetimeFigureOut">
              <a:rPr lang="ru-RU" smtClean="0"/>
              <a:t>26.08.2016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695EC88-14B0-46E4-940F-D8A90C0A61BF}"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18F30A2-8446-43AF-93FE-4DCB644368EA}" type="datetimeFigureOut">
              <a:rPr lang="ru-RU" smtClean="0"/>
              <a:t>26.08.2016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695EC88-14B0-46E4-940F-D8A90C0A61BF}"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C18F30A2-8446-43AF-93FE-4DCB644368EA}" type="datetimeFigureOut">
              <a:rPr lang="ru-RU" smtClean="0"/>
              <a:t>26.08.2016</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695EC88-14B0-46E4-940F-D8A90C0A61BF}"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C18F30A2-8446-43AF-93FE-4DCB644368EA}" type="datetimeFigureOut">
              <a:rPr lang="ru-RU" smtClean="0"/>
              <a:t>26.08.2016</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695EC88-14B0-46E4-940F-D8A90C0A61BF}"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C18F30A2-8446-43AF-93FE-4DCB644368EA}" type="datetimeFigureOut">
              <a:rPr lang="ru-RU" smtClean="0"/>
              <a:t>26.08.2016</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695EC88-14B0-46E4-940F-D8A90C0A61BF}"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C18F30A2-8446-43AF-93FE-4DCB644368EA}" type="datetimeFigureOut">
              <a:rPr lang="ru-RU" smtClean="0"/>
              <a:t>26.08.2016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695EC88-14B0-46E4-940F-D8A90C0A61BF}"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C18F30A2-8446-43AF-93FE-4DCB644368EA}" type="datetimeFigureOut">
              <a:rPr lang="ru-RU" smtClean="0"/>
              <a:t>26.08.2016</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695EC88-14B0-46E4-940F-D8A90C0A61BF}"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C18F30A2-8446-43AF-93FE-4DCB644368EA}" type="datetimeFigureOut">
              <a:rPr lang="ru-RU" smtClean="0"/>
              <a:t>26.08.2016</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695EC88-14B0-46E4-940F-D8A90C0A61BF}"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C18F30A2-8446-43AF-93FE-4DCB644368EA}" type="datetimeFigureOut">
              <a:rPr lang="ru-RU" smtClean="0"/>
              <a:t>26.08.2016</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695EC88-14B0-46E4-940F-D8A90C0A61BF}"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C18F30A2-8446-43AF-93FE-4DCB644368EA}" type="datetimeFigureOut">
              <a:rPr lang="ru-RU" smtClean="0"/>
              <a:t>26.08.2016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695EC88-14B0-46E4-940F-D8A90C0A61BF}"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18F30A2-8446-43AF-93FE-4DCB644368EA}" type="datetimeFigureOut">
              <a:rPr lang="ru-RU" smtClean="0"/>
              <a:t>26.08.2016</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695EC88-14B0-46E4-940F-D8A90C0A61BF}"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medportal.ru/enc/pediatrics/childinfection/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medportal.ru/enc/otolaryngology/tonsil/3/" TargetMode="External"/><Relationship Id="rId5" Type="http://schemas.openxmlformats.org/officeDocument/2006/relationships/hyperlink" Target="http://medportal.ru/enc/infection/antibiotic/" TargetMode="External"/><Relationship Id="rId4" Type="http://schemas.openxmlformats.org/officeDocument/2006/relationships/hyperlink" Target="http://medportal.ru/clinics/services/651/"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1844824"/>
            <a:ext cx="8458200" cy="1222375"/>
          </a:xfrm>
        </p:spPr>
        <p:txBody>
          <a:bodyPr>
            <a:normAutofit fontScale="90000"/>
          </a:bodyPr>
          <a:lstStyle/>
          <a:p>
            <a:pPr algn="ctr"/>
            <a:r>
              <a:rPr lang="ru-RU" b="1" dirty="0" smtClean="0">
                <a:latin typeface="Times New Roman" pitchFamily="18" charset="0"/>
                <a:cs typeface="Times New Roman" pitchFamily="18" charset="0"/>
              </a:rPr>
              <a:t>современные методы диагностики функционального состояния пародонта</a:t>
            </a:r>
            <a:endParaRPr lang="ru-RU" b="1" dirty="0">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lstStyle/>
          <a:p>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70000" lnSpcReduction="20000"/>
          </a:bodyPr>
          <a:lstStyle/>
          <a:p>
            <a:pPr marL="0" indent="361950" algn="just">
              <a:buNone/>
            </a:pPr>
            <a:r>
              <a:rPr lang="ru-RU" dirty="0">
                <a:latin typeface="Times New Roman" pitchFamily="18" charset="0"/>
                <a:cs typeface="Times New Roman" pitchFamily="18" charset="0"/>
              </a:rPr>
              <a:t>Дополнительные методы исследования в </a:t>
            </a:r>
            <a:r>
              <a:rPr lang="ru-RU" dirty="0" err="1">
                <a:latin typeface="Times New Roman" pitchFamily="18" charset="0"/>
                <a:cs typeface="Times New Roman" pitchFamily="18" charset="0"/>
              </a:rPr>
              <a:t>пародонтологии</a:t>
            </a:r>
            <a:r>
              <a:rPr lang="ru-RU" dirty="0">
                <a:latin typeface="Times New Roman" pitchFamily="18" charset="0"/>
                <a:cs typeface="Times New Roman" pitchFamily="18" charset="0"/>
              </a:rPr>
              <a:t>, за исключением рентгенологических, играют второстепенную роль.</a:t>
            </a:r>
          </a:p>
          <a:p>
            <a:pPr marL="0" indent="361950" algn="just">
              <a:buNone/>
            </a:pPr>
            <a:r>
              <a:rPr lang="ru-RU" dirty="0">
                <a:latin typeface="Times New Roman" pitchFamily="18" charset="0"/>
                <a:cs typeface="Times New Roman" pitchFamily="18" charset="0"/>
              </a:rPr>
              <a:t>Однако, их значение в комплексном обследовании пациента несомненно. Кроме того, огромное значение дополнительные методы исследования имеют для научных исследований. Они позволяют выявить особенности действия этиологических факторов, уточнить различные аспекты патогенеза, изучить эффект применяемых лекарственных препаратов. Благодаря этому, практический врач при работе оперирует уже известными данными о том или ином патологическом процессе. Это значительно облегчает его работу, позволяет более предметно и целенаправленно проводить лечение</a:t>
            </a:r>
            <a:r>
              <a:rPr lang="ru-RU" dirty="0" smtClean="0">
                <a:latin typeface="Times New Roman" pitchFamily="18" charset="0"/>
                <a:cs typeface="Times New Roman" pitchFamily="18" charset="0"/>
              </a:rPr>
              <a:t>.</a:t>
            </a:r>
          </a:p>
          <a:p>
            <a:pPr marL="0" indent="361950" algn="just">
              <a:buNone/>
            </a:pPr>
            <a:r>
              <a:rPr lang="ru-RU" sz="3100" dirty="0">
                <a:latin typeface="Times New Roman" pitchFamily="18" charset="0"/>
                <a:cs typeface="Times New Roman" pitchFamily="18" charset="0"/>
              </a:rPr>
              <a:t>Выбор метода осуществляется с учетом общего и стоматологического статуса, наличия в лечебном учреждении соответствующей аппаратуры, </a:t>
            </a:r>
            <a:r>
              <a:rPr lang="ru-RU" sz="3100" dirty="0" err="1">
                <a:latin typeface="Times New Roman" pitchFamily="18" charset="0"/>
                <a:cs typeface="Times New Roman" pitchFamily="18" charset="0"/>
              </a:rPr>
              <a:t>обученности</a:t>
            </a:r>
            <a:r>
              <a:rPr lang="ru-RU" sz="3100" dirty="0">
                <a:latin typeface="Times New Roman" pitchFamily="18" charset="0"/>
                <a:cs typeface="Times New Roman" pitchFamily="18" charset="0"/>
              </a:rPr>
              <a:t> персонала, целей исследования</a:t>
            </a:r>
            <a:r>
              <a:rPr lang="ru-RU" sz="3100"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094000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686800" cy="838200"/>
          </a:xfrm>
        </p:spPr>
        <p:txBody>
          <a:bodyPr>
            <a:noAutofit/>
          </a:bodyPr>
          <a:lstStyle/>
          <a:p>
            <a:r>
              <a:rPr lang="ru-RU" b="1" dirty="0" smtClean="0">
                <a:latin typeface="Times New Roman" pitchFamily="18" charset="0"/>
                <a:cs typeface="Times New Roman" pitchFamily="18" charset="0"/>
              </a:rPr>
              <a:t>Лабораторные </a:t>
            </a:r>
            <a:r>
              <a:rPr lang="ru-RU" b="1" dirty="0">
                <a:latin typeface="Times New Roman" pitchFamily="18" charset="0"/>
                <a:cs typeface="Times New Roman" pitchFamily="18" charset="0"/>
              </a:rPr>
              <a:t>методы </a:t>
            </a:r>
            <a:r>
              <a:rPr lang="ru-RU" b="1" dirty="0" smtClean="0">
                <a:latin typeface="Times New Roman" pitchFamily="18" charset="0"/>
                <a:cs typeface="Times New Roman" pitchFamily="18" charset="0"/>
              </a:rPr>
              <a:t>исследования </a:t>
            </a:r>
            <a:endParaRPr lang="ru-RU" b="1" dirty="0">
              <a:latin typeface="Times New Roman" pitchFamily="18" charset="0"/>
              <a:cs typeface="Times New Roman" pitchFamily="18" charset="0"/>
            </a:endParaRPr>
          </a:p>
        </p:txBody>
      </p:sp>
      <p:sp>
        <p:nvSpPr>
          <p:cNvPr id="3" name="Прямоугольник 2"/>
          <p:cNvSpPr/>
          <p:nvPr/>
        </p:nvSpPr>
        <p:spPr>
          <a:xfrm>
            <a:off x="251520" y="1052736"/>
            <a:ext cx="8712968" cy="5632311"/>
          </a:xfrm>
          <a:prstGeom prst="rect">
            <a:avLst/>
          </a:prstGeom>
        </p:spPr>
        <p:txBody>
          <a:bodyPr wrap="square">
            <a:spAutoFit/>
          </a:bodyPr>
          <a:lstStyle/>
          <a:p>
            <a:pPr indent="361950" algn="just">
              <a:buClr>
                <a:srgbClr val="FFCC00"/>
              </a:buClr>
              <a:buSzPct val="12000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r>
              <a:rPr lang="ru-RU" b="1" u="sng" dirty="0">
                <a:latin typeface="Times New Roman" pitchFamily="18" charset="0"/>
                <a:cs typeface="Times New Roman" pitchFamily="18" charset="0"/>
              </a:rPr>
              <a:t>Общий клинический анализ крови</a:t>
            </a:r>
            <a:r>
              <a:rPr lang="ru-RU" u="sng" dirty="0">
                <a:latin typeface="Times New Roman" pitchFamily="18" charset="0"/>
                <a:cs typeface="Times New Roman" pitchFamily="18" charset="0"/>
              </a:rPr>
              <a:t>. </a:t>
            </a:r>
            <a:r>
              <a:rPr lang="ru-RU" dirty="0">
                <a:latin typeface="Times New Roman" pitchFamily="18" charset="0"/>
                <a:cs typeface="Times New Roman" pitchFamily="18" charset="0"/>
              </a:rPr>
              <a:t>Анализ включает определение количества гемоглобина, числа эритроцитов и лейкоцитов, цветного показателя, подсчет лейкоцитарной формулы. Клинический анализ крови является важным дополнительным методом и должен выполняться у каждого больного с заболеванием слизистой оболочки рта. Абсолютным показанием к проведению этого метода является наличие в полости рта участка некроза слизистой оболочки, длительно незаживающих язв, а также во всех случаях, когда возникает подозрение на заболевание органов </a:t>
            </a:r>
            <a:r>
              <a:rPr lang="ru-RU" dirty="0" err="1">
                <a:latin typeface="Times New Roman" pitchFamily="18" charset="0"/>
                <a:cs typeface="Times New Roman" pitchFamily="18" charset="0"/>
              </a:rPr>
              <a:t>кровотворения</a:t>
            </a:r>
            <a:r>
              <a:rPr lang="ru-RU" dirty="0">
                <a:latin typeface="Times New Roman" pitchFamily="18" charset="0"/>
                <a:cs typeface="Times New Roman" pitchFamily="18" charset="0"/>
              </a:rPr>
              <a:t>. Опыт показывает, что нередко больные с заболеваниями крови в первую очередь обращаются к стоматологу, поскольку изменения могут проявляться в первую очередь на слизистой рта. Так, при остром лейкозе, </a:t>
            </a:r>
            <a:r>
              <a:rPr lang="ru-RU" dirty="0" err="1">
                <a:latin typeface="Times New Roman" pitchFamily="18" charset="0"/>
                <a:cs typeface="Times New Roman" pitchFamily="18" charset="0"/>
              </a:rPr>
              <a:t>агранулоцитозе</a:t>
            </a:r>
            <a:r>
              <a:rPr lang="ru-RU" dirty="0">
                <a:latin typeface="Times New Roman" pitchFamily="18" charset="0"/>
                <a:cs typeface="Times New Roman" pitchFamily="18" charset="0"/>
              </a:rPr>
              <a:t> часто первые клинические признаки заболевания проявляются в полости рта. </a:t>
            </a:r>
            <a:endParaRPr lang="ru-RU" dirty="0" smtClean="0">
              <a:latin typeface="Times New Roman" pitchFamily="18" charset="0"/>
              <a:cs typeface="Times New Roman" pitchFamily="18" charset="0"/>
            </a:endParaRPr>
          </a:p>
          <a:p>
            <a:pPr indent="361950" algn="just">
              <a:buClr>
                <a:srgbClr val="FFCC00"/>
              </a:buClr>
              <a:buSzPct val="12000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r>
              <a:rPr lang="ru-RU" dirty="0" smtClean="0">
                <a:latin typeface="Times New Roman" pitchFamily="18" charset="0"/>
                <a:cs typeface="Times New Roman" pitchFamily="18" charset="0"/>
              </a:rPr>
              <a:t>Кроме </a:t>
            </a:r>
            <a:r>
              <a:rPr lang="ru-RU" dirty="0">
                <a:latin typeface="Times New Roman" pitchFamily="18" charset="0"/>
                <a:cs typeface="Times New Roman" pitchFamily="18" charset="0"/>
              </a:rPr>
              <a:t>количества эритроцитов и лейкоцитов, важное значение в выявлении патологии принадлежит цветовому показателю. Так, например, значение цветного показателя более 1,0 при наличии жжения слизистой оболочки рта, особенно языка, может свидетельствовать, что причиной заболевания является </a:t>
            </a:r>
            <a:r>
              <a:rPr lang="ru-RU" dirty="0" err="1">
                <a:latin typeface="Times New Roman" pitchFamily="18" charset="0"/>
                <a:cs typeface="Times New Roman" pitchFamily="18" charset="0"/>
              </a:rPr>
              <a:t>гиперхромная</a:t>
            </a:r>
            <a:r>
              <a:rPr lang="ru-RU" dirty="0">
                <a:latin typeface="Times New Roman" pitchFamily="18" charset="0"/>
                <a:cs typeface="Times New Roman" pitchFamily="18" charset="0"/>
              </a:rPr>
              <a:t> анемия. </a:t>
            </a:r>
          </a:p>
          <a:p>
            <a:pPr indent="361950" algn="just">
              <a:buClr>
                <a:srgbClr val="FFCC00"/>
              </a:buClr>
              <a:buSzPct val="12000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r>
              <a:rPr lang="ru-RU" dirty="0">
                <a:latin typeface="Times New Roman" pitchFamily="18" charset="0"/>
                <a:cs typeface="Times New Roman" pitchFamily="18" charset="0"/>
              </a:rPr>
              <a:t>Важное значение для диагностики имеет подсчет лейкоцитарной формулы. Особенно важное значение иногда приобретает динамика этих показателей. </a:t>
            </a:r>
            <a:endParaRPr lang="ru-RU" dirty="0" smtClean="0">
              <a:latin typeface="Times New Roman" pitchFamily="18" charset="0"/>
              <a:cs typeface="Times New Roman" pitchFamily="18" charset="0"/>
            </a:endParaRPr>
          </a:p>
          <a:p>
            <a:pPr indent="361950" algn="just">
              <a:buClr>
                <a:srgbClr val="FFCC00"/>
              </a:buClr>
              <a:buSzPct val="12000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r>
              <a:rPr lang="ru-RU" dirty="0" smtClean="0">
                <a:latin typeface="Times New Roman" pitchFamily="18" charset="0"/>
                <a:cs typeface="Times New Roman" pitchFamily="18" charset="0"/>
              </a:rPr>
              <a:t>СОЭ </a:t>
            </a:r>
            <a:r>
              <a:rPr lang="ru-RU" dirty="0">
                <a:latin typeface="Times New Roman" pitchFamily="18" charset="0"/>
                <a:cs typeface="Times New Roman" pitchFamily="18" charset="0"/>
              </a:rPr>
              <a:t>- скорость оседания эритроцитов - не показатель, специфический для какого-либо определенного заболевания, однако ускорение оседания всегда указывает на наличие патологического процесса.</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930256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686800" cy="838200"/>
          </a:xfrm>
        </p:spPr>
        <p:txBody>
          <a:bodyPr>
            <a:noAutofit/>
          </a:bodyPr>
          <a:lstStyle/>
          <a:p>
            <a:r>
              <a:rPr lang="ru-RU" b="1" dirty="0" smtClean="0">
                <a:latin typeface="Times New Roman" pitchFamily="18" charset="0"/>
                <a:cs typeface="Times New Roman" pitchFamily="18" charset="0"/>
              </a:rPr>
              <a:t>Лабораторные </a:t>
            </a:r>
            <a:r>
              <a:rPr lang="ru-RU" b="1" dirty="0">
                <a:latin typeface="Times New Roman" pitchFamily="18" charset="0"/>
                <a:cs typeface="Times New Roman" pitchFamily="18" charset="0"/>
              </a:rPr>
              <a:t>методы </a:t>
            </a:r>
            <a:r>
              <a:rPr lang="ru-RU" b="1" dirty="0" smtClean="0">
                <a:latin typeface="Times New Roman" pitchFamily="18" charset="0"/>
                <a:cs typeface="Times New Roman" pitchFamily="18" charset="0"/>
              </a:rPr>
              <a:t>исследования </a:t>
            </a:r>
            <a:endParaRPr lang="ru-RU" b="1" dirty="0">
              <a:latin typeface="Times New Roman" pitchFamily="18" charset="0"/>
              <a:cs typeface="Times New Roman"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260898230"/>
              </p:ext>
            </p:extLst>
          </p:nvPr>
        </p:nvGraphicFramePr>
        <p:xfrm>
          <a:off x="251517" y="1479454"/>
          <a:ext cx="8640963" cy="5319776"/>
        </p:xfrm>
        <a:graphic>
          <a:graphicData uri="http://schemas.openxmlformats.org/drawingml/2006/table">
            <a:tbl>
              <a:tblPr firstRow="1" firstCol="1" bandRow="1">
                <a:tableStyleId>{073A0DAA-6AF3-43AB-8588-CEC1D06C72B9}</a:tableStyleId>
              </a:tblPr>
              <a:tblGrid>
                <a:gridCol w="4320481"/>
                <a:gridCol w="2160241"/>
                <a:gridCol w="2160241"/>
              </a:tblGrid>
              <a:tr h="170443">
                <a:tc>
                  <a:txBody>
                    <a:bodyPr/>
                    <a:lstStyle/>
                    <a:p>
                      <a:pPr algn="ctr">
                        <a:lnSpc>
                          <a:spcPct val="115000"/>
                        </a:lnSpc>
                        <a:spcAft>
                          <a:spcPts val="0"/>
                        </a:spcAft>
                      </a:pPr>
                      <a:r>
                        <a:rPr lang="ru-RU" sz="1500" b="0" dirty="0" smtClean="0">
                          <a:solidFill>
                            <a:schemeClr val="tx1"/>
                          </a:solidFill>
                          <a:effectLst/>
                          <a:latin typeface="Times New Roman" pitchFamily="18" charset="0"/>
                          <a:ea typeface="Calibri"/>
                          <a:cs typeface="Times New Roman" pitchFamily="18" charset="0"/>
                        </a:rPr>
                        <a:t>Показатели</a:t>
                      </a:r>
                      <a:endParaRPr lang="ru-RU" sz="1500" b="0" dirty="0">
                        <a:solidFill>
                          <a:schemeClr val="tx1"/>
                        </a:solidFill>
                        <a:effectLst/>
                        <a:latin typeface="Times New Roman" pitchFamily="18" charset="0"/>
                        <a:ea typeface="Calibri"/>
                        <a:cs typeface="Times New Roman" pitchFamily="18" charset="0"/>
                      </a:endParaRPr>
                    </a:p>
                  </a:txBody>
                  <a:tcPr marL="15618" marR="156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500" b="0" dirty="0">
                          <a:solidFill>
                            <a:schemeClr val="tx1"/>
                          </a:solidFill>
                          <a:effectLst/>
                          <a:latin typeface="Times New Roman" pitchFamily="18" charset="0"/>
                          <a:cs typeface="Times New Roman" pitchFamily="18" charset="0"/>
                        </a:rPr>
                        <a:t> </a:t>
                      </a:r>
                      <a:r>
                        <a:rPr lang="ru-RU" sz="1500" b="0" dirty="0" smtClean="0">
                          <a:solidFill>
                            <a:schemeClr val="tx1"/>
                          </a:solidFill>
                          <a:effectLst/>
                          <a:latin typeface="Times New Roman" pitchFamily="18" charset="0"/>
                          <a:cs typeface="Times New Roman" pitchFamily="18" charset="0"/>
                        </a:rPr>
                        <a:t>мужчины</a:t>
                      </a:r>
                      <a:endParaRPr lang="ru-RU" sz="1500" b="0" dirty="0">
                        <a:solidFill>
                          <a:schemeClr val="tx1"/>
                        </a:solidFill>
                        <a:effectLst/>
                        <a:latin typeface="Times New Roman" pitchFamily="18" charset="0"/>
                        <a:ea typeface="Calibri"/>
                        <a:cs typeface="Times New Roman" pitchFamily="18" charset="0"/>
                      </a:endParaRPr>
                    </a:p>
                  </a:txBody>
                  <a:tcPr marL="15618" marR="15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500" b="0" dirty="0" smtClean="0">
                          <a:solidFill>
                            <a:schemeClr val="tx1"/>
                          </a:solidFill>
                          <a:effectLst/>
                          <a:latin typeface="Times New Roman" pitchFamily="18" charset="0"/>
                          <a:cs typeface="Times New Roman" pitchFamily="18" charset="0"/>
                        </a:rPr>
                        <a:t>женщины</a:t>
                      </a:r>
                      <a:endParaRPr lang="ru-RU" sz="1500" b="0" dirty="0">
                        <a:solidFill>
                          <a:schemeClr val="tx1"/>
                        </a:solidFill>
                        <a:effectLst/>
                        <a:latin typeface="Times New Roman" pitchFamily="18" charset="0"/>
                        <a:ea typeface="Calibri"/>
                        <a:cs typeface="Times New Roman" pitchFamily="18" charset="0"/>
                      </a:endParaRPr>
                    </a:p>
                  </a:txBody>
                  <a:tcPr marL="15618" marR="15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0443">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ru-RU" sz="1500" b="0" dirty="0" smtClean="0">
                          <a:solidFill>
                            <a:schemeClr val="tx1"/>
                          </a:solidFill>
                          <a:effectLst/>
                          <a:latin typeface="Times New Roman" pitchFamily="18" charset="0"/>
                          <a:cs typeface="Times New Roman" pitchFamily="18" charset="0"/>
                        </a:rPr>
                        <a:t>Эритроциты:</a:t>
                      </a:r>
                      <a:endParaRPr lang="ru-RU" sz="1500" b="0" dirty="0">
                        <a:solidFill>
                          <a:schemeClr val="tx1"/>
                        </a:solidFill>
                        <a:effectLst/>
                        <a:latin typeface="Times New Roman" pitchFamily="18" charset="0"/>
                        <a:ea typeface="Calibri"/>
                        <a:cs typeface="Times New Roman" pitchFamily="18" charset="0"/>
                      </a:endParaRPr>
                    </a:p>
                  </a:txBody>
                  <a:tcPr marL="15618" marR="156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500" b="0" dirty="0" smtClean="0">
                          <a:solidFill>
                            <a:schemeClr val="tx1"/>
                          </a:solidFill>
                          <a:effectLst/>
                          <a:latin typeface="Times New Roman" pitchFamily="18" charset="0"/>
                          <a:cs typeface="Times New Roman" pitchFamily="18" charset="0"/>
                        </a:rPr>
                        <a:t>4,5-5,5 г/л</a:t>
                      </a:r>
                      <a:endParaRPr lang="ru-RU" sz="1500" b="0" dirty="0">
                        <a:solidFill>
                          <a:schemeClr val="tx1"/>
                        </a:solidFill>
                        <a:effectLst/>
                        <a:latin typeface="Times New Roman" pitchFamily="18" charset="0"/>
                        <a:ea typeface="Calibri"/>
                        <a:cs typeface="Times New Roman" pitchFamily="18" charset="0"/>
                      </a:endParaRPr>
                    </a:p>
                  </a:txBody>
                  <a:tcPr marL="15618" marR="15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500" b="0" dirty="0" smtClean="0">
                          <a:solidFill>
                            <a:schemeClr val="tx1"/>
                          </a:solidFill>
                          <a:effectLst/>
                          <a:latin typeface="Times New Roman" pitchFamily="18" charset="0"/>
                          <a:cs typeface="Times New Roman" pitchFamily="18" charset="0"/>
                        </a:rPr>
                        <a:t>3,7-4,7 г/л</a:t>
                      </a:r>
                      <a:endParaRPr lang="ru-RU" sz="1500" b="0" dirty="0">
                        <a:solidFill>
                          <a:schemeClr val="tx1"/>
                        </a:solidFill>
                        <a:effectLst/>
                        <a:latin typeface="Times New Roman" pitchFamily="18" charset="0"/>
                        <a:ea typeface="Calibri"/>
                        <a:cs typeface="Times New Roman" pitchFamily="18" charset="0"/>
                      </a:endParaRPr>
                    </a:p>
                  </a:txBody>
                  <a:tcPr marL="15618" marR="15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0443">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ru-RU" sz="1500" b="0" dirty="0" smtClean="0">
                          <a:solidFill>
                            <a:schemeClr val="tx1"/>
                          </a:solidFill>
                          <a:effectLst/>
                          <a:latin typeface="Times New Roman" pitchFamily="18" charset="0"/>
                          <a:cs typeface="Times New Roman" pitchFamily="18" charset="0"/>
                        </a:rPr>
                        <a:t>Гемоглобин:</a:t>
                      </a:r>
                      <a:endParaRPr lang="ru-RU" sz="1500" b="0" dirty="0">
                        <a:solidFill>
                          <a:schemeClr val="tx1"/>
                        </a:solidFill>
                        <a:effectLst/>
                        <a:latin typeface="Times New Roman" pitchFamily="18" charset="0"/>
                        <a:ea typeface="Calibri"/>
                        <a:cs typeface="Times New Roman" pitchFamily="18" charset="0"/>
                      </a:endParaRPr>
                    </a:p>
                  </a:txBody>
                  <a:tcPr marL="15618" marR="156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500" b="0" dirty="0" smtClean="0">
                          <a:solidFill>
                            <a:schemeClr val="tx1"/>
                          </a:solidFill>
                          <a:effectLst/>
                          <a:latin typeface="Times New Roman" pitchFamily="18" charset="0"/>
                          <a:cs typeface="Times New Roman" pitchFamily="18" charset="0"/>
                        </a:rPr>
                        <a:t>130-160 г/л</a:t>
                      </a:r>
                      <a:endParaRPr lang="ru-RU" sz="1500" b="0" dirty="0">
                        <a:solidFill>
                          <a:schemeClr val="tx1"/>
                        </a:solidFill>
                        <a:effectLst/>
                        <a:latin typeface="Times New Roman" pitchFamily="18" charset="0"/>
                        <a:ea typeface="Calibri"/>
                        <a:cs typeface="Times New Roman" pitchFamily="18" charset="0"/>
                      </a:endParaRPr>
                    </a:p>
                  </a:txBody>
                  <a:tcPr marL="15618" marR="15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500" b="0" dirty="0" smtClean="0">
                          <a:solidFill>
                            <a:schemeClr val="tx1"/>
                          </a:solidFill>
                          <a:effectLst/>
                          <a:latin typeface="Times New Roman" pitchFamily="18" charset="0"/>
                          <a:cs typeface="Times New Roman" pitchFamily="18" charset="0"/>
                        </a:rPr>
                        <a:t>120-140 г/л</a:t>
                      </a:r>
                      <a:endParaRPr lang="ru-RU" sz="1500" b="0" dirty="0">
                        <a:solidFill>
                          <a:schemeClr val="tx1"/>
                        </a:solidFill>
                        <a:effectLst/>
                        <a:latin typeface="Times New Roman" pitchFamily="18" charset="0"/>
                        <a:ea typeface="Calibri"/>
                        <a:cs typeface="Times New Roman" pitchFamily="18" charset="0"/>
                      </a:endParaRPr>
                    </a:p>
                  </a:txBody>
                  <a:tcPr marL="15618" marR="15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0443">
                <a:tc>
                  <a:txBody>
                    <a:bodyPr/>
                    <a:lstStyle/>
                    <a:p>
                      <a:pPr marL="0" indent="0" algn="just">
                        <a:lnSpc>
                          <a:spcPct val="115000"/>
                        </a:lnSpc>
                        <a:spcAft>
                          <a:spcPts val="0"/>
                        </a:spcAft>
                      </a:pPr>
                      <a:r>
                        <a:rPr lang="ru-RU" sz="1500" b="0" dirty="0">
                          <a:solidFill>
                            <a:schemeClr val="tx1"/>
                          </a:solidFill>
                          <a:effectLst/>
                          <a:latin typeface="Times New Roman" pitchFamily="18" charset="0"/>
                          <a:cs typeface="Times New Roman" pitchFamily="18" charset="0"/>
                        </a:rPr>
                        <a:t>Цветной показатель</a:t>
                      </a:r>
                      <a:endParaRPr lang="ru-RU" sz="1500" b="0" dirty="0">
                        <a:solidFill>
                          <a:schemeClr val="tx1"/>
                        </a:solidFill>
                        <a:effectLst/>
                        <a:latin typeface="Times New Roman" pitchFamily="18" charset="0"/>
                        <a:ea typeface="Calibri"/>
                        <a:cs typeface="Times New Roman" pitchFamily="18" charset="0"/>
                      </a:endParaRPr>
                    </a:p>
                  </a:txBody>
                  <a:tcPr marL="15618" marR="156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15000"/>
                        </a:lnSpc>
                        <a:spcAft>
                          <a:spcPts val="0"/>
                        </a:spcAft>
                      </a:pPr>
                      <a:r>
                        <a:rPr lang="ru-RU" sz="1500" b="0" dirty="0">
                          <a:solidFill>
                            <a:schemeClr val="tx1"/>
                          </a:solidFill>
                          <a:effectLst/>
                          <a:latin typeface="Times New Roman" pitchFamily="18" charset="0"/>
                          <a:cs typeface="Times New Roman" pitchFamily="18" charset="0"/>
                        </a:rPr>
                        <a:t>0,9-1,1</a:t>
                      </a:r>
                      <a:endParaRPr lang="ru-RU" sz="1500" b="0" dirty="0">
                        <a:solidFill>
                          <a:schemeClr val="tx1"/>
                        </a:solidFill>
                        <a:effectLst/>
                        <a:latin typeface="Times New Roman" pitchFamily="18" charset="0"/>
                        <a:ea typeface="Calibri"/>
                        <a:cs typeface="Times New Roman" pitchFamily="18" charset="0"/>
                      </a:endParaRPr>
                    </a:p>
                  </a:txBody>
                  <a:tcPr marL="15618" marR="15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just">
                        <a:lnSpc>
                          <a:spcPct val="115000"/>
                        </a:lnSpc>
                        <a:spcAft>
                          <a:spcPts val="0"/>
                        </a:spcAft>
                      </a:pPr>
                      <a:endParaRPr lang="ru-RU" sz="1600" dirty="0">
                        <a:solidFill>
                          <a:schemeClr val="tx1"/>
                        </a:solidFill>
                        <a:effectLst/>
                        <a:latin typeface="Times New Roman" pitchFamily="18" charset="0"/>
                        <a:ea typeface="Calibri"/>
                        <a:cs typeface="Times New Roman" pitchFamily="18" charset="0"/>
                      </a:endParaRPr>
                    </a:p>
                  </a:txBody>
                  <a:tcPr marL="15618" marR="156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0443">
                <a:tc>
                  <a:txBody>
                    <a:bodyPr/>
                    <a:lstStyle/>
                    <a:p>
                      <a:pPr marL="0" indent="0" algn="just">
                        <a:lnSpc>
                          <a:spcPct val="115000"/>
                        </a:lnSpc>
                        <a:spcAft>
                          <a:spcPts val="0"/>
                        </a:spcAft>
                      </a:pPr>
                      <a:r>
                        <a:rPr lang="ru-RU" sz="1500" b="0" dirty="0">
                          <a:solidFill>
                            <a:schemeClr val="tx1"/>
                          </a:solidFill>
                          <a:effectLst/>
                          <a:latin typeface="Times New Roman" pitchFamily="18" charset="0"/>
                          <a:cs typeface="Times New Roman" pitchFamily="18" charset="0"/>
                        </a:rPr>
                        <a:t>Лейкоциты</a:t>
                      </a:r>
                      <a:endParaRPr lang="ru-RU" sz="1500" b="0" dirty="0">
                        <a:solidFill>
                          <a:schemeClr val="tx1"/>
                        </a:solidFill>
                        <a:effectLst/>
                        <a:latin typeface="Times New Roman" pitchFamily="18" charset="0"/>
                        <a:ea typeface="Calibri"/>
                        <a:cs typeface="Times New Roman" pitchFamily="18" charset="0"/>
                      </a:endParaRPr>
                    </a:p>
                  </a:txBody>
                  <a:tcPr marL="15618" marR="156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15000"/>
                        </a:lnSpc>
                        <a:spcAft>
                          <a:spcPts val="0"/>
                        </a:spcAft>
                      </a:pPr>
                      <a:r>
                        <a:rPr lang="ru-RU" sz="1500" b="0" dirty="0" smtClean="0">
                          <a:solidFill>
                            <a:schemeClr val="tx1"/>
                          </a:solidFill>
                          <a:effectLst/>
                          <a:latin typeface="Times New Roman" pitchFamily="18" charset="0"/>
                          <a:cs typeface="Times New Roman" pitchFamily="18" charset="0"/>
                        </a:rPr>
                        <a:t>4,0-9,0*10</a:t>
                      </a:r>
                      <a:r>
                        <a:rPr lang="ru-RU" sz="1500" b="0" dirty="0">
                          <a:solidFill>
                            <a:schemeClr val="tx1"/>
                          </a:solidFill>
                          <a:effectLst/>
                          <a:latin typeface="Times New Roman" pitchFamily="18" charset="0"/>
                          <a:cs typeface="Times New Roman" pitchFamily="18" charset="0"/>
                        </a:rPr>
                        <a:t>%</a:t>
                      </a:r>
                      <a:endParaRPr lang="ru-RU" sz="1500" b="0" dirty="0">
                        <a:solidFill>
                          <a:schemeClr val="tx1"/>
                        </a:solidFill>
                        <a:effectLst/>
                        <a:latin typeface="Times New Roman" pitchFamily="18" charset="0"/>
                        <a:ea typeface="Calibri"/>
                        <a:cs typeface="Times New Roman" pitchFamily="18" charset="0"/>
                      </a:endParaRPr>
                    </a:p>
                  </a:txBody>
                  <a:tcPr marL="15618" marR="15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just">
                        <a:lnSpc>
                          <a:spcPct val="115000"/>
                        </a:lnSpc>
                        <a:spcAft>
                          <a:spcPts val="0"/>
                        </a:spcAft>
                      </a:pPr>
                      <a:endParaRPr lang="ru-RU" sz="1600">
                        <a:solidFill>
                          <a:schemeClr val="tx1"/>
                        </a:solidFill>
                        <a:effectLst/>
                        <a:latin typeface="Times New Roman" pitchFamily="18" charset="0"/>
                        <a:ea typeface="Calibri"/>
                        <a:cs typeface="Times New Roman" pitchFamily="18" charset="0"/>
                      </a:endParaRPr>
                    </a:p>
                  </a:txBody>
                  <a:tcPr marL="15618" marR="156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0443">
                <a:tc>
                  <a:txBody>
                    <a:bodyPr/>
                    <a:lstStyle/>
                    <a:p>
                      <a:pPr algn="just">
                        <a:lnSpc>
                          <a:spcPct val="115000"/>
                        </a:lnSpc>
                        <a:spcAft>
                          <a:spcPts val="0"/>
                        </a:spcAft>
                      </a:pPr>
                      <a:r>
                        <a:rPr lang="ru-RU" sz="1500" b="0" dirty="0">
                          <a:solidFill>
                            <a:schemeClr val="tx1"/>
                          </a:solidFill>
                          <a:effectLst/>
                          <a:latin typeface="Times New Roman" pitchFamily="18" charset="0"/>
                          <a:cs typeface="Times New Roman" pitchFamily="18" charset="0"/>
                        </a:rPr>
                        <a:t>Лейкоцитарная формула:</a:t>
                      </a:r>
                      <a:endParaRPr lang="ru-RU" sz="1500" b="0" dirty="0">
                        <a:solidFill>
                          <a:schemeClr val="tx1"/>
                        </a:solidFill>
                        <a:effectLst/>
                        <a:latin typeface="Times New Roman" pitchFamily="18" charset="0"/>
                        <a:ea typeface="Calibri"/>
                        <a:cs typeface="Times New Roman" pitchFamily="18" charset="0"/>
                      </a:endParaRPr>
                    </a:p>
                  </a:txBody>
                  <a:tcPr marL="15618" marR="156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15000"/>
                        </a:lnSpc>
                        <a:spcAft>
                          <a:spcPts val="0"/>
                        </a:spcAft>
                      </a:pPr>
                      <a:r>
                        <a:rPr lang="ru-RU" sz="1500" b="0" dirty="0">
                          <a:solidFill>
                            <a:schemeClr val="tx1"/>
                          </a:solidFill>
                          <a:effectLst/>
                          <a:latin typeface="Times New Roman" pitchFamily="18" charset="0"/>
                          <a:cs typeface="Times New Roman" pitchFamily="18" charset="0"/>
                        </a:rPr>
                        <a:t> </a:t>
                      </a:r>
                      <a:endParaRPr lang="ru-RU" sz="1500" b="0" dirty="0">
                        <a:solidFill>
                          <a:schemeClr val="tx1"/>
                        </a:solidFill>
                        <a:effectLst/>
                        <a:latin typeface="Times New Roman" pitchFamily="18" charset="0"/>
                        <a:ea typeface="Calibri"/>
                        <a:cs typeface="Times New Roman" pitchFamily="18" charset="0"/>
                      </a:endParaRPr>
                    </a:p>
                  </a:txBody>
                  <a:tcPr marL="15618" marR="15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just">
                        <a:lnSpc>
                          <a:spcPct val="115000"/>
                        </a:lnSpc>
                        <a:spcAft>
                          <a:spcPts val="0"/>
                        </a:spcAft>
                      </a:pPr>
                      <a:endParaRPr lang="ru-RU" sz="1600">
                        <a:solidFill>
                          <a:schemeClr val="tx1"/>
                        </a:solidFill>
                        <a:effectLst/>
                        <a:latin typeface="Times New Roman" pitchFamily="18" charset="0"/>
                        <a:ea typeface="Calibri"/>
                        <a:cs typeface="Times New Roman" pitchFamily="18" charset="0"/>
                      </a:endParaRPr>
                    </a:p>
                  </a:txBody>
                  <a:tcPr marL="15618" marR="156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0443">
                <a:tc>
                  <a:txBody>
                    <a:bodyPr/>
                    <a:lstStyle/>
                    <a:p>
                      <a:pPr algn="just">
                        <a:lnSpc>
                          <a:spcPct val="115000"/>
                        </a:lnSpc>
                        <a:spcAft>
                          <a:spcPts val="0"/>
                        </a:spcAft>
                      </a:pPr>
                      <a:r>
                        <a:rPr lang="ru-RU" sz="1500" b="0" dirty="0" err="1">
                          <a:solidFill>
                            <a:schemeClr val="tx1"/>
                          </a:solidFill>
                          <a:effectLst/>
                          <a:latin typeface="Times New Roman" pitchFamily="18" charset="0"/>
                          <a:cs typeface="Times New Roman" pitchFamily="18" charset="0"/>
                        </a:rPr>
                        <a:t>базофильные</a:t>
                      </a:r>
                      <a:endParaRPr lang="ru-RU" sz="1500" b="0" dirty="0">
                        <a:solidFill>
                          <a:schemeClr val="tx1"/>
                        </a:solidFill>
                        <a:effectLst/>
                        <a:latin typeface="Times New Roman" pitchFamily="18" charset="0"/>
                        <a:ea typeface="Calibri"/>
                        <a:cs typeface="Times New Roman" pitchFamily="18" charset="0"/>
                      </a:endParaRPr>
                    </a:p>
                  </a:txBody>
                  <a:tcPr marL="15618" marR="156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15000"/>
                        </a:lnSpc>
                        <a:spcAft>
                          <a:spcPts val="0"/>
                        </a:spcAft>
                      </a:pPr>
                      <a:r>
                        <a:rPr lang="ru-RU" sz="1500" b="0" dirty="0" smtClean="0">
                          <a:solidFill>
                            <a:schemeClr val="tx1"/>
                          </a:solidFill>
                          <a:effectLst/>
                          <a:latin typeface="Times New Roman" pitchFamily="18" charset="0"/>
                          <a:cs typeface="Times New Roman" pitchFamily="18" charset="0"/>
                        </a:rPr>
                        <a:t>0-1%</a:t>
                      </a:r>
                      <a:endParaRPr lang="ru-RU" sz="1500" b="0" dirty="0">
                        <a:solidFill>
                          <a:schemeClr val="tx1"/>
                        </a:solidFill>
                        <a:effectLst/>
                        <a:latin typeface="Times New Roman" pitchFamily="18" charset="0"/>
                        <a:ea typeface="Calibri"/>
                        <a:cs typeface="Times New Roman" pitchFamily="18" charset="0"/>
                      </a:endParaRPr>
                    </a:p>
                  </a:txBody>
                  <a:tcPr marL="15618" marR="15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just">
                        <a:lnSpc>
                          <a:spcPct val="115000"/>
                        </a:lnSpc>
                        <a:spcAft>
                          <a:spcPts val="0"/>
                        </a:spcAft>
                      </a:pPr>
                      <a:endParaRPr lang="ru-RU" sz="1600">
                        <a:solidFill>
                          <a:schemeClr val="tx1"/>
                        </a:solidFill>
                        <a:effectLst/>
                        <a:latin typeface="Times New Roman" pitchFamily="18" charset="0"/>
                        <a:ea typeface="Calibri"/>
                        <a:cs typeface="Times New Roman" pitchFamily="18" charset="0"/>
                      </a:endParaRPr>
                    </a:p>
                  </a:txBody>
                  <a:tcPr marL="15618" marR="156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0443">
                <a:tc>
                  <a:txBody>
                    <a:bodyPr/>
                    <a:lstStyle/>
                    <a:p>
                      <a:pPr algn="just">
                        <a:lnSpc>
                          <a:spcPct val="115000"/>
                        </a:lnSpc>
                        <a:spcAft>
                          <a:spcPts val="0"/>
                        </a:spcAft>
                      </a:pPr>
                      <a:r>
                        <a:rPr lang="ru-RU" sz="1500" b="0" dirty="0">
                          <a:solidFill>
                            <a:schemeClr val="tx1"/>
                          </a:solidFill>
                          <a:effectLst/>
                          <a:latin typeface="Times New Roman" pitchFamily="18" charset="0"/>
                          <a:cs typeface="Times New Roman" pitchFamily="18" charset="0"/>
                        </a:rPr>
                        <a:t>эозинофилы</a:t>
                      </a:r>
                      <a:endParaRPr lang="ru-RU" sz="1500" b="0" dirty="0">
                        <a:solidFill>
                          <a:schemeClr val="tx1"/>
                        </a:solidFill>
                        <a:effectLst/>
                        <a:latin typeface="Times New Roman" pitchFamily="18" charset="0"/>
                        <a:ea typeface="Calibri"/>
                        <a:cs typeface="Times New Roman" pitchFamily="18" charset="0"/>
                      </a:endParaRPr>
                    </a:p>
                  </a:txBody>
                  <a:tcPr marL="15618" marR="156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15000"/>
                        </a:lnSpc>
                        <a:spcAft>
                          <a:spcPts val="0"/>
                        </a:spcAft>
                      </a:pPr>
                      <a:r>
                        <a:rPr lang="ru-RU" sz="1500" b="0" dirty="0">
                          <a:solidFill>
                            <a:schemeClr val="tx1"/>
                          </a:solidFill>
                          <a:effectLst/>
                          <a:latin typeface="Times New Roman" pitchFamily="18" charset="0"/>
                          <a:cs typeface="Times New Roman" pitchFamily="18" charset="0"/>
                        </a:rPr>
                        <a:t>1-5%</a:t>
                      </a:r>
                      <a:endParaRPr lang="ru-RU" sz="1500" b="0" dirty="0">
                        <a:solidFill>
                          <a:schemeClr val="tx1"/>
                        </a:solidFill>
                        <a:effectLst/>
                        <a:latin typeface="Times New Roman" pitchFamily="18" charset="0"/>
                        <a:ea typeface="Calibri"/>
                        <a:cs typeface="Times New Roman" pitchFamily="18" charset="0"/>
                      </a:endParaRPr>
                    </a:p>
                  </a:txBody>
                  <a:tcPr marL="15618" marR="15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just">
                        <a:lnSpc>
                          <a:spcPct val="115000"/>
                        </a:lnSpc>
                        <a:spcAft>
                          <a:spcPts val="0"/>
                        </a:spcAft>
                      </a:pPr>
                      <a:endParaRPr lang="ru-RU" sz="1600">
                        <a:solidFill>
                          <a:schemeClr val="tx1"/>
                        </a:solidFill>
                        <a:effectLst/>
                        <a:latin typeface="Times New Roman" pitchFamily="18" charset="0"/>
                        <a:ea typeface="Calibri"/>
                        <a:cs typeface="Times New Roman" pitchFamily="18" charset="0"/>
                      </a:endParaRPr>
                    </a:p>
                  </a:txBody>
                  <a:tcPr marL="15618" marR="156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0443">
                <a:tc>
                  <a:txBody>
                    <a:bodyPr/>
                    <a:lstStyle/>
                    <a:p>
                      <a:pPr algn="just">
                        <a:lnSpc>
                          <a:spcPct val="115000"/>
                        </a:lnSpc>
                        <a:spcAft>
                          <a:spcPts val="0"/>
                        </a:spcAft>
                      </a:pPr>
                      <a:r>
                        <a:rPr lang="ru-RU" sz="1500" b="0" dirty="0">
                          <a:solidFill>
                            <a:schemeClr val="tx1"/>
                          </a:solidFill>
                          <a:effectLst/>
                          <a:latin typeface="Times New Roman" pitchFamily="18" charset="0"/>
                          <a:cs typeface="Times New Roman" pitchFamily="18" charset="0"/>
                        </a:rPr>
                        <a:t>-ионы</a:t>
                      </a:r>
                      <a:endParaRPr lang="ru-RU" sz="1500" b="0" dirty="0">
                        <a:solidFill>
                          <a:schemeClr val="tx1"/>
                        </a:solidFill>
                        <a:effectLst/>
                        <a:latin typeface="Times New Roman" pitchFamily="18" charset="0"/>
                        <a:ea typeface="Calibri"/>
                        <a:cs typeface="Times New Roman" pitchFamily="18" charset="0"/>
                      </a:endParaRPr>
                    </a:p>
                  </a:txBody>
                  <a:tcPr marL="15618" marR="156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15000"/>
                        </a:lnSpc>
                        <a:spcAft>
                          <a:spcPts val="0"/>
                        </a:spcAft>
                      </a:pPr>
                      <a:r>
                        <a:rPr lang="ru-RU" sz="1500" b="0" dirty="0" smtClean="0">
                          <a:solidFill>
                            <a:schemeClr val="tx1"/>
                          </a:solidFill>
                          <a:effectLst/>
                          <a:latin typeface="Times New Roman" pitchFamily="18" charset="0"/>
                          <a:cs typeface="Times New Roman" pitchFamily="18" charset="0"/>
                        </a:rPr>
                        <a:t>0-1%</a:t>
                      </a:r>
                      <a:endParaRPr lang="ru-RU" sz="1500" b="0" dirty="0">
                        <a:solidFill>
                          <a:schemeClr val="tx1"/>
                        </a:solidFill>
                        <a:effectLst/>
                        <a:latin typeface="Times New Roman" pitchFamily="18" charset="0"/>
                        <a:ea typeface="Calibri"/>
                        <a:cs typeface="Times New Roman" pitchFamily="18" charset="0"/>
                      </a:endParaRPr>
                    </a:p>
                  </a:txBody>
                  <a:tcPr marL="15618" marR="15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just">
                        <a:lnSpc>
                          <a:spcPct val="115000"/>
                        </a:lnSpc>
                        <a:spcAft>
                          <a:spcPts val="0"/>
                        </a:spcAft>
                      </a:pPr>
                      <a:endParaRPr lang="ru-RU" sz="1600">
                        <a:solidFill>
                          <a:schemeClr val="tx1"/>
                        </a:solidFill>
                        <a:effectLst/>
                        <a:latin typeface="Times New Roman" pitchFamily="18" charset="0"/>
                        <a:ea typeface="Calibri"/>
                        <a:cs typeface="Times New Roman" pitchFamily="18" charset="0"/>
                      </a:endParaRPr>
                    </a:p>
                  </a:txBody>
                  <a:tcPr marL="15618" marR="156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0443">
                <a:tc>
                  <a:txBody>
                    <a:bodyPr/>
                    <a:lstStyle/>
                    <a:p>
                      <a:pPr algn="just">
                        <a:lnSpc>
                          <a:spcPct val="115000"/>
                        </a:lnSpc>
                        <a:spcAft>
                          <a:spcPts val="0"/>
                        </a:spcAft>
                      </a:pPr>
                      <a:r>
                        <a:rPr lang="ru-RU" sz="1500" b="0" dirty="0">
                          <a:solidFill>
                            <a:schemeClr val="tx1"/>
                          </a:solidFill>
                          <a:effectLst/>
                          <a:latin typeface="Times New Roman" pitchFamily="18" charset="0"/>
                          <a:cs typeface="Times New Roman" pitchFamily="18" charset="0"/>
                        </a:rPr>
                        <a:t>-</a:t>
                      </a:r>
                      <a:r>
                        <a:rPr lang="ru-RU" sz="1500" b="0" dirty="0" err="1">
                          <a:solidFill>
                            <a:schemeClr val="tx1"/>
                          </a:solidFill>
                          <a:effectLst/>
                          <a:latin typeface="Times New Roman" pitchFamily="18" charset="0"/>
                          <a:cs typeface="Times New Roman" pitchFamily="18" charset="0"/>
                        </a:rPr>
                        <a:t>палочкоядерные</a:t>
                      </a:r>
                      <a:endParaRPr lang="ru-RU" sz="1500" b="0" dirty="0">
                        <a:solidFill>
                          <a:schemeClr val="tx1"/>
                        </a:solidFill>
                        <a:effectLst/>
                        <a:latin typeface="Times New Roman" pitchFamily="18" charset="0"/>
                        <a:ea typeface="Calibri"/>
                        <a:cs typeface="Times New Roman" pitchFamily="18" charset="0"/>
                      </a:endParaRPr>
                    </a:p>
                  </a:txBody>
                  <a:tcPr marL="15618" marR="156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15000"/>
                        </a:lnSpc>
                        <a:spcAft>
                          <a:spcPts val="0"/>
                        </a:spcAft>
                      </a:pPr>
                      <a:r>
                        <a:rPr lang="ru-RU" sz="1500" b="0" dirty="0" smtClean="0">
                          <a:solidFill>
                            <a:schemeClr val="tx1"/>
                          </a:solidFill>
                          <a:effectLst/>
                          <a:latin typeface="Times New Roman" pitchFamily="18" charset="0"/>
                          <a:cs typeface="Times New Roman" pitchFamily="18" charset="0"/>
                        </a:rPr>
                        <a:t>1-5%</a:t>
                      </a:r>
                      <a:endParaRPr lang="ru-RU" sz="1500" b="0" dirty="0">
                        <a:solidFill>
                          <a:schemeClr val="tx1"/>
                        </a:solidFill>
                        <a:effectLst/>
                        <a:latin typeface="Times New Roman" pitchFamily="18" charset="0"/>
                        <a:ea typeface="Calibri"/>
                        <a:cs typeface="Times New Roman" pitchFamily="18" charset="0"/>
                      </a:endParaRPr>
                    </a:p>
                  </a:txBody>
                  <a:tcPr marL="15618" marR="15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just">
                        <a:lnSpc>
                          <a:spcPct val="115000"/>
                        </a:lnSpc>
                        <a:spcAft>
                          <a:spcPts val="0"/>
                        </a:spcAft>
                      </a:pPr>
                      <a:endParaRPr lang="ru-RU" sz="1600">
                        <a:solidFill>
                          <a:schemeClr val="tx1"/>
                        </a:solidFill>
                        <a:effectLst/>
                        <a:latin typeface="Times New Roman" pitchFamily="18" charset="0"/>
                        <a:ea typeface="Calibri"/>
                        <a:cs typeface="Times New Roman" pitchFamily="18" charset="0"/>
                      </a:endParaRPr>
                    </a:p>
                  </a:txBody>
                  <a:tcPr marL="15618" marR="156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0443">
                <a:tc>
                  <a:txBody>
                    <a:bodyPr/>
                    <a:lstStyle/>
                    <a:p>
                      <a:pPr algn="just">
                        <a:lnSpc>
                          <a:spcPct val="115000"/>
                        </a:lnSpc>
                        <a:spcAft>
                          <a:spcPts val="0"/>
                        </a:spcAft>
                      </a:pPr>
                      <a:r>
                        <a:rPr lang="ru-RU" sz="1500" b="0" dirty="0">
                          <a:solidFill>
                            <a:schemeClr val="tx1"/>
                          </a:solidFill>
                          <a:effectLst/>
                          <a:latin typeface="Times New Roman" pitchFamily="18" charset="0"/>
                          <a:cs typeface="Times New Roman" pitchFamily="18" charset="0"/>
                        </a:rPr>
                        <a:t>-сегментоядерные</a:t>
                      </a:r>
                      <a:endParaRPr lang="ru-RU" sz="1500" b="0" dirty="0">
                        <a:solidFill>
                          <a:schemeClr val="tx1"/>
                        </a:solidFill>
                        <a:effectLst/>
                        <a:latin typeface="Times New Roman" pitchFamily="18" charset="0"/>
                        <a:ea typeface="Calibri"/>
                        <a:cs typeface="Times New Roman" pitchFamily="18" charset="0"/>
                      </a:endParaRPr>
                    </a:p>
                  </a:txBody>
                  <a:tcPr marL="15618" marR="156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15000"/>
                        </a:lnSpc>
                        <a:spcAft>
                          <a:spcPts val="0"/>
                        </a:spcAft>
                      </a:pPr>
                      <a:r>
                        <a:rPr lang="ru-RU" sz="1500" b="0" dirty="0" smtClean="0">
                          <a:solidFill>
                            <a:schemeClr val="tx1"/>
                          </a:solidFill>
                          <a:effectLst/>
                          <a:latin typeface="Times New Roman" pitchFamily="18" charset="0"/>
                          <a:cs typeface="Times New Roman" pitchFamily="18" charset="0"/>
                        </a:rPr>
                        <a:t>47-72%</a:t>
                      </a:r>
                      <a:endParaRPr lang="ru-RU" sz="1500" b="0" dirty="0">
                        <a:solidFill>
                          <a:schemeClr val="tx1"/>
                        </a:solidFill>
                        <a:effectLst/>
                        <a:latin typeface="Times New Roman" pitchFamily="18" charset="0"/>
                        <a:ea typeface="Calibri"/>
                        <a:cs typeface="Times New Roman" pitchFamily="18" charset="0"/>
                      </a:endParaRPr>
                    </a:p>
                  </a:txBody>
                  <a:tcPr marL="15618" marR="15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just">
                        <a:lnSpc>
                          <a:spcPct val="115000"/>
                        </a:lnSpc>
                        <a:spcAft>
                          <a:spcPts val="0"/>
                        </a:spcAft>
                      </a:pPr>
                      <a:endParaRPr lang="ru-RU" sz="1600">
                        <a:solidFill>
                          <a:schemeClr val="tx1"/>
                        </a:solidFill>
                        <a:effectLst/>
                        <a:latin typeface="Times New Roman" pitchFamily="18" charset="0"/>
                        <a:ea typeface="Calibri"/>
                        <a:cs typeface="Times New Roman" pitchFamily="18" charset="0"/>
                      </a:endParaRPr>
                    </a:p>
                  </a:txBody>
                  <a:tcPr marL="15618" marR="156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0443">
                <a:tc>
                  <a:txBody>
                    <a:bodyPr/>
                    <a:lstStyle/>
                    <a:p>
                      <a:pPr algn="just">
                        <a:lnSpc>
                          <a:spcPct val="115000"/>
                        </a:lnSpc>
                        <a:spcAft>
                          <a:spcPts val="0"/>
                        </a:spcAft>
                      </a:pPr>
                      <a:r>
                        <a:rPr lang="ru-RU" sz="1500" b="0" dirty="0">
                          <a:solidFill>
                            <a:schemeClr val="tx1"/>
                          </a:solidFill>
                          <a:effectLst/>
                          <a:latin typeface="Times New Roman" pitchFamily="18" charset="0"/>
                          <a:cs typeface="Times New Roman" pitchFamily="18" charset="0"/>
                        </a:rPr>
                        <a:t>лимфоциты</a:t>
                      </a:r>
                      <a:endParaRPr lang="ru-RU" sz="1500" b="0" dirty="0">
                        <a:solidFill>
                          <a:schemeClr val="tx1"/>
                        </a:solidFill>
                        <a:effectLst/>
                        <a:latin typeface="Times New Roman" pitchFamily="18" charset="0"/>
                        <a:ea typeface="Calibri"/>
                        <a:cs typeface="Times New Roman" pitchFamily="18" charset="0"/>
                      </a:endParaRPr>
                    </a:p>
                  </a:txBody>
                  <a:tcPr marL="15618" marR="156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15000"/>
                        </a:lnSpc>
                        <a:spcAft>
                          <a:spcPts val="0"/>
                        </a:spcAft>
                      </a:pPr>
                      <a:r>
                        <a:rPr lang="ru-RU" sz="1500" b="0" dirty="0">
                          <a:solidFill>
                            <a:schemeClr val="tx1"/>
                          </a:solidFill>
                          <a:effectLst/>
                          <a:latin typeface="Times New Roman" pitchFamily="18" charset="0"/>
                          <a:cs typeface="Times New Roman" pitchFamily="18" charset="0"/>
                        </a:rPr>
                        <a:t>19-37%</a:t>
                      </a:r>
                      <a:endParaRPr lang="ru-RU" sz="1500" b="0" dirty="0">
                        <a:solidFill>
                          <a:schemeClr val="tx1"/>
                        </a:solidFill>
                        <a:effectLst/>
                        <a:latin typeface="Times New Roman" pitchFamily="18" charset="0"/>
                        <a:ea typeface="Calibri"/>
                        <a:cs typeface="Times New Roman" pitchFamily="18" charset="0"/>
                      </a:endParaRPr>
                    </a:p>
                  </a:txBody>
                  <a:tcPr marL="15618" marR="15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just">
                        <a:lnSpc>
                          <a:spcPct val="115000"/>
                        </a:lnSpc>
                        <a:spcAft>
                          <a:spcPts val="0"/>
                        </a:spcAft>
                      </a:pPr>
                      <a:endParaRPr lang="ru-RU" sz="1600">
                        <a:solidFill>
                          <a:schemeClr val="tx1"/>
                        </a:solidFill>
                        <a:effectLst/>
                        <a:latin typeface="Times New Roman" pitchFamily="18" charset="0"/>
                        <a:ea typeface="Calibri"/>
                        <a:cs typeface="Times New Roman" pitchFamily="18" charset="0"/>
                      </a:endParaRPr>
                    </a:p>
                  </a:txBody>
                  <a:tcPr marL="15618" marR="156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0443">
                <a:tc>
                  <a:txBody>
                    <a:bodyPr/>
                    <a:lstStyle/>
                    <a:p>
                      <a:pPr algn="just">
                        <a:lnSpc>
                          <a:spcPct val="115000"/>
                        </a:lnSpc>
                        <a:spcAft>
                          <a:spcPts val="0"/>
                        </a:spcAft>
                      </a:pPr>
                      <a:r>
                        <a:rPr lang="ru-RU" sz="1500" b="0" dirty="0">
                          <a:solidFill>
                            <a:schemeClr val="tx1"/>
                          </a:solidFill>
                          <a:effectLst/>
                          <a:latin typeface="Times New Roman" pitchFamily="18" charset="0"/>
                          <a:cs typeface="Times New Roman" pitchFamily="18" charset="0"/>
                        </a:rPr>
                        <a:t>моноциты</a:t>
                      </a:r>
                      <a:endParaRPr lang="ru-RU" sz="1500" b="0" dirty="0">
                        <a:solidFill>
                          <a:schemeClr val="tx1"/>
                        </a:solidFill>
                        <a:effectLst/>
                        <a:latin typeface="Times New Roman" pitchFamily="18" charset="0"/>
                        <a:ea typeface="Calibri"/>
                        <a:cs typeface="Times New Roman" pitchFamily="18" charset="0"/>
                      </a:endParaRPr>
                    </a:p>
                  </a:txBody>
                  <a:tcPr marL="15618" marR="156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15000"/>
                        </a:lnSpc>
                        <a:spcAft>
                          <a:spcPts val="0"/>
                        </a:spcAft>
                      </a:pPr>
                      <a:r>
                        <a:rPr lang="ru-RU" sz="1500" b="0" dirty="0" smtClean="0">
                          <a:solidFill>
                            <a:schemeClr val="tx1"/>
                          </a:solidFill>
                          <a:effectLst/>
                          <a:latin typeface="Times New Roman" pitchFamily="18" charset="0"/>
                          <a:cs typeface="Times New Roman" pitchFamily="18" charset="0"/>
                        </a:rPr>
                        <a:t>3-11%</a:t>
                      </a:r>
                      <a:endParaRPr lang="ru-RU" sz="1500" b="0" dirty="0">
                        <a:solidFill>
                          <a:schemeClr val="tx1"/>
                        </a:solidFill>
                        <a:effectLst/>
                        <a:latin typeface="Times New Roman" pitchFamily="18" charset="0"/>
                        <a:ea typeface="Calibri"/>
                        <a:cs typeface="Times New Roman" pitchFamily="18" charset="0"/>
                      </a:endParaRPr>
                    </a:p>
                  </a:txBody>
                  <a:tcPr marL="15618" marR="15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just">
                        <a:lnSpc>
                          <a:spcPct val="115000"/>
                        </a:lnSpc>
                        <a:spcAft>
                          <a:spcPts val="0"/>
                        </a:spcAft>
                      </a:pPr>
                      <a:endParaRPr lang="ru-RU" sz="1600">
                        <a:solidFill>
                          <a:schemeClr val="tx1"/>
                        </a:solidFill>
                        <a:effectLst/>
                        <a:latin typeface="Times New Roman" pitchFamily="18" charset="0"/>
                        <a:ea typeface="Calibri"/>
                        <a:cs typeface="Times New Roman" pitchFamily="18" charset="0"/>
                      </a:endParaRPr>
                    </a:p>
                  </a:txBody>
                  <a:tcPr marL="15618" marR="156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0443">
                <a:tc>
                  <a:txBody>
                    <a:bodyPr/>
                    <a:lstStyle/>
                    <a:p>
                      <a:pPr algn="just">
                        <a:lnSpc>
                          <a:spcPct val="115000"/>
                        </a:lnSpc>
                        <a:spcAft>
                          <a:spcPts val="0"/>
                        </a:spcAft>
                      </a:pPr>
                      <a:r>
                        <a:rPr lang="ru-RU" sz="1500" b="0" dirty="0">
                          <a:solidFill>
                            <a:schemeClr val="tx1"/>
                          </a:solidFill>
                          <a:effectLst/>
                          <a:latin typeface="Times New Roman" pitchFamily="18" charset="0"/>
                          <a:cs typeface="Times New Roman" pitchFamily="18" charset="0"/>
                        </a:rPr>
                        <a:t>Скорость оседания эритроцитов </a:t>
                      </a:r>
                      <a:r>
                        <a:rPr lang="ru-RU" sz="1500" b="0" dirty="0" smtClean="0">
                          <a:solidFill>
                            <a:schemeClr val="tx1"/>
                          </a:solidFill>
                          <a:effectLst/>
                          <a:latin typeface="Times New Roman" pitchFamily="18" charset="0"/>
                          <a:cs typeface="Times New Roman" pitchFamily="18" charset="0"/>
                        </a:rPr>
                        <a:t>(СОЕ</a:t>
                      </a:r>
                      <a:r>
                        <a:rPr lang="ru-RU" sz="1500" b="0" dirty="0">
                          <a:solidFill>
                            <a:schemeClr val="tx1"/>
                          </a:solidFill>
                          <a:effectLst/>
                          <a:latin typeface="Times New Roman" pitchFamily="18" charset="0"/>
                          <a:cs typeface="Times New Roman" pitchFamily="18" charset="0"/>
                        </a:rPr>
                        <a:t>):</a:t>
                      </a:r>
                      <a:endParaRPr lang="ru-RU" sz="1500" b="0" dirty="0">
                        <a:solidFill>
                          <a:schemeClr val="tx1"/>
                        </a:solidFill>
                        <a:effectLst/>
                        <a:latin typeface="Times New Roman" pitchFamily="18" charset="0"/>
                        <a:ea typeface="Calibri"/>
                        <a:cs typeface="Times New Roman" pitchFamily="18" charset="0"/>
                      </a:endParaRPr>
                    </a:p>
                  </a:txBody>
                  <a:tcPr marL="15618" marR="156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500" b="0" dirty="0" smtClean="0">
                          <a:solidFill>
                            <a:schemeClr val="tx1"/>
                          </a:solidFill>
                          <a:effectLst/>
                          <a:latin typeface="Times New Roman" pitchFamily="18" charset="0"/>
                          <a:cs typeface="Times New Roman" pitchFamily="18" charset="0"/>
                        </a:rPr>
                        <a:t>1-10мм/год</a:t>
                      </a:r>
                      <a:endParaRPr lang="ru-RU" sz="1500" b="0" dirty="0">
                        <a:solidFill>
                          <a:schemeClr val="tx1"/>
                        </a:solidFill>
                        <a:effectLst/>
                        <a:latin typeface="Times New Roman" pitchFamily="18" charset="0"/>
                        <a:ea typeface="Calibri"/>
                        <a:cs typeface="Times New Roman" pitchFamily="18" charset="0"/>
                      </a:endParaRPr>
                    </a:p>
                  </a:txBody>
                  <a:tcPr marL="15618" marR="15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500" b="0" dirty="0" smtClean="0">
                          <a:solidFill>
                            <a:schemeClr val="tx1"/>
                          </a:solidFill>
                          <a:effectLst/>
                          <a:latin typeface="Times New Roman" pitchFamily="18" charset="0"/>
                          <a:cs typeface="Times New Roman" pitchFamily="18" charset="0"/>
                        </a:rPr>
                        <a:t>2-15мм/год</a:t>
                      </a:r>
                      <a:endParaRPr lang="ru-RU" sz="1500" b="0" dirty="0" smtClean="0">
                        <a:solidFill>
                          <a:schemeClr val="tx1"/>
                        </a:solidFill>
                        <a:effectLst/>
                        <a:latin typeface="Times New Roman" pitchFamily="18" charset="0"/>
                        <a:ea typeface="Calibri"/>
                        <a:cs typeface="Times New Roman" pitchFamily="18" charset="0"/>
                      </a:endParaRPr>
                    </a:p>
                  </a:txBody>
                  <a:tcPr marL="15618" marR="15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0443">
                <a:tc>
                  <a:txBody>
                    <a:bodyPr/>
                    <a:lstStyle/>
                    <a:p>
                      <a:pPr algn="just">
                        <a:lnSpc>
                          <a:spcPct val="115000"/>
                        </a:lnSpc>
                        <a:spcAft>
                          <a:spcPts val="0"/>
                        </a:spcAft>
                      </a:pPr>
                      <a:r>
                        <a:rPr lang="ru-RU" sz="1500" b="0" dirty="0">
                          <a:solidFill>
                            <a:schemeClr val="tx1"/>
                          </a:solidFill>
                          <a:effectLst/>
                          <a:latin typeface="Times New Roman" pitchFamily="18" charset="0"/>
                          <a:cs typeface="Times New Roman" pitchFamily="18" charset="0"/>
                        </a:rPr>
                        <a:t>Тромбоциты</a:t>
                      </a:r>
                      <a:endParaRPr lang="ru-RU" sz="1500" b="0" dirty="0">
                        <a:solidFill>
                          <a:schemeClr val="tx1"/>
                        </a:solidFill>
                        <a:effectLst/>
                        <a:latin typeface="Times New Roman" pitchFamily="18" charset="0"/>
                        <a:ea typeface="Calibri"/>
                        <a:cs typeface="Times New Roman" pitchFamily="18" charset="0"/>
                      </a:endParaRPr>
                    </a:p>
                  </a:txBody>
                  <a:tcPr marL="15618" marR="156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15000"/>
                        </a:lnSpc>
                        <a:spcAft>
                          <a:spcPts val="0"/>
                        </a:spcAft>
                      </a:pPr>
                      <a:r>
                        <a:rPr lang="ru-RU" sz="1500" b="0" dirty="0" smtClean="0">
                          <a:solidFill>
                            <a:schemeClr val="tx1"/>
                          </a:solidFill>
                          <a:effectLst/>
                          <a:latin typeface="Times New Roman" pitchFamily="18" charset="0"/>
                          <a:cs typeface="Times New Roman" pitchFamily="18" charset="0"/>
                        </a:rPr>
                        <a:t>180-320*10г/л</a:t>
                      </a:r>
                      <a:endParaRPr lang="ru-RU" sz="1500" b="0" dirty="0">
                        <a:solidFill>
                          <a:schemeClr val="tx1"/>
                        </a:solidFill>
                        <a:effectLst/>
                        <a:latin typeface="Times New Roman" pitchFamily="18" charset="0"/>
                        <a:ea typeface="Calibri"/>
                        <a:cs typeface="Times New Roman" pitchFamily="18" charset="0"/>
                      </a:endParaRPr>
                    </a:p>
                  </a:txBody>
                  <a:tcPr marL="15618" marR="15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just">
                        <a:lnSpc>
                          <a:spcPct val="115000"/>
                        </a:lnSpc>
                        <a:spcAft>
                          <a:spcPts val="0"/>
                        </a:spcAft>
                      </a:pPr>
                      <a:endParaRPr lang="ru-RU" sz="1600">
                        <a:solidFill>
                          <a:schemeClr val="tx1"/>
                        </a:solidFill>
                        <a:effectLst/>
                        <a:latin typeface="Times New Roman" pitchFamily="18" charset="0"/>
                        <a:ea typeface="Calibri"/>
                        <a:cs typeface="Times New Roman" pitchFamily="18" charset="0"/>
                      </a:endParaRPr>
                    </a:p>
                  </a:txBody>
                  <a:tcPr marL="15618" marR="156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0443">
                <a:tc>
                  <a:txBody>
                    <a:bodyPr/>
                    <a:lstStyle/>
                    <a:p>
                      <a:pPr algn="just">
                        <a:lnSpc>
                          <a:spcPct val="115000"/>
                        </a:lnSpc>
                        <a:spcAft>
                          <a:spcPts val="0"/>
                        </a:spcAft>
                      </a:pPr>
                      <a:r>
                        <a:rPr lang="ru-RU" sz="1500" b="0">
                          <a:solidFill>
                            <a:schemeClr val="tx1"/>
                          </a:solidFill>
                          <a:effectLst/>
                          <a:latin typeface="Times New Roman" pitchFamily="18" charset="0"/>
                          <a:cs typeface="Times New Roman" pitchFamily="18" charset="0"/>
                        </a:rPr>
                        <a:t>Время кровотечения</a:t>
                      </a:r>
                      <a:endParaRPr lang="ru-RU" sz="1500" b="0">
                        <a:solidFill>
                          <a:schemeClr val="tx1"/>
                        </a:solidFill>
                        <a:effectLst/>
                        <a:latin typeface="Times New Roman" pitchFamily="18" charset="0"/>
                        <a:ea typeface="Calibri"/>
                        <a:cs typeface="Times New Roman" pitchFamily="18" charset="0"/>
                      </a:endParaRPr>
                    </a:p>
                  </a:txBody>
                  <a:tcPr marL="15618" marR="156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15000"/>
                        </a:lnSpc>
                        <a:spcAft>
                          <a:spcPts val="0"/>
                        </a:spcAft>
                      </a:pPr>
                      <a:r>
                        <a:rPr lang="ru-RU" sz="1500" b="0" dirty="0">
                          <a:solidFill>
                            <a:schemeClr val="tx1"/>
                          </a:solidFill>
                          <a:effectLst/>
                          <a:latin typeface="Times New Roman" pitchFamily="18" charset="0"/>
                          <a:cs typeface="Times New Roman" pitchFamily="18" charset="0"/>
                        </a:rPr>
                        <a:t>2-7 мин</a:t>
                      </a:r>
                      <a:endParaRPr lang="ru-RU" sz="1500" b="0" dirty="0">
                        <a:solidFill>
                          <a:schemeClr val="tx1"/>
                        </a:solidFill>
                        <a:effectLst/>
                        <a:latin typeface="Times New Roman" pitchFamily="18" charset="0"/>
                        <a:ea typeface="Calibri"/>
                        <a:cs typeface="Times New Roman" pitchFamily="18" charset="0"/>
                      </a:endParaRPr>
                    </a:p>
                  </a:txBody>
                  <a:tcPr marL="15618" marR="15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just">
                        <a:lnSpc>
                          <a:spcPct val="115000"/>
                        </a:lnSpc>
                        <a:spcAft>
                          <a:spcPts val="0"/>
                        </a:spcAft>
                      </a:pPr>
                      <a:endParaRPr lang="ru-RU" sz="1600">
                        <a:solidFill>
                          <a:schemeClr val="tx1"/>
                        </a:solidFill>
                        <a:effectLst/>
                        <a:latin typeface="Times New Roman" pitchFamily="18" charset="0"/>
                        <a:ea typeface="Calibri"/>
                        <a:cs typeface="Times New Roman" pitchFamily="18" charset="0"/>
                      </a:endParaRPr>
                    </a:p>
                  </a:txBody>
                  <a:tcPr marL="15618" marR="156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0443">
                <a:tc>
                  <a:txBody>
                    <a:bodyPr/>
                    <a:lstStyle/>
                    <a:p>
                      <a:pPr algn="just">
                        <a:lnSpc>
                          <a:spcPct val="115000"/>
                        </a:lnSpc>
                        <a:spcAft>
                          <a:spcPts val="0"/>
                        </a:spcAft>
                      </a:pPr>
                      <a:r>
                        <a:rPr lang="ru-RU" sz="1500" b="0">
                          <a:solidFill>
                            <a:schemeClr val="tx1"/>
                          </a:solidFill>
                          <a:effectLst/>
                          <a:latin typeface="Times New Roman" pitchFamily="18" charset="0"/>
                          <a:cs typeface="Times New Roman" pitchFamily="18" charset="0"/>
                        </a:rPr>
                        <a:t>Гематокрит:</a:t>
                      </a:r>
                      <a:endParaRPr lang="ru-RU" sz="1500" b="0">
                        <a:solidFill>
                          <a:schemeClr val="tx1"/>
                        </a:solidFill>
                        <a:effectLst/>
                        <a:latin typeface="Times New Roman" pitchFamily="18" charset="0"/>
                        <a:ea typeface="Calibri"/>
                        <a:cs typeface="Times New Roman" pitchFamily="18" charset="0"/>
                      </a:endParaRPr>
                    </a:p>
                  </a:txBody>
                  <a:tcPr marL="15618" marR="156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500" b="0" dirty="0">
                          <a:solidFill>
                            <a:schemeClr val="tx1"/>
                          </a:solidFill>
                          <a:effectLst/>
                          <a:latin typeface="Times New Roman" pitchFamily="18" charset="0"/>
                          <a:cs typeface="Times New Roman" pitchFamily="18" charset="0"/>
                        </a:rPr>
                        <a:t> </a:t>
                      </a:r>
                      <a:r>
                        <a:rPr lang="ru-RU" sz="1500" b="0" dirty="0" smtClean="0">
                          <a:solidFill>
                            <a:schemeClr val="tx1"/>
                          </a:solidFill>
                          <a:effectLst/>
                          <a:latin typeface="Times New Roman" pitchFamily="18" charset="0"/>
                          <a:cs typeface="Times New Roman" pitchFamily="18" charset="0"/>
                        </a:rPr>
                        <a:t>40-48%</a:t>
                      </a:r>
                      <a:endParaRPr lang="ru-RU" sz="1500" b="0" dirty="0" smtClean="0">
                        <a:solidFill>
                          <a:schemeClr val="tx1"/>
                        </a:solidFill>
                        <a:effectLst/>
                        <a:latin typeface="Times New Roman" pitchFamily="18" charset="0"/>
                        <a:ea typeface="Calibri"/>
                        <a:cs typeface="Times New Roman" pitchFamily="18" charset="0"/>
                      </a:endParaRPr>
                    </a:p>
                  </a:txBody>
                  <a:tcPr marL="15618" marR="15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500" b="0" dirty="0" smtClean="0">
                          <a:solidFill>
                            <a:schemeClr val="tx1"/>
                          </a:solidFill>
                          <a:effectLst/>
                          <a:latin typeface="Times New Roman" pitchFamily="18" charset="0"/>
                          <a:cs typeface="Times New Roman" pitchFamily="18" charset="0"/>
                        </a:rPr>
                        <a:t>36-42%</a:t>
                      </a:r>
                      <a:endParaRPr lang="ru-RU" sz="1500" b="0" dirty="0" smtClean="0">
                        <a:solidFill>
                          <a:schemeClr val="tx1"/>
                        </a:solidFill>
                        <a:effectLst/>
                        <a:latin typeface="Times New Roman" pitchFamily="18" charset="0"/>
                        <a:ea typeface="Calibri"/>
                        <a:cs typeface="Times New Roman" pitchFamily="18" charset="0"/>
                      </a:endParaRPr>
                    </a:p>
                  </a:txBody>
                  <a:tcPr marL="15618" marR="15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0443">
                <a:tc>
                  <a:txBody>
                    <a:bodyPr/>
                    <a:lstStyle/>
                    <a:p>
                      <a:pPr algn="just">
                        <a:lnSpc>
                          <a:spcPct val="115000"/>
                        </a:lnSpc>
                        <a:spcAft>
                          <a:spcPts val="0"/>
                        </a:spcAft>
                      </a:pPr>
                      <a:r>
                        <a:rPr lang="ru-RU" sz="1500" b="0" dirty="0" err="1">
                          <a:solidFill>
                            <a:schemeClr val="tx1"/>
                          </a:solidFill>
                          <a:effectLst/>
                          <a:latin typeface="Times New Roman" pitchFamily="18" charset="0"/>
                          <a:cs typeface="Times New Roman" pitchFamily="18" charset="0"/>
                        </a:rPr>
                        <a:t>Тробопластиновое</a:t>
                      </a:r>
                      <a:r>
                        <a:rPr lang="ru-RU" sz="1500" b="0" dirty="0">
                          <a:solidFill>
                            <a:schemeClr val="tx1"/>
                          </a:solidFill>
                          <a:effectLst/>
                          <a:latin typeface="Times New Roman" pitchFamily="18" charset="0"/>
                          <a:cs typeface="Times New Roman" pitchFamily="18" charset="0"/>
                        </a:rPr>
                        <a:t> время</a:t>
                      </a:r>
                      <a:endParaRPr lang="ru-RU" sz="1500" b="0" dirty="0">
                        <a:solidFill>
                          <a:schemeClr val="tx1"/>
                        </a:solidFill>
                        <a:effectLst/>
                        <a:latin typeface="Times New Roman" pitchFamily="18" charset="0"/>
                        <a:ea typeface="Calibri"/>
                        <a:cs typeface="Times New Roman" pitchFamily="18" charset="0"/>
                      </a:endParaRPr>
                    </a:p>
                  </a:txBody>
                  <a:tcPr marL="15618" marR="156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15000"/>
                        </a:lnSpc>
                        <a:spcAft>
                          <a:spcPts val="0"/>
                        </a:spcAft>
                      </a:pPr>
                      <a:r>
                        <a:rPr lang="ru-RU" sz="1500" b="0" dirty="0" smtClean="0">
                          <a:solidFill>
                            <a:schemeClr val="tx1"/>
                          </a:solidFill>
                          <a:effectLst/>
                          <a:latin typeface="Times New Roman" pitchFamily="18" charset="0"/>
                          <a:cs typeface="Times New Roman" pitchFamily="18" charset="0"/>
                        </a:rPr>
                        <a:t>25-35с</a:t>
                      </a:r>
                      <a:endParaRPr lang="ru-RU" sz="1500" b="0" dirty="0">
                        <a:solidFill>
                          <a:schemeClr val="tx1"/>
                        </a:solidFill>
                        <a:effectLst/>
                        <a:latin typeface="Times New Roman" pitchFamily="18" charset="0"/>
                        <a:ea typeface="Calibri"/>
                        <a:cs typeface="Times New Roman" pitchFamily="18" charset="0"/>
                      </a:endParaRPr>
                    </a:p>
                  </a:txBody>
                  <a:tcPr marL="15618" marR="15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just">
                        <a:lnSpc>
                          <a:spcPct val="115000"/>
                        </a:lnSpc>
                        <a:spcAft>
                          <a:spcPts val="0"/>
                        </a:spcAft>
                      </a:pPr>
                      <a:endParaRPr lang="ru-RU" sz="1600">
                        <a:solidFill>
                          <a:schemeClr val="tx1"/>
                        </a:solidFill>
                        <a:effectLst/>
                        <a:latin typeface="Times New Roman" pitchFamily="18" charset="0"/>
                        <a:ea typeface="Calibri"/>
                        <a:cs typeface="Times New Roman" pitchFamily="18" charset="0"/>
                      </a:endParaRPr>
                    </a:p>
                  </a:txBody>
                  <a:tcPr marL="15618" marR="156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0443">
                <a:tc>
                  <a:txBody>
                    <a:bodyPr/>
                    <a:lstStyle/>
                    <a:p>
                      <a:pPr algn="just">
                        <a:lnSpc>
                          <a:spcPct val="115000"/>
                        </a:lnSpc>
                        <a:spcAft>
                          <a:spcPts val="0"/>
                        </a:spcAft>
                      </a:pPr>
                      <a:r>
                        <a:rPr lang="ru-RU" sz="1500" b="0">
                          <a:solidFill>
                            <a:schemeClr val="tx1"/>
                          </a:solidFill>
                          <a:effectLst/>
                          <a:latin typeface="Times New Roman" pitchFamily="18" charset="0"/>
                          <a:cs typeface="Times New Roman" pitchFamily="18" charset="0"/>
                        </a:rPr>
                        <a:t>Протромбиновое время</a:t>
                      </a:r>
                      <a:endParaRPr lang="ru-RU" sz="1500" b="0">
                        <a:solidFill>
                          <a:schemeClr val="tx1"/>
                        </a:solidFill>
                        <a:effectLst/>
                        <a:latin typeface="Times New Roman" pitchFamily="18" charset="0"/>
                        <a:ea typeface="Calibri"/>
                        <a:cs typeface="Times New Roman" pitchFamily="18" charset="0"/>
                      </a:endParaRPr>
                    </a:p>
                  </a:txBody>
                  <a:tcPr marL="15618" marR="156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15000"/>
                        </a:lnSpc>
                        <a:spcAft>
                          <a:spcPts val="0"/>
                        </a:spcAft>
                      </a:pPr>
                      <a:r>
                        <a:rPr lang="ru-RU" sz="1500" b="0" dirty="0">
                          <a:solidFill>
                            <a:schemeClr val="tx1"/>
                          </a:solidFill>
                          <a:effectLst/>
                          <a:latin typeface="Times New Roman" pitchFamily="18" charset="0"/>
                          <a:cs typeface="Times New Roman" pitchFamily="18" charset="0"/>
                        </a:rPr>
                        <a:t>15с</a:t>
                      </a:r>
                      <a:endParaRPr lang="ru-RU" sz="1500" b="0" dirty="0">
                        <a:solidFill>
                          <a:schemeClr val="tx1"/>
                        </a:solidFill>
                        <a:effectLst/>
                        <a:latin typeface="Times New Roman" pitchFamily="18" charset="0"/>
                        <a:ea typeface="Calibri"/>
                        <a:cs typeface="Times New Roman" pitchFamily="18" charset="0"/>
                      </a:endParaRPr>
                    </a:p>
                  </a:txBody>
                  <a:tcPr marL="15618" marR="15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just">
                        <a:lnSpc>
                          <a:spcPct val="115000"/>
                        </a:lnSpc>
                        <a:spcAft>
                          <a:spcPts val="0"/>
                        </a:spcAft>
                      </a:pPr>
                      <a:endParaRPr lang="ru-RU" sz="1600">
                        <a:solidFill>
                          <a:schemeClr val="tx1"/>
                        </a:solidFill>
                        <a:effectLst/>
                        <a:latin typeface="Times New Roman" pitchFamily="18" charset="0"/>
                        <a:ea typeface="Calibri"/>
                        <a:cs typeface="Times New Roman" pitchFamily="18" charset="0"/>
                      </a:endParaRPr>
                    </a:p>
                  </a:txBody>
                  <a:tcPr marL="15618" marR="156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0443">
                <a:tc>
                  <a:txBody>
                    <a:bodyPr/>
                    <a:lstStyle/>
                    <a:p>
                      <a:pPr algn="just">
                        <a:lnSpc>
                          <a:spcPct val="115000"/>
                        </a:lnSpc>
                        <a:spcAft>
                          <a:spcPts val="0"/>
                        </a:spcAft>
                      </a:pPr>
                      <a:r>
                        <a:rPr lang="ru-RU" sz="1500" b="0" dirty="0" err="1">
                          <a:solidFill>
                            <a:schemeClr val="tx1"/>
                          </a:solidFill>
                          <a:effectLst/>
                          <a:latin typeface="Times New Roman" pitchFamily="18" charset="0"/>
                          <a:cs typeface="Times New Roman" pitchFamily="18" charset="0"/>
                        </a:rPr>
                        <a:t>Тромбиновое</a:t>
                      </a:r>
                      <a:r>
                        <a:rPr lang="ru-RU" sz="1500" b="0" dirty="0">
                          <a:solidFill>
                            <a:schemeClr val="tx1"/>
                          </a:solidFill>
                          <a:effectLst/>
                          <a:latin typeface="Times New Roman" pitchFamily="18" charset="0"/>
                          <a:cs typeface="Times New Roman" pitchFamily="18" charset="0"/>
                        </a:rPr>
                        <a:t> время</a:t>
                      </a:r>
                      <a:endParaRPr lang="ru-RU" sz="1500" b="0" dirty="0">
                        <a:solidFill>
                          <a:schemeClr val="tx1"/>
                        </a:solidFill>
                        <a:effectLst/>
                        <a:latin typeface="Times New Roman" pitchFamily="18" charset="0"/>
                        <a:ea typeface="Calibri"/>
                        <a:cs typeface="Times New Roman" pitchFamily="18" charset="0"/>
                      </a:endParaRPr>
                    </a:p>
                  </a:txBody>
                  <a:tcPr marL="15618" marR="156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15000"/>
                        </a:lnSpc>
                        <a:spcAft>
                          <a:spcPts val="0"/>
                        </a:spcAft>
                      </a:pPr>
                      <a:r>
                        <a:rPr lang="ru-RU" sz="1500" b="0" dirty="0">
                          <a:solidFill>
                            <a:schemeClr val="tx1"/>
                          </a:solidFill>
                          <a:effectLst/>
                          <a:latin typeface="Times New Roman" pitchFamily="18" charset="0"/>
                          <a:cs typeface="Times New Roman" pitchFamily="18" charset="0"/>
                        </a:rPr>
                        <a:t>&lt; </a:t>
                      </a:r>
                      <a:r>
                        <a:rPr lang="ru-RU" sz="1500" b="0" dirty="0" smtClean="0">
                          <a:solidFill>
                            <a:schemeClr val="tx1"/>
                          </a:solidFill>
                          <a:effectLst/>
                          <a:latin typeface="Times New Roman" pitchFamily="18" charset="0"/>
                          <a:cs typeface="Times New Roman" pitchFamily="18" charset="0"/>
                        </a:rPr>
                        <a:t>2с </a:t>
                      </a:r>
                      <a:r>
                        <a:rPr lang="ru-RU" sz="1500" b="0" dirty="0">
                          <a:solidFill>
                            <a:schemeClr val="tx1"/>
                          </a:solidFill>
                          <a:effectLst/>
                          <a:latin typeface="Times New Roman" pitchFamily="18" charset="0"/>
                          <a:cs typeface="Times New Roman" pitchFamily="18" charset="0"/>
                        </a:rPr>
                        <a:t>отклонением от контрольного</a:t>
                      </a:r>
                      <a:endParaRPr lang="ru-RU" sz="1500" b="0" dirty="0">
                        <a:solidFill>
                          <a:schemeClr val="tx1"/>
                        </a:solidFill>
                        <a:effectLst/>
                        <a:latin typeface="Times New Roman" pitchFamily="18" charset="0"/>
                        <a:ea typeface="Calibri"/>
                        <a:cs typeface="Times New Roman" pitchFamily="18" charset="0"/>
                      </a:endParaRPr>
                    </a:p>
                  </a:txBody>
                  <a:tcPr marL="15618" marR="15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just">
                        <a:lnSpc>
                          <a:spcPct val="115000"/>
                        </a:lnSpc>
                        <a:spcAft>
                          <a:spcPts val="0"/>
                        </a:spcAft>
                      </a:pPr>
                      <a:endParaRPr lang="ru-RU" sz="1600">
                        <a:solidFill>
                          <a:schemeClr val="tx1"/>
                        </a:solidFill>
                        <a:effectLst/>
                        <a:latin typeface="Times New Roman" pitchFamily="18" charset="0"/>
                        <a:ea typeface="Calibri"/>
                        <a:cs typeface="Times New Roman" pitchFamily="18" charset="0"/>
                      </a:endParaRPr>
                    </a:p>
                  </a:txBody>
                  <a:tcPr marL="15618" marR="156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0443">
                <a:tc>
                  <a:txBody>
                    <a:bodyPr/>
                    <a:lstStyle/>
                    <a:p>
                      <a:pPr algn="just">
                        <a:lnSpc>
                          <a:spcPct val="115000"/>
                        </a:lnSpc>
                        <a:spcAft>
                          <a:spcPts val="0"/>
                        </a:spcAft>
                      </a:pPr>
                      <a:r>
                        <a:rPr lang="ru-RU" sz="1500" b="0">
                          <a:solidFill>
                            <a:schemeClr val="tx1"/>
                          </a:solidFill>
                          <a:effectLst/>
                          <a:latin typeface="Times New Roman" pitchFamily="18" charset="0"/>
                          <a:cs typeface="Times New Roman" pitchFamily="18" charset="0"/>
                        </a:rPr>
                        <a:t>Объем плазмы:</a:t>
                      </a:r>
                      <a:endParaRPr lang="ru-RU" sz="1500" b="0">
                        <a:solidFill>
                          <a:schemeClr val="tx1"/>
                        </a:solidFill>
                        <a:effectLst/>
                        <a:latin typeface="Times New Roman" pitchFamily="18" charset="0"/>
                        <a:ea typeface="Calibri"/>
                        <a:cs typeface="Times New Roman" pitchFamily="18" charset="0"/>
                      </a:endParaRPr>
                    </a:p>
                  </a:txBody>
                  <a:tcPr marL="15618" marR="156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500" b="0" dirty="0">
                          <a:solidFill>
                            <a:schemeClr val="tx1"/>
                          </a:solidFill>
                          <a:effectLst/>
                          <a:latin typeface="Times New Roman" pitchFamily="18" charset="0"/>
                          <a:cs typeface="Times New Roman" pitchFamily="18" charset="0"/>
                        </a:rPr>
                        <a:t>25-43 мл/кг</a:t>
                      </a:r>
                      <a:endParaRPr lang="ru-RU" sz="1500" b="0" dirty="0">
                        <a:solidFill>
                          <a:schemeClr val="tx1"/>
                        </a:solidFill>
                        <a:effectLst/>
                        <a:latin typeface="Times New Roman" pitchFamily="18" charset="0"/>
                        <a:ea typeface="Calibri"/>
                        <a:cs typeface="Times New Roman" pitchFamily="18" charset="0"/>
                      </a:endParaRPr>
                    </a:p>
                  </a:txBody>
                  <a:tcPr marL="15618" marR="15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500" b="0" dirty="0">
                          <a:solidFill>
                            <a:schemeClr val="tx1"/>
                          </a:solidFill>
                          <a:effectLst/>
                          <a:latin typeface="Times New Roman" pitchFamily="18" charset="0"/>
                          <a:cs typeface="Times New Roman" pitchFamily="18" charset="0"/>
                        </a:rPr>
                        <a:t>28-45 мл/кг</a:t>
                      </a:r>
                      <a:endParaRPr lang="ru-RU" sz="1500" b="0" dirty="0">
                        <a:solidFill>
                          <a:schemeClr val="tx1"/>
                        </a:solidFill>
                        <a:effectLst/>
                        <a:latin typeface="Times New Roman" pitchFamily="18" charset="0"/>
                        <a:ea typeface="Calibri"/>
                        <a:cs typeface="Times New Roman" pitchFamily="18" charset="0"/>
                      </a:endParaRPr>
                    </a:p>
                  </a:txBody>
                  <a:tcPr marL="15618" marR="15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0443">
                <a:tc>
                  <a:txBody>
                    <a:bodyPr/>
                    <a:lstStyle/>
                    <a:p>
                      <a:pPr algn="just">
                        <a:lnSpc>
                          <a:spcPct val="115000"/>
                        </a:lnSpc>
                        <a:spcAft>
                          <a:spcPts val="0"/>
                        </a:spcAft>
                      </a:pPr>
                      <a:r>
                        <a:rPr lang="ru-RU" sz="1500" b="0" dirty="0">
                          <a:solidFill>
                            <a:schemeClr val="tx1"/>
                          </a:solidFill>
                          <a:effectLst/>
                          <a:latin typeface="Times New Roman" pitchFamily="18" charset="0"/>
                          <a:cs typeface="Times New Roman" pitchFamily="18" charset="0"/>
                        </a:rPr>
                        <a:t>Объем эритроцитов:</a:t>
                      </a:r>
                      <a:endParaRPr lang="ru-RU" sz="1500" b="0" dirty="0">
                        <a:solidFill>
                          <a:schemeClr val="tx1"/>
                        </a:solidFill>
                        <a:effectLst/>
                        <a:latin typeface="Times New Roman" pitchFamily="18" charset="0"/>
                        <a:ea typeface="Calibri"/>
                        <a:cs typeface="Times New Roman" pitchFamily="18" charset="0"/>
                      </a:endParaRPr>
                    </a:p>
                  </a:txBody>
                  <a:tcPr marL="15618" marR="156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500" b="0" dirty="0">
                          <a:solidFill>
                            <a:schemeClr val="tx1"/>
                          </a:solidFill>
                          <a:effectLst/>
                          <a:latin typeface="Times New Roman" pitchFamily="18" charset="0"/>
                          <a:cs typeface="Times New Roman" pitchFamily="18" charset="0"/>
                        </a:rPr>
                        <a:t>20-36 мл/кг</a:t>
                      </a:r>
                      <a:endParaRPr lang="ru-RU" sz="1500" b="0" dirty="0">
                        <a:solidFill>
                          <a:schemeClr val="tx1"/>
                        </a:solidFill>
                        <a:effectLst/>
                        <a:latin typeface="Times New Roman" pitchFamily="18" charset="0"/>
                        <a:ea typeface="Calibri"/>
                        <a:cs typeface="Times New Roman" pitchFamily="18" charset="0"/>
                      </a:endParaRPr>
                    </a:p>
                  </a:txBody>
                  <a:tcPr marL="15618" marR="15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500" b="0" dirty="0">
                          <a:solidFill>
                            <a:schemeClr val="tx1"/>
                          </a:solidFill>
                          <a:effectLst/>
                          <a:latin typeface="Times New Roman" pitchFamily="18" charset="0"/>
                          <a:cs typeface="Times New Roman" pitchFamily="18" charset="0"/>
                        </a:rPr>
                        <a:t>19-31 мл/кг</a:t>
                      </a:r>
                      <a:endParaRPr lang="ru-RU" sz="1500" b="0" dirty="0">
                        <a:solidFill>
                          <a:schemeClr val="tx1"/>
                        </a:solidFill>
                        <a:effectLst/>
                        <a:latin typeface="Times New Roman" pitchFamily="18" charset="0"/>
                        <a:ea typeface="Calibri"/>
                        <a:cs typeface="Times New Roman" pitchFamily="18" charset="0"/>
                      </a:endParaRPr>
                    </a:p>
                  </a:txBody>
                  <a:tcPr marL="15618" marR="15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Rectangle 1"/>
          <p:cNvSpPr>
            <a:spLocks noChangeArrowheads="1"/>
          </p:cNvSpPr>
          <p:nvPr/>
        </p:nvSpPr>
        <p:spPr bwMode="auto">
          <a:xfrm>
            <a:off x="1462596" y="1052736"/>
            <a:ext cx="643381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Г</a:t>
            </a: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ематологические показатели в норме (в единицах СИ)</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726492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686800" cy="838200"/>
          </a:xfrm>
        </p:spPr>
        <p:txBody>
          <a:bodyPr>
            <a:noAutofit/>
          </a:bodyPr>
          <a:lstStyle/>
          <a:p>
            <a:r>
              <a:rPr lang="ru-RU" b="1" dirty="0" smtClean="0">
                <a:latin typeface="Times New Roman" pitchFamily="18" charset="0"/>
                <a:cs typeface="Times New Roman" pitchFamily="18" charset="0"/>
              </a:rPr>
              <a:t>Лабораторные </a:t>
            </a:r>
            <a:r>
              <a:rPr lang="ru-RU" b="1" dirty="0">
                <a:latin typeface="Times New Roman" pitchFamily="18" charset="0"/>
                <a:cs typeface="Times New Roman" pitchFamily="18" charset="0"/>
              </a:rPr>
              <a:t>методы </a:t>
            </a:r>
            <a:r>
              <a:rPr lang="ru-RU" b="1" dirty="0" smtClean="0">
                <a:latin typeface="Times New Roman" pitchFamily="18" charset="0"/>
                <a:cs typeface="Times New Roman" pitchFamily="18" charset="0"/>
              </a:rPr>
              <a:t>исследования </a:t>
            </a:r>
            <a:endParaRPr lang="ru-RU" b="1" dirty="0">
              <a:latin typeface="Times New Roman" pitchFamily="18" charset="0"/>
              <a:cs typeface="Times New Roman" pitchFamily="18" charset="0"/>
            </a:endParaRPr>
          </a:p>
        </p:txBody>
      </p:sp>
      <p:sp>
        <p:nvSpPr>
          <p:cNvPr id="3" name="Прямоугольник 2"/>
          <p:cNvSpPr/>
          <p:nvPr/>
        </p:nvSpPr>
        <p:spPr>
          <a:xfrm>
            <a:off x="179511" y="1052736"/>
            <a:ext cx="8793587" cy="4801314"/>
          </a:xfrm>
          <a:prstGeom prst="rect">
            <a:avLst/>
          </a:prstGeom>
        </p:spPr>
        <p:txBody>
          <a:bodyPr wrap="square">
            <a:spAutoFit/>
          </a:bodyPr>
          <a:lstStyle/>
          <a:p>
            <a:pPr indent="361950" algn="just"/>
            <a:r>
              <a:rPr lang="ru-RU" b="1" u="sng" dirty="0" smtClean="0">
                <a:latin typeface="Times New Roman" pitchFamily="18" charset="0"/>
                <a:cs typeface="Times New Roman" pitchFamily="18" charset="0"/>
              </a:rPr>
              <a:t>Цитологическое исследование </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признанный метод </a:t>
            </a:r>
            <a:r>
              <a:rPr lang="ru-RU" dirty="0" smtClean="0">
                <a:latin typeface="Times New Roman" pitchFamily="18" charset="0"/>
                <a:cs typeface="Times New Roman" pitchFamily="18" charset="0"/>
              </a:rPr>
              <a:t>морфо-</a:t>
            </a:r>
          </a:p>
          <a:p>
            <a:pPr algn="just"/>
            <a:r>
              <a:rPr lang="ru-RU" dirty="0" smtClean="0">
                <a:latin typeface="Times New Roman" pitchFamily="18" charset="0"/>
                <a:cs typeface="Times New Roman" pitchFamily="18" charset="0"/>
              </a:rPr>
              <a:t>логической диагностики. Основан </a:t>
            </a:r>
            <a:r>
              <a:rPr lang="ru-RU" dirty="0">
                <a:latin typeface="Times New Roman" pitchFamily="18" charset="0"/>
                <a:cs typeface="Times New Roman" pitchFamily="18" charset="0"/>
              </a:rPr>
              <a:t>на изучении </a:t>
            </a:r>
            <a:r>
              <a:rPr lang="ru-RU" dirty="0" smtClean="0">
                <a:latin typeface="Times New Roman" pitchFamily="18" charset="0"/>
                <a:cs typeface="Times New Roman" pitchFamily="18" charset="0"/>
              </a:rPr>
              <a:t>мазков-</a:t>
            </a:r>
            <a:r>
              <a:rPr lang="ru-RU" dirty="0" err="1" smtClean="0">
                <a:latin typeface="Times New Roman" pitchFamily="18" charset="0"/>
                <a:cs typeface="Times New Roman" pitchFamily="18" charset="0"/>
              </a:rPr>
              <a:t>отпе</a:t>
            </a:r>
            <a:r>
              <a:rPr lang="ru-RU" dirty="0" smtClean="0">
                <a:latin typeface="Times New Roman" pitchFamily="18" charset="0"/>
                <a:cs typeface="Times New Roman" pitchFamily="18" charset="0"/>
              </a:rPr>
              <a:t>-</a:t>
            </a:r>
          </a:p>
          <a:p>
            <a:pPr algn="just"/>
            <a:r>
              <a:rPr lang="ru-RU" dirty="0" err="1" smtClean="0">
                <a:latin typeface="Times New Roman" pitchFamily="18" charset="0"/>
                <a:cs typeface="Times New Roman" pitchFamily="18" charset="0"/>
              </a:rPr>
              <a:t>чатков</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слизистой оболочки полости рта (десны). </a:t>
            </a:r>
            <a:r>
              <a:rPr lang="ru-RU" dirty="0" smtClean="0">
                <a:latin typeface="Times New Roman" pitchFamily="18" charset="0"/>
                <a:cs typeface="Times New Roman" pitchFamily="18" charset="0"/>
              </a:rPr>
              <a:t>Оценивается</a:t>
            </a:r>
          </a:p>
          <a:p>
            <a:pPr algn="just"/>
            <a:r>
              <a:rPr lang="ru-RU" dirty="0" smtClean="0">
                <a:latin typeface="Times New Roman" pitchFamily="18" charset="0"/>
                <a:cs typeface="Times New Roman" pitchFamily="18" charset="0"/>
              </a:rPr>
              <a:t>качественный </a:t>
            </a:r>
            <a:r>
              <a:rPr lang="ru-RU" dirty="0">
                <a:latin typeface="Times New Roman" pitchFamily="18" charset="0"/>
                <a:cs typeface="Times New Roman" pitchFamily="18" charset="0"/>
              </a:rPr>
              <a:t>и количественный состав клеток, особенности </a:t>
            </a:r>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их </a:t>
            </a:r>
            <a:r>
              <a:rPr lang="ru-RU" dirty="0">
                <a:latin typeface="Times New Roman" pitchFamily="18" charset="0"/>
                <a:cs typeface="Times New Roman" pitchFamily="18" charset="0"/>
              </a:rPr>
              <a:t>окраски. </a:t>
            </a:r>
            <a:endParaRPr lang="ru-RU" dirty="0" smtClean="0">
              <a:latin typeface="Times New Roman" pitchFamily="18" charset="0"/>
              <a:cs typeface="Times New Roman" pitchFamily="18" charset="0"/>
            </a:endParaRPr>
          </a:p>
          <a:p>
            <a:pPr indent="361950" algn="just"/>
            <a:r>
              <a:rPr lang="ru-RU" dirty="0" smtClean="0">
                <a:latin typeface="Times New Roman" pitchFamily="18" charset="0"/>
                <a:cs typeface="Times New Roman" pitchFamily="18" charset="0"/>
              </a:rPr>
              <a:t>Обращают </a:t>
            </a:r>
            <a:r>
              <a:rPr lang="ru-RU" dirty="0">
                <a:latin typeface="Times New Roman" pitchFamily="18" charset="0"/>
                <a:cs typeface="Times New Roman" pitchFamily="18" charset="0"/>
              </a:rPr>
              <a:t>внимание на такие параметры, как </a:t>
            </a:r>
            <a:r>
              <a:rPr lang="ru-RU" dirty="0" smtClean="0">
                <a:latin typeface="Times New Roman" pitchFamily="18" charset="0"/>
                <a:cs typeface="Times New Roman" pitchFamily="18" charset="0"/>
              </a:rPr>
              <a:t>окраска</a:t>
            </a:r>
          </a:p>
          <a:p>
            <a:pPr algn="just"/>
            <a:r>
              <a:rPr lang="ru-RU" dirty="0" smtClean="0">
                <a:latin typeface="Times New Roman" pitchFamily="18" charset="0"/>
                <a:cs typeface="Times New Roman" pitchFamily="18" charset="0"/>
              </a:rPr>
              <a:t>цитоплазмы </a:t>
            </a:r>
            <a:r>
              <a:rPr lang="ru-RU" dirty="0">
                <a:latin typeface="Times New Roman" pitchFamily="18" charset="0"/>
                <a:cs typeface="Times New Roman" pitchFamily="18" charset="0"/>
              </a:rPr>
              <a:t>(базофилия), дистрофические и некротические </a:t>
            </a:r>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изменения</a:t>
            </a:r>
            <a:r>
              <a:rPr lang="ru-RU" dirty="0">
                <a:latin typeface="Times New Roman" pitchFamily="18" charset="0"/>
                <a:cs typeface="Times New Roman" pitchFamily="18" charset="0"/>
              </a:rPr>
              <a:t>, фагоцитоз, наличие микробов, агрегация (</a:t>
            </a:r>
            <a:r>
              <a:rPr lang="ru-RU" dirty="0" smtClean="0">
                <a:latin typeface="Times New Roman" pitchFamily="18" charset="0"/>
                <a:cs typeface="Times New Roman" pitchFamily="18" charset="0"/>
              </a:rPr>
              <a:t>слипа-</a:t>
            </a:r>
          </a:p>
          <a:p>
            <a:r>
              <a:rPr lang="ru-RU" dirty="0" err="1" smtClean="0">
                <a:latin typeface="Times New Roman" pitchFamily="18" charset="0"/>
                <a:cs typeface="Times New Roman" pitchFamily="18" charset="0"/>
              </a:rPr>
              <a:t>ние</a:t>
            </a:r>
            <a:r>
              <a:rPr lang="ru-RU" dirty="0">
                <a:latin typeface="Times New Roman" pitchFamily="18" charset="0"/>
                <a:cs typeface="Times New Roman" pitchFamily="18" charset="0"/>
              </a:rPr>
              <a:t>) клеток и др. Количественные и качественные изменения </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клеток </a:t>
            </a:r>
            <a:r>
              <a:rPr lang="ru-RU" dirty="0">
                <a:latin typeface="Times New Roman" pitchFamily="18" charset="0"/>
                <a:cs typeface="Times New Roman" pitchFamily="18" charset="0"/>
              </a:rPr>
              <a:t>позволяют судить о развитии воспаления, его активности, направлении развития патологического процесса. По выявленным изменениям можно судить о качественных и количественных изменениях в слизистой оболочке, активность воспаления, степень деструкции тканей, а также отслеживать изменения в динамике</a:t>
            </a:r>
            <a:r>
              <a:rPr lang="ru-RU" dirty="0" smtClean="0">
                <a:latin typeface="Times New Roman" pitchFamily="18" charset="0"/>
                <a:cs typeface="Times New Roman" pitchFamily="18" charset="0"/>
              </a:rPr>
              <a:t>.</a:t>
            </a:r>
            <a:r>
              <a:rPr lang="ru-RU" dirty="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indent="361950" algn="just"/>
            <a:r>
              <a:rPr lang="ru-RU" dirty="0" smtClean="0">
                <a:latin typeface="Times New Roman" pitchFamily="18" charset="0"/>
                <a:cs typeface="Times New Roman" pitchFamily="18" charset="0"/>
              </a:rPr>
              <a:t>Цитологический </a:t>
            </a:r>
            <a:r>
              <a:rPr lang="ru-RU" dirty="0">
                <a:latin typeface="Times New Roman" pitchFamily="18" charset="0"/>
                <a:cs typeface="Times New Roman" pitchFamily="18" charset="0"/>
              </a:rPr>
              <a:t>диагноз является равноценным гистологическому основанием к выбору метода лечения Точность цитологической диагностики приближается к результатам гистологического исследования или превосходит их </a:t>
            </a:r>
          </a:p>
          <a:p>
            <a:pPr indent="361950" algn="just"/>
            <a:endParaRPr lang="ru-RU" dirty="0">
              <a:latin typeface="Times New Roman" pitchFamily="18" charset="0"/>
              <a:cs typeface="Times New Roman" pitchFamily="18" charset="0"/>
            </a:endParaRPr>
          </a:p>
        </p:txBody>
      </p:sp>
      <p:pic>
        <p:nvPicPr>
          <p:cNvPr id="13314" name="Picture 2" descr="Результаты поиска изображений для запроса &quot;Цитологический метод&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3479" y="1149137"/>
            <a:ext cx="2439619"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593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686800" cy="838200"/>
          </a:xfrm>
        </p:spPr>
        <p:txBody>
          <a:bodyPr>
            <a:noAutofit/>
          </a:bodyPr>
          <a:lstStyle/>
          <a:p>
            <a:r>
              <a:rPr lang="ru-RU" b="1" dirty="0" smtClean="0">
                <a:latin typeface="Times New Roman" pitchFamily="18" charset="0"/>
                <a:cs typeface="Times New Roman" pitchFamily="18" charset="0"/>
              </a:rPr>
              <a:t>Лабораторные </a:t>
            </a:r>
            <a:r>
              <a:rPr lang="ru-RU" b="1" dirty="0">
                <a:latin typeface="Times New Roman" pitchFamily="18" charset="0"/>
                <a:cs typeface="Times New Roman" pitchFamily="18" charset="0"/>
              </a:rPr>
              <a:t>методы </a:t>
            </a:r>
            <a:r>
              <a:rPr lang="ru-RU" b="1" dirty="0" smtClean="0">
                <a:latin typeface="Times New Roman" pitchFamily="18" charset="0"/>
                <a:cs typeface="Times New Roman" pitchFamily="18" charset="0"/>
              </a:rPr>
              <a:t>исследования </a:t>
            </a:r>
            <a:endParaRPr lang="ru-RU" b="1" dirty="0">
              <a:latin typeface="Times New Roman" pitchFamily="18" charset="0"/>
              <a:cs typeface="Times New Roman" pitchFamily="18" charset="0"/>
            </a:endParaRPr>
          </a:p>
        </p:txBody>
      </p:sp>
      <p:sp>
        <p:nvSpPr>
          <p:cNvPr id="5" name="Прямоугольник 4"/>
          <p:cNvSpPr/>
          <p:nvPr/>
        </p:nvSpPr>
        <p:spPr>
          <a:xfrm>
            <a:off x="200338" y="1268760"/>
            <a:ext cx="8784976" cy="2585323"/>
          </a:xfrm>
          <a:prstGeom prst="rect">
            <a:avLst/>
          </a:prstGeom>
        </p:spPr>
        <p:txBody>
          <a:bodyPr wrap="square">
            <a:spAutoFit/>
          </a:bodyPr>
          <a:lstStyle/>
          <a:p>
            <a:pPr indent="361950"/>
            <a:r>
              <a:rPr lang="ru-RU" b="1" u="sng" dirty="0" smtClean="0">
                <a:latin typeface="Times New Roman" pitchFamily="18" charset="0"/>
                <a:cs typeface="Times New Roman" pitchFamily="18" charset="0"/>
              </a:rPr>
              <a:t>Микробиологический метод исследований </a:t>
            </a:r>
          </a:p>
          <a:p>
            <a:pPr indent="361950" algn="just"/>
            <a:r>
              <a:rPr lang="ru-RU" dirty="0" smtClean="0">
                <a:latin typeface="Times New Roman" pitchFamily="18" charset="0"/>
                <a:cs typeface="Times New Roman" pitchFamily="18" charset="0"/>
              </a:rPr>
              <a:t>«Золотой </a:t>
            </a:r>
            <a:r>
              <a:rPr lang="ru-RU" dirty="0">
                <a:latin typeface="Times New Roman" pitchFamily="18" charset="0"/>
                <a:cs typeface="Times New Roman" pitchFamily="18" charset="0"/>
              </a:rPr>
              <a:t>стандарт» микробиологической диагностики, так как результаты микробиологических исследований позволяют точно установить факт наличия возбудителя в исследуемом материале. </a:t>
            </a:r>
            <a:endParaRPr lang="ru-RU" dirty="0" smtClean="0">
              <a:latin typeface="Times New Roman" pitchFamily="18" charset="0"/>
              <a:cs typeface="Times New Roman" pitchFamily="18" charset="0"/>
            </a:endParaRPr>
          </a:p>
          <a:p>
            <a:pPr indent="361950" algn="just"/>
            <a:r>
              <a:rPr lang="ru-RU" i="1" dirty="0" smtClean="0">
                <a:latin typeface="Times New Roman" pitchFamily="18" charset="0"/>
                <a:cs typeface="Times New Roman" pitchFamily="18" charset="0"/>
              </a:rPr>
              <a:t>Задачи </a:t>
            </a:r>
            <a:r>
              <a:rPr lang="ru-RU" i="1" dirty="0">
                <a:latin typeface="Times New Roman" pitchFamily="18" charset="0"/>
                <a:cs typeface="Times New Roman" pitchFamily="18" charset="0"/>
              </a:rPr>
              <a:t>микробиологических исследований </a:t>
            </a:r>
            <a:endParaRPr lang="ru-RU" i="1" dirty="0" smtClean="0">
              <a:latin typeface="Times New Roman" pitchFamily="18" charset="0"/>
              <a:cs typeface="Times New Roman" pitchFamily="18" charset="0"/>
            </a:endParaRPr>
          </a:p>
          <a:p>
            <a:pPr marL="285750" indent="-285750" algn="just">
              <a:buFont typeface="Wingdings" pitchFamily="2" charset="2"/>
              <a:buChar char="§"/>
            </a:pPr>
            <a:r>
              <a:rPr lang="ru-RU" dirty="0" smtClean="0">
                <a:latin typeface="Times New Roman" pitchFamily="18" charset="0"/>
                <a:cs typeface="Times New Roman" pitchFamily="18" charset="0"/>
              </a:rPr>
              <a:t>идентифицировать </a:t>
            </a:r>
            <a:r>
              <a:rPr lang="ru-RU" dirty="0">
                <a:latin typeface="Times New Roman" pitchFamily="18" charset="0"/>
                <a:cs typeface="Times New Roman" pitchFamily="18" charset="0"/>
              </a:rPr>
              <a:t>микроорганизмы в исследуемом материале, </a:t>
            </a:r>
            <a:endParaRPr lang="ru-RU" dirty="0" smtClean="0">
              <a:latin typeface="Times New Roman" pitchFamily="18" charset="0"/>
              <a:cs typeface="Times New Roman" pitchFamily="18" charset="0"/>
            </a:endParaRPr>
          </a:p>
          <a:p>
            <a:pPr marL="285750" indent="-285750" algn="just">
              <a:buFont typeface="Wingdings" pitchFamily="2" charset="2"/>
              <a:buChar char="§"/>
            </a:pPr>
            <a:r>
              <a:rPr lang="ru-RU" dirty="0" smtClean="0">
                <a:latin typeface="Times New Roman" pitchFamily="18" charset="0"/>
                <a:cs typeface="Times New Roman" pitchFamily="18" charset="0"/>
              </a:rPr>
              <a:t>определить </a:t>
            </a:r>
            <a:r>
              <a:rPr lang="ru-RU" dirty="0">
                <a:latin typeface="Times New Roman" pitchFamily="18" charset="0"/>
                <a:cs typeface="Times New Roman" pitchFamily="18" charset="0"/>
              </a:rPr>
              <a:t>их видовую принадлежность по морфологическим, биохимическим, </a:t>
            </a:r>
            <a:r>
              <a:rPr lang="ru-RU" dirty="0" err="1">
                <a:latin typeface="Times New Roman" pitchFamily="18" charset="0"/>
                <a:cs typeface="Times New Roman" pitchFamily="18" charset="0"/>
              </a:rPr>
              <a:t>токсигенным</a:t>
            </a:r>
            <a:r>
              <a:rPr lang="ru-RU" dirty="0">
                <a:latin typeface="Times New Roman" pitchFamily="18" charset="0"/>
                <a:cs typeface="Times New Roman" pitchFamily="18" charset="0"/>
              </a:rPr>
              <a:t> и антигенным свойствам </a:t>
            </a:r>
            <a:endParaRPr lang="ru-RU" dirty="0" smtClean="0">
              <a:latin typeface="Times New Roman" pitchFamily="18" charset="0"/>
              <a:cs typeface="Times New Roman" pitchFamily="18" charset="0"/>
            </a:endParaRPr>
          </a:p>
          <a:p>
            <a:pPr marL="285750" indent="-285750" algn="just">
              <a:buFont typeface="Wingdings" pitchFamily="2" charset="2"/>
              <a:buChar char="§"/>
            </a:pPr>
            <a:r>
              <a:rPr lang="ru-RU" dirty="0" smtClean="0">
                <a:latin typeface="Times New Roman" pitchFamily="18" charset="0"/>
                <a:cs typeface="Times New Roman" pitchFamily="18" charset="0"/>
              </a:rPr>
              <a:t>установить </a:t>
            </a:r>
            <a:r>
              <a:rPr lang="ru-RU" dirty="0">
                <a:latin typeface="Times New Roman" pitchFamily="18" charset="0"/>
                <a:cs typeface="Times New Roman" pitchFamily="18" charset="0"/>
              </a:rPr>
              <a:t>чувствительность к антимикробным препаратам. </a:t>
            </a:r>
            <a:endParaRPr lang="ru-RU" dirty="0">
              <a:latin typeface="Times New Roman" pitchFamily="18" charset="0"/>
              <a:cs typeface="Times New Roman" pitchFamily="18" charset="0"/>
            </a:endParaRPr>
          </a:p>
        </p:txBody>
      </p:sp>
      <p:pic>
        <p:nvPicPr>
          <p:cNvPr id="15362" name="Picture 2" descr="Результаты поиска изображений для запроса &quot;Микробиологические методы&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4077072"/>
            <a:ext cx="3721596" cy="2481064"/>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Результаты поиска изображений для запроса &quot;Микробиологические методы&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077072"/>
            <a:ext cx="3721596" cy="2481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990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686800" cy="838200"/>
          </a:xfrm>
        </p:spPr>
        <p:txBody>
          <a:bodyPr>
            <a:noAutofit/>
          </a:bodyPr>
          <a:lstStyle/>
          <a:p>
            <a:r>
              <a:rPr lang="ru-RU" b="1" dirty="0" smtClean="0">
                <a:latin typeface="Times New Roman" pitchFamily="18" charset="0"/>
                <a:cs typeface="Times New Roman" pitchFamily="18" charset="0"/>
              </a:rPr>
              <a:t>Лабораторные </a:t>
            </a:r>
            <a:r>
              <a:rPr lang="ru-RU" b="1" dirty="0">
                <a:latin typeface="Times New Roman" pitchFamily="18" charset="0"/>
                <a:cs typeface="Times New Roman" pitchFamily="18" charset="0"/>
              </a:rPr>
              <a:t>методы </a:t>
            </a:r>
            <a:r>
              <a:rPr lang="ru-RU" b="1" dirty="0" smtClean="0">
                <a:latin typeface="Times New Roman" pitchFamily="18" charset="0"/>
                <a:cs typeface="Times New Roman" pitchFamily="18" charset="0"/>
              </a:rPr>
              <a:t>исследования </a:t>
            </a:r>
            <a:endParaRPr lang="ru-RU" b="1" dirty="0">
              <a:latin typeface="Times New Roman" pitchFamily="18" charset="0"/>
              <a:cs typeface="Times New Roman" pitchFamily="18" charset="0"/>
            </a:endParaRPr>
          </a:p>
        </p:txBody>
      </p:sp>
      <p:sp>
        <p:nvSpPr>
          <p:cNvPr id="3" name="Прямоугольник 2"/>
          <p:cNvSpPr/>
          <p:nvPr/>
        </p:nvSpPr>
        <p:spPr>
          <a:xfrm>
            <a:off x="251520" y="1052736"/>
            <a:ext cx="8712968" cy="3693319"/>
          </a:xfrm>
          <a:prstGeom prst="rect">
            <a:avLst/>
          </a:prstGeom>
        </p:spPr>
        <p:txBody>
          <a:bodyPr wrap="square">
            <a:spAutoFit/>
          </a:bodyPr>
          <a:lstStyle/>
          <a:p>
            <a:pPr indent="361950" algn="just"/>
            <a:r>
              <a:rPr lang="ru-RU" b="1" u="sng" dirty="0">
                <a:latin typeface="Times New Roman" pitchFamily="18" charset="0"/>
                <a:cs typeface="Times New Roman" pitchFamily="18" charset="0"/>
              </a:rPr>
              <a:t>Иммунодиагностика</a:t>
            </a:r>
            <a:r>
              <a:rPr lang="ru-RU" dirty="0">
                <a:latin typeface="Times New Roman" pitchFamily="18" charset="0"/>
                <a:cs typeface="Times New Roman" pitchFamily="18" charset="0"/>
              </a:rPr>
              <a:t> – применение иммунологических методов с целью диагностики заболеваний органов и систем. </a:t>
            </a:r>
            <a:endParaRPr lang="ru-RU" dirty="0" smtClean="0">
              <a:latin typeface="Times New Roman" pitchFamily="18" charset="0"/>
              <a:cs typeface="Times New Roman" pitchFamily="18" charset="0"/>
            </a:endParaRPr>
          </a:p>
          <a:p>
            <a:pPr indent="361950" algn="just"/>
            <a:r>
              <a:rPr lang="ru-RU" dirty="0" err="1" smtClean="0">
                <a:latin typeface="Times New Roman" pitchFamily="18" charset="0"/>
                <a:cs typeface="Times New Roman" pitchFamily="18" charset="0"/>
              </a:rPr>
              <a:t>Иммунофенотипирование</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лейкоцитов с целью диагностики лейкозов, диагностика инфекционных заболеваний по титру специфических антител и т.д</a:t>
            </a:r>
            <a:r>
              <a:rPr lang="ru-RU" dirty="0" smtClean="0">
                <a:latin typeface="Times New Roman" pitchFamily="18" charset="0"/>
                <a:cs typeface="Times New Roman" pitchFamily="18" charset="0"/>
              </a:rPr>
              <a:t>.</a:t>
            </a:r>
          </a:p>
          <a:p>
            <a:pPr indent="361950" algn="just"/>
            <a:r>
              <a:rPr lang="ru-RU" i="1" dirty="0" smtClean="0">
                <a:latin typeface="Times New Roman" pitchFamily="18" charset="0"/>
                <a:cs typeface="Times New Roman" pitchFamily="18" charset="0"/>
              </a:rPr>
              <a:t>Оценка иммунного статуса</a:t>
            </a:r>
            <a:r>
              <a:rPr lang="ru-RU" dirty="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indent="361950" algn="just"/>
            <a:r>
              <a:rPr lang="ru-RU" dirty="0" smtClean="0">
                <a:latin typeface="Times New Roman" pitchFamily="18" charset="0"/>
                <a:cs typeface="Times New Roman" pitchFamily="18" charset="0"/>
              </a:rPr>
              <a:t>Иммунный </a:t>
            </a:r>
            <a:r>
              <a:rPr lang="ru-RU" dirty="0">
                <a:latin typeface="Times New Roman" pitchFamily="18" charset="0"/>
                <a:cs typeface="Times New Roman" pitchFamily="18" charset="0"/>
              </a:rPr>
              <a:t>статус (</a:t>
            </a:r>
            <a:r>
              <a:rPr lang="ru-RU" dirty="0" err="1">
                <a:latin typeface="Times New Roman" pitchFamily="18" charset="0"/>
                <a:cs typeface="Times New Roman" pitchFamily="18" charset="0"/>
              </a:rPr>
              <a:t>иммунограмма</a:t>
            </a:r>
            <a:r>
              <a:rPr lang="ru-RU" dirty="0">
                <a:latin typeface="Times New Roman" pitchFamily="18" charset="0"/>
                <a:cs typeface="Times New Roman" pitchFamily="18" charset="0"/>
              </a:rPr>
              <a:t>) - комплекс лабораторных показателей, отражающих состояние различных звеньев системы иммунитета в момент исследования при данном процессе или заболевании. </a:t>
            </a:r>
            <a:endParaRPr lang="ru-RU" dirty="0" smtClean="0">
              <a:latin typeface="Times New Roman" pitchFamily="18" charset="0"/>
              <a:cs typeface="Times New Roman" pitchFamily="18" charset="0"/>
            </a:endParaRPr>
          </a:p>
          <a:p>
            <a:pPr indent="361950" algn="just"/>
            <a:r>
              <a:rPr lang="ru-RU" i="1" dirty="0" smtClean="0">
                <a:latin typeface="Times New Roman" pitchFamily="18" charset="0"/>
                <a:cs typeface="Times New Roman" pitchFamily="18" charset="0"/>
              </a:rPr>
              <a:t>Цель </a:t>
            </a:r>
            <a:r>
              <a:rPr lang="ru-RU" i="1" dirty="0">
                <a:latin typeface="Times New Roman" pitchFamily="18" charset="0"/>
                <a:cs typeface="Times New Roman" pitchFamily="18" charset="0"/>
              </a:rPr>
              <a:t>оценки иммунного статуса</a:t>
            </a:r>
            <a:r>
              <a:rPr lang="ru-RU" dirty="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indent="361950" algn="just"/>
            <a:r>
              <a:rPr lang="ru-RU" dirty="0" smtClean="0">
                <a:latin typeface="Times New Roman" pitchFamily="18" charset="0"/>
                <a:cs typeface="Times New Roman" pitchFamily="18" charset="0"/>
              </a:rPr>
              <a:t>1. Диагностика </a:t>
            </a:r>
            <a:r>
              <a:rPr lang="ru-RU" dirty="0">
                <a:latin typeface="Times New Roman" pitchFamily="18" charset="0"/>
                <a:cs typeface="Times New Roman" pitchFamily="18" charset="0"/>
              </a:rPr>
              <a:t>иммунодефицитов </a:t>
            </a:r>
            <a:endParaRPr lang="ru-RU" dirty="0" smtClean="0">
              <a:latin typeface="Times New Roman" pitchFamily="18" charset="0"/>
              <a:cs typeface="Times New Roman" pitchFamily="18" charset="0"/>
            </a:endParaRPr>
          </a:p>
          <a:p>
            <a:pPr indent="361950" algn="just"/>
            <a:r>
              <a:rPr lang="ru-RU" dirty="0" smtClean="0">
                <a:latin typeface="Times New Roman" pitchFamily="18" charset="0"/>
                <a:cs typeface="Times New Roman" pitchFamily="18" charset="0"/>
              </a:rPr>
              <a:t>2</a:t>
            </a:r>
            <a:r>
              <a:rPr lang="ru-RU" dirty="0">
                <a:latin typeface="Times New Roman" pitchFamily="18" charset="0"/>
                <a:cs typeface="Times New Roman" pitchFamily="18" charset="0"/>
              </a:rPr>
              <a:t>. Прогноз течения иммунопатологических состояний (стойкость ремиссии, вероятность рецидива, полнота выздоровления, необходимость </a:t>
            </a:r>
            <a:r>
              <a:rPr lang="ru-RU" dirty="0" err="1">
                <a:latin typeface="Times New Roman" pitchFamily="18" charset="0"/>
                <a:cs typeface="Times New Roman" pitchFamily="18" charset="0"/>
              </a:rPr>
              <a:t>иммунокорригирующей</a:t>
            </a:r>
            <a:r>
              <a:rPr lang="ru-RU" dirty="0">
                <a:latin typeface="Times New Roman" pitchFamily="18" charset="0"/>
                <a:cs typeface="Times New Roman" pitchFamily="18" charset="0"/>
              </a:rPr>
              <a:t> терапии, оценка эффективности терапии и т.д.). </a:t>
            </a:r>
          </a:p>
        </p:txBody>
      </p:sp>
      <p:pic>
        <p:nvPicPr>
          <p:cNvPr id="17410" name="Picture 2" descr="Результаты поиска изображений для запроса &quot;Иммунодиагностика&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4746054"/>
            <a:ext cx="2585087" cy="1938815"/>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Результаты поиска изображений для запроса &quot;Иммунодиагностика&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4746054"/>
            <a:ext cx="2941527" cy="1934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266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686800" cy="838200"/>
          </a:xfrm>
        </p:spPr>
        <p:txBody>
          <a:bodyPr>
            <a:noAutofit/>
          </a:bodyPr>
          <a:lstStyle/>
          <a:p>
            <a:r>
              <a:rPr lang="ru-RU" b="1" dirty="0" smtClean="0">
                <a:latin typeface="Times New Roman" pitchFamily="18" charset="0"/>
                <a:cs typeface="Times New Roman" pitchFamily="18" charset="0"/>
              </a:rPr>
              <a:t>Лабораторные </a:t>
            </a:r>
            <a:r>
              <a:rPr lang="ru-RU" b="1" dirty="0">
                <a:latin typeface="Times New Roman" pitchFamily="18" charset="0"/>
                <a:cs typeface="Times New Roman" pitchFamily="18" charset="0"/>
              </a:rPr>
              <a:t>методы </a:t>
            </a:r>
            <a:r>
              <a:rPr lang="ru-RU" b="1" dirty="0" smtClean="0">
                <a:latin typeface="Times New Roman" pitchFamily="18" charset="0"/>
                <a:cs typeface="Times New Roman" pitchFamily="18" charset="0"/>
              </a:rPr>
              <a:t>исследования </a:t>
            </a:r>
            <a:endParaRPr lang="ru-RU" b="1" dirty="0">
              <a:latin typeface="Times New Roman" pitchFamily="18" charset="0"/>
              <a:cs typeface="Times New Roman" pitchFamily="18" charset="0"/>
            </a:endParaRPr>
          </a:p>
        </p:txBody>
      </p:sp>
      <p:pic>
        <p:nvPicPr>
          <p:cNvPr id="16386" name="Picture 2" descr="Результаты поиска изображений для запроса &quot;Биохимическое исследование крови и мочи&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1100587"/>
            <a:ext cx="5191125" cy="572452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94088" y="1008194"/>
            <a:ext cx="3744416" cy="5909310"/>
          </a:xfrm>
          <a:prstGeom prst="rect">
            <a:avLst/>
          </a:prstGeom>
        </p:spPr>
        <p:txBody>
          <a:bodyPr wrap="square">
            <a:spAutoFit/>
          </a:bodyPr>
          <a:lstStyle/>
          <a:p>
            <a:pPr indent="361950" algn="just"/>
            <a:r>
              <a:rPr lang="ru-RU" b="1" u="sng" dirty="0" err="1">
                <a:latin typeface="Times New Roman" pitchFamily="18" charset="0"/>
                <a:cs typeface="Times New Roman" pitchFamily="18" charset="0"/>
              </a:rPr>
              <a:t>Биохими́ческий</a:t>
            </a:r>
            <a:r>
              <a:rPr lang="ru-RU" b="1" u="sng" dirty="0">
                <a:latin typeface="Times New Roman" pitchFamily="18" charset="0"/>
                <a:cs typeface="Times New Roman" pitchFamily="18" charset="0"/>
              </a:rPr>
              <a:t> </a:t>
            </a:r>
            <a:r>
              <a:rPr lang="ru-RU" b="1" u="sng" dirty="0" err="1">
                <a:latin typeface="Times New Roman" pitchFamily="18" charset="0"/>
                <a:cs typeface="Times New Roman" pitchFamily="18" charset="0"/>
              </a:rPr>
              <a:t>ана́лиз</a:t>
            </a:r>
            <a:r>
              <a:rPr lang="ru-RU" b="1" u="sng" dirty="0">
                <a:latin typeface="Times New Roman" pitchFamily="18" charset="0"/>
                <a:cs typeface="Times New Roman" pitchFamily="18" charset="0"/>
              </a:rPr>
              <a:t> </a:t>
            </a:r>
            <a:r>
              <a:rPr lang="ru-RU" b="1" u="sng" dirty="0" err="1">
                <a:latin typeface="Times New Roman" pitchFamily="18" charset="0"/>
                <a:cs typeface="Times New Roman" pitchFamily="18" charset="0"/>
              </a:rPr>
              <a:t>кро́ви</a:t>
            </a:r>
            <a:r>
              <a:rPr lang="ru-RU" dirty="0">
                <a:latin typeface="Times New Roman" pitchFamily="18" charset="0"/>
                <a:cs typeface="Times New Roman" pitchFamily="18" charset="0"/>
              </a:rPr>
              <a:t> — лабораторный метод исследования, использующийся в медицине, по результатам которого можно судить о функциональном состоянии </a:t>
            </a:r>
            <a:r>
              <a:rPr lang="ru-RU" dirty="0" err="1" smtClean="0">
                <a:latin typeface="Times New Roman" pitchFamily="18" charset="0"/>
                <a:cs typeface="Times New Roman" pitchFamily="18" charset="0"/>
              </a:rPr>
              <a:t>орга</a:t>
            </a:r>
            <a:r>
              <a:rPr lang="ru-RU" dirty="0" smtClean="0">
                <a:latin typeface="Times New Roman" pitchFamily="18" charset="0"/>
                <a:cs typeface="Times New Roman" pitchFamily="18" charset="0"/>
              </a:rPr>
              <a:t>-нов </a:t>
            </a:r>
            <a:r>
              <a:rPr lang="ru-RU" dirty="0">
                <a:latin typeface="Times New Roman" pitchFamily="18" charset="0"/>
                <a:cs typeface="Times New Roman" pitchFamily="18" charset="0"/>
              </a:rPr>
              <a:t>и систем организма человека. </a:t>
            </a:r>
            <a:endParaRPr lang="ru-RU" dirty="0" smtClean="0">
              <a:latin typeface="Times New Roman" pitchFamily="18" charset="0"/>
              <a:cs typeface="Times New Roman" pitchFamily="18" charset="0"/>
            </a:endParaRPr>
          </a:p>
          <a:p>
            <a:pPr indent="361950" algn="just"/>
            <a:r>
              <a:rPr lang="ru-RU" dirty="0" smtClean="0">
                <a:latin typeface="Times New Roman" pitchFamily="18" charset="0"/>
                <a:cs typeface="Times New Roman" pitchFamily="18" charset="0"/>
              </a:rPr>
              <a:t>Он </a:t>
            </a:r>
            <a:r>
              <a:rPr lang="ru-RU" dirty="0">
                <a:latin typeface="Times New Roman" pitchFamily="18" charset="0"/>
                <a:cs typeface="Times New Roman" pitchFamily="18" charset="0"/>
              </a:rPr>
              <a:t>позволяет определить уровень тех или иных гормонов, что является косвенным показателем функций печени, почек, активных воспалительных процессов, ревматического процесса, а также иных заболеваний. </a:t>
            </a:r>
            <a:endParaRPr lang="ru-RU" dirty="0" smtClean="0">
              <a:latin typeface="Times New Roman" pitchFamily="18" charset="0"/>
              <a:cs typeface="Times New Roman" pitchFamily="18" charset="0"/>
            </a:endParaRPr>
          </a:p>
          <a:p>
            <a:pPr indent="361950" algn="just"/>
            <a:r>
              <a:rPr lang="ru-RU" dirty="0" smtClean="0">
                <a:latin typeface="Times New Roman" pitchFamily="18" charset="0"/>
                <a:cs typeface="Times New Roman" pitchFamily="18" charset="0"/>
              </a:rPr>
              <a:t>Биохимический </a:t>
            </a:r>
            <a:r>
              <a:rPr lang="ru-RU" dirty="0">
                <a:latin typeface="Times New Roman" pitchFamily="18" charset="0"/>
                <a:cs typeface="Times New Roman" pitchFamily="18" charset="0"/>
              </a:rPr>
              <a:t>анализ является вспомогательным диагностическим методом постановки диагноза, позволяет уточнить назначенное лечение и либо скорректировать его, а также определить стадию заболевания.</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579913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686800" cy="838200"/>
          </a:xfrm>
        </p:spPr>
        <p:txBody>
          <a:bodyPr>
            <a:noAutofit/>
          </a:bodyPr>
          <a:lstStyle/>
          <a:p>
            <a:r>
              <a:rPr lang="ru-RU" b="1" dirty="0" smtClean="0">
                <a:latin typeface="Times New Roman" pitchFamily="18" charset="0"/>
                <a:cs typeface="Times New Roman" pitchFamily="18" charset="0"/>
              </a:rPr>
              <a:t>Лабораторные </a:t>
            </a:r>
            <a:r>
              <a:rPr lang="ru-RU" b="1" dirty="0">
                <a:latin typeface="Times New Roman" pitchFamily="18" charset="0"/>
                <a:cs typeface="Times New Roman" pitchFamily="18" charset="0"/>
              </a:rPr>
              <a:t>методы </a:t>
            </a:r>
            <a:r>
              <a:rPr lang="ru-RU" b="1" dirty="0" smtClean="0">
                <a:latin typeface="Times New Roman" pitchFamily="18" charset="0"/>
                <a:cs typeface="Times New Roman" pitchFamily="18" charset="0"/>
              </a:rPr>
              <a:t>исследования </a:t>
            </a:r>
            <a:endParaRPr lang="ru-RU" b="1" dirty="0">
              <a:latin typeface="Times New Roman" pitchFamily="18" charset="0"/>
              <a:cs typeface="Times New Roman" pitchFamily="18" charset="0"/>
            </a:endParaRPr>
          </a:p>
        </p:txBody>
      </p:sp>
      <p:pic>
        <p:nvPicPr>
          <p:cNvPr id="19458" name="Picture 2" descr="Результаты поиска изображений для запроса &quot;АНАЛИЗ мочи&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136106"/>
            <a:ext cx="4188718" cy="569487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86408" y="1112722"/>
            <a:ext cx="4572000" cy="5355312"/>
          </a:xfrm>
          <a:prstGeom prst="rect">
            <a:avLst/>
          </a:prstGeom>
        </p:spPr>
        <p:txBody>
          <a:bodyPr>
            <a:spAutoFit/>
          </a:bodyPr>
          <a:lstStyle/>
          <a:p>
            <a:pPr indent="361950" algn="just"/>
            <a:r>
              <a:rPr lang="ru-RU" b="1" dirty="0">
                <a:latin typeface="Times New Roman" pitchFamily="18" charset="0"/>
                <a:cs typeface="Times New Roman" pitchFamily="18" charset="0"/>
                <a:hlinkClick r:id="rId4"/>
              </a:rPr>
              <a:t>Общий анализ мочи</a:t>
            </a:r>
            <a:r>
              <a:rPr lang="ru-RU" dirty="0">
                <a:latin typeface="Times New Roman" pitchFamily="18" charset="0"/>
                <a:cs typeface="Times New Roman" pitchFamily="18" charset="0"/>
              </a:rPr>
              <a:t> (клинический анализ мочи) – лабораторное исследование, позволяющее оценить физико-химические </a:t>
            </a:r>
            <a:r>
              <a:rPr lang="ru-RU" spc="-20" dirty="0">
                <a:latin typeface="Times New Roman" pitchFamily="18" charset="0"/>
                <a:cs typeface="Times New Roman" pitchFamily="18" charset="0"/>
              </a:rPr>
              <a:t>характеристики </a:t>
            </a:r>
            <a:r>
              <a:rPr lang="ru-RU" spc="-20" dirty="0" smtClean="0">
                <a:latin typeface="Times New Roman" pitchFamily="18" charset="0"/>
                <a:cs typeface="Times New Roman" pitchFamily="18" charset="0"/>
              </a:rPr>
              <a:t>мочи и микроскопию</a:t>
            </a:r>
            <a:r>
              <a:rPr lang="ru-RU" spc="-20" dirty="0">
                <a:latin typeface="Times New Roman" pitchFamily="18" charset="0"/>
                <a:cs typeface="Times New Roman" pitchFamily="18" charset="0"/>
              </a:rPr>
              <a:t> осадка</a:t>
            </a:r>
            <a:r>
              <a:rPr lang="ru-RU" dirty="0">
                <a:latin typeface="Times New Roman" pitchFamily="18" charset="0"/>
                <a:cs typeface="Times New Roman" pitchFamily="18" charset="0"/>
              </a:rPr>
              <a:t>.</a:t>
            </a:r>
          </a:p>
          <a:p>
            <a:pPr indent="361950" algn="just"/>
            <a:r>
              <a:rPr lang="ru-RU" i="1" dirty="0" smtClean="0">
                <a:latin typeface="Times New Roman" pitchFamily="18" charset="0"/>
                <a:cs typeface="Times New Roman" pitchFamily="18" charset="0"/>
              </a:rPr>
              <a:t>Показания </a:t>
            </a:r>
            <a:r>
              <a:rPr lang="ru-RU" i="1" dirty="0">
                <a:latin typeface="Times New Roman" pitchFamily="18" charset="0"/>
                <a:cs typeface="Times New Roman" pitchFamily="18" charset="0"/>
              </a:rPr>
              <a:t>для проведения общего анализа </a:t>
            </a:r>
            <a:r>
              <a:rPr lang="ru-RU" i="1" dirty="0" smtClean="0">
                <a:latin typeface="Times New Roman" pitchFamily="18" charset="0"/>
                <a:cs typeface="Times New Roman" pitchFamily="18" charset="0"/>
              </a:rPr>
              <a:t>мочи:</a:t>
            </a:r>
            <a:endParaRPr lang="ru-RU" i="1" dirty="0">
              <a:latin typeface="Times New Roman" pitchFamily="18" charset="0"/>
              <a:cs typeface="Times New Roman" pitchFamily="18" charset="0"/>
            </a:endParaRPr>
          </a:p>
          <a:p>
            <a:pPr marL="285750" indent="-285750" algn="just">
              <a:buFont typeface="Arial" pitchFamily="34" charset="0"/>
              <a:buChar char="•"/>
            </a:pPr>
            <a:r>
              <a:rPr lang="ru-RU" dirty="0">
                <a:latin typeface="Times New Roman" pitchFamily="18" charset="0"/>
                <a:cs typeface="Times New Roman" pitchFamily="18" charset="0"/>
              </a:rPr>
              <a:t>обязательное исследование, которое проводят всем больным независимо от предполагаемого диагноза;</a:t>
            </a:r>
          </a:p>
          <a:p>
            <a:pPr marL="285750" indent="-285750" algn="just">
              <a:buFont typeface="Arial" pitchFamily="34" charset="0"/>
              <a:buChar char="•"/>
            </a:pPr>
            <a:r>
              <a:rPr lang="ru-RU" dirty="0">
                <a:latin typeface="Times New Roman" pitchFamily="18" charset="0"/>
                <a:cs typeface="Times New Roman" pitchFamily="18" charset="0"/>
              </a:rPr>
              <a:t>заболевания почек и мочевыводящих путей;</a:t>
            </a:r>
          </a:p>
          <a:p>
            <a:pPr marL="285750" indent="-285750" algn="just">
              <a:buFont typeface="Arial" pitchFamily="34" charset="0"/>
              <a:buChar char="•"/>
            </a:pPr>
            <a:r>
              <a:rPr lang="ru-RU" dirty="0">
                <a:latin typeface="Times New Roman" pitchFamily="18" charset="0"/>
                <a:cs typeface="Times New Roman" pitchFamily="18" charset="0"/>
              </a:rPr>
              <a:t>ежегодное профилактическое обследование;</a:t>
            </a:r>
          </a:p>
          <a:p>
            <a:pPr marL="285750" indent="-285750" algn="just">
              <a:buFont typeface="Arial" pitchFamily="34" charset="0"/>
              <a:buChar char="•"/>
            </a:pPr>
            <a:r>
              <a:rPr lang="ru-RU" dirty="0">
                <a:latin typeface="Times New Roman" pitchFamily="18" charset="0"/>
                <a:cs typeface="Times New Roman" pitchFamily="18" charset="0"/>
              </a:rPr>
              <a:t>оценка течения заболевания и эффективности проводимого лечения;</a:t>
            </a:r>
          </a:p>
          <a:p>
            <a:pPr marL="285750" indent="-285750" algn="just">
              <a:buFont typeface="Arial" pitchFamily="34" charset="0"/>
              <a:buChar char="•"/>
            </a:pPr>
            <a:r>
              <a:rPr lang="ru-RU" dirty="0">
                <a:latin typeface="Times New Roman" pitchFamily="18" charset="0"/>
                <a:cs typeface="Times New Roman" pitchFamily="18" charset="0"/>
              </a:rPr>
              <a:t>лицам, перенесшим стрептококковую </a:t>
            </a:r>
            <a:r>
              <a:rPr lang="ru-RU" dirty="0">
                <a:latin typeface="Times New Roman" pitchFamily="18" charset="0"/>
                <a:cs typeface="Times New Roman" pitchFamily="18" charset="0"/>
                <a:hlinkClick r:id="rId5"/>
              </a:rPr>
              <a:t>инфекцию</a:t>
            </a:r>
            <a:r>
              <a:rPr lang="ru-RU" dirty="0">
                <a:latin typeface="Times New Roman" pitchFamily="18" charset="0"/>
                <a:cs typeface="Times New Roman" pitchFamily="18" charset="0"/>
              </a:rPr>
              <a:t> (</a:t>
            </a:r>
            <a:r>
              <a:rPr lang="ru-RU" dirty="0">
                <a:latin typeface="Times New Roman" pitchFamily="18" charset="0"/>
                <a:cs typeface="Times New Roman" pitchFamily="18" charset="0"/>
                <a:hlinkClick r:id="rId6"/>
              </a:rPr>
              <a:t>ангина</a:t>
            </a:r>
            <a:r>
              <a:rPr lang="ru-RU" dirty="0">
                <a:latin typeface="Times New Roman" pitchFamily="18" charset="0"/>
                <a:cs typeface="Times New Roman" pitchFamily="18" charset="0"/>
              </a:rPr>
              <a:t>, </a:t>
            </a:r>
            <a:r>
              <a:rPr lang="ru-RU" dirty="0">
                <a:latin typeface="Times New Roman" pitchFamily="18" charset="0"/>
                <a:cs typeface="Times New Roman" pitchFamily="18" charset="0"/>
                <a:hlinkClick r:id="rId7"/>
              </a:rPr>
              <a:t>скарлатина</a:t>
            </a:r>
            <a:r>
              <a:rPr lang="ru-RU" dirty="0">
                <a:latin typeface="Times New Roman" pitchFamily="18" charset="0"/>
                <a:cs typeface="Times New Roman" pitchFamily="18" charset="0"/>
              </a:rPr>
              <a:t>) рекомендуется сдать анализ мочи через 1—2 недели после выздоровления.</a:t>
            </a:r>
          </a:p>
        </p:txBody>
      </p:sp>
    </p:spTree>
    <p:extLst>
      <p:ext uri="{BB962C8B-B14F-4D97-AF65-F5344CB8AC3E}">
        <p14:creationId xmlns:p14="http://schemas.microsoft.com/office/powerpoint/2010/main" val="2301540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686800" cy="838200"/>
          </a:xfrm>
        </p:spPr>
        <p:txBody>
          <a:bodyPr>
            <a:noAutofit/>
          </a:bodyPr>
          <a:lstStyle/>
          <a:p>
            <a:r>
              <a:rPr lang="ru-RU" b="1" dirty="0" smtClean="0">
                <a:latin typeface="Times New Roman" pitchFamily="18" charset="0"/>
                <a:cs typeface="Times New Roman" pitchFamily="18" charset="0"/>
              </a:rPr>
              <a:t>Лабораторные </a:t>
            </a:r>
            <a:r>
              <a:rPr lang="ru-RU" b="1" dirty="0">
                <a:latin typeface="Times New Roman" pitchFamily="18" charset="0"/>
                <a:cs typeface="Times New Roman" pitchFamily="18" charset="0"/>
              </a:rPr>
              <a:t>методы </a:t>
            </a:r>
            <a:r>
              <a:rPr lang="ru-RU" b="1" dirty="0" smtClean="0">
                <a:latin typeface="Times New Roman" pitchFamily="18" charset="0"/>
                <a:cs typeface="Times New Roman" pitchFamily="18" charset="0"/>
              </a:rPr>
              <a:t>исследования </a:t>
            </a:r>
            <a:endParaRPr lang="ru-RU" b="1" dirty="0">
              <a:latin typeface="Times New Roman" pitchFamily="18" charset="0"/>
              <a:cs typeface="Times New Roman" pitchFamily="18" charset="0"/>
            </a:endParaRPr>
          </a:p>
        </p:txBody>
      </p:sp>
      <p:sp>
        <p:nvSpPr>
          <p:cNvPr id="3" name="Прямоугольник 2"/>
          <p:cNvSpPr/>
          <p:nvPr/>
        </p:nvSpPr>
        <p:spPr>
          <a:xfrm>
            <a:off x="96433" y="1124744"/>
            <a:ext cx="8928992" cy="3139321"/>
          </a:xfrm>
          <a:prstGeom prst="rect">
            <a:avLst/>
          </a:prstGeom>
        </p:spPr>
        <p:txBody>
          <a:bodyPr wrap="square">
            <a:spAutoFit/>
          </a:bodyPr>
          <a:lstStyle/>
          <a:p>
            <a:pPr indent="361950" algn="just"/>
            <a:r>
              <a:rPr lang="ru-RU" b="1" u="sng" dirty="0">
                <a:latin typeface="Times New Roman" pitchFamily="18" charset="0"/>
                <a:cs typeface="Times New Roman" pitchFamily="18" charset="0"/>
              </a:rPr>
              <a:t>Определение миграции лейкоцитов в ротовую полость и количества эпителиальных клеток </a:t>
            </a:r>
            <a:r>
              <a:rPr lang="ru-RU" u="sng" dirty="0">
                <a:latin typeface="Times New Roman" pitchFamily="18" charset="0"/>
                <a:cs typeface="Times New Roman" pitchFamily="18" charset="0"/>
              </a:rPr>
              <a:t>(проба </a:t>
            </a:r>
            <a:r>
              <a:rPr lang="ru-RU" u="sng" dirty="0" err="1">
                <a:latin typeface="Times New Roman" pitchFamily="18" charset="0"/>
                <a:cs typeface="Times New Roman" pitchFamily="18" charset="0"/>
              </a:rPr>
              <a:t>Ясиновского</a:t>
            </a:r>
            <a:r>
              <a:rPr lang="ru-RU" u="sng" dirty="0">
                <a:latin typeface="Times New Roman" pitchFamily="18" charset="0"/>
                <a:cs typeface="Times New Roman" pitchFamily="18" charset="0"/>
              </a:rPr>
              <a:t>)</a:t>
            </a:r>
            <a:r>
              <a:rPr lang="ru-RU" b="1" dirty="0">
                <a:latin typeface="Times New Roman" pitchFamily="18" charset="0"/>
                <a:cs typeface="Times New Roman" pitchFamily="18" charset="0"/>
              </a:rPr>
              <a:t> - </a:t>
            </a:r>
            <a:r>
              <a:rPr lang="ru-RU" dirty="0">
                <a:latin typeface="Times New Roman" pitchFamily="18" charset="0"/>
                <a:cs typeface="Times New Roman" pitchFamily="18" charset="0"/>
              </a:rPr>
              <a:t>этот тест </a:t>
            </a:r>
            <a:r>
              <a:rPr lang="ru-RU" dirty="0" smtClean="0">
                <a:latin typeface="Times New Roman" pitchFamily="18" charset="0"/>
                <a:cs typeface="Times New Roman" pitchFamily="18" charset="0"/>
              </a:rPr>
              <a:t>проводят </a:t>
            </a:r>
            <a:r>
              <a:rPr lang="ru-RU" dirty="0">
                <a:latin typeface="Times New Roman" pitchFamily="18" charset="0"/>
                <a:cs typeface="Times New Roman" pitchFamily="18" charset="0"/>
              </a:rPr>
              <a:t>с целью определения степени реактивности элементов ретикулоэндотелиальной системы. </a:t>
            </a:r>
            <a:endParaRPr lang="ru-RU" dirty="0" smtClean="0">
              <a:latin typeface="Times New Roman" pitchFamily="18" charset="0"/>
              <a:cs typeface="Times New Roman" pitchFamily="18" charset="0"/>
            </a:endParaRPr>
          </a:p>
          <a:p>
            <a:pPr indent="361950" algn="just"/>
            <a:r>
              <a:rPr lang="ru-RU" dirty="0" smtClean="0">
                <a:latin typeface="Times New Roman" pitchFamily="18" charset="0"/>
                <a:cs typeface="Times New Roman" pitchFamily="18" charset="0"/>
              </a:rPr>
              <a:t>Миграция </a:t>
            </a:r>
            <a:r>
              <a:rPr lang="ru-RU" dirty="0" err="1">
                <a:latin typeface="Times New Roman" pitchFamily="18" charset="0"/>
                <a:cs typeface="Times New Roman" pitchFamily="18" charset="0"/>
              </a:rPr>
              <a:t>нейтрофильных</a:t>
            </a:r>
            <a:r>
              <a:rPr lang="ru-RU" dirty="0">
                <a:latin typeface="Times New Roman" pitchFamily="18" charset="0"/>
                <a:cs typeface="Times New Roman" pitchFamily="18" charset="0"/>
              </a:rPr>
              <a:t> лейкоцитов сквозь слизевую оболочку полости рта свидетельствует об их участии в процессе фагоцитоза. При этом </a:t>
            </a:r>
            <a:r>
              <a:rPr lang="ru-RU" dirty="0" err="1">
                <a:latin typeface="Times New Roman" pitchFamily="18" charset="0"/>
                <a:cs typeface="Times New Roman" pitchFamily="18" charset="0"/>
              </a:rPr>
              <a:t>мигрованные</a:t>
            </a:r>
            <a:r>
              <a:rPr lang="ru-RU" dirty="0">
                <a:latin typeface="Times New Roman" pitchFamily="18" charset="0"/>
                <a:cs typeface="Times New Roman" pitchFamily="18" charset="0"/>
              </a:rPr>
              <a:t> лейкоциты выполняют функции микрофагов, принимая участие в неспецифической защите организма</a:t>
            </a:r>
            <a:r>
              <a:rPr lang="ru-RU" dirty="0" smtClean="0">
                <a:latin typeface="Times New Roman" pitchFamily="18" charset="0"/>
                <a:cs typeface="Times New Roman" pitchFamily="18" charset="0"/>
              </a:rPr>
              <a:t>.</a:t>
            </a:r>
          </a:p>
          <a:p>
            <a:pPr indent="361950" algn="just"/>
            <a:r>
              <a:rPr lang="ru-RU" dirty="0">
                <a:latin typeface="Times New Roman" pitchFamily="18" charset="0"/>
                <a:cs typeface="Times New Roman" pitchFamily="18" charset="0"/>
              </a:rPr>
              <a:t>Изучения микрофлоры </a:t>
            </a:r>
            <a:r>
              <a:rPr lang="ru-RU" dirty="0" err="1">
                <a:latin typeface="Times New Roman" pitchFamily="18" charset="0"/>
                <a:cs typeface="Times New Roman" pitchFamily="18" charset="0"/>
              </a:rPr>
              <a:t>пародонтальных</a:t>
            </a:r>
            <a:r>
              <a:rPr lang="ru-RU" dirty="0">
                <a:latin typeface="Times New Roman" pitchFamily="18" charset="0"/>
                <a:cs typeface="Times New Roman" pitchFamily="18" charset="0"/>
              </a:rPr>
              <a:t> карманов проводят: </a:t>
            </a:r>
            <a:endParaRPr lang="ru-RU" dirty="0" smtClean="0">
              <a:latin typeface="Times New Roman" pitchFamily="18" charset="0"/>
              <a:cs typeface="Times New Roman" pitchFamily="18" charset="0"/>
            </a:endParaRPr>
          </a:p>
          <a:p>
            <a:pPr marL="285750" indent="-285750" algn="just">
              <a:buFont typeface="Arial" pitchFamily="34" charset="0"/>
              <a:buChar char="•"/>
            </a:pPr>
            <a:r>
              <a:rPr lang="ru-RU" dirty="0" smtClean="0">
                <a:latin typeface="Times New Roman" pitchFamily="18" charset="0"/>
                <a:cs typeface="Times New Roman" pitchFamily="18" charset="0"/>
              </a:rPr>
              <a:t>для </a:t>
            </a:r>
            <a:r>
              <a:rPr lang="ru-RU" dirty="0">
                <a:latin typeface="Times New Roman" pitchFamily="18" charset="0"/>
                <a:cs typeface="Times New Roman" pitchFamily="18" charset="0"/>
              </a:rPr>
              <a:t>определения характера и вида имеющейся микрофлоры; </a:t>
            </a:r>
            <a:endParaRPr lang="ru-RU" dirty="0" smtClean="0">
              <a:latin typeface="Times New Roman" pitchFamily="18" charset="0"/>
              <a:cs typeface="Times New Roman" pitchFamily="18" charset="0"/>
            </a:endParaRPr>
          </a:p>
          <a:p>
            <a:pPr marL="285750" indent="-285750" algn="just">
              <a:buFont typeface="Arial" pitchFamily="34" charset="0"/>
              <a:buChar char="•"/>
            </a:pPr>
            <a:r>
              <a:rPr lang="ru-RU" dirty="0" smtClean="0">
                <a:latin typeface="Times New Roman" pitchFamily="18" charset="0"/>
                <a:cs typeface="Times New Roman" pitchFamily="18" charset="0"/>
              </a:rPr>
              <a:t>для </a:t>
            </a:r>
            <a:r>
              <a:rPr lang="ru-RU" dirty="0">
                <a:latin typeface="Times New Roman" pitchFamily="18" charset="0"/>
                <a:cs typeface="Times New Roman" pitchFamily="18" charset="0"/>
              </a:rPr>
              <a:t>определения ее чувствительности к антибиотикам и других лекарственных препаратов</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18434" name="Picture 2" descr="Результаты поиска изображений для запроса &quot;микрофлоры пародонтальных карманов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8492" y="4264065"/>
            <a:ext cx="4864874" cy="2513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321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686800" cy="838200"/>
          </a:xfrm>
        </p:spPr>
        <p:txBody>
          <a:bodyPr>
            <a:noAutofit/>
          </a:bodyPr>
          <a:lstStyle/>
          <a:p>
            <a:r>
              <a:rPr lang="ru-RU" b="1" dirty="0" smtClean="0">
                <a:latin typeface="Times New Roman" pitchFamily="18" charset="0"/>
                <a:cs typeface="Times New Roman" pitchFamily="18" charset="0"/>
              </a:rPr>
              <a:t>Лабораторные </a:t>
            </a:r>
            <a:r>
              <a:rPr lang="ru-RU" b="1" dirty="0">
                <a:latin typeface="Times New Roman" pitchFamily="18" charset="0"/>
                <a:cs typeface="Times New Roman" pitchFamily="18" charset="0"/>
              </a:rPr>
              <a:t>методы </a:t>
            </a:r>
            <a:r>
              <a:rPr lang="ru-RU" b="1" dirty="0" smtClean="0">
                <a:latin typeface="Times New Roman" pitchFamily="18" charset="0"/>
                <a:cs typeface="Times New Roman" pitchFamily="18" charset="0"/>
              </a:rPr>
              <a:t>исследования </a:t>
            </a:r>
            <a:endParaRPr lang="ru-RU" b="1" dirty="0">
              <a:latin typeface="Times New Roman" pitchFamily="18" charset="0"/>
              <a:cs typeface="Times New Roman" pitchFamily="18" charset="0"/>
            </a:endParaRPr>
          </a:p>
        </p:txBody>
      </p:sp>
      <p:sp>
        <p:nvSpPr>
          <p:cNvPr id="4" name="Прямоугольник 3"/>
          <p:cNvSpPr/>
          <p:nvPr/>
        </p:nvSpPr>
        <p:spPr>
          <a:xfrm>
            <a:off x="467544" y="1268760"/>
            <a:ext cx="8352928" cy="2359620"/>
          </a:xfrm>
          <a:prstGeom prst="rect">
            <a:avLst/>
          </a:prstGeom>
        </p:spPr>
        <p:txBody>
          <a:bodyPr wrap="square">
            <a:spAutoFit/>
          </a:bodyPr>
          <a:lstStyle/>
          <a:p>
            <a:pPr indent="361950" algn="just">
              <a:spcBef>
                <a:spcPts val="350"/>
              </a:spcBef>
              <a:buClr>
                <a:srgbClr val="FFCC00"/>
              </a:buClr>
              <a:buSzPct val="12000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r>
              <a:rPr lang="ru-RU" b="1" u="sng" dirty="0">
                <a:latin typeface="Times New Roman" pitchFamily="18" charset="0"/>
                <a:cs typeface="Times New Roman" pitchFamily="18" charset="0"/>
              </a:rPr>
              <a:t>Серологическое исследование</a:t>
            </a:r>
            <a:r>
              <a:rPr lang="ru-RU" dirty="0">
                <a:latin typeface="Times New Roman" pitchFamily="18" charset="0"/>
                <a:cs typeface="Times New Roman" pitchFamily="18" charset="0"/>
              </a:rPr>
              <a:t>. К ним относятся определение антител или антигенов в сыворотке крови больного, а также выявление антигенов микроорганизмов или тканей с целью их идентификации, основанные на реакциях </a:t>
            </a:r>
            <a:r>
              <a:rPr lang="ru-RU" dirty="0" err="1">
                <a:latin typeface="Times New Roman" pitchFamily="18" charset="0"/>
                <a:cs typeface="Times New Roman" pitchFamily="18" charset="0"/>
              </a:rPr>
              <a:t>имунитету</a:t>
            </a:r>
            <a:r>
              <a:rPr lang="ru-RU" dirty="0">
                <a:latin typeface="Times New Roman" pitchFamily="18" charset="0"/>
                <a:cs typeface="Times New Roman" pitchFamily="18" charset="0"/>
              </a:rPr>
              <a:t>. Реакция </a:t>
            </a:r>
            <a:r>
              <a:rPr lang="ru-RU" dirty="0" err="1">
                <a:latin typeface="Times New Roman" pitchFamily="18" charset="0"/>
                <a:cs typeface="Times New Roman" pitchFamily="18" charset="0"/>
              </a:rPr>
              <a:t>Вассермана</a:t>
            </a:r>
            <a:r>
              <a:rPr lang="ru-RU" dirty="0">
                <a:latin typeface="Times New Roman" pitchFamily="18" charset="0"/>
                <a:cs typeface="Times New Roman" pitchFamily="18" charset="0"/>
              </a:rPr>
              <a:t> (реакция связывания комплемента), Кана и </a:t>
            </a:r>
            <a:r>
              <a:rPr lang="ru-RU" dirty="0" err="1">
                <a:latin typeface="Times New Roman" pitchFamily="18" charset="0"/>
                <a:cs typeface="Times New Roman" pitchFamily="18" charset="0"/>
              </a:rPr>
              <a:t>цитохолевая</a:t>
            </a:r>
            <a:r>
              <a:rPr lang="ru-RU" dirty="0">
                <a:latin typeface="Times New Roman" pitchFamily="18" charset="0"/>
                <a:cs typeface="Times New Roman" pitchFamily="18" charset="0"/>
              </a:rPr>
              <a:t> (осадочные реакции) применяются для диагностики сифилиса. </a:t>
            </a:r>
          </a:p>
          <a:p>
            <a:pPr indent="361950" algn="just">
              <a:spcBef>
                <a:spcPts val="350"/>
              </a:spcBef>
              <a:buClr>
                <a:srgbClr val="FFCC00"/>
              </a:buClr>
              <a:buSzPct val="12000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r>
              <a:rPr lang="ru-RU" dirty="0">
                <a:latin typeface="Times New Roman" pitchFamily="18" charset="0"/>
                <a:cs typeface="Times New Roman" pitchFamily="18" charset="0"/>
              </a:rPr>
              <a:t>С помощью серологических проб выявляют лиц, инфицированных вирусом ВИЧ. При подозрении на бруцеллез применяют серологические реакции Райта или </a:t>
            </a:r>
            <a:r>
              <a:rPr lang="ru-RU" dirty="0" err="1">
                <a:latin typeface="Times New Roman" pitchFamily="18" charset="0"/>
                <a:cs typeface="Times New Roman" pitchFamily="18" charset="0"/>
              </a:rPr>
              <a:t>Хаддлсона</a:t>
            </a:r>
            <a:r>
              <a:rPr lang="ru-RU" dirty="0">
                <a:latin typeface="Times New Roman" pitchFamily="18" charset="0"/>
                <a:cs typeface="Times New Roman" pitchFamily="18" charset="0"/>
              </a:rPr>
              <a:t>. </a:t>
            </a:r>
          </a:p>
        </p:txBody>
      </p:sp>
      <p:pic>
        <p:nvPicPr>
          <p:cNvPr id="26626" name="Picture 2" descr="Результаты поиска изображений для запроса &quot;Серологическое исследование&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962" y="3628379"/>
            <a:ext cx="3922091" cy="2937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406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1124744"/>
            <a:ext cx="8686800" cy="4525963"/>
          </a:xfrm>
        </p:spPr>
        <p:txBody>
          <a:bodyPr>
            <a:normAutofit fontScale="85000" lnSpcReduction="20000"/>
          </a:bodyPr>
          <a:lstStyle/>
          <a:p>
            <a:pPr marL="0" indent="342900" algn="just">
              <a:spcBef>
                <a:spcPts val="0"/>
              </a:spcBef>
              <a:buNone/>
            </a:pPr>
            <a:r>
              <a:rPr lang="ru-RU" dirty="0" smtClean="0">
                <a:latin typeface="Times New Roman" pitchFamily="18" charset="0"/>
                <a:cs typeface="Times New Roman" pitchFamily="18" charset="0"/>
              </a:rPr>
              <a:t>Многообразие клинических проявлений болезней пародонта, их тесная связь с патологией внутренних органов и систем организма привели к тому, что проблема их диагностики вышла далеко за пределы стоматологической клиники. Для раскрытия причин патологического процесса в пародонте необходимо углубленное комплексное обследование пациента с учетом индивидуальных особенностей течения заболевания. Обследование больных с патологией пародонта должно проводиться по определенному плану, состоящему из основных и дополнительных методов исследования.</a:t>
            </a:r>
          </a:p>
          <a:p>
            <a:pPr>
              <a:buNone/>
            </a:pPr>
            <a:endParaRPr lang="ru-RU" dirty="0"/>
          </a:p>
        </p:txBody>
      </p:sp>
      <p:pic>
        <p:nvPicPr>
          <p:cNvPr id="1026" name="Picture 2" descr="http://i.dailymail.co.uk/i/pix/2010/01/25/article-1245777-0391C4FA000005DC-842_468x286.jpg"/>
          <p:cNvPicPr>
            <a:picLocks noChangeAspect="1" noChangeArrowheads="1"/>
          </p:cNvPicPr>
          <p:nvPr/>
        </p:nvPicPr>
        <p:blipFill>
          <a:blip r:embed="rId2" cstate="print"/>
          <a:srcRect t="3579" b="3579"/>
          <a:stretch>
            <a:fillRect/>
          </a:stretch>
        </p:blipFill>
        <p:spPr bwMode="auto">
          <a:xfrm>
            <a:off x="5652120" y="4869160"/>
            <a:ext cx="3347864" cy="1899429"/>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686800" cy="838200"/>
          </a:xfrm>
        </p:spPr>
        <p:txBody>
          <a:bodyPr>
            <a:noAutofit/>
          </a:bodyPr>
          <a:lstStyle/>
          <a:p>
            <a:r>
              <a:rPr lang="ru-RU" b="1" dirty="0" smtClean="0">
                <a:latin typeface="Times New Roman" pitchFamily="18" charset="0"/>
                <a:cs typeface="Times New Roman" pitchFamily="18" charset="0"/>
              </a:rPr>
              <a:t>Лабораторные </a:t>
            </a:r>
            <a:r>
              <a:rPr lang="ru-RU" b="1" dirty="0">
                <a:latin typeface="Times New Roman" pitchFamily="18" charset="0"/>
                <a:cs typeface="Times New Roman" pitchFamily="18" charset="0"/>
              </a:rPr>
              <a:t>методы </a:t>
            </a:r>
            <a:r>
              <a:rPr lang="ru-RU" b="1" dirty="0" smtClean="0">
                <a:latin typeface="Times New Roman" pitchFamily="18" charset="0"/>
                <a:cs typeface="Times New Roman" pitchFamily="18" charset="0"/>
              </a:rPr>
              <a:t>исследования </a:t>
            </a:r>
            <a:endParaRPr lang="ru-RU" b="1" dirty="0">
              <a:latin typeface="Times New Roman" pitchFamily="18" charset="0"/>
              <a:cs typeface="Times New Roman" pitchFamily="18" charset="0"/>
            </a:endParaRPr>
          </a:p>
        </p:txBody>
      </p:sp>
      <p:sp>
        <p:nvSpPr>
          <p:cNvPr id="3" name="Прямоугольник 2"/>
          <p:cNvSpPr/>
          <p:nvPr/>
        </p:nvSpPr>
        <p:spPr>
          <a:xfrm>
            <a:off x="89098" y="1268760"/>
            <a:ext cx="8784976" cy="4745915"/>
          </a:xfrm>
          <a:prstGeom prst="rect">
            <a:avLst/>
          </a:prstGeom>
        </p:spPr>
        <p:txBody>
          <a:bodyPr wrap="square">
            <a:spAutoFit/>
          </a:bodyPr>
          <a:lstStyle/>
          <a:p>
            <a:pPr indent="361950" algn="just">
              <a:lnSpc>
                <a:spcPct val="80000"/>
              </a:lnSpc>
            </a:pPr>
            <a:r>
              <a:rPr lang="ru-RU" b="1" u="sng" dirty="0">
                <a:latin typeface="Times New Roman" pitchFamily="18" charset="0"/>
                <a:cs typeface="Times New Roman" pitchFamily="18" charset="0"/>
              </a:rPr>
              <a:t>Диагностика аллергии</a:t>
            </a:r>
            <a:r>
              <a:rPr lang="ru-RU" dirty="0">
                <a:effectLst>
                  <a:outerShdw blurRad="38100" dist="38100" dir="2700000" algn="tl">
                    <a:srgbClr val="C0C0C0"/>
                  </a:outerShdw>
                </a:effectLst>
                <a:latin typeface="Times New Roman" pitchFamily="18" charset="0"/>
                <a:cs typeface="Times New Roman" pitchFamily="18" charset="0"/>
              </a:rPr>
              <a:t>. Диагностика сенсибилизации к лекарственным препаратам достаточно сложна, что обусловлено различием иммунологических механизмов, определяющих наконец клиническую симптоматику. Основные методы диагностики лекарственной аллергии условно можно разделить на следующие</a:t>
            </a:r>
            <a:r>
              <a:rPr lang="ru-RU" dirty="0" smtClean="0">
                <a:effectLst>
                  <a:outerShdw blurRad="38100" dist="38100" dir="2700000" algn="tl">
                    <a:srgbClr val="C0C0C0"/>
                  </a:outerShdw>
                </a:effectLst>
                <a:latin typeface="Times New Roman" pitchFamily="18" charset="0"/>
                <a:cs typeface="Times New Roman" pitchFamily="18" charset="0"/>
              </a:rPr>
              <a:t>:</a:t>
            </a:r>
          </a:p>
          <a:p>
            <a:pPr indent="361950" algn="just">
              <a:lnSpc>
                <a:spcPct val="80000"/>
              </a:lnSpc>
            </a:pPr>
            <a:r>
              <a:rPr lang="ru-RU" dirty="0" smtClean="0">
                <a:effectLst>
                  <a:outerShdw blurRad="38100" dist="38100" dir="2700000" algn="tl">
                    <a:srgbClr val="C0C0C0"/>
                  </a:outerShdw>
                </a:effectLst>
                <a:latin typeface="Times New Roman" pitchFamily="18" charset="0"/>
                <a:cs typeface="Times New Roman" pitchFamily="18" charset="0"/>
              </a:rPr>
              <a:t>1. Сбор </a:t>
            </a:r>
            <a:r>
              <a:rPr lang="ru-RU" dirty="0" err="1">
                <a:effectLst>
                  <a:outerShdw blurRad="38100" dist="38100" dir="2700000" algn="tl">
                    <a:srgbClr val="C0C0C0"/>
                  </a:outerShdw>
                </a:effectLst>
                <a:latin typeface="Times New Roman" pitchFamily="18" charset="0"/>
                <a:cs typeface="Times New Roman" pitchFamily="18" charset="0"/>
              </a:rPr>
              <a:t>аллергологического</a:t>
            </a:r>
            <a:r>
              <a:rPr lang="ru-RU" dirty="0">
                <a:effectLst>
                  <a:outerShdw blurRad="38100" dist="38100" dir="2700000" algn="tl">
                    <a:srgbClr val="C0C0C0"/>
                  </a:outerShdw>
                </a:effectLst>
                <a:latin typeface="Times New Roman" pitchFamily="18" charset="0"/>
                <a:cs typeface="Times New Roman" pitchFamily="18" charset="0"/>
              </a:rPr>
              <a:t> анамнеза</a:t>
            </a:r>
            <a:r>
              <a:rPr lang="ru-RU" dirty="0" smtClean="0">
                <a:effectLst>
                  <a:outerShdw blurRad="38100" dist="38100" dir="2700000" algn="tl">
                    <a:srgbClr val="C0C0C0"/>
                  </a:outerShdw>
                </a:effectLst>
                <a:latin typeface="Times New Roman" pitchFamily="18" charset="0"/>
                <a:cs typeface="Times New Roman" pitchFamily="18" charset="0"/>
              </a:rPr>
              <a:t>;</a:t>
            </a:r>
          </a:p>
          <a:p>
            <a:pPr indent="361950" algn="just">
              <a:lnSpc>
                <a:spcPct val="80000"/>
              </a:lnSpc>
            </a:pPr>
            <a:r>
              <a:rPr lang="ru-RU" dirty="0" smtClean="0">
                <a:effectLst>
                  <a:outerShdw blurRad="38100" dist="38100" dir="2700000" algn="tl">
                    <a:srgbClr val="C0C0C0"/>
                  </a:outerShdw>
                </a:effectLst>
                <a:latin typeface="Times New Roman" pitchFamily="18" charset="0"/>
                <a:cs typeface="Times New Roman" pitchFamily="18" charset="0"/>
              </a:rPr>
              <a:t>2</a:t>
            </a:r>
            <a:r>
              <a:rPr lang="ru-RU" dirty="0">
                <a:effectLst>
                  <a:outerShdw blurRad="38100" dist="38100" dir="2700000" algn="tl">
                    <a:srgbClr val="C0C0C0"/>
                  </a:outerShdw>
                </a:effectLst>
                <a:latin typeface="Times New Roman" pitchFamily="18" charset="0"/>
                <a:cs typeface="Times New Roman" pitchFamily="18" charset="0"/>
              </a:rPr>
              <a:t>. Кожные и провокационные пробы</a:t>
            </a:r>
            <a:r>
              <a:rPr lang="ru-RU" dirty="0" smtClean="0">
                <a:effectLst>
                  <a:outerShdw blurRad="38100" dist="38100" dir="2700000" algn="tl">
                    <a:srgbClr val="C0C0C0"/>
                  </a:outerShdw>
                </a:effectLst>
                <a:latin typeface="Times New Roman" pitchFamily="18" charset="0"/>
                <a:cs typeface="Times New Roman" pitchFamily="18" charset="0"/>
              </a:rPr>
              <a:t>;</a:t>
            </a:r>
          </a:p>
          <a:p>
            <a:pPr indent="361950" algn="just">
              <a:lnSpc>
                <a:spcPct val="80000"/>
              </a:lnSpc>
            </a:pPr>
            <a:r>
              <a:rPr lang="ru-RU" dirty="0" smtClean="0">
                <a:effectLst>
                  <a:outerShdw blurRad="38100" dist="38100" dir="2700000" algn="tl">
                    <a:srgbClr val="C0C0C0"/>
                  </a:outerShdw>
                </a:effectLst>
                <a:latin typeface="Times New Roman" pitchFamily="18" charset="0"/>
                <a:cs typeface="Times New Roman" pitchFamily="18" charset="0"/>
              </a:rPr>
              <a:t>3</a:t>
            </a:r>
            <a:r>
              <a:rPr lang="ru-RU" dirty="0">
                <a:effectLst>
                  <a:outerShdw blurRad="38100" dist="38100" dir="2700000" algn="tl">
                    <a:srgbClr val="C0C0C0"/>
                  </a:outerShdw>
                </a:effectLst>
                <a:latin typeface="Times New Roman" pitchFamily="18" charset="0"/>
                <a:cs typeface="Times New Roman" pitchFamily="18" charset="0"/>
              </a:rPr>
              <a:t>. Лабораторные методы</a:t>
            </a:r>
            <a:r>
              <a:rPr lang="ru-RU" dirty="0" smtClean="0">
                <a:effectLst>
                  <a:outerShdw blurRad="38100" dist="38100" dir="2700000" algn="tl">
                    <a:srgbClr val="C0C0C0"/>
                  </a:outerShdw>
                </a:effectLst>
                <a:latin typeface="Times New Roman" pitchFamily="18" charset="0"/>
                <a:cs typeface="Times New Roman" pitchFamily="18" charset="0"/>
              </a:rPr>
              <a:t>.</a:t>
            </a:r>
          </a:p>
          <a:p>
            <a:pPr indent="361950" algn="just">
              <a:lnSpc>
                <a:spcPct val="80000"/>
              </a:lnSpc>
            </a:pPr>
            <a:r>
              <a:rPr lang="ru-RU" dirty="0" smtClean="0">
                <a:effectLst>
                  <a:outerShdw blurRad="38100" dist="38100" dir="2700000" algn="tl">
                    <a:srgbClr val="C0C0C0"/>
                  </a:outerShdw>
                </a:effectLst>
                <a:latin typeface="Times New Roman" pitchFamily="18" charset="0"/>
                <a:cs typeface="Times New Roman" pitchFamily="18" charset="0"/>
              </a:rPr>
              <a:t>Очень </a:t>
            </a:r>
            <a:r>
              <a:rPr lang="ru-RU" dirty="0">
                <a:effectLst>
                  <a:outerShdw blurRad="38100" dist="38100" dir="2700000" algn="tl">
                    <a:srgbClr val="C0C0C0"/>
                  </a:outerShdw>
                </a:effectLst>
                <a:latin typeface="Times New Roman" pitchFamily="18" charset="0"/>
                <a:cs typeface="Times New Roman" pitchFamily="18" charset="0"/>
              </a:rPr>
              <a:t>важна, а возможно, и основная роль в диагностике лекарственной аллергии принадлежит правильно собранному </a:t>
            </a:r>
            <a:r>
              <a:rPr lang="ru-RU" dirty="0" err="1">
                <a:effectLst>
                  <a:outerShdw blurRad="38100" dist="38100" dir="2700000" algn="tl">
                    <a:srgbClr val="C0C0C0"/>
                  </a:outerShdw>
                </a:effectLst>
                <a:latin typeface="Times New Roman" pitchFamily="18" charset="0"/>
                <a:cs typeface="Times New Roman" pitchFamily="18" charset="0"/>
              </a:rPr>
              <a:t>аллергологическому</a:t>
            </a:r>
            <a:r>
              <a:rPr lang="ru-RU" dirty="0">
                <a:effectLst>
                  <a:outerShdw blurRad="38100" dist="38100" dir="2700000" algn="tl">
                    <a:srgbClr val="C0C0C0"/>
                  </a:outerShdw>
                </a:effectLst>
                <a:latin typeface="Times New Roman" pitchFamily="18" charset="0"/>
                <a:cs typeface="Times New Roman" pitchFamily="18" charset="0"/>
              </a:rPr>
              <a:t> анамнезу - первому этапу обследования. Именно анамнез позволяет установить наличие аллергена и правильно обосновать дальнейшие этапы </a:t>
            </a:r>
            <a:r>
              <a:rPr lang="ru-RU" dirty="0" err="1">
                <a:effectLst>
                  <a:outerShdw blurRad="38100" dist="38100" dir="2700000" algn="tl">
                    <a:srgbClr val="C0C0C0"/>
                  </a:outerShdw>
                </a:effectLst>
                <a:latin typeface="Times New Roman" pitchFamily="18" charset="0"/>
                <a:cs typeface="Times New Roman" pitchFamily="18" charset="0"/>
              </a:rPr>
              <a:t>аллергологического</a:t>
            </a:r>
            <a:r>
              <a:rPr lang="ru-RU" dirty="0">
                <a:effectLst>
                  <a:outerShdw blurRad="38100" dist="38100" dir="2700000" algn="tl">
                    <a:srgbClr val="C0C0C0"/>
                  </a:outerShdw>
                </a:effectLst>
                <a:latin typeface="Times New Roman" pitchFamily="18" charset="0"/>
                <a:cs typeface="Times New Roman" pitchFamily="18" charset="0"/>
              </a:rPr>
              <a:t> обследования</a:t>
            </a:r>
            <a:r>
              <a:rPr lang="ru-RU" dirty="0" smtClean="0">
                <a:effectLst>
                  <a:outerShdw blurRad="38100" dist="38100" dir="2700000" algn="tl">
                    <a:srgbClr val="C0C0C0"/>
                  </a:outerShdw>
                </a:effectLst>
                <a:latin typeface="Times New Roman" pitchFamily="18" charset="0"/>
                <a:cs typeface="Times New Roman" pitchFamily="18" charset="0"/>
              </a:rPr>
              <a:t>.</a:t>
            </a:r>
          </a:p>
          <a:p>
            <a:pPr indent="361950" algn="just">
              <a:lnSpc>
                <a:spcPct val="80000"/>
              </a:lnSpc>
            </a:pPr>
            <a:r>
              <a:rPr lang="ru-RU" dirty="0" smtClean="0">
                <a:effectLst>
                  <a:outerShdw blurRad="38100" dist="38100" dir="2700000" algn="tl">
                    <a:srgbClr val="C0C0C0"/>
                  </a:outerShdw>
                </a:effectLst>
                <a:latin typeface="Times New Roman" pitchFamily="18" charset="0"/>
                <a:cs typeface="Times New Roman" pitchFamily="18" charset="0"/>
              </a:rPr>
              <a:t>При </a:t>
            </a:r>
            <a:r>
              <a:rPr lang="ru-RU" dirty="0">
                <a:effectLst>
                  <a:outerShdw blurRad="38100" dist="38100" dir="2700000" algn="tl">
                    <a:srgbClr val="C0C0C0"/>
                  </a:outerShdw>
                </a:effectLst>
                <a:latin typeface="Times New Roman" pitchFamily="18" charset="0"/>
                <a:cs typeface="Times New Roman" pitchFamily="18" charset="0"/>
              </a:rPr>
              <a:t>расспросе больного следует выяснить наличие в прошлом аллергических заболеваний (бронхиальная астма, сенная лихорадка, экзема, ревматизм и др.) у него, его родителей и родственников. Это важно потому, что у лиц с аллергической конституцией чаще встречаются аллергические реакции на лекарства. </a:t>
            </a:r>
            <a:br>
              <a:rPr lang="ru-RU" dirty="0">
                <a:effectLst>
                  <a:outerShdw blurRad="38100" dist="38100" dir="2700000" algn="tl">
                    <a:srgbClr val="C0C0C0"/>
                  </a:outerShdw>
                </a:effectLst>
                <a:latin typeface="Times New Roman" pitchFamily="18" charset="0"/>
                <a:cs typeface="Times New Roman" pitchFamily="18" charset="0"/>
              </a:rPr>
            </a:br>
            <a:r>
              <a:rPr lang="ru-RU" dirty="0">
                <a:effectLst>
                  <a:outerShdw blurRad="38100" dist="38100" dir="2700000" algn="tl">
                    <a:srgbClr val="C0C0C0"/>
                  </a:outerShdw>
                </a:effectLst>
                <a:latin typeface="Times New Roman" pitchFamily="18" charset="0"/>
                <a:cs typeface="Times New Roman" pitchFamily="18" charset="0"/>
              </a:rPr>
              <a:t>Далее важно выяснить, какое лекарственное средство больной принимал длительное время или часто, поскольку аллергическая реакция зачастую может возникнуть на многократно применяемые препараты; происходила реакция на введение иммунных сывороток; повышенная ли чувствительность к отдельным пищевым продуктам, пыльца растений, химических веществ, укусов насекомых, шерсти животных, духов и других аллергенов</a:t>
            </a:r>
            <a:r>
              <a:rPr lang="ru-RU" dirty="0" smtClean="0">
                <a:effectLst>
                  <a:outerShdw blurRad="38100" dist="38100" dir="2700000" algn="tl">
                    <a:srgbClr val="C0C0C0"/>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961169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686800" cy="838200"/>
          </a:xfrm>
        </p:spPr>
        <p:txBody>
          <a:bodyPr>
            <a:noAutofit/>
          </a:bodyPr>
          <a:lstStyle/>
          <a:p>
            <a:r>
              <a:rPr lang="ru-RU" b="1" dirty="0" smtClean="0">
                <a:latin typeface="Times New Roman" pitchFamily="18" charset="0"/>
                <a:cs typeface="Times New Roman" pitchFamily="18" charset="0"/>
              </a:rPr>
              <a:t>Лабораторные </a:t>
            </a:r>
            <a:r>
              <a:rPr lang="ru-RU" b="1" dirty="0">
                <a:latin typeface="Times New Roman" pitchFamily="18" charset="0"/>
                <a:cs typeface="Times New Roman" pitchFamily="18" charset="0"/>
              </a:rPr>
              <a:t>методы </a:t>
            </a:r>
            <a:r>
              <a:rPr lang="ru-RU" b="1" dirty="0" smtClean="0">
                <a:latin typeface="Times New Roman" pitchFamily="18" charset="0"/>
                <a:cs typeface="Times New Roman" pitchFamily="18" charset="0"/>
              </a:rPr>
              <a:t>исследования </a:t>
            </a:r>
            <a:endParaRPr lang="ru-RU" b="1" dirty="0">
              <a:latin typeface="Times New Roman" pitchFamily="18" charset="0"/>
              <a:cs typeface="Times New Roman" pitchFamily="18" charset="0"/>
            </a:endParaRPr>
          </a:p>
        </p:txBody>
      </p:sp>
      <p:sp>
        <p:nvSpPr>
          <p:cNvPr id="4" name="Прямоугольник 3"/>
          <p:cNvSpPr/>
          <p:nvPr/>
        </p:nvSpPr>
        <p:spPr>
          <a:xfrm>
            <a:off x="251520" y="1225689"/>
            <a:ext cx="8640960" cy="2636619"/>
          </a:xfrm>
          <a:prstGeom prst="rect">
            <a:avLst/>
          </a:prstGeom>
        </p:spPr>
        <p:txBody>
          <a:bodyPr wrap="square">
            <a:spAutoFit/>
          </a:bodyPr>
          <a:lstStyle/>
          <a:p>
            <a:pPr indent="361950" algn="just">
              <a:spcBef>
                <a:spcPts val="400"/>
              </a:spcBef>
              <a:buClr>
                <a:srgbClr val="FFCC00"/>
              </a:buClr>
              <a:buSzPct val="12000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r>
              <a:rPr lang="ru-RU" b="1" u="sng" dirty="0">
                <a:latin typeface="Times New Roman" pitchFamily="18" charset="0"/>
                <a:cs typeface="Times New Roman" pitchFamily="18" charset="0"/>
              </a:rPr>
              <a:t>Биопсия</a:t>
            </a:r>
            <a:r>
              <a:rPr lang="ru-RU" dirty="0">
                <a:latin typeface="Times New Roman" pitchFamily="18" charset="0"/>
                <a:cs typeface="Times New Roman" pitchFamily="18" charset="0"/>
              </a:rPr>
              <a:t> - прижизненное удаление тканей для микроскопического исследования с диагностической целью. Биопсия позволяет с большей точностью диагностировать патологический процесс, поскольку материал для исследования при правильной его фиксации не имеет изменений, связанных с </a:t>
            </a:r>
            <a:r>
              <a:rPr lang="ru-RU" dirty="0" err="1">
                <a:latin typeface="Times New Roman" pitchFamily="18" charset="0"/>
                <a:cs typeface="Times New Roman" pitchFamily="18" charset="0"/>
              </a:rPr>
              <a:t>аутолизом</a:t>
            </a:r>
            <a:r>
              <a:rPr lang="ru-RU" dirty="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indent="361950" algn="just">
              <a:spcBef>
                <a:spcPts val="400"/>
              </a:spcBef>
              <a:buClr>
                <a:srgbClr val="FFCC00"/>
              </a:buClr>
              <a:buSzPct val="12000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r>
              <a:rPr lang="ru-RU" dirty="0" smtClean="0">
                <a:latin typeface="Times New Roman" pitchFamily="18" charset="0"/>
                <a:cs typeface="Times New Roman" pitchFamily="18" charset="0"/>
              </a:rPr>
              <a:t>К </a:t>
            </a:r>
            <a:r>
              <a:rPr lang="ru-RU" dirty="0">
                <a:latin typeface="Times New Roman" pitchFamily="18" charset="0"/>
                <a:cs typeface="Times New Roman" pitchFamily="18" charset="0"/>
              </a:rPr>
              <a:t>биопсии прибегают, когда установить диагноз другими методами не удается или при необходимости подтверждения клинических предположений. Для биопсии достаточно взять кусочек ткани размером 5х5 мм. Если пораженный участок небольшой, то его полностью высекают (тотальная биопсия), материал помещают в фиксирующий раствор и направляют на гистологическое исследование. </a:t>
            </a:r>
            <a:endParaRPr lang="ru-RU" dirty="0">
              <a:latin typeface="Times New Roman" pitchFamily="18" charset="0"/>
              <a:cs typeface="Times New Roman" pitchFamily="18" charset="0"/>
            </a:endParaRPr>
          </a:p>
        </p:txBody>
      </p:sp>
      <p:pic>
        <p:nvPicPr>
          <p:cNvPr id="24580" name="Picture 4" descr="Результаты поиска изображений для запроса &quot;Биопсия рот&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164519"/>
            <a:ext cx="3168352" cy="2335884"/>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24582" name="Picture 6" descr="Результаты поиска изображений для запроса &quot;Биопсия рот&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4164520"/>
            <a:ext cx="3114512" cy="2335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738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686800" cy="838200"/>
          </a:xfrm>
        </p:spPr>
        <p:txBody>
          <a:bodyPr>
            <a:noAutofit/>
          </a:bodyPr>
          <a:lstStyle/>
          <a:p>
            <a:r>
              <a:rPr lang="ru-RU" b="1" dirty="0" smtClean="0">
                <a:latin typeface="Times New Roman" pitchFamily="18" charset="0"/>
                <a:cs typeface="Times New Roman" pitchFamily="18" charset="0"/>
              </a:rPr>
              <a:t>Функциональные </a:t>
            </a:r>
            <a:r>
              <a:rPr lang="ru-RU" b="1" dirty="0">
                <a:latin typeface="Times New Roman" pitchFamily="18" charset="0"/>
                <a:cs typeface="Times New Roman" pitchFamily="18" charset="0"/>
              </a:rPr>
              <a:t>методы </a:t>
            </a:r>
            <a:r>
              <a:rPr lang="ru-RU" b="1" dirty="0" smtClean="0">
                <a:latin typeface="Times New Roman" pitchFamily="18" charset="0"/>
                <a:cs typeface="Times New Roman" pitchFamily="18" charset="0"/>
              </a:rPr>
              <a:t>обследования</a:t>
            </a:r>
            <a:endParaRPr lang="ru-RU" b="1" dirty="0">
              <a:latin typeface="Times New Roman" pitchFamily="18" charset="0"/>
              <a:cs typeface="Times New Roman" pitchFamily="18" charset="0"/>
            </a:endParaRPr>
          </a:p>
        </p:txBody>
      </p:sp>
      <p:sp>
        <p:nvSpPr>
          <p:cNvPr id="4" name="Прямоугольник 3"/>
          <p:cNvSpPr/>
          <p:nvPr/>
        </p:nvSpPr>
        <p:spPr>
          <a:xfrm>
            <a:off x="179512" y="1124744"/>
            <a:ext cx="6534472" cy="5206554"/>
          </a:xfrm>
          <a:prstGeom prst="rect">
            <a:avLst/>
          </a:prstGeom>
        </p:spPr>
        <p:txBody>
          <a:bodyPr wrap="square">
            <a:spAutoFit/>
          </a:bodyPr>
          <a:lstStyle/>
          <a:p>
            <a:pPr indent="357188">
              <a:spcBef>
                <a:spcPts val="450"/>
              </a:spcBef>
              <a:buClr>
                <a:srgbClr val="FFCC00"/>
              </a:buClr>
              <a:buSzPct val="120000"/>
              <a:tabLst>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r>
              <a:rPr lang="ru-RU" b="1" u="sng" dirty="0" err="1" smtClean="0">
                <a:effectLst>
                  <a:outerShdw blurRad="38100" dist="38100" dir="2700000" algn="tl">
                    <a:srgbClr val="C0C0C0"/>
                  </a:outerShdw>
                </a:effectLst>
                <a:latin typeface="Times New Roman" pitchFamily="18" charset="0"/>
              </a:rPr>
              <a:t>Электроодонтодиагностика</a:t>
            </a:r>
            <a:endParaRPr lang="ru-RU" b="1" u="sng" dirty="0" smtClean="0">
              <a:effectLst>
                <a:outerShdw blurRad="38100" dist="38100" dir="2700000" algn="tl">
                  <a:srgbClr val="C0C0C0"/>
                </a:outerShdw>
              </a:effectLst>
              <a:latin typeface="Times New Roman" pitchFamily="18" charset="0"/>
            </a:endParaRPr>
          </a:p>
          <a:p>
            <a:pPr indent="357188" algn="just">
              <a:spcBef>
                <a:spcPts val="450"/>
              </a:spcBef>
              <a:buClr>
                <a:srgbClr val="FFCC00"/>
              </a:buClr>
              <a:buSzPct val="120000"/>
              <a:tabLst>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r>
              <a:rPr lang="ru-RU" dirty="0" smtClean="0">
                <a:effectLst>
                  <a:outerShdw blurRad="38100" dist="38100" dir="2700000" algn="tl">
                    <a:srgbClr val="C0C0C0"/>
                  </a:outerShdw>
                </a:effectLst>
                <a:latin typeface="Times New Roman" pitchFamily="18" charset="0"/>
              </a:rPr>
              <a:t>Применение </a:t>
            </a:r>
            <a:r>
              <a:rPr lang="ru-RU" dirty="0">
                <a:effectLst>
                  <a:outerShdw blurRad="38100" dist="38100" dir="2700000" algn="tl">
                    <a:srgbClr val="C0C0C0"/>
                  </a:outerShdw>
                </a:effectLst>
                <a:latin typeface="Times New Roman" pitchFamily="18" charset="0"/>
              </a:rPr>
              <a:t>электрического тока основано на общеизвестном факте, что всякая живая ткань характеризуется возбудимостью или способностью приходить в состояние возбуждения под влиянием раздражителя. Минимальная сила раздражения, вызывающая возбуждение, называется пороговой. Установлено, что при наличии патологического процесса в пульпе возбудимость его изменяется.</a:t>
            </a:r>
          </a:p>
          <a:p>
            <a:pPr indent="357188" algn="just">
              <a:spcBef>
                <a:spcPts val="450"/>
              </a:spcBef>
              <a:buClrTx/>
              <a:buFontTx/>
              <a:buNone/>
              <a:tabLst>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r>
              <a:rPr lang="ru-RU" dirty="0">
                <a:effectLst>
                  <a:outerShdw blurRad="38100" dist="38100" dir="2700000" algn="tl">
                    <a:srgbClr val="C0C0C0"/>
                  </a:outerShdw>
                </a:effectLst>
                <a:latin typeface="Times New Roman" pitchFamily="18" charset="0"/>
              </a:rPr>
              <a:t> </a:t>
            </a:r>
            <a:r>
              <a:rPr lang="ru-RU" dirty="0" err="1" smtClean="0">
                <a:effectLst>
                  <a:outerShdw blurRad="38100" dist="38100" dir="2700000" algn="tl">
                    <a:srgbClr val="C0C0C0"/>
                  </a:outerShdw>
                </a:effectLst>
                <a:latin typeface="Times New Roman" pitchFamily="18" charset="0"/>
              </a:rPr>
              <a:t>Электроодонтодиагностика</a:t>
            </a:r>
            <a:r>
              <a:rPr lang="ru-RU" dirty="0" smtClean="0">
                <a:effectLst>
                  <a:outerShdw blurRad="38100" dist="38100" dir="2700000" algn="tl">
                    <a:srgbClr val="C0C0C0"/>
                  </a:outerShdw>
                </a:effectLst>
                <a:latin typeface="Times New Roman" pitchFamily="18" charset="0"/>
              </a:rPr>
              <a:t> </a:t>
            </a:r>
            <a:r>
              <a:rPr lang="ru-RU" dirty="0">
                <a:effectLst>
                  <a:outerShdw blurRad="38100" dist="38100" dir="2700000" algn="tl">
                    <a:srgbClr val="C0C0C0"/>
                  </a:outerShdw>
                </a:effectLst>
                <a:latin typeface="Times New Roman" pitchFamily="18" charset="0"/>
              </a:rPr>
              <a:t>позволяет определить </a:t>
            </a:r>
            <a:r>
              <a:rPr lang="ru-RU" dirty="0" err="1">
                <a:effectLst>
                  <a:outerShdw blurRad="38100" dist="38100" dir="2700000" algn="tl">
                    <a:srgbClr val="C0C0C0"/>
                  </a:outerShdw>
                </a:effectLst>
                <a:latin typeface="Times New Roman" pitchFamily="18" charset="0"/>
              </a:rPr>
              <a:t>электровозбудимость</a:t>
            </a:r>
            <a:r>
              <a:rPr lang="ru-RU" dirty="0">
                <a:effectLst>
                  <a:outerShdw blurRad="38100" dist="38100" dir="2700000" algn="tl">
                    <a:srgbClr val="C0C0C0"/>
                  </a:outerShdw>
                </a:effectLst>
                <a:latin typeface="Times New Roman" pitchFamily="18" charset="0"/>
              </a:rPr>
              <a:t> пульпы зуба. Здоровые зубы реагируют на токи от 2 до 6 мкА.      	 Повышение возбудимости (ток ниже 2 мкА) наблюдается при пародонтозе. Снижение возбудимости на токи до 10 иногда 20 мкА говорит о кариозном процессе. Свыше 20-60 мкА пульпит и гибель пульпы. Реакция на токи свыше 100 мкА говорит о гибели всей пульпы. Отсутствие реакции на токи до 200 мкА говорит о периодонтите или о мертвом зубе, (зуб может быть ранее пломбированным).  </a:t>
            </a:r>
            <a:br>
              <a:rPr lang="ru-RU" dirty="0">
                <a:effectLst>
                  <a:outerShdw blurRad="38100" dist="38100" dir="2700000" algn="tl">
                    <a:srgbClr val="C0C0C0"/>
                  </a:outerShdw>
                </a:effectLst>
                <a:latin typeface="Times New Roman" pitchFamily="18" charset="0"/>
              </a:rPr>
            </a:br>
            <a:endParaRPr lang="ru-RU" dirty="0"/>
          </a:p>
        </p:txBody>
      </p:sp>
      <p:pic>
        <p:nvPicPr>
          <p:cNvPr id="3074" name="Picture 2" descr="Результаты поиска изображений для запроса &quot;Электроодонтодиагностика&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2564904"/>
            <a:ext cx="2256730" cy="2085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560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686800" cy="838200"/>
          </a:xfrm>
        </p:spPr>
        <p:txBody>
          <a:bodyPr>
            <a:noAutofit/>
          </a:bodyPr>
          <a:lstStyle/>
          <a:p>
            <a:r>
              <a:rPr lang="ru-RU" b="1" dirty="0" smtClean="0">
                <a:latin typeface="Times New Roman" pitchFamily="18" charset="0"/>
                <a:cs typeface="Times New Roman" pitchFamily="18" charset="0"/>
              </a:rPr>
              <a:t>Функциональные </a:t>
            </a:r>
            <a:r>
              <a:rPr lang="ru-RU" b="1" dirty="0">
                <a:latin typeface="Times New Roman" pitchFamily="18" charset="0"/>
                <a:cs typeface="Times New Roman" pitchFamily="18" charset="0"/>
              </a:rPr>
              <a:t>методы </a:t>
            </a:r>
            <a:r>
              <a:rPr lang="ru-RU" b="1" dirty="0" smtClean="0">
                <a:latin typeface="Times New Roman" pitchFamily="18" charset="0"/>
                <a:cs typeface="Times New Roman" pitchFamily="18" charset="0"/>
              </a:rPr>
              <a:t>исследования </a:t>
            </a:r>
            <a:endParaRPr lang="ru-RU" b="1" dirty="0">
              <a:latin typeface="Times New Roman" pitchFamily="18" charset="0"/>
              <a:cs typeface="Times New Roman" pitchFamily="18" charset="0"/>
            </a:endParaRPr>
          </a:p>
        </p:txBody>
      </p:sp>
      <p:sp>
        <p:nvSpPr>
          <p:cNvPr id="4" name="Прямоугольник 3"/>
          <p:cNvSpPr/>
          <p:nvPr/>
        </p:nvSpPr>
        <p:spPr>
          <a:xfrm>
            <a:off x="251520" y="1305342"/>
            <a:ext cx="8712968" cy="2308324"/>
          </a:xfrm>
          <a:prstGeom prst="rect">
            <a:avLst/>
          </a:prstGeom>
        </p:spPr>
        <p:txBody>
          <a:bodyPr wrap="square">
            <a:spAutoFit/>
          </a:bodyPr>
          <a:lstStyle/>
          <a:p>
            <a:pPr indent="361950" algn="just"/>
            <a:r>
              <a:rPr lang="ru-RU" b="1" u="sng" dirty="0">
                <a:latin typeface="Times New Roman" pitchFamily="18" charset="0"/>
                <a:cs typeface="Times New Roman" pitchFamily="18" charset="0"/>
              </a:rPr>
              <a:t>Полярография</a:t>
            </a:r>
            <a:r>
              <a:rPr lang="ru-RU" dirty="0">
                <a:latin typeface="Times New Roman" pitchFamily="18" charset="0"/>
                <a:cs typeface="Times New Roman" pitchFamily="18" charset="0"/>
              </a:rPr>
              <a:t> - метод определения кислородного баланса в тканях пародонта. В основе метода - возобновление кислорода на платиновом электроде, который фиксируется на поверхности десен контактным способом. Используют прибор полярограф РА-2 в импульсном режиме представления поляризующего напряжения. </a:t>
            </a:r>
            <a:endParaRPr lang="ru-RU" dirty="0" smtClean="0">
              <a:latin typeface="Times New Roman" pitchFamily="18" charset="0"/>
              <a:cs typeface="Times New Roman" pitchFamily="18" charset="0"/>
            </a:endParaRPr>
          </a:p>
          <a:p>
            <a:pPr indent="361950" algn="just"/>
            <a:r>
              <a:rPr lang="ru-RU" dirty="0" smtClean="0">
                <a:latin typeface="Times New Roman" pitchFamily="18" charset="0"/>
                <a:cs typeface="Times New Roman" pitchFamily="18" charset="0"/>
              </a:rPr>
              <a:t>Анализ </a:t>
            </a:r>
            <a:r>
              <a:rPr lang="ru-RU" dirty="0" err="1">
                <a:latin typeface="Times New Roman" pitchFamily="18" charset="0"/>
                <a:cs typeface="Times New Roman" pitchFamily="18" charset="0"/>
              </a:rPr>
              <a:t>полярограммы</a:t>
            </a:r>
            <a:r>
              <a:rPr lang="ru-RU" dirty="0">
                <a:latin typeface="Times New Roman" pitchFamily="18" charset="0"/>
                <a:cs typeface="Times New Roman" pitchFamily="18" charset="0"/>
              </a:rPr>
              <a:t> позволяет определять состояние микроциркуляции и </a:t>
            </a:r>
            <a:r>
              <a:rPr lang="ru-RU" dirty="0" err="1">
                <a:latin typeface="Times New Roman" pitchFamily="18" charset="0"/>
                <a:cs typeface="Times New Roman" pitchFamily="18" charset="0"/>
              </a:rPr>
              <a:t>транскапилярного</a:t>
            </a:r>
            <a:r>
              <a:rPr lang="ru-RU" dirty="0">
                <a:latin typeface="Times New Roman" pitchFamily="18" charset="0"/>
                <a:cs typeface="Times New Roman" pitchFamily="18" charset="0"/>
              </a:rPr>
              <a:t> обмена, скорость усвоения кислорода тканями пародонта. Этот метод используют как для диагностики, так и в динамике лечения для оценки эффективности терапии пародонтиту.</a:t>
            </a:r>
          </a:p>
        </p:txBody>
      </p:sp>
      <p:pic>
        <p:nvPicPr>
          <p:cNvPr id="23554" name="Picture 2" descr="http://unilab.kiev.ua/images/vosys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3919749"/>
            <a:ext cx="6336704" cy="2728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120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686800" cy="838200"/>
          </a:xfrm>
        </p:spPr>
        <p:txBody>
          <a:bodyPr>
            <a:noAutofit/>
          </a:bodyPr>
          <a:lstStyle/>
          <a:p>
            <a:r>
              <a:rPr lang="ru-RU" b="1" dirty="0" smtClean="0">
                <a:latin typeface="Times New Roman" pitchFamily="18" charset="0"/>
                <a:cs typeface="Times New Roman" pitchFamily="18" charset="0"/>
              </a:rPr>
              <a:t>Функциональные </a:t>
            </a:r>
            <a:r>
              <a:rPr lang="ru-RU" b="1" dirty="0">
                <a:latin typeface="Times New Roman" pitchFamily="18" charset="0"/>
                <a:cs typeface="Times New Roman" pitchFamily="18" charset="0"/>
              </a:rPr>
              <a:t>методы </a:t>
            </a:r>
            <a:r>
              <a:rPr lang="ru-RU" b="1" dirty="0" smtClean="0">
                <a:latin typeface="Times New Roman" pitchFamily="18" charset="0"/>
                <a:cs typeface="Times New Roman" pitchFamily="18" charset="0"/>
              </a:rPr>
              <a:t>исследования </a:t>
            </a:r>
            <a:endParaRPr lang="ru-RU" b="1" dirty="0">
              <a:latin typeface="Times New Roman" pitchFamily="18" charset="0"/>
              <a:cs typeface="Times New Roman" pitchFamily="18" charset="0"/>
            </a:endParaRPr>
          </a:p>
        </p:txBody>
      </p:sp>
      <p:sp>
        <p:nvSpPr>
          <p:cNvPr id="3" name="Прямоугольник 2"/>
          <p:cNvSpPr/>
          <p:nvPr/>
        </p:nvSpPr>
        <p:spPr>
          <a:xfrm>
            <a:off x="323528" y="1268760"/>
            <a:ext cx="5544616" cy="3139321"/>
          </a:xfrm>
          <a:prstGeom prst="rect">
            <a:avLst/>
          </a:prstGeom>
        </p:spPr>
        <p:txBody>
          <a:bodyPr wrap="square">
            <a:spAutoFit/>
          </a:bodyPr>
          <a:lstStyle/>
          <a:p>
            <a:pPr algn="just"/>
            <a:r>
              <a:rPr lang="ru-RU" b="1" u="sng" dirty="0" err="1">
                <a:latin typeface="Times New Roman" pitchFamily="18" charset="0"/>
                <a:cs typeface="Times New Roman" pitchFamily="18" charset="0"/>
              </a:rPr>
              <a:t>Фотоплятизмография</a:t>
            </a:r>
            <a:r>
              <a:rPr lang="ru-RU" b="1" u="sng" dirty="0">
                <a:latin typeface="Times New Roman" pitchFamily="18" charset="0"/>
                <a:cs typeface="Times New Roman" pitchFamily="18" charset="0"/>
              </a:rPr>
              <a:t>.</a:t>
            </a:r>
            <a:endParaRPr lang="ru-RU" b="1"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Метод служит для определения кровенаполнения тканей пародонта, т.е. аналогичен по характеристикам с </a:t>
            </a:r>
            <a:r>
              <a:rPr lang="ru-RU" dirty="0" err="1">
                <a:latin typeface="Times New Roman" pitchFamily="18" charset="0"/>
                <a:cs typeface="Times New Roman" pitchFamily="18" charset="0"/>
              </a:rPr>
              <a:t>реопародонтографией</a:t>
            </a:r>
            <a:r>
              <a:rPr lang="ru-RU" dirty="0">
                <a:latin typeface="Times New Roman" pitchFamily="18" charset="0"/>
                <a:cs typeface="Times New Roman" pitchFamily="18" charset="0"/>
              </a:rPr>
              <a:t>. Метод заключается в регистрации пульсовых колебаний оптической плотности тканей пародонта (кровенаполнения пародонта) при прохождении через него луча света.</a:t>
            </a:r>
          </a:p>
          <a:p>
            <a:pPr algn="just"/>
            <a:r>
              <a:rPr lang="ru-RU" b="1" u="sng" dirty="0">
                <a:latin typeface="Times New Roman" pitchFamily="18" charset="0"/>
                <a:cs typeface="Times New Roman" pitchFamily="18" charset="0"/>
              </a:rPr>
              <a:t>Лазерная </a:t>
            </a:r>
            <a:r>
              <a:rPr lang="ru-RU" b="1" u="sng" dirty="0" err="1">
                <a:latin typeface="Times New Roman" pitchFamily="18" charset="0"/>
                <a:cs typeface="Times New Roman" pitchFamily="18" charset="0"/>
              </a:rPr>
              <a:t>доплерфлуометрия</a:t>
            </a:r>
            <a:r>
              <a:rPr lang="ru-RU" b="1" u="sng" dirty="0">
                <a:latin typeface="Times New Roman" pitchFamily="18" charset="0"/>
                <a:cs typeface="Times New Roman" pitchFamily="18" charset="0"/>
              </a:rPr>
              <a:t>. </a:t>
            </a:r>
            <a:endParaRPr lang="ru-RU" b="1"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Также позволяет оценить </a:t>
            </a:r>
            <a:r>
              <a:rPr lang="ru-RU" dirty="0" err="1">
                <a:latin typeface="Times New Roman" pitchFamily="18" charset="0"/>
                <a:cs typeface="Times New Roman" pitchFamily="18" charset="0"/>
              </a:rPr>
              <a:t>кровонаполнение</a:t>
            </a:r>
            <a:r>
              <a:rPr lang="ru-RU" dirty="0">
                <a:latin typeface="Times New Roman" pitchFamily="18" charset="0"/>
                <a:cs typeface="Times New Roman" pitchFamily="18" charset="0"/>
              </a:rPr>
              <a:t> капилляров тканей пародонта, </a:t>
            </a:r>
            <a:r>
              <a:rPr lang="ru-RU" dirty="0" err="1">
                <a:latin typeface="Times New Roman" pitchFamily="18" charset="0"/>
                <a:cs typeface="Times New Roman" pitchFamily="18" charset="0"/>
              </a:rPr>
              <a:t>т.е</a:t>
            </a:r>
            <a:r>
              <a:rPr lang="ru-RU" dirty="0">
                <a:latin typeface="Times New Roman" pitchFamily="18" charset="0"/>
                <a:cs typeface="Times New Roman" pitchFamily="18" charset="0"/>
              </a:rPr>
              <a:t> оценить микроциркуляцию крови.</a:t>
            </a:r>
          </a:p>
        </p:txBody>
      </p:sp>
    </p:spTree>
    <p:extLst>
      <p:ext uri="{BB962C8B-B14F-4D97-AF65-F5344CB8AC3E}">
        <p14:creationId xmlns:p14="http://schemas.microsoft.com/office/powerpoint/2010/main" val="456756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686800" cy="838200"/>
          </a:xfrm>
        </p:spPr>
        <p:txBody>
          <a:bodyPr>
            <a:noAutofit/>
          </a:bodyPr>
          <a:lstStyle/>
          <a:p>
            <a:r>
              <a:rPr lang="ru-RU" b="1" dirty="0" smtClean="0">
                <a:latin typeface="Times New Roman" pitchFamily="18" charset="0"/>
                <a:cs typeface="Times New Roman" pitchFamily="18" charset="0"/>
              </a:rPr>
              <a:t>Функциональные </a:t>
            </a:r>
            <a:r>
              <a:rPr lang="ru-RU" b="1" dirty="0">
                <a:latin typeface="Times New Roman" pitchFamily="18" charset="0"/>
                <a:cs typeface="Times New Roman" pitchFamily="18" charset="0"/>
              </a:rPr>
              <a:t>методы </a:t>
            </a:r>
            <a:r>
              <a:rPr lang="ru-RU" b="1" dirty="0" smtClean="0">
                <a:latin typeface="Times New Roman" pitchFamily="18" charset="0"/>
                <a:cs typeface="Times New Roman" pitchFamily="18" charset="0"/>
              </a:rPr>
              <a:t>обследования</a:t>
            </a:r>
            <a:endParaRPr lang="ru-RU" b="1" dirty="0">
              <a:latin typeface="Times New Roman" pitchFamily="18" charset="0"/>
              <a:cs typeface="Times New Roman" pitchFamily="18" charset="0"/>
            </a:endParaRPr>
          </a:p>
        </p:txBody>
      </p:sp>
      <p:sp>
        <p:nvSpPr>
          <p:cNvPr id="3" name="Прямоугольник 2"/>
          <p:cNvSpPr/>
          <p:nvPr/>
        </p:nvSpPr>
        <p:spPr>
          <a:xfrm>
            <a:off x="321288" y="1052736"/>
            <a:ext cx="5184576" cy="4801314"/>
          </a:xfrm>
          <a:prstGeom prst="rect">
            <a:avLst/>
          </a:prstGeom>
        </p:spPr>
        <p:txBody>
          <a:bodyPr wrap="square">
            <a:spAutoFit/>
          </a:bodyPr>
          <a:lstStyle/>
          <a:p>
            <a:pPr indent="357188"/>
            <a:r>
              <a:rPr lang="ru-RU" b="1" u="sng" dirty="0">
                <a:latin typeface="Times New Roman" pitchFamily="18" charset="0"/>
                <a:cs typeface="Times New Roman" pitchFamily="18" charset="0"/>
              </a:rPr>
              <a:t>Люминесцентная диагностика </a:t>
            </a:r>
            <a:endParaRPr lang="ru-RU" b="1" u="sng" dirty="0" smtClean="0">
              <a:latin typeface="Times New Roman" pitchFamily="18" charset="0"/>
              <a:cs typeface="Times New Roman" pitchFamily="18" charset="0"/>
            </a:endParaRPr>
          </a:p>
          <a:p>
            <a:pPr indent="357188" algn="just"/>
            <a:r>
              <a:rPr lang="ru-RU" dirty="0" smtClean="0">
                <a:effectLst>
                  <a:outerShdw blurRad="38100" dist="38100" dir="2700000" algn="tl">
                    <a:srgbClr val="C0C0C0"/>
                  </a:outerShdw>
                </a:effectLst>
                <a:latin typeface="Times New Roman" pitchFamily="18" charset="0"/>
                <a:cs typeface="Times New Roman" pitchFamily="18" charset="0"/>
              </a:rPr>
              <a:t>Этот </a:t>
            </a:r>
            <a:r>
              <a:rPr lang="ru-RU" dirty="0">
                <a:effectLst>
                  <a:outerShdw blurRad="38100" dist="38100" dir="2700000" algn="tl">
                    <a:srgbClr val="C0C0C0"/>
                  </a:outerShdw>
                </a:effectLst>
                <a:latin typeface="Times New Roman" pitchFamily="18" charset="0"/>
                <a:cs typeface="Times New Roman" pitchFamily="18" charset="0"/>
              </a:rPr>
              <a:t>метод основан на способности тканей и их клеточных элементов излучать свет определенного цвета при воздействии на них ультрафиолетовых лучей (первичная или собственная флуоресценция веществ). Для усиления эффекта флюоресценции, исследуемые ткани можно предварительно обработать флуоресцентны</a:t>
            </a:r>
            <a:r>
              <a:rPr lang="uk-UA" dirty="0">
                <a:effectLst>
                  <a:outerShdw blurRad="38100" dist="38100" dir="2700000" algn="tl">
                    <a:srgbClr val="C0C0C0"/>
                  </a:outerShdw>
                </a:effectLst>
                <a:latin typeface="Times New Roman" pitchFamily="18" charset="0"/>
                <a:cs typeface="Times New Roman" pitchFamily="18" charset="0"/>
              </a:rPr>
              <a:t>м</a:t>
            </a:r>
            <a:r>
              <a:rPr lang="ru-RU" dirty="0">
                <a:effectLst>
                  <a:outerShdw blurRad="38100" dist="38100" dir="2700000" algn="tl">
                    <a:srgbClr val="C0C0C0"/>
                  </a:outerShdw>
                </a:effectLst>
                <a:latin typeface="Times New Roman" pitchFamily="18" charset="0"/>
                <a:cs typeface="Times New Roman" pitchFamily="18" charset="0"/>
              </a:rPr>
              <a:t> веществом</a:t>
            </a:r>
            <a:r>
              <a:rPr lang="ru-RU" dirty="0" smtClean="0">
                <a:effectLst>
                  <a:outerShdw blurRad="38100" dist="38100" dir="2700000" algn="tl">
                    <a:srgbClr val="C0C0C0"/>
                  </a:outerShdw>
                </a:effectLst>
                <a:latin typeface="Times New Roman" pitchFamily="18" charset="0"/>
                <a:cs typeface="Times New Roman" pitchFamily="18" charset="0"/>
              </a:rPr>
              <a:t>.</a:t>
            </a:r>
          </a:p>
          <a:p>
            <a:pPr indent="357188" algn="just"/>
            <a:r>
              <a:rPr lang="ru-RU" dirty="0" smtClean="0">
                <a:effectLst>
                  <a:outerShdw blurRad="38100" dist="38100" dir="2700000" algn="tl">
                    <a:srgbClr val="C0C0C0"/>
                  </a:outerShdw>
                </a:effectLst>
                <a:latin typeface="Times New Roman" pitchFamily="18" charset="0"/>
                <a:cs typeface="Times New Roman" pitchFamily="18" charset="0"/>
              </a:rPr>
              <a:t>Метод </a:t>
            </a:r>
            <a:r>
              <a:rPr lang="ru-RU" dirty="0">
                <a:effectLst>
                  <a:outerShdw blurRad="38100" dist="38100" dir="2700000" algn="tl">
                    <a:srgbClr val="C0C0C0"/>
                  </a:outerShdw>
                </a:effectLst>
                <a:latin typeface="Times New Roman" pitchFamily="18" charset="0"/>
                <a:cs typeface="Times New Roman" pitchFamily="18" charset="0"/>
              </a:rPr>
              <a:t>используют для определения краевого прилегания пломб, диагностики начального кариеса, дифференциальной диагностики заболеваний СОПР</a:t>
            </a:r>
            <a:r>
              <a:rPr lang="ru-RU" dirty="0" smtClean="0">
                <a:effectLst>
                  <a:outerShdw blurRad="38100" dist="38100" dir="2700000" algn="tl">
                    <a:srgbClr val="C0C0C0"/>
                  </a:outerShdw>
                </a:effectLst>
                <a:latin typeface="Times New Roman" pitchFamily="18" charset="0"/>
                <a:cs typeface="Times New Roman" pitchFamily="18" charset="0"/>
              </a:rPr>
              <a:t>.</a:t>
            </a:r>
          </a:p>
          <a:p>
            <a:pPr indent="357188" algn="just"/>
            <a:r>
              <a:rPr lang="ru-RU" dirty="0" smtClean="0">
                <a:effectLst>
                  <a:outerShdw blurRad="38100" dist="38100" dir="2700000" algn="tl">
                    <a:srgbClr val="C0C0C0"/>
                  </a:outerShdw>
                </a:effectLst>
                <a:latin typeface="Times New Roman" pitchFamily="18" charset="0"/>
                <a:cs typeface="Times New Roman" pitchFamily="18" charset="0"/>
              </a:rPr>
              <a:t>Твердые </a:t>
            </a:r>
            <a:r>
              <a:rPr lang="ru-RU" dirty="0">
                <a:effectLst>
                  <a:outerShdw blurRad="38100" dist="38100" dir="2700000" algn="tl">
                    <a:srgbClr val="C0C0C0"/>
                  </a:outerShdw>
                </a:effectLst>
                <a:latin typeface="Times New Roman" pitchFamily="18" charset="0"/>
                <a:cs typeface="Times New Roman" pitchFamily="18" charset="0"/>
              </a:rPr>
              <a:t>ткани зубов под влиянием УФО приобретают способности к люминесценции, и в норме эмаль и дентин излучают сине-голубой свет. </a:t>
            </a:r>
            <a:br>
              <a:rPr lang="ru-RU" dirty="0">
                <a:effectLst>
                  <a:outerShdw blurRad="38100" dist="38100" dir="2700000" algn="tl">
                    <a:srgbClr val="C0C0C0"/>
                  </a:outerShdw>
                </a:effectLst>
                <a:latin typeface="Times New Roman" pitchFamily="18" charset="0"/>
                <a:cs typeface="Times New Roman" pitchFamily="18" charset="0"/>
              </a:rPr>
            </a:br>
            <a:endParaRPr lang="ru-RU" dirty="0">
              <a:latin typeface="Times New Roman" pitchFamily="18" charset="0"/>
              <a:cs typeface="Times New Roman" pitchFamily="18" charset="0"/>
            </a:endParaRPr>
          </a:p>
        </p:txBody>
      </p:sp>
      <p:pic>
        <p:nvPicPr>
          <p:cNvPr id="4098" name="Picture 2" descr="Результаты поиска изображений для запроса &quot;Люминесцентная диагностика&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2506" y="2636912"/>
            <a:ext cx="3406155" cy="240908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21289" y="5445224"/>
            <a:ext cx="8697372" cy="1200329"/>
          </a:xfrm>
          <a:prstGeom prst="rect">
            <a:avLst/>
          </a:prstGeom>
        </p:spPr>
        <p:txBody>
          <a:bodyPr wrap="square">
            <a:spAutoFit/>
          </a:bodyPr>
          <a:lstStyle/>
          <a:p>
            <a:pPr indent="357188"/>
            <a:r>
              <a:rPr lang="ru-RU" b="1" u="sng" dirty="0" err="1">
                <a:latin typeface="Times New Roman" pitchFamily="18" charset="0"/>
                <a:cs typeface="Times New Roman" pitchFamily="18" charset="0"/>
              </a:rPr>
              <a:t>Трансилюминация</a:t>
            </a:r>
            <a:r>
              <a:rPr lang="ru-RU" b="1" u="sng" dirty="0">
                <a:latin typeface="Times New Roman" pitchFamily="18" charset="0"/>
                <a:cs typeface="Times New Roman" pitchFamily="18" charset="0"/>
              </a:rPr>
              <a:t> </a:t>
            </a:r>
            <a:endParaRPr lang="ru-RU" b="1" u="sng" dirty="0" smtClean="0">
              <a:latin typeface="Times New Roman" pitchFamily="18" charset="0"/>
              <a:cs typeface="Times New Roman" pitchFamily="18" charset="0"/>
            </a:endParaRPr>
          </a:p>
          <a:p>
            <a:pPr indent="357188"/>
            <a:r>
              <a:rPr lang="ru-RU" dirty="0" smtClean="0">
                <a:effectLst>
                  <a:outerShdw blurRad="38100" dist="38100" dir="2700000" algn="tl">
                    <a:srgbClr val="C0C0C0"/>
                  </a:outerShdw>
                </a:effectLst>
                <a:latin typeface="Times New Roman" pitchFamily="18" charset="0"/>
                <a:cs typeface="Times New Roman" pitchFamily="18" charset="0"/>
              </a:rPr>
              <a:t>Метод </a:t>
            </a:r>
            <a:r>
              <a:rPr lang="ru-RU" dirty="0">
                <a:effectLst>
                  <a:outerShdw blurRad="38100" dist="38100" dir="2700000" algn="tl">
                    <a:srgbClr val="C0C0C0"/>
                  </a:outerShdw>
                </a:effectLst>
                <a:latin typeface="Times New Roman" pitchFamily="18" charset="0"/>
                <a:cs typeface="Times New Roman" pitchFamily="18" charset="0"/>
              </a:rPr>
              <a:t>похож на люминесцентный и основываться на способности свечения твердых тканей зубов под воздействием света зеленого цвета. </a:t>
            </a:r>
            <a:br>
              <a:rPr lang="ru-RU" dirty="0">
                <a:effectLst>
                  <a:outerShdw blurRad="38100" dist="38100" dir="2700000" algn="tl">
                    <a:srgbClr val="C0C0C0"/>
                  </a:outerShdw>
                </a:effectLst>
                <a:latin typeface="Times New Roman" pitchFamily="18" charset="0"/>
                <a:cs typeface="Times New Roman" pitchFamily="18" charset="0"/>
              </a:rPr>
            </a:b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959778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686800" cy="838200"/>
          </a:xfrm>
        </p:spPr>
        <p:txBody>
          <a:bodyPr>
            <a:noAutofit/>
          </a:bodyPr>
          <a:lstStyle/>
          <a:p>
            <a:r>
              <a:rPr lang="ru-RU" b="1" dirty="0" smtClean="0">
                <a:latin typeface="Times New Roman" pitchFamily="18" charset="0"/>
                <a:cs typeface="Times New Roman" pitchFamily="18" charset="0"/>
              </a:rPr>
              <a:t>Функциональные </a:t>
            </a:r>
            <a:r>
              <a:rPr lang="ru-RU" b="1" dirty="0">
                <a:latin typeface="Times New Roman" pitchFamily="18" charset="0"/>
                <a:cs typeface="Times New Roman" pitchFamily="18" charset="0"/>
              </a:rPr>
              <a:t>методы </a:t>
            </a:r>
            <a:r>
              <a:rPr lang="ru-RU" b="1" dirty="0" smtClean="0">
                <a:latin typeface="Times New Roman" pitchFamily="18" charset="0"/>
                <a:cs typeface="Times New Roman" pitchFamily="18" charset="0"/>
              </a:rPr>
              <a:t>обследования</a:t>
            </a:r>
            <a:endParaRPr lang="ru-RU" b="1" dirty="0">
              <a:latin typeface="Times New Roman" pitchFamily="18" charset="0"/>
              <a:cs typeface="Times New Roman" pitchFamily="18" charset="0"/>
            </a:endParaRPr>
          </a:p>
        </p:txBody>
      </p:sp>
      <p:sp>
        <p:nvSpPr>
          <p:cNvPr id="5" name="Прямоугольник 4"/>
          <p:cNvSpPr/>
          <p:nvPr/>
        </p:nvSpPr>
        <p:spPr>
          <a:xfrm>
            <a:off x="251520" y="1071052"/>
            <a:ext cx="5760640" cy="2308324"/>
          </a:xfrm>
          <a:prstGeom prst="rect">
            <a:avLst/>
          </a:prstGeom>
        </p:spPr>
        <p:txBody>
          <a:bodyPr wrap="square">
            <a:spAutoFit/>
          </a:bodyPr>
          <a:lstStyle/>
          <a:p>
            <a:pPr indent="357188" algn="just"/>
            <a:r>
              <a:rPr lang="ru-RU" b="1" u="sng" dirty="0">
                <a:latin typeface="Times New Roman" pitchFamily="18" charset="0"/>
                <a:cs typeface="Times New Roman" pitchFamily="18" charset="0"/>
              </a:rPr>
              <a:t>Определение стойкости капилляров пародонта </a:t>
            </a:r>
            <a:endParaRPr lang="ru-RU" b="1" u="sng" dirty="0" smtClean="0">
              <a:latin typeface="Times New Roman" pitchFamily="18" charset="0"/>
              <a:cs typeface="Times New Roman" pitchFamily="18" charset="0"/>
            </a:endParaRPr>
          </a:p>
          <a:p>
            <a:pPr indent="357188" algn="just"/>
            <a:r>
              <a:rPr lang="ru-RU" dirty="0" smtClean="0">
                <a:effectLst>
                  <a:outerShdw blurRad="38100" dist="38100" dir="2700000" algn="tl">
                    <a:srgbClr val="C0C0C0"/>
                  </a:outerShdw>
                </a:effectLst>
                <a:latin typeface="Times New Roman" pitchFamily="18" charset="0"/>
                <a:cs typeface="Times New Roman" pitchFamily="18" charset="0"/>
              </a:rPr>
              <a:t>В </a:t>
            </a:r>
            <a:r>
              <a:rPr lang="ru-RU" dirty="0">
                <a:effectLst>
                  <a:outerShdw blurRad="38100" dist="38100" dir="2700000" algn="tl">
                    <a:srgbClr val="C0C0C0"/>
                  </a:outerShdw>
                </a:effectLst>
                <a:latin typeface="Times New Roman" pitchFamily="18" charset="0"/>
                <a:cs typeface="Times New Roman" pitchFamily="18" charset="0"/>
              </a:rPr>
              <a:t>основе пробы В. И. Кулаженко лежит определение скорости образования гематомы на слизистой оболочке десен при действии давления. В норме во фронтальном участке десны гематома возникает через 50-60 с, в боковых участках - через 70-80 с. При пародонтите время образования гематомы уменьшается в 3-5 раз в зависимости от степени тяжести заболевания</a:t>
            </a:r>
            <a:r>
              <a:rPr lang="ru-RU" dirty="0" smtClean="0">
                <a:effectLst>
                  <a:outerShdw blurRad="38100" dist="38100" dir="2700000" algn="tl">
                    <a:srgbClr val="C0C0C0"/>
                  </a:outerShdw>
                </a:effectLst>
                <a:latin typeface="Times New Roman" pitchFamily="18" charset="0"/>
                <a:cs typeface="Times New Roman" pitchFamily="18" charset="0"/>
              </a:rPr>
              <a:t>.</a:t>
            </a:r>
          </a:p>
        </p:txBody>
      </p:sp>
      <p:pic>
        <p:nvPicPr>
          <p:cNvPr id="5124" name="Picture 4" descr="http://dent-stom.ru/wp-content/uploads/rvice911_jpg11.jpg"/>
          <p:cNvPicPr>
            <a:picLocks noChangeAspect="1" noChangeArrowheads="1"/>
          </p:cNvPicPr>
          <p:nvPr/>
        </p:nvPicPr>
        <p:blipFill rotWithShape="1">
          <a:blip r:embed="rId2">
            <a:extLst>
              <a:ext uri="{28A0092B-C50C-407E-A947-70E740481C1C}">
                <a14:useLocalDpi xmlns:a14="http://schemas.microsoft.com/office/drawing/2010/main" val="0"/>
              </a:ext>
            </a:extLst>
          </a:blip>
          <a:srcRect l="6932" r="5626"/>
          <a:stretch/>
        </p:blipFill>
        <p:spPr bwMode="auto">
          <a:xfrm>
            <a:off x="251520" y="3645024"/>
            <a:ext cx="2880320" cy="28575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131840" y="3379376"/>
            <a:ext cx="5801338" cy="3693319"/>
          </a:xfrm>
          <a:prstGeom prst="rect">
            <a:avLst/>
          </a:prstGeom>
        </p:spPr>
        <p:txBody>
          <a:bodyPr wrap="square">
            <a:spAutoFit/>
          </a:bodyPr>
          <a:lstStyle/>
          <a:p>
            <a:pPr indent="361950"/>
            <a:r>
              <a:rPr lang="ru-RU" b="1" u="sng" dirty="0" smtClean="0">
                <a:latin typeface="Times New Roman" pitchFamily="18" charset="0"/>
                <a:cs typeface="Times New Roman" pitchFamily="18" charset="0"/>
              </a:rPr>
              <a:t>Реография</a:t>
            </a:r>
          </a:p>
          <a:p>
            <a:pPr indent="361950" algn="just"/>
            <a:r>
              <a:rPr lang="ru-RU" dirty="0" smtClean="0">
                <a:effectLst>
                  <a:outerShdw blurRad="38100" dist="38100" dir="2700000" algn="tl">
                    <a:srgbClr val="C0C0C0"/>
                  </a:outerShdw>
                </a:effectLst>
                <a:latin typeface="Times New Roman" pitchFamily="18" charset="0"/>
                <a:cs typeface="Times New Roman" pitchFamily="18" charset="0"/>
              </a:rPr>
              <a:t>Это </a:t>
            </a:r>
            <a:r>
              <a:rPr lang="ru-RU" dirty="0">
                <a:effectLst>
                  <a:outerShdw blurRad="38100" dist="38100" dir="2700000" algn="tl">
                    <a:srgbClr val="C0C0C0"/>
                  </a:outerShdw>
                </a:effectLst>
                <a:latin typeface="Times New Roman" pitchFamily="18" charset="0"/>
                <a:cs typeface="Times New Roman" pitchFamily="18" charset="0"/>
              </a:rPr>
              <a:t>прижизненный бескровный метод исследования кровенаполнения и кровоснабжение живых тканей организма, основанный на регистрации пульсирующих колебаний электрического тока тканей. Вариант реографии для определения функционального состояния сосудов пульпы, их тонуса, </a:t>
            </a:r>
            <a:r>
              <a:rPr lang="ru-RU" dirty="0" err="1">
                <a:effectLst>
                  <a:outerShdw blurRad="38100" dist="38100" dir="2700000" algn="tl">
                    <a:srgbClr val="C0C0C0"/>
                  </a:outerShdw>
                </a:effectLst>
                <a:latin typeface="Times New Roman" pitchFamily="18" charset="0"/>
                <a:cs typeface="Times New Roman" pitchFamily="18" charset="0"/>
              </a:rPr>
              <a:t>вазоконстрикции</a:t>
            </a:r>
            <a:r>
              <a:rPr lang="ru-RU" dirty="0">
                <a:effectLst>
                  <a:outerShdw blurRad="38100" dist="38100" dir="2700000" algn="tl">
                    <a:srgbClr val="C0C0C0"/>
                  </a:outerShdw>
                </a:effectLst>
                <a:latin typeface="Times New Roman" pitchFamily="18" charset="0"/>
                <a:cs typeface="Times New Roman" pitchFamily="18" charset="0"/>
              </a:rPr>
              <a:t>, </a:t>
            </a:r>
            <a:r>
              <a:rPr lang="ru-RU" dirty="0" err="1">
                <a:effectLst>
                  <a:outerShdw blurRad="38100" dist="38100" dir="2700000" algn="tl">
                    <a:srgbClr val="C0C0C0"/>
                  </a:outerShdw>
                </a:effectLst>
                <a:latin typeface="Times New Roman" pitchFamily="18" charset="0"/>
                <a:cs typeface="Times New Roman" pitchFamily="18" charset="0"/>
              </a:rPr>
              <a:t>вазодилитации</a:t>
            </a:r>
            <a:r>
              <a:rPr lang="ru-RU" dirty="0">
                <a:effectLst>
                  <a:outerShdw blurRad="38100" dist="38100" dir="2700000" algn="tl">
                    <a:srgbClr val="C0C0C0"/>
                  </a:outerShdw>
                </a:effectLst>
                <a:latin typeface="Times New Roman" pitchFamily="18" charset="0"/>
                <a:cs typeface="Times New Roman" pitchFamily="18" charset="0"/>
              </a:rPr>
              <a:t> и т.д</a:t>
            </a:r>
            <a:r>
              <a:rPr lang="ru-RU" dirty="0" smtClean="0">
                <a:effectLst>
                  <a:outerShdw blurRad="38100" dist="38100" dir="2700000" algn="tl">
                    <a:srgbClr val="C0C0C0"/>
                  </a:outerShdw>
                </a:effectLst>
                <a:latin typeface="Times New Roman" pitchFamily="18" charset="0"/>
                <a:cs typeface="Times New Roman" pitchFamily="18" charset="0"/>
              </a:rPr>
              <a:t>.</a:t>
            </a:r>
          </a:p>
          <a:p>
            <a:pPr indent="361950" algn="just"/>
            <a:r>
              <a:rPr lang="ru-RU" dirty="0" err="1" smtClean="0">
                <a:effectLst>
                  <a:outerShdw blurRad="38100" dist="38100" dir="2700000" algn="tl">
                    <a:srgbClr val="C0C0C0"/>
                  </a:outerShdw>
                </a:effectLst>
                <a:latin typeface="Times New Roman" pitchFamily="18" charset="0"/>
                <a:cs typeface="Times New Roman" pitchFamily="18" charset="0"/>
              </a:rPr>
              <a:t>Реопародонтография</a:t>
            </a:r>
            <a:r>
              <a:rPr lang="ru-RU" dirty="0" smtClean="0">
                <a:effectLst>
                  <a:outerShdw blurRad="38100" dist="38100" dir="2700000" algn="tl">
                    <a:srgbClr val="C0C0C0"/>
                  </a:outerShdw>
                </a:effectLst>
                <a:latin typeface="Times New Roman" pitchFamily="18" charset="0"/>
                <a:cs typeface="Times New Roman" pitchFamily="18" charset="0"/>
              </a:rPr>
              <a:t> </a:t>
            </a:r>
            <a:r>
              <a:rPr lang="ru-RU" dirty="0">
                <a:effectLst>
                  <a:outerShdw blurRad="38100" dist="38100" dir="2700000" algn="tl">
                    <a:srgbClr val="C0C0C0"/>
                  </a:outerShdw>
                </a:effectLst>
                <a:latin typeface="Times New Roman" pitchFamily="18" charset="0"/>
                <a:cs typeface="Times New Roman" pitchFamily="18" charset="0"/>
              </a:rPr>
              <a:t>- метод регистрации изменений электрического сопротивления тканей пародонта, которые обусловлены пульсирующей динамикой их кровенаполнения вследствие сердечной деятельности. </a:t>
            </a:r>
            <a:br>
              <a:rPr lang="ru-RU" dirty="0">
                <a:effectLst>
                  <a:outerShdw blurRad="38100" dist="38100" dir="2700000" algn="tl">
                    <a:srgbClr val="C0C0C0"/>
                  </a:outerShdw>
                </a:effectLst>
                <a:latin typeface="Times New Roman" pitchFamily="18" charset="0"/>
                <a:cs typeface="Times New Roman" pitchFamily="18" charset="0"/>
              </a:rPr>
            </a:br>
            <a:endParaRPr lang="ru-RU" dirty="0">
              <a:latin typeface="Times New Roman" pitchFamily="18" charset="0"/>
              <a:cs typeface="Times New Roman" pitchFamily="18" charset="0"/>
            </a:endParaRPr>
          </a:p>
        </p:txBody>
      </p:sp>
      <p:pic>
        <p:nvPicPr>
          <p:cNvPr id="11" name="Picture 2" descr="Результаты поиска изображений для запроса &quot;Определение стойкости капилляров десен&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2509" y="1268760"/>
            <a:ext cx="2997704"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9561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686800" cy="838200"/>
          </a:xfrm>
        </p:spPr>
        <p:txBody>
          <a:bodyPr>
            <a:noAutofit/>
          </a:bodyPr>
          <a:lstStyle/>
          <a:p>
            <a:r>
              <a:rPr lang="ru-RU" b="1" dirty="0" smtClean="0">
                <a:latin typeface="Times New Roman" pitchFamily="18" charset="0"/>
                <a:cs typeface="Times New Roman" pitchFamily="18" charset="0"/>
              </a:rPr>
              <a:t>Функциональные </a:t>
            </a:r>
            <a:r>
              <a:rPr lang="ru-RU" b="1" dirty="0">
                <a:latin typeface="Times New Roman" pitchFamily="18" charset="0"/>
                <a:cs typeface="Times New Roman" pitchFamily="18" charset="0"/>
              </a:rPr>
              <a:t>методы </a:t>
            </a:r>
            <a:r>
              <a:rPr lang="ru-RU" b="1" dirty="0" smtClean="0">
                <a:latin typeface="Times New Roman" pitchFamily="18" charset="0"/>
                <a:cs typeface="Times New Roman" pitchFamily="18" charset="0"/>
              </a:rPr>
              <a:t>исследования </a:t>
            </a:r>
            <a:endParaRPr lang="ru-RU" b="1" dirty="0">
              <a:latin typeface="Times New Roman" pitchFamily="18" charset="0"/>
              <a:cs typeface="Times New Roman" pitchFamily="18" charset="0"/>
            </a:endParaRPr>
          </a:p>
        </p:txBody>
      </p:sp>
      <p:sp>
        <p:nvSpPr>
          <p:cNvPr id="3" name="Прямоугольник 2"/>
          <p:cNvSpPr/>
          <p:nvPr/>
        </p:nvSpPr>
        <p:spPr>
          <a:xfrm>
            <a:off x="251520" y="1262105"/>
            <a:ext cx="8712968" cy="2031325"/>
          </a:xfrm>
          <a:prstGeom prst="rect">
            <a:avLst/>
          </a:prstGeom>
        </p:spPr>
        <p:txBody>
          <a:bodyPr wrap="square">
            <a:spAutoFit/>
          </a:bodyPr>
          <a:lstStyle/>
          <a:p>
            <a:pPr indent="361950" algn="just"/>
            <a:r>
              <a:rPr lang="ru-RU" b="1" u="sng" dirty="0">
                <a:latin typeface="Times New Roman" pitchFamily="18" charset="0"/>
                <a:cs typeface="Times New Roman" pitchFamily="18" charset="0"/>
              </a:rPr>
              <a:t>Капилляроскопия, и </a:t>
            </a:r>
            <a:r>
              <a:rPr lang="ru-RU" b="1" u="sng" dirty="0" err="1">
                <a:latin typeface="Times New Roman" pitchFamily="18" charset="0"/>
                <a:cs typeface="Times New Roman" pitchFamily="18" charset="0"/>
              </a:rPr>
              <a:t>биомикроскопия</a:t>
            </a:r>
            <a:r>
              <a:rPr lang="ru-RU" b="1" dirty="0">
                <a:latin typeface="Times New Roman" pitchFamily="18" charset="0"/>
                <a:cs typeface="Times New Roman" pitchFamily="18" charset="0"/>
              </a:rPr>
              <a:t> </a:t>
            </a:r>
            <a:r>
              <a:rPr lang="ru-RU" dirty="0">
                <a:latin typeface="Times New Roman" pitchFamily="18" charset="0"/>
                <a:cs typeface="Times New Roman" pitchFamily="18" charset="0"/>
              </a:rPr>
              <a:t>– прижизненное изучение капиллярной сетки слизистой оболочки альвеолярного отростка челюстей с помощью </a:t>
            </a:r>
            <a:r>
              <a:rPr lang="ru-RU" dirty="0" err="1">
                <a:latin typeface="Times New Roman" pitchFamily="18" charset="0"/>
                <a:cs typeface="Times New Roman" pitchFamily="18" charset="0"/>
              </a:rPr>
              <a:t>капилляроскопу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кольпоскопа</a:t>
            </a:r>
            <a:r>
              <a:rPr lang="ru-RU" dirty="0">
                <a:latin typeface="Times New Roman" pitchFamily="18" charset="0"/>
                <a:cs typeface="Times New Roman" pitchFamily="18" charset="0"/>
              </a:rPr>
              <a:t>, специального контактного </a:t>
            </a:r>
            <a:r>
              <a:rPr lang="ru-RU" dirty="0" err="1">
                <a:latin typeface="Times New Roman" pitchFamily="18" charset="0"/>
                <a:cs typeface="Times New Roman" pitchFamily="18" charset="0"/>
              </a:rPr>
              <a:t>биомикроскопа</a:t>
            </a:r>
            <a:r>
              <a:rPr lang="ru-RU" dirty="0">
                <a:latin typeface="Times New Roman" pitchFamily="18" charset="0"/>
                <a:cs typeface="Times New Roman" pitchFamily="18" charset="0"/>
              </a:rPr>
              <a:t> из люминесцентным или </a:t>
            </a:r>
            <a:r>
              <a:rPr lang="ru-RU" dirty="0" err="1">
                <a:latin typeface="Times New Roman" pitchFamily="18" charset="0"/>
                <a:cs typeface="Times New Roman" pitchFamily="18" charset="0"/>
              </a:rPr>
              <a:t>поляризируемым</a:t>
            </a:r>
            <a:r>
              <a:rPr lang="ru-RU" dirty="0">
                <a:latin typeface="Times New Roman" pitchFamily="18" charset="0"/>
                <a:cs typeface="Times New Roman" pitchFamily="18" charset="0"/>
              </a:rPr>
              <a:t> отраженным светом. При обследовании оценивают количество сосудов, их размещения, форму, размеры, диаметр и тому подобное. При пародонтите изменяется длина и диаметр капилляров, их количество в поле зрения, замедляется кровообращение, появляются признаки стаза крови.</a:t>
            </a:r>
            <a:endParaRPr lang="ru-RU" dirty="0">
              <a:latin typeface="Times New Roman" pitchFamily="18" charset="0"/>
              <a:cs typeface="Times New Roman" pitchFamily="18" charset="0"/>
            </a:endParaRPr>
          </a:p>
        </p:txBody>
      </p:sp>
      <p:pic>
        <p:nvPicPr>
          <p:cNvPr id="21506" name="Picture 2" descr="Результаты поиска изображений для запроса &quot;Капилляроскопия&quot;"/>
          <p:cNvPicPr>
            <a:picLocks noChangeAspect="1" noChangeArrowheads="1"/>
          </p:cNvPicPr>
          <p:nvPr/>
        </p:nvPicPr>
        <p:blipFill rotWithShape="1">
          <a:blip r:embed="rId3">
            <a:extLst>
              <a:ext uri="{28A0092B-C50C-407E-A947-70E740481C1C}">
                <a14:useLocalDpi xmlns:a14="http://schemas.microsoft.com/office/drawing/2010/main" val="0"/>
              </a:ext>
            </a:extLst>
          </a:blip>
          <a:srcRect t="79580" b="-1"/>
          <a:stretch/>
        </p:blipFill>
        <p:spPr bwMode="auto">
          <a:xfrm>
            <a:off x="323528" y="3485536"/>
            <a:ext cx="5715000" cy="154054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23527" y="3284984"/>
            <a:ext cx="8742973" cy="3416320"/>
          </a:xfrm>
          <a:prstGeom prst="rect">
            <a:avLst/>
          </a:prstGeom>
        </p:spPr>
        <p:txBody>
          <a:bodyPr wrap="square">
            <a:spAutoFit/>
          </a:bodyPr>
          <a:lstStyle/>
          <a:p>
            <a:pPr algn="r"/>
            <a:r>
              <a:rPr lang="ru-RU" i="1" dirty="0">
                <a:latin typeface="Times New Roman" pitchFamily="18" charset="0"/>
                <a:cs typeface="Times New Roman" pitchFamily="18" charset="0"/>
              </a:rPr>
              <a:t>Рис. 13</a:t>
            </a:r>
            <a:r>
              <a:rPr lang="ru-RU" dirty="0">
                <a:latin typeface="Times New Roman" pitchFamily="18" charset="0"/>
                <a:cs typeface="Times New Roman" pitchFamily="18" charset="0"/>
              </a:rPr>
              <a:t>. Тяжелая </a:t>
            </a:r>
            <a:r>
              <a:rPr lang="ru-RU" dirty="0" smtClean="0">
                <a:latin typeface="Times New Roman" pitchFamily="18" charset="0"/>
                <a:cs typeface="Times New Roman" pitchFamily="18" charset="0"/>
              </a:rPr>
              <a:t>форма </a:t>
            </a:r>
            <a:r>
              <a:rPr lang="ru-RU" dirty="0" err="1" smtClean="0">
                <a:latin typeface="Times New Roman" pitchFamily="18" charset="0"/>
                <a:cs typeface="Times New Roman" pitchFamily="18" charset="0"/>
              </a:rPr>
              <a:t>веге</a:t>
            </a:r>
            <a:r>
              <a:rPr lang="ru-RU" dirty="0" smtClean="0">
                <a:latin typeface="Times New Roman" pitchFamily="18" charset="0"/>
                <a:cs typeface="Times New Roman" pitchFamily="18" charset="0"/>
              </a:rPr>
              <a:t>- </a:t>
            </a:r>
          </a:p>
          <a:p>
            <a:pPr algn="r"/>
            <a:r>
              <a:rPr lang="ru-RU" dirty="0" err="1" smtClean="0">
                <a:latin typeface="Times New Roman" pitchFamily="18" charset="0"/>
                <a:cs typeface="Times New Roman" pitchFamily="18" charset="0"/>
              </a:rPr>
              <a:t>тативной</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дистонии. </a:t>
            </a:r>
            <a:r>
              <a:rPr lang="ru-RU" dirty="0" err="1" smtClean="0">
                <a:latin typeface="Times New Roman" pitchFamily="18" charset="0"/>
                <a:cs typeface="Times New Roman" pitchFamily="18" charset="0"/>
              </a:rPr>
              <a:t>Капил</a:t>
            </a:r>
            <a:r>
              <a:rPr lang="ru-RU" dirty="0" smtClean="0">
                <a:latin typeface="Times New Roman" pitchFamily="18" charset="0"/>
                <a:cs typeface="Times New Roman" pitchFamily="18" charset="0"/>
              </a:rPr>
              <a:t>-</a:t>
            </a:r>
          </a:p>
          <a:p>
            <a:pPr algn="r"/>
            <a:r>
              <a:rPr lang="ru-RU" dirty="0" err="1" smtClean="0">
                <a:latin typeface="Times New Roman" pitchFamily="18" charset="0"/>
                <a:cs typeface="Times New Roman" pitchFamily="18" charset="0"/>
              </a:rPr>
              <a:t>ляры</a:t>
            </a:r>
            <a:r>
              <a:rPr lang="ru-RU" dirty="0" smtClean="0">
                <a:latin typeface="Times New Roman" pitchFamily="18" charset="0"/>
                <a:cs typeface="Times New Roman" pitchFamily="18" charset="0"/>
              </a:rPr>
              <a:t> слизистой</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оболочки </a:t>
            </a:r>
          </a:p>
          <a:p>
            <a:pPr algn="r"/>
            <a:r>
              <a:rPr lang="ru-RU" dirty="0" smtClean="0">
                <a:latin typeface="Times New Roman" pitchFamily="18" charset="0"/>
                <a:cs typeface="Times New Roman" pitchFamily="18" charset="0"/>
              </a:rPr>
              <a:t>нижней </a:t>
            </a:r>
            <a:r>
              <a:rPr lang="ru-RU" dirty="0">
                <a:latin typeface="Times New Roman" pitchFamily="18" charset="0"/>
                <a:cs typeface="Times New Roman" pitchFamily="18" charset="0"/>
              </a:rPr>
              <a:t>губы: </a:t>
            </a:r>
            <a:r>
              <a:rPr lang="ru-RU" dirty="0" smtClean="0">
                <a:latin typeface="Times New Roman" pitchFamily="18" charset="0"/>
                <a:cs typeface="Times New Roman" pitchFamily="18" charset="0"/>
              </a:rPr>
              <a:t>широкие </a:t>
            </a:r>
            <a:r>
              <a:rPr lang="ru-RU" dirty="0" err="1" smtClean="0">
                <a:latin typeface="Times New Roman" pitchFamily="18" charset="0"/>
                <a:cs typeface="Times New Roman" pitchFamily="18" charset="0"/>
              </a:rPr>
              <a:t>ве</a:t>
            </a:r>
            <a:r>
              <a:rPr lang="ru-RU" dirty="0" smtClean="0">
                <a:latin typeface="Times New Roman" pitchFamily="18" charset="0"/>
                <a:cs typeface="Times New Roman" pitchFamily="18" charset="0"/>
              </a:rPr>
              <a:t>-</a:t>
            </a:r>
          </a:p>
          <a:p>
            <a:pPr algn="r"/>
            <a:r>
              <a:rPr lang="ru-RU" dirty="0" err="1" smtClean="0">
                <a:latin typeface="Times New Roman" pitchFamily="18" charset="0"/>
                <a:cs typeface="Times New Roman" pitchFamily="18" charset="0"/>
              </a:rPr>
              <a:t>нозные</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колена</a:t>
            </a:r>
            <a:r>
              <a:rPr lang="ru-RU" dirty="0" smtClean="0">
                <a:latin typeface="Times New Roman" pitchFamily="18" charset="0"/>
                <a:cs typeface="Times New Roman" pitchFamily="18" charset="0"/>
              </a:rPr>
              <a:t>,</a:t>
            </a:r>
            <a:r>
              <a:rPr lang="ru-RU" dirty="0">
                <a:latin typeface="Times New Roman" pitchFamily="18" charset="0"/>
                <a:cs typeface="Times New Roman" pitchFamily="18" charset="0"/>
              </a:rPr>
              <a:t> расширенные</a:t>
            </a:r>
            <a:r>
              <a:rPr lang="ru-RU" dirty="0" smtClean="0">
                <a:latin typeface="Times New Roman" pitchFamily="18" charset="0"/>
                <a:cs typeface="Times New Roman" pitchFamily="18" charset="0"/>
              </a:rPr>
              <a:t> </a:t>
            </a:r>
          </a:p>
          <a:p>
            <a:pPr algn="r"/>
            <a:r>
              <a:rPr lang="ru-RU" dirty="0" smtClean="0">
                <a:latin typeface="Times New Roman" pitchFamily="18" charset="0"/>
                <a:cs typeface="Times New Roman" pitchFamily="18" charset="0"/>
              </a:rPr>
              <a:t>венозные </a:t>
            </a:r>
            <a:r>
              <a:rPr lang="ru-RU" dirty="0">
                <a:latin typeface="Times New Roman" pitchFamily="18" charset="0"/>
                <a:cs typeface="Times New Roman" pitchFamily="18" charset="0"/>
              </a:rPr>
              <a:t>сплетения </a:t>
            </a:r>
            <a:r>
              <a:rPr lang="ru-RU" dirty="0">
                <a:latin typeface="Times New Roman" pitchFamily="18" charset="0"/>
                <a:cs typeface="Times New Roman" pitchFamily="18" charset="0"/>
              </a:rPr>
              <a:t>первого</a:t>
            </a:r>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и </a:t>
            </a:r>
            <a:r>
              <a:rPr lang="ru-RU" dirty="0">
                <a:latin typeface="Times New Roman" pitchFamily="18" charset="0"/>
                <a:cs typeface="Times New Roman" pitchFamily="18" charset="0"/>
              </a:rPr>
              <a:t>второго порядка; окраска последних лиловато-</a:t>
            </a:r>
            <a:r>
              <a:rPr lang="ru-RU" dirty="0" err="1">
                <a:latin typeface="Times New Roman" pitchFamily="18" charset="0"/>
                <a:cs typeface="Times New Roman" pitchFamily="18" charset="0"/>
              </a:rPr>
              <a:t>цианотическая</a:t>
            </a:r>
            <a:r>
              <a:rPr lang="ru-RU" dirty="0">
                <a:latin typeface="Times New Roman" pitchFamily="18" charset="0"/>
                <a:cs typeface="Times New Roman" pitchFamily="18" charset="0"/>
              </a:rPr>
              <a:t>; окраска артериальных колен капилляров — золотисто - красная. </a:t>
            </a:r>
            <a:r>
              <a:rPr lang="ru-RU" i="1" dirty="0">
                <a:latin typeface="Times New Roman" pitchFamily="18" charset="0"/>
                <a:cs typeface="Times New Roman" pitchFamily="18" charset="0"/>
              </a:rPr>
              <a:t>Рис. 14</a:t>
            </a:r>
            <a:r>
              <a:rPr lang="ru-RU" dirty="0">
                <a:latin typeface="Times New Roman" pitchFamily="18" charset="0"/>
                <a:cs typeface="Times New Roman" pitchFamily="18" charset="0"/>
              </a:rPr>
              <a:t>. Легкая форма вегетативной дистонии. Капилляры слизистой оболочки нижней губы почти нормальные. </a:t>
            </a:r>
            <a:r>
              <a:rPr lang="ru-RU" i="1" dirty="0">
                <a:latin typeface="Times New Roman" pitchFamily="18" charset="0"/>
                <a:cs typeface="Times New Roman" pitchFamily="18" charset="0"/>
              </a:rPr>
              <a:t>Рис. 15</a:t>
            </a:r>
            <a:r>
              <a:rPr lang="ru-RU" dirty="0">
                <a:latin typeface="Times New Roman" pitchFamily="18" charset="0"/>
                <a:cs typeface="Times New Roman" pitchFamily="18" charset="0"/>
              </a:rPr>
              <a:t>. Тот же случай, что и на рис. 14, после 15-минутной нагрузки стоя. Значительное расширение обоих колен капилляров, собирательных </a:t>
            </a:r>
            <a:r>
              <a:rPr lang="ru-RU" dirty="0" err="1">
                <a:latin typeface="Times New Roman" pitchFamily="18" charset="0"/>
                <a:cs typeface="Times New Roman" pitchFamily="18" charset="0"/>
              </a:rPr>
              <a:t>венул</a:t>
            </a:r>
            <a:r>
              <a:rPr lang="ru-RU" dirty="0">
                <a:latin typeface="Times New Roman" pitchFamily="18" charset="0"/>
                <a:cs typeface="Times New Roman" pitchFamily="18" charset="0"/>
              </a:rPr>
              <a:t> и венозных сплетений с повышенным кровенаполнением. Окраска более насыщена, фон мутноватый</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038913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686800" cy="838200"/>
          </a:xfrm>
        </p:spPr>
        <p:txBody>
          <a:bodyPr>
            <a:noAutofit/>
          </a:bodyPr>
          <a:lstStyle/>
          <a:p>
            <a:r>
              <a:rPr lang="ru-RU" b="1" dirty="0">
                <a:latin typeface="Times New Roman" pitchFamily="18" charset="0"/>
                <a:cs typeface="Times New Roman" pitchFamily="18" charset="0"/>
              </a:rPr>
              <a:t>Дополнительные методы обследования больных</a:t>
            </a:r>
          </a:p>
        </p:txBody>
      </p:sp>
      <p:sp>
        <p:nvSpPr>
          <p:cNvPr id="3" name="Прямоугольник 2"/>
          <p:cNvSpPr/>
          <p:nvPr/>
        </p:nvSpPr>
        <p:spPr>
          <a:xfrm>
            <a:off x="395536" y="1124744"/>
            <a:ext cx="5616624" cy="5078313"/>
          </a:xfrm>
          <a:prstGeom prst="rect">
            <a:avLst/>
          </a:prstGeom>
        </p:spPr>
        <p:txBody>
          <a:bodyPr wrap="square">
            <a:spAutoFit/>
          </a:bodyPr>
          <a:lstStyle/>
          <a:p>
            <a:pPr indent="357188"/>
            <a:r>
              <a:rPr lang="ru-RU" b="1" u="sng" dirty="0" err="1">
                <a:latin typeface="Times New Roman" pitchFamily="18" charset="0"/>
                <a:cs typeface="Times New Roman" pitchFamily="18" charset="0"/>
              </a:rPr>
              <a:t>Термодиагностика</a:t>
            </a:r>
            <a:r>
              <a:rPr lang="ru-RU" b="1" dirty="0">
                <a:effectLst>
                  <a:outerShdw blurRad="38100" dist="38100" dir="2700000" algn="tl">
                    <a:srgbClr val="C0C0C0"/>
                  </a:outerShdw>
                </a:effectLst>
                <a:latin typeface="Times New Roman" pitchFamily="18" charset="0"/>
                <a:cs typeface="Times New Roman" pitchFamily="18" charset="0"/>
              </a:rPr>
              <a:t> </a:t>
            </a:r>
            <a:endParaRPr lang="ru-RU" b="1" dirty="0" smtClean="0">
              <a:effectLst>
                <a:outerShdw blurRad="38100" dist="38100" dir="2700000" algn="tl">
                  <a:srgbClr val="C0C0C0"/>
                </a:outerShdw>
              </a:effectLst>
              <a:latin typeface="Times New Roman" pitchFamily="18" charset="0"/>
              <a:cs typeface="Times New Roman" pitchFamily="18" charset="0"/>
            </a:endParaRPr>
          </a:p>
          <a:p>
            <a:pPr indent="357188" algn="just"/>
            <a:r>
              <a:rPr lang="ru-RU" dirty="0" smtClean="0">
                <a:effectLst>
                  <a:outerShdw blurRad="38100" dist="38100" dir="2700000" algn="tl">
                    <a:srgbClr val="C0C0C0"/>
                  </a:outerShdw>
                </a:effectLst>
                <a:latin typeface="Times New Roman" pitchFamily="18" charset="0"/>
                <a:cs typeface="Times New Roman" pitchFamily="18" charset="0"/>
              </a:rPr>
              <a:t>Изучение </a:t>
            </a:r>
            <a:r>
              <a:rPr lang="ru-RU" dirty="0">
                <a:effectLst>
                  <a:outerShdw blurRad="38100" dist="38100" dir="2700000" algn="tl">
                    <a:srgbClr val="C0C0C0"/>
                  </a:outerShdw>
                </a:effectLst>
                <a:latin typeface="Times New Roman" pitchFamily="18" charset="0"/>
                <a:cs typeface="Times New Roman" pitchFamily="18" charset="0"/>
              </a:rPr>
              <a:t>реакции пульпы на раздражители показало, что зуб с нормальной пульпой реагирует на значительные температурные отклонения. Индифферентная зона (зона отсутствия реакции) для резцов составляет 30 ° С (50-52 ° С - реакция на тепло, 17 - 22 ° С - на охлаждение). </a:t>
            </a:r>
            <a:endParaRPr lang="ru-RU" dirty="0" smtClean="0">
              <a:effectLst>
                <a:outerShdw blurRad="38100" dist="38100" dir="2700000" algn="tl">
                  <a:srgbClr val="C0C0C0"/>
                </a:outerShdw>
              </a:effectLst>
              <a:latin typeface="Times New Roman" pitchFamily="18" charset="0"/>
              <a:cs typeface="Times New Roman" pitchFamily="18" charset="0"/>
            </a:endParaRPr>
          </a:p>
          <a:p>
            <a:pPr indent="357188" algn="just"/>
            <a:r>
              <a:rPr lang="ru-RU" dirty="0" smtClean="0">
                <a:effectLst>
                  <a:outerShdw blurRad="38100" dist="38100" dir="2700000" algn="tl">
                    <a:srgbClr val="C0C0C0"/>
                  </a:outerShdw>
                </a:effectLst>
                <a:latin typeface="Times New Roman" pitchFamily="18" charset="0"/>
                <a:cs typeface="Times New Roman" pitchFamily="18" charset="0"/>
              </a:rPr>
              <a:t>Зубы </a:t>
            </a:r>
            <a:r>
              <a:rPr lang="ru-RU" dirty="0">
                <a:effectLst>
                  <a:outerShdw blurRad="38100" dist="38100" dir="2700000" algn="tl">
                    <a:srgbClr val="C0C0C0"/>
                  </a:outerShdw>
                </a:effectLst>
                <a:latin typeface="Times New Roman" pitchFamily="18" charset="0"/>
                <a:cs typeface="Times New Roman" pitchFamily="18" charset="0"/>
              </a:rPr>
              <a:t>обладают как </a:t>
            </a:r>
            <a:r>
              <a:rPr lang="ru-RU" dirty="0" err="1">
                <a:effectLst>
                  <a:outerShdw blurRad="38100" dist="38100" dir="2700000" algn="tl">
                    <a:srgbClr val="C0C0C0"/>
                  </a:outerShdw>
                </a:effectLst>
                <a:latin typeface="Times New Roman" pitchFamily="18" charset="0"/>
                <a:cs typeface="Times New Roman" pitchFamily="18" charset="0"/>
              </a:rPr>
              <a:t>холодовой</a:t>
            </a:r>
            <a:r>
              <a:rPr lang="ru-RU" dirty="0">
                <a:effectLst>
                  <a:outerShdw blurRad="38100" dist="38100" dir="2700000" algn="tl">
                    <a:srgbClr val="C0C0C0"/>
                  </a:outerShdw>
                </a:effectLst>
                <a:latin typeface="Times New Roman" pitchFamily="18" charset="0"/>
                <a:cs typeface="Times New Roman" pitchFamily="18" charset="0"/>
              </a:rPr>
              <a:t>, так и тепловой чувствительностью. Адекватная реакция (если нагревания и охлаждения вызывает соответствующее ощущение) свидетельствует о нормальном состоянии пульпы. При воспалении пульпы происходит сужение индифферентной зоны и при незначительных отклонениях от температуры тела (на 5-7 ° С) уже возникает ответная реакция в виде длительных интенсивных или ноющих болей. Зубы с </a:t>
            </a:r>
            <a:r>
              <a:rPr lang="ru-RU" dirty="0" err="1">
                <a:effectLst>
                  <a:outerShdw blurRad="38100" dist="38100" dir="2700000" algn="tl">
                    <a:srgbClr val="C0C0C0"/>
                  </a:outerShdw>
                </a:effectLst>
                <a:latin typeface="Times New Roman" pitchFamily="18" charset="0"/>
                <a:cs typeface="Times New Roman" pitchFamily="18" charset="0"/>
              </a:rPr>
              <a:t>некротизированной</a:t>
            </a:r>
            <a:r>
              <a:rPr lang="ru-RU" dirty="0">
                <a:effectLst>
                  <a:outerShdw blurRad="38100" dist="38100" dir="2700000" algn="tl">
                    <a:srgbClr val="C0C0C0"/>
                  </a:outerShdw>
                </a:effectLst>
                <a:latin typeface="Times New Roman" pitchFamily="18" charset="0"/>
                <a:cs typeface="Times New Roman" pitchFamily="18" charset="0"/>
              </a:rPr>
              <a:t> пульпой на температурные раздражители не реагируют</a:t>
            </a:r>
            <a:r>
              <a:rPr lang="ru-RU" dirty="0" smtClean="0">
                <a:effectLst>
                  <a:outerShdw blurRad="38100" dist="38100" dir="2700000" algn="tl">
                    <a:srgbClr val="C0C0C0"/>
                  </a:outerShdw>
                </a:effectLst>
                <a:latin typeface="Times New Roman" pitchFamily="18" charset="0"/>
                <a:cs typeface="Times New Roman" pitchFamily="18" charset="0"/>
              </a:rPr>
              <a:t>.</a:t>
            </a:r>
          </a:p>
        </p:txBody>
      </p:sp>
      <p:pic>
        <p:nvPicPr>
          <p:cNvPr id="2050" name="Picture 2" descr="Результаты поиска изображений для запроса &quot;Зубы  чувствительностью&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204864"/>
            <a:ext cx="2857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07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686800" cy="838200"/>
          </a:xfrm>
        </p:spPr>
        <p:txBody>
          <a:bodyPr>
            <a:noAutofit/>
          </a:bodyPr>
          <a:lstStyle/>
          <a:p>
            <a:r>
              <a:rPr lang="ru-RU" b="1" dirty="0" err="1" smtClean="0">
                <a:latin typeface="Times New Roman" pitchFamily="18" charset="0"/>
                <a:cs typeface="Times New Roman" pitchFamily="18" charset="0"/>
              </a:rPr>
              <a:t>Рентгенологич</a:t>
            </a:r>
            <a:r>
              <a:rPr lang="uk-UA" b="1" dirty="0" err="1">
                <a:latin typeface="Times New Roman" pitchFamily="18" charset="0"/>
                <a:cs typeface="Times New Roman" pitchFamily="18" charset="0"/>
              </a:rPr>
              <a:t>еско</a:t>
            </a:r>
            <a:r>
              <a:rPr lang="ru-RU" b="1" dirty="0">
                <a:latin typeface="Times New Roman" pitchFamily="18" charset="0"/>
                <a:cs typeface="Times New Roman" pitchFamily="18" charset="0"/>
              </a:rPr>
              <a:t>е исследования </a:t>
            </a:r>
          </a:p>
        </p:txBody>
      </p:sp>
      <p:sp>
        <p:nvSpPr>
          <p:cNvPr id="6" name="Прямоугольник 5"/>
          <p:cNvSpPr/>
          <p:nvPr/>
        </p:nvSpPr>
        <p:spPr>
          <a:xfrm>
            <a:off x="205178" y="1052736"/>
            <a:ext cx="8759310" cy="5324535"/>
          </a:xfrm>
          <a:prstGeom prst="rect">
            <a:avLst/>
          </a:prstGeom>
        </p:spPr>
        <p:txBody>
          <a:bodyPr wrap="square">
            <a:spAutoFit/>
          </a:bodyPr>
          <a:lstStyle/>
          <a:p>
            <a:pPr indent="361950" algn="just"/>
            <a:r>
              <a:rPr lang="ru-RU" sz="1700" b="1" u="sng" dirty="0">
                <a:latin typeface="Times New Roman" pitchFamily="18" charset="0"/>
                <a:cs typeface="Times New Roman" pitchFamily="18" charset="0"/>
              </a:rPr>
              <a:t>Рентгенологические методы </a:t>
            </a:r>
            <a:r>
              <a:rPr lang="ru-RU" sz="1700" dirty="0">
                <a:effectLst>
                  <a:outerShdw blurRad="38100" dist="38100" dir="2700000" algn="tl">
                    <a:srgbClr val="C0C0C0"/>
                  </a:outerShdw>
                </a:effectLst>
                <a:latin typeface="Times New Roman" pitchFamily="18" charset="0"/>
                <a:cs typeface="Times New Roman" pitchFamily="18" charset="0"/>
              </a:rPr>
              <a:t>используются как дополнительные в диагностике поражений зубов, болезней пульпы, периодонта и пародонта, а также для контроля лечения. </a:t>
            </a:r>
            <a:br>
              <a:rPr lang="ru-RU" sz="1700" dirty="0">
                <a:effectLst>
                  <a:outerShdw blurRad="38100" dist="38100" dir="2700000" algn="tl">
                    <a:srgbClr val="C0C0C0"/>
                  </a:outerShdw>
                </a:effectLst>
                <a:latin typeface="Times New Roman" pitchFamily="18" charset="0"/>
                <a:cs typeface="Times New Roman" pitchFamily="18" charset="0"/>
              </a:rPr>
            </a:br>
            <a:r>
              <a:rPr lang="ru-RU" sz="1700" dirty="0">
                <a:effectLst>
                  <a:outerShdw blurRad="38100" dist="38100" dir="2700000" algn="tl">
                    <a:srgbClr val="C0C0C0"/>
                  </a:outerShdw>
                </a:effectLst>
                <a:latin typeface="Times New Roman" pitchFamily="18" charset="0"/>
                <a:cs typeface="Times New Roman" pitchFamily="18" charset="0"/>
              </a:rPr>
              <a:t>Этот метод получил широкое распространение в стоматологии, поскольку в некоторых случаях он является единственным способом для выявления изменений в тканях. В поликлинических условиях чаще всего применяется </a:t>
            </a:r>
            <a:r>
              <a:rPr lang="ru-RU" sz="1700" dirty="0" err="1">
                <a:effectLst>
                  <a:outerShdw blurRad="38100" dist="38100" dir="2700000" algn="tl">
                    <a:srgbClr val="C0C0C0"/>
                  </a:outerShdw>
                </a:effectLst>
                <a:latin typeface="Times New Roman" pitchFamily="18" charset="0"/>
                <a:cs typeface="Times New Roman" pitchFamily="18" charset="0"/>
              </a:rPr>
              <a:t>внутриротовая</a:t>
            </a:r>
            <a:r>
              <a:rPr lang="ru-RU" sz="1700" dirty="0">
                <a:effectLst>
                  <a:outerShdw blurRad="38100" dist="38100" dir="2700000" algn="tl">
                    <a:srgbClr val="C0C0C0"/>
                  </a:outerShdw>
                </a:effectLst>
                <a:latin typeface="Times New Roman" pitchFamily="18" charset="0"/>
                <a:cs typeface="Times New Roman" pitchFamily="18" charset="0"/>
              </a:rPr>
              <a:t> рентгенография</a:t>
            </a:r>
            <a:r>
              <a:rPr lang="ru-RU" sz="1700" dirty="0" smtClean="0">
                <a:effectLst>
                  <a:outerShdw blurRad="38100" dist="38100" dir="2700000" algn="tl">
                    <a:srgbClr val="C0C0C0"/>
                  </a:outerShdw>
                </a:effectLst>
                <a:latin typeface="Times New Roman" pitchFamily="18" charset="0"/>
                <a:cs typeface="Times New Roman" pitchFamily="18" charset="0"/>
              </a:rPr>
              <a:t>.</a:t>
            </a:r>
          </a:p>
          <a:p>
            <a:pPr indent="361950" algn="just"/>
            <a:r>
              <a:rPr lang="ru-RU" sz="1700" dirty="0" smtClean="0">
                <a:effectLst>
                  <a:outerShdw blurRad="38100" dist="38100" dir="2700000" algn="tl">
                    <a:srgbClr val="C0C0C0"/>
                  </a:outerShdw>
                </a:effectLst>
                <a:latin typeface="Times New Roman" pitchFamily="18" charset="0"/>
                <a:cs typeface="Times New Roman" pitchFamily="18" charset="0"/>
              </a:rPr>
              <a:t>Принцип </a:t>
            </a:r>
            <a:r>
              <a:rPr lang="ru-RU" sz="1700" dirty="0">
                <a:effectLst>
                  <a:outerShdw blurRad="38100" dist="38100" dir="2700000" algn="tl">
                    <a:srgbClr val="C0C0C0"/>
                  </a:outerShdw>
                </a:effectLst>
                <a:latin typeface="Times New Roman" pitchFamily="18" charset="0"/>
                <a:cs typeface="Times New Roman" pitchFamily="18" charset="0"/>
              </a:rPr>
              <a:t>метода заключается в том, что рентгеновские лучи в зависимости от плотности обследуемого участка большей или меньшей степени задерживаются тканями. В местах, где на пути лучей встречаются плотные ткани (минерализованные - кость, зубы), они поглощаются лучами, не достигают пленки и на снимке (негатив) будет свет</a:t>
            </a:r>
            <a:r>
              <a:rPr lang="uk-UA" sz="1700" dirty="0">
                <a:effectLst>
                  <a:outerShdw blurRad="38100" dist="38100" dir="2700000" algn="tl">
                    <a:srgbClr val="C0C0C0"/>
                  </a:outerShdw>
                </a:effectLst>
                <a:latin typeface="Times New Roman" pitchFamily="18" charset="0"/>
                <a:cs typeface="Times New Roman" pitchFamily="18" charset="0"/>
              </a:rPr>
              <a:t>л</a:t>
            </a:r>
            <a:r>
              <a:rPr lang="ru-RU" sz="1700" dirty="0" err="1">
                <a:effectLst>
                  <a:outerShdw blurRad="38100" dist="38100" dir="2700000" algn="tl">
                    <a:srgbClr val="C0C0C0"/>
                  </a:outerShdw>
                </a:effectLst>
                <a:latin typeface="Times New Roman" pitchFamily="18" charset="0"/>
                <a:cs typeface="Times New Roman" pitchFamily="18" charset="0"/>
              </a:rPr>
              <a:t>ый</a:t>
            </a:r>
            <a:r>
              <a:rPr lang="ru-RU" sz="1700" dirty="0">
                <a:effectLst>
                  <a:outerShdw blurRad="38100" dist="38100" dir="2700000" algn="tl">
                    <a:srgbClr val="C0C0C0"/>
                  </a:outerShdw>
                </a:effectLst>
                <a:latin typeface="Times New Roman" pitchFamily="18" charset="0"/>
                <a:cs typeface="Times New Roman" pitchFamily="18" charset="0"/>
              </a:rPr>
              <a:t> участок. В местах, где поглощение меньше, лучи влияют на пленку и на снимке будут темные изображения. Качество изображения в значительной степени зависит от направления луча. Для достижения наиболее точного отображения - исключение удлинение или укорочение зуба - желательно, чтобы зуб находился в фокусе, а центральный участок лучей падал перпендикулярно на объект и пленку</a:t>
            </a:r>
            <a:r>
              <a:rPr lang="ru-RU" sz="1700" dirty="0" smtClean="0">
                <a:effectLst>
                  <a:outerShdw blurRad="38100" dist="38100" dir="2700000" algn="tl">
                    <a:srgbClr val="C0C0C0"/>
                  </a:outerShdw>
                </a:effectLst>
                <a:latin typeface="Times New Roman" pitchFamily="18" charset="0"/>
                <a:cs typeface="Times New Roman" pitchFamily="18" charset="0"/>
              </a:rPr>
              <a:t>.</a:t>
            </a:r>
          </a:p>
          <a:p>
            <a:pPr indent="361950" algn="just"/>
            <a:r>
              <a:rPr lang="ru-RU" sz="1700" dirty="0" smtClean="0">
                <a:effectLst>
                  <a:outerShdw blurRad="38100" dist="38100" dir="2700000" algn="tl">
                    <a:srgbClr val="C0C0C0"/>
                  </a:outerShdw>
                </a:effectLst>
                <a:latin typeface="Times New Roman" pitchFamily="18" charset="0"/>
                <a:cs typeface="Times New Roman" pitchFamily="18" charset="0"/>
              </a:rPr>
              <a:t>Эмаль </a:t>
            </a:r>
            <a:r>
              <a:rPr lang="ru-RU" sz="1700" dirty="0">
                <a:effectLst>
                  <a:outerShdw blurRad="38100" dist="38100" dir="2700000" algn="tl">
                    <a:srgbClr val="C0C0C0"/>
                  </a:outerShdw>
                </a:effectLst>
                <a:latin typeface="Times New Roman" pitchFamily="18" charset="0"/>
                <a:cs typeface="Times New Roman" pitchFamily="18" charset="0"/>
              </a:rPr>
              <a:t>зуба дает плотную тень, а дентин и цемент - менее плотную, чем эмаль. Полость зуба распознается по границе контура дентина, поскольку пульпа рентгеновские лучи не </a:t>
            </a:r>
            <a:r>
              <a:rPr lang="ru-RU" sz="1700" dirty="0" smtClean="0">
                <a:effectLst>
                  <a:outerShdw blurRad="38100" dist="38100" dir="2700000" algn="tl">
                    <a:srgbClr val="C0C0C0"/>
                  </a:outerShdw>
                </a:effectLst>
                <a:latin typeface="Times New Roman" pitchFamily="18" charset="0"/>
                <a:cs typeface="Times New Roman" pitchFamily="18" charset="0"/>
              </a:rPr>
              <a:t>задерживает. </a:t>
            </a:r>
          </a:p>
          <a:p>
            <a:pPr indent="361950" algn="just"/>
            <a:r>
              <a:rPr lang="ru-RU" sz="1700" dirty="0" err="1" smtClean="0">
                <a:effectLst>
                  <a:outerShdw blurRad="38100" dist="38100" dir="2700000" algn="tl">
                    <a:srgbClr val="C0C0C0"/>
                  </a:outerShdw>
                </a:effectLst>
                <a:latin typeface="Times New Roman" pitchFamily="18" charset="0"/>
                <a:cs typeface="Times New Roman" pitchFamily="18" charset="0"/>
              </a:rPr>
              <a:t>Периодонтальная</a:t>
            </a:r>
            <a:r>
              <a:rPr lang="ru-RU" sz="1700" dirty="0" smtClean="0">
                <a:effectLst>
                  <a:outerShdw blurRad="38100" dist="38100" dir="2700000" algn="tl">
                    <a:srgbClr val="C0C0C0"/>
                  </a:outerShdw>
                </a:effectLst>
                <a:latin typeface="Times New Roman" pitchFamily="18" charset="0"/>
                <a:cs typeface="Times New Roman" pitchFamily="18" charset="0"/>
              </a:rPr>
              <a:t> </a:t>
            </a:r>
            <a:r>
              <a:rPr lang="ru-RU" sz="1700" dirty="0">
                <a:effectLst>
                  <a:outerShdw blurRad="38100" dist="38100" dir="2700000" algn="tl">
                    <a:srgbClr val="C0C0C0"/>
                  </a:outerShdw>
                </a:effectLst>
                <a:latin typeface="Times New Roman" pitchFamily="18" charset="0"/>
                <a:cs typeface="Times New Roman" pitchFamily="18" charset="0"/>
              </a:rPr>
              <a:t>щель - промежуток между компактной пластинкой альвеолы и цементом корня - определяется по проекции корня зуба и компактной пластинки альвеолы, которая имеет вид равномерно тёмной полоски шириной 0,2-0,25 мм. </a:t>
            </a:r>
            <a:endParaRPr lang="ru-RU" sz="1700" dirty="0">
              <a:latin typeface="Times New Roman" pitchFamily="18" charset="0"/>
              <a:cs typeface="Times New Roman" pitchFamily="18" charset="0"/>
            </a:endParaRPr>
          </a:p>
        </p:txBody>
      </p:sp>
    </p:spTree>
    <p:extLst>
      <p:ext uri="{BB962C8B-B14F-4D97-AF65-F5344CB8AC3E}">
        <p14:creationId xmlns:p14="http://schemas.microsoft.com/office/powerpoint/2010/main" val="3456836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latin typeface="Times New Roman" pitchFamily="18" charset="0"/>
                <a:cs typeface="Times New Roman" pitchFamily="18" charset="0"/>
              </a:rPr>
              <a:t>Методы обследования </a:t>
            </a:r>
            <a:r>
              <a:rPr lang="ru-RU" b="1" dirty="0" smtClean="0">
                <a:latin typeface="Times New Roman" pitchFamily="18" charset="0"/>
                <a:cs typeface="Times New Roman" pitchFamily="18" charset="0"/>
              </a:rPr>
              <a:t>больного </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a:xfrm>
            <a:off x="304800" y="1124744"/>
            <a:ext cx="8686800" cy="5472608"/>
          </a:xfrm>
        </p:spPr>
        <p:txBody>
          <a:bodyPr>
            <a:noAutofit/>
          </a:bodyPr>
          <a:lstStyle/>
          <a:p>
            <a:pPr marL="0" indent="357188" algn="just">
              <a:spcBef>
                <a:spcPts val="0"/>
              </a:spcBef>
              <a:buNone/>
            </a:pPr>
            <a:r>
              <a:rPr lang="ru-RU" sz="1600" b="1" u="sng" dirty="0" smtClean="0">
                <a:latin typeface="Times New Roman" pitchFamily="18" charset="0"/>
                <a:cs typeface="Times New Roman" pitchFamily="18" charset="0"/>
              </a:rPr>
              <a:t>Методы </a:t>
            </a:r>
            <a:r>
              <a:rPr lang="ru-RU" sz="1600" b="1" u="sng" dirty="0">
                <a:latin typeface="Times New Roman" pitchFamily="18" charset="0"/>
                <a:cs typeface="Times New Roman" pitchFamily="18" charset="0"/>
              </a:rPr>
              <a:t>диагностики </a:t>
            </a:r>
            <a:r>
              <a:rPr lang="ru-RU" sz="1600" dirty="0">
                <a:latin typeface="Times New Roman" pitchFamily="18" charset="0"/>
                <a:cs typeface="Times New Roman" pitchFamily="18" charset="0"/>
              </a:rPr>
              <a:t>- приемы, способы, технические и лабораторные способы используемые врачом при обследовании больного для определения болезни или особого физиологического состояния организма. Конечной целью клинического обследования больного является правильная постановка диагноза, что в свою очередь необходимо для успешного лечения больного. Следует отметить, что обследование полости рта является одним из звеньев общего обследования больного. </a:t>
            </a:r>
            <a:endParaRPr lang="ru-RU" sz="1600" dirty="0" smtClean="0">
              <a:latin typeface="Times New Roman" pitchFamily="18" charset="0"/>
              <a:cs typeface="Times New Roman" pitchFamily="18" charset="0"/>
            </a:endParaRPr>
          </a:p>
          <a:p>
            <a:pPr marL="0" indent="357188" algn="just">
              <a:spcBef>
                <a:spcPts val="0"/>
              </a:spcBef>
              <a:buNone/>
            </a:pPr>
            <a:r>
              <a:rPr lang="ru-RU" sz="1600" b="1" u="sng" dirty="0" smtClean="0">
                <a:latin typeface="Times New Roman" pitchFamily="18" charset="0"/>
                <a:cs typeface="Times New Roman" pitchFamily="18" charset="0"/>
              </a:rPr>
              <a:t>Методы </a:t>
            </a:r>
            <a:r>
              <a:rPr lang="ru-RU" sz="1600" b="1" u="sng" dirty="0">
                <a:latin typeface="Times New Roman" pitchFamily="18" charset="0"/>
                <a:cs typeface="Times New Roman" pitchFamily="18" charset="0"/>
              </a:rPr>
              <a:t>обследования больного </a:t>
            </a:r>
            <a:r>
              <a:rPr lang="ru-RU" sz="1600" u="sng" dirty="0">
                <a:latin typeface="Times New Roman" pitchFamily="18" charset="0"/>
                <a:cs typeface="Times New Roman" pitchFamily="18" charset="0"/>
              </a:rPr>
              <a:t>принято делить на клинические </a:t>
            </a:r>
            <a:r>
              <a:rPr lang="ru-RU" sz="1600" dirty="0">
                <a:latin typeface="Times New Roman" pitchFamily="18" charset="0"/>
                <a:cs typeface="Times New Roman" pitchFamily="18" charset="0"/>
              </a:rPr>
              <a:t>- основные (используются у кресла, кровати больного) </a:t>
            </a:r>
            <a:r>
              <a:rPr lang="ru-RU" sz="1600" u="sng" dirty="0">
                <a:latin typeface="Times New Roman" pitchFamily="18" charset="0"/>
                <a:cs typeface="Times New Roman" pitchFamily="18" charset="0"/>
              </a:rPr>
              <a:t>и </a:t>
            </a:r>
            <a:r>
              <a:rPr lang="ru-RU" sz="1600" u="sng" dirty="0" err="1">
                <a:latin typeface="Times New Roman" pitchFamily="18" charset="0"/>
                <a:cs typeface="Times New Roman" pitchFamily="18" charset="0"/>
              </a:rPr>
              <a:t>параклинические</a:t>
            </a:r>
            <a:r>
              <a:rPr lang="ru-RU" sz="1600" u="sng" dirty="0">
                <a:latin typeface="Times New Roman" pitchFamily="18" charset="0"/>
                <a:cs typeface="Times New Roman" pitchFamily="18" charset="0"/>
              </a:rPr>
              <a:t> </a:t>
            </a:r>
            <a:r>
              <a:rPr lang="ru-RU" sz="1600" dirty="0">
                <a:latin typeface="Times New Roman" pitchFamily="18" charset="0"/>
                <a:cs typeface="Times New Roman" pitchFamily="18" charset="0"/>
              </a:rPr>
              <a:t>- дополнительные (инструментальные, лабораторные, рентгенологические, т.е. обследование, проводимые во вспомогательных службах). </a:t>
            </a:r>
            <a:endParaRPr lang="ru-RU" sz="1600" dirty="0" smtClean="0">
              <a:latin typeface="Times New Roman" pitchFamily="18" charset="0"/>
              <a:cs typeface="Times New Roman" pitchFamily="18" charset="0"/>
            </a:endParaRPr>
          </a:p>
          <a:p>
            <a:pPr marL="0" indent="357188" algn="just">
              <a:spcBef>
                <a:spcPts val="0"/>
              </a:spcBef>
              <a:buNone/>
            </a:pPr>
            <a:r>
              <a:rPr lang="ru-RU" sz="1600" u="sng" dirty="0" smtClean="0">
                <a:latin typeface="Times New Roman" pitchFamily="18" charset="0"/>
                <a:cs typeface="Times New Roman" pitchFamily="18" charset="0"/>
              </a:rPr>
              <a:t>Основные </a:t>
            </a:r>
            <a:r>
              <a:rPr lang="ru-RU" sz="1600" u="sng" dirty="0">
                <a:latin typeface="Times New Roman" pitchFamily="18" charset="0"/>
                <a:cs typeface="Times New Roman" pitchFamily="18" charset="0"/>
              </a:rPr>
              <a:t>методы </a:t>
            </a:r>
            <a:r>
              <a:rPr lang="ru-RU" sz="1600" dirty="0">
                <a:latin typeface="Times New Roman" pitchFamily="18" charset="0"/>
                <a:cs typeface="Times New Roman" pitchFamily="18" charset="0"/>
              </a:rPr>
              <a:t>состоят из субъективного (опрос больного) и объективного обследования больного. </a:t>
            </a:r>
            <a:endParaRPr lang="ru-RU" sz="1600" dirty="0" smtClean="0">
              <a:latin typeface="Times New Roman" pitchFamily="18" charset="0"/>
              <a:cs typeface="Times New Roman" pitchFamily="18" charset="0"/>
            </a:endParaRPr>
          </a:p>
          <a:p>
            <a:pPr marL="0" indent="357188" algn="just">
              <a:spcBef>
                <a:spcPts val="0"/>
              </a:spcBef>
              <a:buNone/>
            </a:pPr>
            <a:r>
              <a:rPr lang="ru-RU" sz="1600" u="sng" dirty="0" smtClean="0">
                <a:latin typeface="Times New Roman" pitchFamily="18" charset="0"/>
                <a:cs typeface="Times New Roman" pitchFamily="18" charset="0"/>
              </a:rPr>
              <a:t>Дополнительные </a:t>
            </a:r>
            <a:r>
              <a:rPr lang="ru-RU" sz="1600" u="sng" dirty="0">
                <a:latin typeface="Times New Roman" pitchFamily="18" charset="0"/>
                <a:cs typeface="Times New Roman" pitchFamily="18" charset="0"/>
              </a:rPr>
              <a:t>методы </a:t>
            </a:r>
            <a:r>
              <a:rPr lang="ru-RU" sz="1600" dirty="0">
                <a:latin typeface="Times New Roman" pitchFamily="18" charset="0"/>
                <a:cs typeface="Times New Roman" pitchFamily="18" charset="0"/>
              </a:rPr>
              <a:t>обследования больного </a:t>
            </a:r>
            <a:r>
              <a:rPr lang="ru-RU" sz="1600" dirty="0" smtClean="0">
                <a:latin typeface="Times New Roman" pitchFamily="18" charset="0"/>
                <a:cs typeface="Times New Roman" pitchFamily="18" charset="0"/>
              </a:rPr>
              <a:t>включают:</a:t>
            </a:r>
          </a:p>
          <a:p>
            <a:pPr algn="just">
              <a:spcBef>
                <a:spcPts val="0"/>
              </a:spcBef>
              <a:buClrTx/>
              <a:buSzPct val="100000"/>
              <a:buFont typeface="Wingdings" pitchFamily="2" charset="2"/>
              <a:buChar char="Ø"/>
            </a:pPr>
            <a:r>
              <a:rPr lang="ru-RU" sz="1600" dirty="0" smtClean="0">
                <a:latin typeface="Times New Roman" pitchFamily="18" charset="0"/>
                <a:cs typeface="Times New Roman" pitchFamily="18" charset="0"/>
              </a:rPr>
              <a:t>специальные </a:t>
            </a:r>
            <a:r>
              <a:rPr lang="ru-RU" sz="1600" dirty="0">
                <a:latin typeface="Times New Roman" pitchFamily="18" charset="0"/>
                <a:cs typeface="Times New Roman" pitchFamily="18" charset="0"/>
              </a:rPr>
              <a:t>клинические методы осмотра органов полости рта (температурная диагностика, индексная оценка гигиенического состояния полости рта, </a:t>
            </a:r>
            <a:r>
              <a:rPr lang="ru-RU" sz="1600" dirty="0" err="1">
                <a:latin typeface="Times New Roman" pitchFamily="18" charset="0"/>
                <a:cs typeface="Times New Roman" pitchFamily="18" charset="0"/>
              </a:rPr>
              <a:t>пародонтальные</a:t>
            </a:r>
            <a:r>
              <a:rPr lang="ru-RU" sz="1600" dirty="0">
                <a:latin typeface="Times New Roman" pitchFamily="18" charset="0"/>
                <a:cs typeface="Times New Roman" pitchFamily="18" charset="0"/>
              </a:rPr>
              <a:t> индексы</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a:p>
            <a:pPr algn="just">
              <a:spcBef>
                <a:spcPts val="0"/>
              </a:spcBef>
              <a:buClrTx/>
              <a:buSzPct val="100000"/>
              <a:buFont typeface="Wingdings" pitchFamily="2" charset="2"/>
              <a:buChar char="Ø"/>
            </a:pPr>
            <a:r>
              <a:rPr lang="ru-RU" sz="1600" dirty="0" smtClean="0">
                <a:latin typeface="Times New Roman" pitchFamily="18" charset="0"/>
                <a:cs typeface="Times New Roman" pitchFamily="18" charset="0"/>
              </a:rPr>
              <a:t>функциональные </a:t>
            </a:r>
            <a:r>
              <a:rPr lang="ru-RU" sz="1600" dirty="0">
                <a:latin typeface="Times New Roman" pitchFamily="18" charset="0"/>
                <a:cs typeface="Times New Roman" pitchFamily="18" charset="0"/>
              </a:rPr>
              <a:t>методы обследования (</a:t>
            </a:r>
            <a:r>
              <a:rPr lang="ru-RU" sz="1600" dirty="0" err="1">
                <a:latin typeface="Times New Roman" pitchFamily="18" charset="0"/>
                <a:cs typeface="Times New Roman" pitchFamily="18" charset="0"/>
              </a:rPr>
              <a:t>электроодонтодиагностика</a:t>
            </a:r>
            <a:r>
              <a:rPr lang="ru-RU" sz="1600" dirty="0">
                <a:latin typeface="Times New Roman" pitchFamily="18" charset="0"/>
                <a:cs typeface="Times New Roman" pitchFamily="18" charset="0"/>
              </a:rPr>
              <a:t>, люминесцентная диагностика, определение устойчивости капилляров пародонта, </a:t>
            </a:r>
            <a:r>
              <a:rPr lang="ru-RU" sz="1600" dirty="0" err="1">
                <a:latin typeface="Times New Roman" pitchFamily="18" charset="0"/>
                <a:cs typeface="Times New Roman" pitchFamily="18" charset="0"/>
              </a:rPr>
              <a:t>реопародонтография</a:t>
            </a:r>
            <a:r>
              <a:rPr lang="ru-RU" sz="1600" dirty="0">
                <a:latin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pPr algn="just">
              <a:spcBef>
                <a:spcPts val="0"/>
              </a:spcBef>
              <a:buClrTx/>
              <a:buSzPct val="100000"/>
              <a:buFont typeface="Wingdings" pitchFamily="2" charset="2"/>
              <a:buChar char="Ø"/>
            </a:pPr>
            <a:r>
              <a:rPr lang="ru-RU" sz="1600" dirty="0" smtClean="0">
                <a:latin typeface="Times New Roman" pitchFamily="18" charset="0"/>
                <a:cs typeface="Times New Roman" pitchFamily="18" charset="0"/>
              </a:rPr>
              <a:t>лабораторные </a:t>
            </a:r>
            <a:r>
              <a:rPr lang="ru-RU" sz="1600" dirty="0">
                <a:latin typeface="Times New Roman" pitchFamily="18" charset="0"/>
                <a:cs typeface="Times New Roman" pitchFamily="18" charset="0"/>
              </a:rPr>
              <a:t>методы обследования (клинические и биохимические показатели крови, мочи, слюны, ротовой и </a:t>
            </a:r>
            <a:r>
              <a:rPr lang="ru-RU" sz="1600" dirty="0" err="1">
                <a:latin typeface="Times New Roman" pitchFamily="18" charset="0"/>
                <a:cs typeface="Times New Roman" pitchFamily="18" charset="0"/>
              </a:rPr>
              <a:t>десневой</a:t>
            </a:r>
            <a:r>
              <a:rPr lang="ru-RU" sz="1600" dirty="0">
                <a:latin typeface="Times New Roman" pitchFamily="18" charset="0"/>
                <a:cs typeface="Times New Roman" pitchFamily="18" charset="0"/>
              </a:rPr>
              <a:t> жидкости), </a:t>
            </a:r>
            <a:endParaRPr lang="ru-RU" sz="1600" dirty="0" smtClean="0">
              <a:latin typeface="Times New Roman" pitchFamily="18" charset="0"/>
              <a:cs typeface="Times New Roman" pitchFamily="18" charset="0"/>
            </a:endParaRPr>
          </a:p>
          <a:p>
            <a:pPr algn="just">
              <a:spcBef>
                <a:spcPts val="0"/>
              </a:spcBef>
              <a:buClrTx/>
              <a:buSzPct val="100000"/>
              <a:buFont typeface="Wingdings" pitchFamily="2" charset="2"/>
              <a:buChar char="Ø"/>
            </a:pPr>
            <a:r>
              <a:rPr lang="ru-RU" sz="1600" dirty="0" smtClean="0">
                <a:latin typeface="Times New Roman" pitchFamily="18" charset="0"/>
                <a:cs typeface="Times New Roman" pitchFamily="18" charset="0"/>
              </a:rPr>
              <a:t>микробиологические</a:t>
            </a:r>
            <a:r>
              <a:rPr lang="ru-RU" sz="1600" dirty="0">
                <a:latin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pPr algn="just">
              <a:spcBef>
                <a:spcPts val="0"/>
              </a:spcBef>
              <a:buClrTx/>
              <a:buSzPct val="100000"/>
              <a:buFont typeface="Wingdings" pitchFamily="2" charset="2"/>
              <a:buChar char="Ø"/>
            </a:pPr>
            <a:r>
              <a:rPr lang="ru-RU" sz="1600" dirty="0" err="1" smtClean="0">
                <a:latin typeface="Times New Roman" pitchFamily="18" charset="0"/>
                <a:cs typeface="Times New Roman" pitchFamily="18" charset="0"/>
              </a:rPr>
              <a:t>аллергологические</a:t>
            </a:r>
            <a:r>
              <a:rPr lang="ru-RU" sz="1600" dirty="0">
                <a:latin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pPr algn="just">
              <a:spcBef>
                <a:spcPts val="0"/>
              </a:spcBef>
              <a:buClrTx/>
              <a:buSzPct val="100000"/>
              <a:buFont typeface="Wingdings" pitchFamily="2" charset="2"/>
              <a:buChar char="Ø"/>
            </a:pPr>
            <a:r>
              <a:rPr lang="ru-RU" sz="1600" dirty="0" smtClean="0">
                <a:latin typeface="Times New Roman" pitchFamily="18" charset="0"/>
                <a:cs typeface="Times New Roman" pitchFamily="18" charset="0"/>
              </a:rPr>
              <a:t>рентгенологические </a:t>
            </a:r>
            <a:r>
              <a:rPr lang="ru-RU" sz="1600" dirty="0">
                <a:latin typeface="Times New Roman" pitchFamily="18" charset="0"/>
                <a:cs typeface="Times New Roman" pitchFamily="18" charset="0"/>
              </a:rPr>
              <a:t>методы обследования (контактная рентгенография, R-графия в прикус, </a:t>
            </a:r>
            <a:r>
              <a:rPr lang="ru-RU" sz="1600" dirty="0" err="1">
                <a:latin typeface="Times New Roman" pitchFamily="18" charset="0"/>
                <a:cs typeface="Times New Roman" pitchFamily="18" charset="0"/>
              </a:rPr>
              <a:t>позаротовая</a:t>
            </a:r>
            <a:r>
              <a:rPr lang="ru-RU" sz="1600" dirty="0">
                <a:latin typeface="Times New Roman" pitchFamily="18" charset="0"/>
                <a:cs typeface="Times New Roman" pitchFamily="18" charset="0"/>
              </a:rPr>
              <a:t> R-графия, панорамная R-графия, компьютерная R-графия , </a:t>
            </a:r>
            <a:r>
              <a:rPr lang="ru-RU" sz="1600" dirty="0" err="1">
                <a:latin typeface="Times New Roman" pitchFamily="18" charset="0"/>
                <a:cs typeface="Times New Roman" pitchFamily="18" charset="0"/>
              </a:rPr>
              <a:t>ортопантомограмма</a:t>
            </a:r>
            <a:r>
              <a:rPr lang="ru-RU" sz="1600" dirty="0">
                <a:latin typeface="Times New Roman" pitchFamily="18" charset="0"/>
                <a:cs typeface="Times New Roman" pitchFamily="18" charset="0"/>
              </a:rPr>
              <a:t>).</a:t>
            </a:r>
          </a:p>
        </p:txBody>
      </p:sp>
    </p:spTree>
    <p:extLst>
      <p:ext uri="{BB962C8B-B14F-4D97-AF65-F5344CB8AC3E}">
        <p14:creationId xmlns:p14="http://schemas.microsoft.com/office/powerpoint/2010/main" val="772748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686800" cy="838200"/>
          </a:xfrm>
        </p:spPr>
        <p:txBody>
          <a:bodyPr>
            <a:noAutofit/>
          </a:bodyPr>
          <a:lstStyle/>
          <a:p>
            <a:r>
              <a:rPr lang="ru-RU" b="1" dirty="0" err="1" smtClean="0">
                <a:latin typeface="Times New Roman" pitchFamily="18" charset="0"/>
                <a:cs typeface="Times New Roman" pitchFamily="18" charset="0"/>
              </a:rPr>
              <a:t>Рентгенологич</a:t>
            </a:r>
            <a:r>
              <a:rPr lang="uk-UA" b="1" dirty="0" err="1">
                <a:latin typeface="Times New Roman" pitchFamily="18" charset="0"/>
                <a:cs typeface="Times New Roman" pitchFamily="18" charset="0"/>
              </a:rPr>
              <a:t>еско</a:t>
            </a:r>
            <a:r>
              <a:rPr lang="ru-RU" b="1" dirty="0">
                <a:latin typeface="Times New Roman" pitchFamily="18" charset="0"/>
                <a:cs typeface="Times New Roman" pitchFamily="18" charset="0"/>
              </a:rPr>
              <a:t>е исследования </a:t>
            </a:r>
          </a:p>
        </p:txBody>
      </p:sp>
      <p:sp>
        <p:nvSpPr>
          <p:cNvPr id="6" name="Прямоугольник 5"/>
          <p:cNvSpPr/>
          <p:nvPr/>
        </p:nvSpPr>
        <p:spPr>
          <a:xfrm>
            <a:off x="205178" y="1340768"/>
            <a:ext cx="6527062" cy="2308324"/>
          </a:xfrm>
          <a:prstGeom prst="rect">
            <a:avLst/>
          </a:prstGeom>
        </p:spPr>
        <p:txBody>
          <a:bodyPr wrap="square">
            <a:spAutoFit/>
          </a:bodyPr>
          <a:lstStyle/>
          <a:p>
            <a:pPr indent="361950" algn="just"/>
            <a:r>
              <a:rPr lang="ru-RU" sz="1600" dirty="0">
                <a:effectLst>
                  <a:outerShdw blurRad="38100" dist="38100" dir="2700000" algn="tl">
                    <a:srgbClr val="C0C0C0"/>
                  </a:outerShdw>
                </a:effectLst>
                <a:latin typeface="Times New Roman" pitchFamily="18" charset="0"/>
                <a:cs typeface="Times New Roman" pitchFamily="18" charset="0"/>
              </a:rPr>
              <a:t>На хорошо выполненных рентгенограммах отчетливо видны структура костной ткани. Рисунок кости обусловлен наличием в </a:t>
            </a:r>
            <a:r>
              <a:rPr lang="ru-RU" sz="1600" dirty="0" err="1">
                <a:effectLst>
                  <a:outerShdw blurRad="38100" dist="38100" dir="2700000" algn="tl">
                    <a:srgbClr val="C0C0C0"/>
                  </a:outerShdw>
                </a:effectLst>
                <a:latin typeface="Times New Roman" pitchFamily="18" charset="0"/>
                <a:cs typeface="Times New Roman" pitchFamily="18" charset="0"/>
              </a:rPr>
              <a:t>губчастом</a:t>
            </a:r>
            <a:r>
              <a:rPr lang="ru-RU" sz="1600" dirty="0">
                <a:effectLst>
                  <a:outerShdw blurRad="38100" dist="38100" dir="2700000" algn="tl">
                    <a:srgbClr val="C0C0C0"/>
                  </a:outerShdw>
                </a:effectLst>
                <a:latin typeface="Times New Roman" pitchFamily="18" charset="0"/>
                <a:cs typeface="Times New Roman" pitchFamily="18" charset="0"/>
              </a:rPr>
              <a:t> веществе и в кортикальном слое костных </a:t>
            </a:r>
            <a:r>
              <a:rPr lang="ru-RU" sz="1600" dirty="0" err="1">
                <a:effectLst>
                  <a:outerShdw blurRad="38100" dist="38100" dir="2700000" algn="tl">
                    <a:srgbClr val="C0C0C0"/>
                  </a:outerShdw>
                </a:effectLst>
                <a:latin typeface="Times New Roman" pitchFamily="18" charset="0"/>
                <a:cs typeface="Times New Roman" pitchFamily="18" charset="0"/>
              </a:rPr>
              <a:t>балочек</a:t>
            </a:r>
            <a:r>
              <a:rPr lang="ru-RU" sz="1600" dirty="0">
                <a:effectLst>
                  <a:outerShdw blurRad="38100" dist="38100" dir="2700000" algn="tl">
                    <a:srgbClr val="C0C0C0"/>
                  </a:outerShdw>
                </a:effectLst>
                <a:latin typeface="Times New Roman" pitchFamily="18" charset="0"/>
                <a:cs typeface="Times New Roman" pitchFamily="18" charset="0"/>
              </a:rPr>
              <a:t> и трабекул, между которыми располагается костный мозг. Костные </a:t>
            </a:r>
            <a:r>
              <a:rPr lang="ru-RU" sz="1600" dirty="0" err="1">
                <a:effectLst>
                  <a:outerShdw blurRad="38100" dist="38100" dir="2700000" algn="tl">
                    <a:srgbClr val="C0C0C0"/>
                  </a:outerShdw>
                </a:effectLst>
                <a:latin typeface="Times New Roman" pitchFamily="18" charset="0"/>
                <a:cs typeface="Times New Roman" pitchFamily="18" charset="0"/>
              </a:rPr>
              <a:t>балочки</a:t>
            </a:r>
            <a:r>
              <a:rPr lang="ru-RU" sz="1600" dirty="0">
                <a:effectLst>
                  <a:outerShdw blurRad="38100" dist="38100" dir="2700000" algn="tl">
                    <a:srgbClr val="C0C0C0"/>
                  </a:outerShdw>
                </a:effectLst>
                <a:latin typeface="Times New Roman" pitchFamily="18" charset="0"/>
                <a:cs typeface="Times New Roman" pitchFamily="18" charset="0"/>
              </a:rPr>
              <a:t> верхней челюсти имеют вертикальное направление, что отвечает силовой нагрузке, предоставляемой на нее. Верхнечелюстная пазуха, носовые ходы, полость глазницы, лобовая пазуха представляются в виде четко очерченных полостей. Пломбировочные материалы вследствие различной плотности на пленке имею неодинаковую контрастность. </a:t>
            </a:r>
            <a:r>
              <a:rPr lang="ru-RU" sz="1600" dirty="0" smtClean="0">
                <a:effectLst>
                  <a:outerShdw blurRad="38100" dist="38100" dir="2700000" algn="tl">
                    <a:srgbClr val="C0C0C0"/>
                  </a:outerShdw>
                </a:effectLst>
                <a:latin typeface="Times New Roman" pitchFamily="18" charset="0"/>
                <a:cs typeface="Times New Roman" pitchFamily="18" charset="0"/>
              </a:rPr>
              <a:t> </a:t>
            </a:r>
            <a:endParaRPr lang="ru-RU" sz="1600" dirty="0">
              <a:latin typeface="Times New Roman" pitchFamily="18" charset="0"/>
              <a:cs typeface="Times New Roman" pitchFamily="18" charset="0"/>
            </a:endParaRPr>
          </a:p>
        </p:txBody>
      </p:sp>
      <p:pic>
        <p:nvPicPr>
          <p:cNvPr id="7172" name="Picture 4" descr="Результаты поиска изображений для запроса &quot;Рентгенологическое исследования зубов&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872076"/>
            <a:ext cx="4299215" cy="286205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Результаты поиска изображений для запроса &quot;Рентгенологическое исследования зубов&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2286" y="2618039"/>
            <a:ext cx="2095500" cy="200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575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686800" cy="838200"/>
          </a:xfrm>
        </p:spPr>
        <p:txBody>
          <a:bodyPr>
            <a:noAutofit/>
          </a:bodyPr>
          <a:lstStyle/>
          <a:p>
            <a:r>
              <a:rPr lang="ru-RU" b="1" dirty="0" err="1" smtClean="0">
                <a:latin typeface="Times New Roman" pitchFamily="18" charset="0"/>
                <a:cs typeface="Times New Roman" pitchFamily="18" charset="0"/>
              </a:rPr>
              <a:t>Рентгенологич</a:t>
            </a:r>
            <a:r>
              <a:rPr lang="uk-UA" b="1" dirty="0" err="1">
                <a:latin typeface="Times New Roman" pitchFamily="18" charset="0"/>
                <a:cs typeface="Times New Roman" pitchFamily="18" charset="0"/>
              </a:rPr>
              <a:t>еско</a:t>
            </a:r>
            <a:r>
              <a:rPr lang="ru-RU" b="1" dirty="0">
                <a:latin typeface="Times New Roman" pitchFamily="18" charset="0"/>
                <a:cs typeface="Times New Roman" pitchFamily="18" charset="0"/>
              </a:rPr>
              <a:t>е исследования </a:t>
            </a:r>
          </a:p>
        </p:txBody>
      </p:sp>
      <p:sp>
        <p:nvSpPr>
          <p:cNvPr id="6" name="Прямоугольник 5"/>
          <p:cNvSpPr/>
          <p:nvPr/>
        </p:nvSpPr>
        <p:spPr>
          <a:xfrm>
            <a:off x="205178" y="1340768"/>
            <a:ext cx="8762608" cy="3416320"/>
          </a:xfrm>
          <a:prstGeom prst="rect">
            <a:avLst/>
          </a:prstGeom>
        </p:spPr>
        <p:txBody>
          <a:bodyPr wrap="square">
            <a:spAutoFit/>
          </a:bodyPr>
          <a:lstStyle/>
          <a:p>
            <a:pPr indent="361950" algn="just"/>
            <a:r>
              <a:rPr lang="ru-RU" b="1" u="sng" dirty="0">
                <a:latin typeface="Times New Roman" pitchFamily="18" charset="0"/>
                <a:cs typeface="Times New Roman" pitchFamily="18" charset="0"/>
              </a:rPr>
              <a:t>Панорамная рентгенография </a:t>
            </a:r>
            <a:r>
              <a:rPr lang="ru-RU" dirty="0">
                <a:effectLst>
                  <a:outerShdw blurRad="38100" dist="38100" dir="2700000" algn="tl">
                    <a:srgbClr val="C0C0C0"/>
                  </a:outerShdw>
                </a:effectLst>
                <a:latin typeface="Times New Roman" pitchFamily="18" charset="0"/>
                <a:cs typeface="Times New Roman" pitchFamily="18" charset="0"/>
              </a:rPr>
              <a:t>нашла широкое распространение. Особенностью этого метода является то, что на пленке одновременно выходит изображение всех зубов и костной ткани верхней или нижней челюсти. Панорамные рентгенограммы увеличивают изображение в 1/2-2 раза и хорошо отражают структуру костной ткани. Поэтому они применяются для оценки общего состояния зубочелюстной системы, определение состояния пародонта в области всех имеющихся зубов. Однако для уточнения отдельных деталей иногда возникает необходимость сделать «прицельные» рентгеновские </a:t>
            </a:r>
            <a:r>
              <a:rPr lang="ru-RU" dirty="0" smtClean="0">
                <a:effectLst>
                  <a:outerShdw blurRad="38100" dist="38100" dir="2700000" algn="tl">
                    <a:srgbClr val="C0C0C0"/>
                  </a:outerShdw>
                </a:effectLst>
                <a:latin typeface="Times New Roman" pitchFamily="18" charset="0"/>
                <a:cs typeface="Times New Roman" pitchFamily="18" charset="0"/>
              </a:rPr>
              <a:t>снимки</a:t>
            </a:r>
          </a:p>
          <a:p>
            <a:pPr indent="361950" algn="just"/>
            <a:r>
              <a:rPr lang="ru-RU" dirty="0" err="1" smtClean="0">
                <a:effectLst>
                  <a:outerShdw blurRad="38100" dist="38100" dir="2700000" algn="tl">
                    <a:srgbClr val="C0C0C0"/>
                  </a:outerShdw>
                </a:effectLst>
                <a:latin typeface="Times New Roman" pitchFamily="18" charset="0"/>
                <a:cs typeface="Times New Roman" pitchFamily="18" charset="0"/>
              </a:rPr>
              <a:t>Ортопантомография</a:t>
            </a:r>
            <a:r>
              <a:rPr lang="ru-RU" dirty="0" smtClean="0">
                <a:effectLst>
                  <a:outerShdw blurRad="38100" dist="38100" dir="2700000" algn="tl">
                    <a:srgbClr val="C0C0C0"/>
                  </a:outerShdw>
                </a:effectLst>
                <a:latin typeface="Times New Roman" pitchFamily="18" charset="0"/>
                <a:cs typeface="Times New Roman" pitchFamily="18" charset="0"/>
              </a:rPr>
              <a:t> </a:t>
            </a:r>
            <a:r>
              <a:rPr lang="ru-RU" dirty="0">
                <a:effectLst>
                  <a:outerShdw blurRad="38100" dist="38100" dir="2700000" algn="tl">
                    <a:srgbClr val="C0C0C0"/>
                  </a:outerShdw>
                </a:effectLst>
                <a:latin typeface="Times New Roman" pitchFamily="18" charset="0"/>
                <a:cs typeface="Times New Roman" pitchFamily="18" charset="0"/>
              </a:rPr>
              <a:t>дает возможность получить увеличенное изображение изогнутых верхних и нижних челюстей на одной пленке. Это позволяет провести сравнение состояния </a:t>
            </a:r>
            <a:r>
              <a:rPr lang="ru-RU" dirty="0" smtClean="0">
                <a:effectLst>
                  <a:outerShdw blurRad="38100" dist="38100" dir="2700000" algn="tl">
                    <a:srgbClr val="C0C0C0"/>
                  </a:outerShdw>
                </a:effectLst>
                <a:latin typeface="Times New Roman" pitchFamily="18" charset="0"/>
                <a:cs typeface="Times New Roman" pitchFamily="18" charset="0"/>
              </a:rPr>
              <a:t>костной </a:t>
            </a:r>
            <a:r>
              <a:rPr lang="ru-RU" dirty="0">
                <a:effectLst>
                  <a:outerShdw blurRad="38100" dist="38100" dir="2700000" algn="tl">
                    <a:srgbClr val="C0C0C0"/>
                  </a:outerShdw>
                </a:effectLst>
                <a:latin typeface="Times New Roman" pitchFamily="18" charset="0"/>
                <a:cs typeface="Times New Roman" pitchFamily="18" charset="0"/>
              </a:rPr>
              <a:t>ткани на различных участках.  </a:t>
            </a:r>
            <a:br>
              <a:rPr lang="ru-RU" dirty="0">
                <a:effectLst>
                  <a:outerShdw blurRad="38100" dist="38100" dir="2700000" algn="tl">
                    <a:srgbClr val="C0C0C0"/>
                  </a:outerShdw>
                </a:effectLst>
                <a:latin typeface="Times New Roman" pitchFamily="18" charset="0"/>
                <a:cs typeface="Times New Roman" pitchFamily="18" charset="0"/>
              </a:rPr>
            </a:br>
            <a:endParaRPr lang="ru-RU" dirty="0">
              <a:latin typeface="Times New Roman" pitchFamily="18" charset="0"/>
              <a:cs typeface="Times New Roman" pitchFamily="18" charset="0"/>
            </a:endParaRPr>
          </a:p>
        </p:txBody>
      </p:sp>
      <p:pic>
        <p:nvPicPr>
          <p:cNvPr id="7170" name="Picture 2" descr="Результаты поиска изображений для запроса &quot;Рентгенологическое исследования зубов&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9952" y="4502091"/>
            <a:ext cx="4507617" cy="2225006"/>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Компьютерная томография зубов"/>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4502092"/>
            <a:ext cx="2652326" cy="2225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856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686800" cy="838200"/>
          </a:xfrm>
        </p:spPr>
        <p:txBody>
          <a:bodyPr>
            <a:noAutofit/>
          </a:bodyPr>
          <a:lstStyle/>
          <a:p>
            <a:r>
              <a:rPr lang="ru-RU" b="1" dirty="0" err="1" smtClean="0">
                <a:latin typeface="Times New Roman" pitchFamily="18" charset="0"/>
                <a:cs typeface="Times New Roman" pitchFamily="18" charset="0"/>
              </a:rPr>
              <a:t>Рентгенологич</a:t>
            </a:r>
            <a:r>
              <a:rPr lang="uk-UA" b="1" dirty="0" err="1">
                <a:latin typeface="Times New Roman" pitchFamily="18" charset="0"/>
                <a:cs typeface="Times New Roman" pitchFamily="18" charset="0"/>
              </a:rPr>
              <a:t>еско</a:t>
            </a:r>
            <a:r>
              <a:rPr lang="ru-RU" b="1" dirty="0">
                <a:latin typeface="Times New Roman" pitchFamily="18" charset="0"/>
                <a:cs typeface="Times New Roman" pitchFamily="18" charset="0"/>
              </a:rPr>
              <a:t>е исследования </a:t>
            </a:r>
          </a:p>
        </p:txBody>
      </p:sp>
      <p:sp>
        <p:nvSpPr>
          <p:cNvPr id="3" name="Прямоугольник 2"/>
          <p:cNvSpPr/>
          <p:nvPr/>
        </p:nvSpPr>
        <p:spPr>
          <a:xfrm>
            <a:off x="179512" y="1052736"/>
            <a:ext cx="8784976" cy="1200329"/>
          </a:xfrm>
          <a:prstGeom prst="rect">
            <a:avLst/>
          </a:prstGeom>
        </p:spPr>
        <p:txBody>
          <a:bodyPr wrap="square">
            <a:spAutoFit/>
          </a:bodyPr>
          <a:lstStyle/>
          <a:p>
            <a:pPr indent="361950" algn="just">
              <a:spcBef>
                <a:spcPts val="400"/>
              </a:spcBef>
              <a:buClr>
                <a:srgbClr val="FFCC00"/>
              </a:buClr>
              <a:buSzPct val="12000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r>
              <a:rPr lang="ru-RU" b="1" u="sng" dirty="0">
                <a:latin typeface="Times New Roman" pitchFamily="18" charset="0"/>
                <a:cs typeface="Times New Roman" pitchFamily="18" charset="0"/>
              </a:rPr>
              <a:t>Томография</a:t>
            </a:r>
            <a:r>
              <a:rPr lang="ru-RU" dirty="0">
                <a:latin typeface="Times New Roman" pitchFamily="18" charset="0"/>
                <a:cs typeface="Times New Roman" pitchFamily="18" charset="0"/>
              </a:rPr>
              <a:t> позволяет получить рентгеновское изображение определенного слоя кости, расположенного в глубине ткани. С помощью такого метода можно получить представление о послойном состоянии ткани. Этот метод применяется для выявления очагов поражения ограниченных размеров, расположенных в глубоких слоях. </a:t>
            </a:r>
            <a:endParaRPr lang="ru-RU" dirty="0">
              <a:latin typeface="Times New Roman" pitchFamily="18" charset="0"/>
              <a:cs typeface="Times New Roman" pitchFamily="18" charset="0"/>
            </a:endParaRPr>
          </a:p>
        </p:txBody>
      </p:sp>
      <p:pic>
        <p:nvPicPr>
          <p:cNvPr id="8198" name="Picture 6" descr="Результаты поиска изображений для запроса &quot;Томография зубы&quot;"/>
          <p:cNvPicPr>
            <a:picLocks noChangeAspect="1" noChangeArrowheads="1"/>
          </p:cNvPicPr>
          <p:nvPr/>
        </p:nvPicPr>
        <p:blipFill rotWithShape="1">
          <a:blip r:embed="rId3">
            <a:extLst>
              <a:ext uri="{28A0092B-C50C-407E-A947-70E740481C1C}">
                <a14:useLocalDpi xmlns:a14="http://schemas.microsoft.com/office/drawing/2010/main" val="0"/>
              </a:ext>
            </a:extLst>
          </a:blip>
          <a:srcRect b="8125"/>
          <a:stretch/>
        </p:blipFill>
        <p:spPr bwMode="auto">
          <a:xfrm>
            <a:off x="25151" y="2420889"/>
            <a:ext cx="6493483" cy="4437112"/>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Результаты поиска изображений для запроса &quot;Томография зубы&quot;"/>
          <p:cNvPicPr>
            <a:picLocks noChangeAspect="1" noChangeArrowheads="1"/>
          </p:cNvPicPr>
          <p:nvPr/>
        </p:nvPicPr>
        <p:blipFill rotWithShape="1">
          <a:blip r:embed="rId4">
            <a:extLst>
              <a:ext uri="{28A0092B-C50C-407E-A947-70E740481C1C}">
                <a14:useLocalDpi xmlns:a14="http://schemas.microsoft.com/office/drawing/2010/main" val="0"/>
              </a:ext>
            </a:extLst>
          </a:blip>
          <a:srcRect l="64443"/>
          <a:stretch/>
        </p:blipFill>
        <p:spPr bwMode="auto">
          <a:xfrm>
            <a:off x="6680706" y="2910657"/>
            <a:ext cx="2448623" cy="3457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8816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686800" cy="838200"/>
          </a:xfrm>
        </p:spPr>
        <p:txBody>
          <a:bodyPr>
            <a:noAutofit/>
          </a:bodyPr>
          <a:lstStyle/>
          <a:p>
            <a:r>
              <a:rPr lang="ru-RU" b="1" dirty="0" err="1" smtClean="0">
                <a:latin typeface="Times New Roman" pitchFamily="18" charset="0"/>
                <a:cs typeface="Times New Roman" pitchFamily="18" charset="0"/>
              </a:rPr>
              <a:t>Рентгенологич</a:t>
            </a:r>
            <a:r>
              <a:rPr lang="uk-UA" b="1" dirty="0" err="1">
                <a:latin typeface="Times New Roman" pitchFamily="18" charset="0"/>
                <a:cs typeface="Times New Roman" pitchFamily="18" charset="0"/>
              </a:rPr>
              <a:t>еско</a:t>
            </a:r>
            <a:r>
              <a:rPr lang="ru-RU" b="1" dirty="0">
                <a:latin typeface="Times New Roman" pitchFamily="18" charset="0"/>
                <a:cs typeface="Times New Roman" pitchFamily="18" charset="0"/>
              </a:rPr>
              <a:t>е исследования </a:t>
            </a:r>
          </a:p>
        </p:txBody>
      </p:sp>
      <p:sp>
        <p:nvSpPr>
          <p:cNvPr id="4" name="Прямоугольник 3"/>
          <p:cNvSpPr/>
          <p:nvPr/>
        </p:nvSpPr>
        <p:spPr>
          <a:xfrm>
            <a:off x="251520" y="1412776"/>
            <a:ext cx="8568952" cy="1200329"/>
          </a:xfrm>
          <a:prstGeom prst="rect">
            <a:avLst/>
          </a:prstGeom>
        </p:spPr>
        <p:txBody>
          <a:bodyPr wrap="square">
            <a:spAutoFit/>
          </a:bodyPr>
          <a:lstStyle/>
          <a:p>
            <a:pPr indent="361950" algn="just">
              <a:spcBef>
                <a:spcPts val="400"/>
              </a:spcBef>
              <a:buClr>
                <a:srgbClr val="FFCC00"/>
              </a:buClr>
              <a:buSzPct val="12000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r>
              <a:rPr lang="ru-RU" b="1" u="sng" dirty="0" err="1" smtClean="0">
                <a:latin typeface="Times New Roman" pitchFamily="18" charset="0"/>
                <a:cs typeface="Times New Roman" pitchFamily="18" charset="0"/>
              </a:rPr>
              <a:t>Сиалография</a:t>
            </a:r>
            <a:r>
              <a:rPr lang="ru-RU" dirty="0" smtClean="0">
                <a:latin typeface="Times New Roman" pitchFamily="18" charset="0"/>
                <a:cs typeface="Times New Roman" pitchFamily="18" charset="0"/>
              </a:rPr>
              <a:t> - метод </a:t>
            </a:r>
            <a:r>
              <a:rPr lang="ru-RU" dirty="0" err="1">
                <a:latin typeface="Times New Roman" pitchFamily="18" charset="0"/>
                <a:cs typeface="Times New Roman" pitchFamily="18" charset="0"/>
              </a:rPr>
              <a:t>рентгеноконтрастного</a:t>
            </a:r>
            <a:r>
              <a:rPr lang="ru-RU" dirty="0">
                <a:latin typeface="Times New Roman" pitchFamily="18" charset="0"/>
                <a:cs typeface="Times New Roman" pitchFamily="18" charset="0"/>
              </a:rPr>
              <a:t> или радио изотопного исследования больших слюнных желез. Противопоказанием служит острое воспаление слизистой оболочки полости рта и выводного протока слюнной железы, а также повышенная чувствительность к йоду.</a:t>
            </a:r>
            <a:endParaRPr lang="ru-RU" dirty="0">
              <a:latin typeface="Times New Roman" pitchFamily="18" charset="0"/>
              <a:cs typeface="Times New Roman" pitchFamily="18" charset="0"/>
            </a:endParaRPr>
          </a:p>
        </p:txBody>
      </p:sp>
      <p:pic>
        <p:nvPicPr>
          <p:cNvPr id="10244" name="Picture 4" descr="Результаты поиска изображений для запроса &quot;Сиалография&quot;"/>
          <p:cNvPicPr>
            <a:picLocks noChangeAspect="1" noChangeArrowheads="1"/>
          </p:cNvPicPr>
          <p:nvPr/>
        </p:nvPicPr>
        <p:blipFill rotWithShape="1">
          <a:blip r:embed="rId3">
            <a:extLst>
              <a:ext uri="{28A0092B-C50C-407E-A947-70E740481C1C}">
                <a14:useLocalDpi xmlns:a14="http://schemas.microsoft.com/office/drawing/2010/main" val="0"/>
              </a:ext>
            </a:extLst>
          </a:blip>
          <a:srcRect l="10477" t="6773" r="15542" b="23945"/>
          <a:stretch/>
        </p:blipFill>
        <p:spPr bwMode="auto">
          <a:xfrm>
            <a:off x="4644008" y="3173493"/>
            <a:ext cx="4301824" cy="3222868"/>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Результаты поиска изображений для запроса &quot;Сиалография&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203372"/>
            <a:ext cx="3882973" cy="3222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5509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686800" cy="838200"/>
          </a:xfrm>
        </p:spPr>
        <p:txBody>
          <a:bodyPr>
            <a:noAutofit/>
          </a:bodyPr>
          <a:lstStyle/>
          <a:p>
            <a:r>
              <a:rPr lang="ru-RU" b="1" dirty="0" smtClean="0">
                <a:latin typeface="Times New Roman" pitchFamily="18" charset="0"/>
                <a:cs typeface="Times New Roman" pitchFamily="18" charset="0"/>
              </a:rPr>
              <a:t>Психологическое тестирование</a:t>
            </a:r>
            <a:endParaRPr lang="ru-RU" b="1" dirty="0">
              <a:latin typeface="Times New Roman" pitchFamily="18" charset="0"/>
              <a:cs typeface="Times New Roman" pitchFamily="18" charset="0"/>
            </a:endParaRPr>
          </a:p>
        </p:txBody>
      </p:sp>
      <p:sp>
        <p:nvSpPr>
          <p:cNvPr id="3" name="Прямоугольник 2"/>
          <p:cNvSpPr/>
          <p:nvPr/>
        </p:nvSpPr>
        <p:spPr>
          <a:xfrm>
            <a:off x="323528" y="1298108"/>
            <a:ext cx="5616624" cy="4524315"/>
          </a:xfrm>
          <a:prstGeom prst="rect">
            <a:avLst/>
          </a:prstGeom>
        </p:spPr>
        <p:txBody>
          <a:bodyPr wrap="square">
            <a:spAutoFit/>
          </a:bodyPr>
          <a:lstStyle/>
          <a:p>
            <a:pPr indent="361950" algn="just"/>
            <a:r>
              <a:rPr lang="ru-RU" dirty="0">
                <a:latin typeface="Times New Roman" pitchFamily="18" charset="0"/>
                <a:cs typeface="Times New Roman" pitchFamily="18" charset="0"/>
              </a:rPr>
              <a:t>П</a:t>
            </a:r>
            <a:r>
              <a:rPr lang="ru-RU" dirty="0" smtClean="0">
                <a:latin typeface="Times New Roman" pitchFamily="18" charset="0"/>
                <a:cs typeface="Times New Roman" pitchFamily="18" charset="0"/>
              </a:rPr>
              <a:t>сихологические </a:t>
            </a:r>
            <a:r>
              <a:rPr lang="ru-RU" dirty="0">
                <a:latin typeface="Times New Roman" pitchFamily="18" charset="0"/>
                <a:cs typeface="Times New Roman" pitchFamily="18" charset="0"/>
              </a:rPr>
              <a:t>качества человека играют важную роль в возникновении и развитии болезней пародонта, и, в то же время, сама патология пародонта изменяет психологическое состояние больных, для обоснования индивидуальной терапии пациентов рекомендуется использовать личную шкалу проявлений тревожности по Дж. Тейлор из </a:t>
            </a:r>
            <a:r>
              <a:rPr lang="ru-RU" dirty="0" err="1">
                <a:latin typeface="Times New Roman" pitchFamily="18" charset="0"/>
                <a:cs typeface="Times New Roman" pitchFamily="18" charset="0"/>
              </a:rPr>
              <a:t>Минесотского</a:t>
            </a:r>
            <a:r>
              <a:rPr lang="ru-RU" dirty="0">
                <a:latin typeface="Times New Roman" pitchFamily="18" charset="0"/>
                <a:cs typeface="Times New Roman" pitchFamily="18" charset="0"/>
              </a:rPr>
              <a:t> многопрофильного личного опросника (ММРИ), шкалу самооценки личной тревожности по Ч. </a:t>
            </a:r>
            <a:r>
              <a:rPr lang="ru-RU" dirty="0" err="1" smtClean="0">
                <a:latin typeface="Times New Roman" pitchFamily="18" charset="0"/>
                <a:cs typeface="Times New Roman" pitchFamily="18" charset="0"/>
              </a:rPr>
              <a:t>Спилбергером</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p>
            <a:pPr indent="361950" algn="just"/>
            <a:r>
              <a:rPr lang="ru-RU" dirty="0">
                <a:latin typeface="Times New Roman" pitchFamily="18" charset="0"/>
                <a:cs typeface="Times New Roman" pitchFamily="18" charset="0"/>
              </a:rPr>
              <a:t>При исследовании индивидуальных психофизиологических особенностей нервной системы по Дж. Тейлор, пациенту предлагают ответить на 50 вопросов. Отвечать нужно быстро, не задумываться над ответом. На каждый вопрос нужно ответить - "да" или нет".</a:t>
            </a:r>
            <a:endParaRPr lang="ru-RU" dirty="0">
              <a:latin typeface="Times New Roman" pitchFamily="18" charset="0"/>
              <a:cs typeface="Times New Roman" pitchFamily="18" charset="0"/>
            </a:endParaRPr>
          </a:p>
        </p:txBody>
      </p:sp>
      <p:pic>
        <p:nvPicPr>
          <p:cNvPr id="27650" name="Picture 2" descr="Результаты поиска изображений для запроса &quot;Психологическое тестирование&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2564904"/>
            <a:ext cx="2857500" cy="199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1879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47664" y="1916832"/>
            <a:ext cx="6264696" cy="2585323"/>
          </a:xfrm>
          <a:prstGeom prst="rect">
            <a:avLst/>
          </a:prstGeom>
          <a:noFill/>
        </p:spPr>
        <p:txBody>
          <a:bodyPr wrap="square" rtlCol="0">
            <a:spAutoFit/>
          </a:bodyPr>
          <a:lstStyle/>
          <a:p>
            <a:pPr algn="ctr"/>
            <a:r>
              <a:rPr lang="ru-RU" sz="5400" dirty="0" smtClean="0">
                <a:latin typeface="Times New Roman" pitchFamily="18" charset="0"/>
                <a:cs typeface="Times New Roman" pitchFamily="18" charset="0"/>
              </a:rPr>
              <a:t>СПАСИБО </a:t>
            </a:r>
          </a:p>
          <a:p>
            <a:pPr algn="ctr"/>
            <a:r>
              <a:rPr lang="ru-RU" sz="5400" dirty="0" smtClean="0">
                <a:latin typeface="Times New Roman" pitchFamily="18" charset="0"/>
                <a:cs typeface="Times New Roman" pitchFamily="18" charset="0"/>
              </a:rPr>
              <a:t>ЗА </a:t>
            </a:r>
          </a:p>
          <a:p>
            <a:pPr algn="ctr"/>
            <a:r>
              <a:rPr lang="ru-RU" sz="5400" dirty="0" smtClean="0">
                <a:latin typeface="Times New Roman" pitchFamily="18" charset="0"/>
                <a:cs typeface="Times New Roman" pitchFamily="18" charset="0"/>
              </a:rPr>
              <a:t>ВНИМАНИЕ!</a:t>
            </a:r>
            <a:endParaRPr lang="ru-RU" sz="5400" dirty="0">
              <a:latin typeface="Times New Roman" pitchFamily="18" charset="0"/>
              <a:cs typeface="Times New Roman" pitchFamily="18" charset="0"/>
            </a:endParaRPr>
          </a:p>
        </p:txBody>
      </p:sp>
    </p:spTree>
    <p:extLst>
      <p:ext uri="{BB962C8B-B14F-4D97-AF65-F5344CB8AC3E}">
        <p14:creationId xmlns:p14="http://schemas.microsoft.com/office/powerpoint/2010/main" val="1975286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b="1" dirty="0" smtClean="0">
                <a:latin typeface="Times New Roman" pitchFamily="18" charset="0"/>
                <a:cs typeface="Times New Roman" pitchFamily="18" charset="0"/>
              </a:rPr>
              <a:t>Субъективное обследование</a:t>
            </a:r>
            <a:br>
              <a:rPr lang="ru-RU" b="1"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304800" y="1052736"/>
            <a:ext cx="8686800" cy="5027389"/>
          </a:xfrm>
        </p:spPr>
        <p:txBody>
          <a:bodyPr>
            <a:normAutofit fontScale="47500" lnSpcReduction="20000"/>
          </a:bodyPr>
          <a:lstStyle/>
          <a:p>
            <a:pPr marL="0" indent="457200" algn="just">
              <a:buNone/>
            </a:pPr>
            <a:r>
              <a:rPr lang="ru-RU" b="1" u="sng" dirty="0" smtClean="0">
                <a:latin typeface="Times New Roman" pitchFamily="18" charset="0"/>
                <a:cs typeface="Times New Roman" pitchFamily="18" charset="0"/>
              </a:rPr>
              <a:t>Субъективное обследование больного </a:t>
            </a:r>
            <a:r>
              <a:rPr lang="ru-RU" dirty="0" smtClean="0">
                <a:latin typeface="Times New Roman" pitchFamily="18" charset="0"/>
                <a:cs typeface="Times New Roman" pitchFamily="18" charset="0"/>
              </a:rPr>
              <a:t>— начальный этап обследования. Цель этапа — на основании опроса пациента получить информацию, которая даст возможность поставить предыдущий диагноз, а следовательно, более направлено проводить объективное обследование, применяя необходимые для подтверждения диагноза вспомогательные методы.</a:t>
            </a:r>
          </a:p>
          <a:p>
            <a:pPr marL="0" indent="457200" algn="just">
              <a:buNone/>
            </a:pPr>
            <a:r>
              <a:rPr lang="ru-RU" b="1" u="sng" dirty="0" smtClean="0">
                <a:latin typeface="Times New Roman" pitchFamily="18" charset="0"/>
                <a:cs typeface="Times New Roman" pitchFamily="18" charset="0"/>
              </a:rPr>
              <a:t>Субъективное обследование состоит из :</a:t>
            </a:r>
          </a:p>
          <a:p>
            <a:pPr marL="0" indent="447675">
              <a:buNone/>
            </a:pPr>
            <a:r>
              <a:rPr lang="ru-RU" dirty="0" smtClean="0">
                <a:latin typeface="Times New Roman" pitchFamily="18" charset="0"/>
                <a:cs typeface="Times New Roman" pitchFamily="18" charset="0"/>
              </a:rPr>
              <a:t>-         жалоб больного</a:t>
            </a:r>
          </a:p>
          <a:p>
            <a:pPr marL="0" indent="447675">
              <a:buNone/>
            </a:pPr>
            <a:r>
              <a:rPr lang="ru-RU" dirty="0" smtClean="0">
                <a:latin typeface="Times New Roman" pitchFamily="18" charset="0"/>
                <a:cs typeface="Times New Roman" pitchFamily="18" charset="0"/>
              </a:rPr>
              <a:t>-         анамнеза  жизни </a:t>
            </a:r>
          </a:p>
          <a:p>
            <a:pPr marL="0" indent="447675">
              <a:buNone/>
            </a:pPr>
            <a:r>
              <a:rPr lang="ru-RU" dirty="0" smtClean="0">
                <a:latin typeface="Times New Roman" pitchFamily="18" charset="0"/>
                <a:cs typeface="Times New Roman" pitchFamily="18" charset="0"/>
              </a:rPr>
              <a:t>-         анамнеза заболевания</a:t>
            </a:r>
          </a:p>
          <a:p>
            <a:pPr marL="0" indent="457200" algn="just">
              <a:buNone/>
            </a:pPr>
            <a:r>
              <a:rPr lang="ru-RU" dirty="0" smtClean="0">
                <a:latin typeface="Times New Roman" pitchFamily="18" charset="0"/>
                <a:cs typeface="Times New Roman" pitchFamily="18" charset="0"/>
              </a:rPr>
              <a:t>Во время опроса необходимо выяснить сведения паспортной части истории болезни, в частности возраст пациента, а также его профессию, экологические и социальные условия жизни. Во время получения данных относительно истории развития заболевания выясняют время возникновения первых его признаков, характер начальных проявлений (остро, внезапно, постепенно) и последующего хода (прогрессирует, регрессирует, с ремиссиями). Обнаруживают факторы, которые предшествовали заболеванию и могли его повлечь (острые инфекционные заболевания, обострения хронических болезней, травмы, оперативные вмешательства,</a:t>
            </a:r>
          </a:p>
          <a:p>
            <a:pPr marL="0" indent="0" algn="just">
              <a:spcBef>
                <a:spcPts val="0"/>
              </a:spcBef>
              <a:buNone/>
            </a:pPr>
            <a:r>
              <a:rPr lang="ru-RU" dirty="0" smtClean="0">
                <a:latin typeface="Times New Roman" pitchFamily="18" charset="0"/>
                <a:cs typeface="Times New Roman" pitchFamily="18" charset="0"/>
              </a:rPr>
              <a:t>стрессы и тому подобное), а также улучшают или </a:t>
            </a:r>
          </a:p>
          <a:p>
            <a:pPr marL="0" indent="0" algn="just">
              <a:spcBef>
                <a:spcPts val="0"/>
              </a:spcBef>
              <a:buNone/>
            </a:pPr>
            <a:r>
              <a:rPr lang="ru-RU" dirty="0" smtClean="0">
                <a:latin typeface="Times New Roman" pitchFamily="18" charset="0"/>
                <a:cs typeface="Times New Roman" pitchFamily="18" charset="0"/>
              </a:rPr>
              <a:t>ухудшают его последующий ход.</a:t>
            </a:r>
          </a:p>
          <a:p>
            <a:pPr marL="0" indent="457200" algn="just">
              <a:buNone/>
            </a:pPr>
            <a:r>
              <a:rPr lang="ru-RU" dirty="0" smtClean="0">
                <a:latin typeface="Times New Roman" pitchFamily="18" charset="0"/>
                <a:cs typeface="Times New Roman" pitchFamily="18" charset="0"/>
              </a:rPr>
              <a:t>Особенная роль анамнеза заключается в </a:t>
            </a:r>
            <a:r>
              <a:rPr lang="ru-RU" dirty="0" err="1" smtClean="0">
                <a:latin typeface="Times New Roman" pitchFamily="18" charset="0"/>
                <a:cs typeface="Times New Roman" pitchFamily="18" charset="0"/>
              </a:rPr>
              <a:t>выяв</a:t>
            </a:r>
            <a:r>
              <a:rPr lang="ru-RU" dirty="0" smtClean="0">
                <a:latin typeface="Times New Roman" pitchFamily="18" charset="0"/>
                <a:cs typeface="Times New Roman" pitchFamily="18" charset="0"/>
              </a:rPr>
              <a:t>-</a:t>
            </a:r>
          </a:p>
          <a:p>
            <a:pPr marL="0" indent="0" algn="just">
              <a:spcBef>
                <a:spcPts val="0"/>
              </a:spcBef>
              <a:buNone/>
            </a:pPr>
            <a:r>
              <a:rPr lang="ru-RU" dirty="0" err="1" smtClean="0">
                <a:latin typeface="Times New Roman" pitchFamily="18" charset="0"/>
                <a:cs typeface="Times New Roman" pitchFamily="18" charset="0"/>
              </a:rPr>
              <a:t>лении</a:t>
            </a:r>
            <a:r>
              <a:rPr lang="ru-RU" dirty="0" smtClean="0">
                <a:latin typeface="Times New Roman" pitchFamily="18" charset="0"/>
                <a:cs typeface="Times New Roman" pitchFamily="18" charset="0"/>
              </a:rPr>
              <a:t> доклинической стадии заболевания. </a:t>
            </a:r>
          </a:p>
          <a:p>
            <a:pPr marL="0" indent="0" algn="just">
              <a:spcBef>
                <a:spcPts val="0"/>
              </a:spcBef>
              <a:buNone/>
            </a:pPr>
            <a:r>
              <a:rPr lang="ru-RU" dirty="0" smtClean="0">
                <a:latin typeface="Times New Roman" pitchFamily="18" charset="0"/>
                <a:cs typeface="Times New Roman" pitchFamily="18" charset="0"/>
              </a:rPr>
              <a:t>В случае </a:t>
            </a:r>
            <a:r>
              <a:rPr lang="ru-RU" dirty="0" err="1" smtClean="0">
                <a:latin typeface="Times New Roman" pitchFamily="18" charset="0"/>
                <a:cs typeface="Times New Roman" pitchFamily="18" charset="0"/>
              </a:rPr>
              <a:t>аллергологического</a:t>
            </a:r>
            <a:r>
              <a:rPr lang="ru-RU" dirty="0" smtClean="0">
                <a:latin typeface="Times New Roman" pitchFamily="18" charset="0"/>
                <a:cs typeface="Times New Roman" pitchFamily="18" charset="0"/>
              </a:rPr>
              <a:t> анамнеза необходимо </a:t>
            </a:r>
          </a:p>
          <a:p>
            <a:pPr marL="0" indent="0" algn="just">
              <a:spcBef>
                <a:spcPts val="0"/>
              </a:spcBef>
              <a:buNone/>
            </a:pPr>
            <a:r>
              <a:rPr lang="ru-RU" dirty="0" smtClean="0">
                <a:latin typeface="Times New Roman" pitchFamily="18" charset="0"/>
                <a:cs typeface="Times New Roman" pitchFamily="18" charset="0"/>
              </a:rPr>
              <a:t>провести более детальные исследования в этом </a:t>
            </a:r>
          </a:p>
          <a:p>
            <a:pPr marL="0" indent="0" algn="just">
              <a:spcBef>
                <a:spcPts val="0"/>
              </a:spcBef>
              <a:buNone/>
            </a:pPr>
            <a:r>
              <a:rPr lang="ru-RU" dirty="0" smtClean="0">
                <a:latin typeface="Times New Roman" pitchFamily="18" charset="0"/>
                <a:cs typeface="Times New Roman" pitchFamily="18" charset="0"/>
              </a:rPr>
              <a:t>направлении, чтобы предотвратить  осложнением   </a:t>
            </a:r>
          </a:p>
          <a:p>
            <a:pPr marL="0" indent="0" algn="just">
              <a:spcBef>
                <a:spcPts val="0"/>
              </a:spcBef>
              <a:buNone/>
            </a:pPr>
            <a:r>
              <a:rPr lang="ru-RU" dirty="0" smtClean="0">
                <a:latin typeface="Times New Roman" pitchFamily="18" charset="0"/>
                <a:cs typeface="Times New Roman" pitchFamily="18" charset="0"/>
              </a:rPr>
              <a:t>при   следующем назначении лекарственных </a:t>
            </a:r>
            <a:r>
              <a:rPr lang="ru-RU" dirty="0" smtClean="0"/>
              <a:t>средств.</a:t>
            </a:r>
          </a:p>
        </p:txBody>
      </p:sp>
      <p:pic>
        <p:nvPicPr>
          <p:cNvPr id="27650" name="Picture 2" descr="http://imperial-dent.ru/images/clinic/16.jpg"/>
          <p:cNvPicPr>
            <a:picLocks noChangeAspect="1" noChangeArrowheads="1"/>
          </p:cNvPicPr>
          <p:nvPr/>
        </p:nvPicPr>
        <p:blipFill>
          <a:blip r:embed="rId2" cstate="print"/>
          <a:srcRect/>
          <a:stretch>
            <a:fillRect/>
          </a:stretch>
        </p:blipFill>
        <p:spPr bwMode="auto">
          <a:xfrm>
            <a:off x="4861106" y="3933056"/>
            <a:ext cx="4162143" cy="278863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8686800" cy="838200"/>
          </a:xfrm>
        </p:spPr>
        <p:txBody>
          <a:bodyPr>
            <a:normAutofit/>
          </a:bodyPr>
          <a:lstStyle/>
          <a:p>
            <a:r>
              <a:rPr lang="ru-RU" b="1" dirty="0">
                <a:latin typeface="Times New Roman" pitchFamily="18" charset="0"/>
                <a:cs typeface="Times New Roman" pitchFamily="18" charset="0"/>
              </a:rPr>
              <a:t>Объективное </a:t>
            </a:r>
            <a:r>
              <a:rPr lang="ru-RU" b="1" dirty="0" smtClean="0">
                <a:latin typeface="Times New Roman" pitchFamily="18" charset="0"/>
                <a:cs typeface="Times New Roman" pitchFamily="18" charset="0"/>
              </a:rPr>
              <a:t>обследование</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304800" y="1124744"/>
            <a:ext cx="4662271" cy="5354910"/>
          </a:xfrm>
        </p:spPr>
        <p:txBody>
          <a:bodyPr>
            <a:normAutofit fontScale="62500" lnSpcReduction="20000"/>
          </a:bodyPr>
          <a:lstStyle/>
          <a:p>
            <a:pPr marL="0" indent="0" algn="just">
              <a:buNone/>
            </a:pPr>
            <a:r>
              <a:rPr lang="ru-RU" b="1" u="sng" dirty="0" smtClean="0">
                <a:latin typeface="Times New Roman" pitchFamily="18" charset="0"/>
                <a:cs typeface="Times New Roman" pitchFamily="18" charset="0"/>
              </a:rPr>
              <a:t>Общий </a:t>
            </a:r>
            <a:r>
              <a:rPr lang="ru-RU" b="1" u="sng" dirty="0">
                <a:latin typeface="Times New Roman" pitchFamily="18" charset="0"/>
                <a:cs typeface="Times New Roman" pitchFamily="18" charset="0"/>
              </a:rPr>
              <a:t>обзор.</a:t>
            </a:r>
            <a:endParaRPr lang="ru-RU" dirty="0">
              <a:latin typeface="Times New Roman" pitchFamily="18" charset="0"/>
              <a:cs typeface="Times New Roman" pitchFamily="18" charset="0"/>
            </a:endParaRPr>
          </a:p>
          <a:p>
            <a:pPr marL="0" indent="357188" algn="just">
              <a:buNone/>
            </a:pPr>
            <a:r>
              <a:rPr lang="ru-RU" dirty="0">
                <a:latin typeface="Times New Roman" pitchFamily="18" charset="0"/>
                <a:cs typeface="Times New Roman" pitchFamily="18" charset="0"/>
              </a:rPr>
              <a:t>Определяют психологическое состояние пациента (подавлено настроение, возбуждение, повышена впечатлительность, и проч.). Отмечают конституцию больного, цвет кожи, наличие на ней элементов поражений, пропорциональность и симметричность лица. Обращают внимание на состояние регионарных лимфатических узлов: подчелюстных, подбородочных, шейных. </a:t>
            </a:r>
            <a:endParaRPr lang="ru-RU" dirty="0" smtClean="0">
              <a:latin typeface="Times New Roman" pitchFamily="18" charset="0"/>
              <a:cs typeface="Times New Roman" pitchFamily="18" charset="0"/>
            </a:endParaRPr>
          </a:p>
          <a:p>
            <a:pPr marL="0" indent="357188" algn="just">
              <a:buNone/>
            </a:pPr>
            <a:r>
              <a:rPr lang="ru-RU" dirty="0" smtClean="0">
                <a:latin typeface="Times New Roman" pitchFamily="18" charset="0"/>
                <a:cs typeface="Times New Roman" pitchFamily="18" charset="0"/>
              </a:rPr>
              <a:t>Известно</a:t>
            </a:r>
            <a:r>
              <a:rPr lang="ru-RU" dirty="0">
                <a:latin typeface="Times New Roman" pitchFamily="18" charset="0"/>
                <a:cs typeface="Times New Roman" pitchFamily="18" charset="0"/>
              </a:rPr>
              <a:t>, что прогрессирующий пародонтит у людей молодого возраста может быть одним из признаков СПИДа, </a:t>
            </a:r>
            <a:r>
              <a:rPr lang="ru-RU" dirty="0" err="1">
                <a:latin typeface="Times New Roman" pitchFamily="18" charset="0"/>
                <a:cs typeface="Times New Roman" pitchFamily="18" charset="0"/>
              </a:rPr>
              <a:t>лимфоаденопатия</a:t>
            </a:r>
            <a:r>
              <a:rPr lang="ru-RU" dirty="0">
                <a:latin typeface="Times New Roman" pitchFamily="18" charset="0"/>
                <a:cs typeface="Times New Roman" pitchFamily="18" charset="0"/>
              </a:rPr>
              <a:t> может предшествовать другим проявлениям этого заболевания. Оценивают состояние и цвет красного обрамления губ.</a:t>
            </a:r>
          </a:p>
          <a:p>
            <a:pPr marL="0" indent="0" algn="just">
              <a:buNone/>
            </a:pPr>
            <a:endParaRPr lang="ru-RU" dirty="0">
              <a:latin typeface="Times New Roman" pitchFamily="18" charset="0"/>
              <a:cs typeface="Times New Roman" pitchFamily="18" charset="0"/>
            </a:endParaRPr>
          </a:p>
        </p:txBody>
      </p:sp>
      <p:pic>
        <p:nvPicPr>
          <p:cNvPr id="1026" name="Picture 2" descr="Результаты поиска изображений для запроса &quot;психологическое состояние пациента стоматолог&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7" y="2348880"/>
            <a:ext cx="4037849" cy="25465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8686800" cy="838200"/>
          </a:xfrm>
        </p:spPr>
        <p:txBody>
          <a:bodyPr>
            <a:normAutofit/>
          </a:bodyPr>
          <a:lstStyle/>
          <a:p>
            <a:r>
              <a:rPr lang="ru-RU" b="1" dirty="0">
                <a:latin typeface="Times New Roman" pitchFamily="18" charset="0"/>
                <a:cs typeface="Times New Roman" pitchFamily="18" charset="0"/>
              </a:rPr>
              <a:t>Объективное </a:t>
            </a:r>
            <a:r>
              <a:rPr lang="ru-RU" b="1" dirty="0" smtClean="0">
                <a:latin typeface="Times New Roman" pitchFamily="18" charset="0"/>
                <a:cs typeface="Times New Roman" pitchFamily="18" charset="0"/>
              </a:rPr>
              <a:t>обследование</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304799" y="1124744"/>
            <a:ext cx="8658955" cy="5616624"/>
          </a:xfrm>
        </p:spPr>
        <p:txBody>
          <a:bodyPr>
            <a:normAutofit fontScale="55000" lnSpcReduction="20000"/>
          </a:bodyPr>
          <a:lstStyle/>
          <a:p>
            <a:pPr marL="0" indent="0" algn="just">
              <a:buNone/>
            </a:pPr>
            <a:r>
              <a:rPr lang="ru-RU" b="1" u="sng" dirty="0" smtClean="0">
                <a:latin typeface="Times New Roman" pitchFamily="18" charset="0"/>
                <a:cs typeface="Times New Roman" pitchFamily="18" charset="0"/>
              </a:rPr>
              <a:t>Обзор </a:t>
            </a:r>
            <a:r>
              <a:rPr lang="ru-RU" b="1" u="sng" dirty="0">
                <a:latin typeface="Times New Roman" pitchFamily="18" charset="0"/>
                <a:cs typeface="Times New Roman" pitchFamily="18" charset="0"/>
              </a:rPr>
              <a:t>полости рта.</a:t>
            </a:r>
            <a:endParaRPr lang="ru-RU" dirty="0">
              <a:latin typeface="Times New Roman" pitchFamily="18" charset="0"/>
              <a:cs typeface="Times New Roman" pitchFamily="18" charset="0"/>
            </a:endParaRPr>
          </a:p>
          <a:p>
            <a:pPr marL="0" indent="0" algn="just">
              <a:buNone/>
            </a:pPr>
            <a:r>
              <a:rPr lang="ru-RU" dirty="0">
                <a:latin typeface="Times New Roman" pitchFamily="18" charset="0"/>
                <a:cs typeface="Times New Roman" pitchFamily="18" charset="0"/>
              </a:rPr>
              <a:t>Необходимо выяснить и оценить следующие моменты:</a:t>
            </a:r>
          </a:p>
          <a:p>
            <a:pPr lvl="0" algn="just">
              <a:buClrTx/>
              <a:buSzPct val="100000"/>
              <a:buFont typeface="Wingdings" pitchFamily="2" charset="2"/>
              <a:buChar char="ü"/>
            </a:pPr>
            <a:r>
              <a:rPr lang="ru-RU" dirty="0">
                <a:latin typeface="Times New Roman" pitchFamily="18" charset="0"/>
                <a:cs typeface="Times New Roman" pitchFamily="18" charset="0"/>
              </a:rPr>
              <a:t>Характер открытия рта (свободное, утрудненное, ограниченное).</a:t>
            </a:r>
          </a:p>
          <a:p>
            <a:pPr lvl="0" algn="just">
              <a:buClrTx/>
              <a:buSzPct val="100000"/>
              <a:buFont typeface="Wingdings" pitchFamily="2" charset="2"/>
              <a:buChar char="ü"/>
            </a:pPr>
            <a:r>
              <a:rPr lang="ru-RU" dirty="0">
                <a:latin typeface="Times New Roman" pitchFamily="18" charset="0"/>
                <a:cs typeface="Times New Roman" pitchFamily="18" charset="0"/>
              </a:rPr>
              <a:t>Глубину преддверья (нормальное 5-10 мм, глубокое – больше 10мм, мелкое - меньше 5 мм).</a:t>
            </a:r>
          </a:p>
          <a:p>
            <a:pPr lvl="0" algn="just">
              <a:buClrTx/>
              <a:buSzPct val="100000"/>
              <a:buFont typeface="Wingdings" pitchFamily="2" charset="2"/>
              <a:buChar char="ü"/>
            </a:pPr>
            <a:r>
              <a:rPr lang="ru-RU" dirty="0">
                <a:latin typeface="Times New Roman" pitchFamily="18" charset="0"/>
                <a:cs typeface="Times New Roman" pitchFamily="18" charset="0"/>
              </a:rPr>
              <a:t>Уровень прикрепления уздечек губ, языка (нормальное прикрепление, высокое, низкое; уздечка коротка, широка, узка, деформирована, без изменений).</a:t>
            </a:r>
          </a:p>
          <a:p>
            <a:pPr lvl="0" algn="just">
              <a:buClrTx/>
              <a:buSzPct val="100000"/>
              <a:buFont typeface="Wingdings" pitchFamily="2" charset="2"/>
              <a:buChar char="ü"/>
            </a:pPr>
            <a:r>
              <a:rPr lang="ru-RU" dirty="0">
                <a:latin typeface="Times New Roman" pitchFamily="18" charset="0"/>
                <a:cs typeface="Times New Roman" pitchFamily="18" charset="0"/>
              </a:rPr>
              <a:t>Состояние слизистой оболочки полости рта и языка (цвет, увлажненность, наличие отека, патологических элементов поражения, налета).</a:t>
            </a:r>
          </a:p>
          <a:p>
            <a:pPr marL="0" lvl="0" indent="0" algn="just">
              <a:buClrTx/>
              <a:buSzPct val="100000"/>
              <a:buFont typeface="Wingdings" pitchFamily="2" charset="2"/>
              <a:buChar char="ü"/>
            </a:pPr>
            <a:r>
              <a:rPr lang="ru-RU" dirty="0" smtClean="0">
                <a:latin typeface="Times New Roman" pitchFamily="18" charset="0"/>
                <a:cs typeface="Times New Roman" pitchFamily="18" charset="0"/>
              </a:rPr>
              <a:t>    Вид </a:t>
            </a:r>
            <a:r>
              <a:rPr lang="ru-RU" dirty="0">
                <a:latin typeface="Times New Roman" pitchFamily="18" charset="0"/>
                <a:cs typeface="Times New Roman" pitchFamily="18" charset="0"/>
              </a:rPr>
              <a:t>прикуса (</a:t>
            </a:r>
            <a:r>
              <a:rPr lang="ru-RU" dirty="0" err="1">
                <a:latin typeface="Times New Roman" pitchFamily="18" charset="0"/>
                <a:cs typeface="Times New Roman" pitchFamily="18" charset="0"/>
              </a:rPr>
              <a:t>ортогнатичный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дисгнатичний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прогнатия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прогения</a:t>
            </a:r>
            <a:r>
              <a:rPr lang="ru-RU" dirty="0">
                <a:latin typeface="Times New Roman" pitchFamily="18" charset="0"/>
                <a:cs typeface="Times New Roman" pitchFamily="18" charset="0"/>
              </a:rPr>
              <a:t>, открытый, глубокий и проч.), аномалии положения отдельных зубов, их скученность, наличие трем и </a:t>
            </a:r>
            <a:r>
              <a:rPr lang="ru-RU" dirty="0" err="1">
                <a:latin typeface="Times New Roman" pitchFamily="18" charset="0"/>
                <a:cs typeface="Times New Roman" pitchFamily="18" charset="0"/>
              </a:rPr>
              <a:t>диастемы</a:t>
            </a:r>
            <a:r>
              <a:rPr lang="ru-RU" dirty="0">
                <a:latin typeface="Times New Roman" pitchFamily="18" charset="0"/>
                <a:cs typeface="Times New Roman" pitchFamily="18" charset="0"/>
              </a:rPr>
              <a:t>, феномена Попова-</a:t>
            </a:r>
            <a:r>
              <a:rPr lang="ru-RU" dirty="0" err="1">
                <a:latin typeface="Times New Roman" pitchFamily="18" charset="0"/>
                <a:cs typeface="Times New Roman" pitchFamily="18" charset="0"/>
              </a:rPr>
              <a:t>Годона</a:t>
            </a:r>
            <a:r>
              <a:rPr lang="ru-RU" dirty="0">
                <a:latin typeface="Times New Roman" pitchFamily="18" charset="0"/>
                <a:cs typeface="Times New Roman" pitchFamily="18" charset="0"/>
              </a:rPr>
              <a:t>.</a:t>
            </a:r>
          </a:p>
          <a:p>
            <a:pPr lvl="0" algn="just">
              <a:spcBef>
                <a:spcPts val="0"/>
              </a:spcBef>
              <a:buClrTx/>
              <a:buSzPct val="100000"/>
              <a:buFont typeface="Wingdings" pitchFamily="2" charset="2"/>
              <a:buChar char="ü"/>
            </a:pPr>
            <a:r>
              <a:rPr lang="ru-RU" dirty="0">
                <a:latin typeface="Times New Roman" pitchFamily="18" charset="0"/>
                <a:cs typeface="Times New Roman" pitchFamily="18" charset="0"/>
              </a:rPr>
              <a:t>Состояние зубов (обнажение корней, </a:t>
            </a:r>
            <a:r>
              <a:rPr lang="ru-RU" dirty="0" err="1" smtClean="0">
                <a:latin typeface="Times New Roman" pitchFamily="18" charset="0"/>
                <a:cs typeface="Times New Roman" pitchFamily="18" charset="0"/>
              </a:rPr>
              <a:t>гипересте</a:t>
            </a:r>
            <a:r>
              <a:rPr lang="ru-RU" dirty="0" smtClean="0">
                <a:latin typeface="Times New Roman" pitchFamily="18" charset="0"/>
                <a:cs typeface="Times New Roman" pitchFamily="18" charset="0"/>
              </a:rPr>
              <a:t>-</a:t>
            </a:r>
          </a:p>
          <a:p>
            <a:pPr marL="0" lvl="0" indent="0">
              <a:spcBef>
                <a:spcPts val="0"/>
              </a:spcBef>
              <a:buClrTx/>
              <a:buSzPct val="100000"/>
              <a:buNone/>
            </a:pPr>
            <a:r>
              <a:rPr lang="ru-RU" dirty="0" err="1" smtClean="0">
                <a:latin typeface="Times New Roman" pitchFamily="18" charset="0"/>
                <a:cs typeface="Times New Roman" pitchFamily="18" charset="0"/>
              </a:rPr>
              <a:t>зия</a:t>
            </a:r>
            <a:r>
              <a:rPr lang="ru-RU" dirty="0">
                <a:latin typeface="Times New Roman" pitchFamily="18" charset="0"/>
                <a:cs typeface="Times New Roman" pitchFamily="18" charset="0"/>
              </a:rPr>
              <a:t>, подвижность, патологическое стирание, </a:t>
            </a:r>
            <a:r>
              <a:rPr lang="ru-RU" dirty="0" err="1" smtClean="0">
                <a:latin typeface="Times New Roman" pitchFamily="18" charset="0"/>
                <a:cs typeface="Times New Roman" pitchFamily="18" charset="0"/>
              </a:rPr>
              <a:t>нали</a:t>
            </a:r>
            <a:r>
              <a:rPr lang="ru-RU" dirty="0" smtClean="0">
                <a:latin typeface="Times New Roman" pitchFamily="18" charset="0"/>
                <a:cs typeface="Times New Roman" pitchFamily="18" charset="0"/>
              </a:rPr>
              <a:t>-</a:t>
            </a:r>
          </a:p>
          <a:p>
            <a:pPr marL="0" lvl="0" indent="0">
              <a:spcBef>
                <a:spcPts val="0"/>
              </a:spcBef>
              <a:buClrTx/>
              <a:buSzPct val="100000"/>
              <a:buNone/>
            </a:pPr>
            <a:r>
              <a:rPr lang="ru-RU" dirty="0" err="1" smtClean="0">
                <a:latin typeface="Times New Roman" pitchFamily="18" charset="0"/>
                <a:cs typeface="Times New Roman" pitchFamily="18" charset="0"/>
              </a:rPr>
              <a:t>чие</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кариозных полостей в пришеечной участке, </a:t>
            </a:r>
            <a:r>
              <a:rPr lang="ru-RU" dirty="0" smtClean="0">
                <a:latin typeface="Times New Roman" pitchFamily="18" charset="0"/>
                <a:cs typeface="Times New Roman" pitchFamily="18" charset="0"/>
              </a:rPr>
              <a:t>от-</a:t>
            </a:r>
          </a:p>
          <a:p>
            <a:pPr marL="0" lvl="0" indent="0">
              <a:spcBef>
                <a:spcPts val="0"/>
              </a:spcBef>
              <a:buClrTx/>
              <a:buSzPct val="100000"/>
              <a:buNone/>
            </a:pPr>
            <a:r>
              <a:rPr lang="ru-RU" dirty="0" err="1" smtClean="0">
                <a:latin typeface="Times New Roman" pitchFamily="18" charset="0"/>
                <a:cs typeface="Times New Roman" pitchFamily="18" charset="0"/>
              </a:rPr>
              <a:t>сутствие</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контактных пунктов при наличии пломб </a:t>
            </a:r>
            <a:endParaRPr lang="ru-RU" dirty="0" smtClean="0">
              <a:latin typeface="Times New Roman" pitchFamily="18" charset="0"/>
              <a:cs typeface="Times New Roman" pitchFamily="18" charset="0"/>
            </a:endParaRPr>
          </a:p>
          <a:p>
            <a:pPr marL="0" lvl="0" indent="0">
              <a:spcBef>
                <a:spcPts val="0"/>
              </a:spcBef>
              <a:buClrTx/>
              <a:buSzPct val="100000"/>
              <a:buNone/>
            </a:pPr>
            <a:r>
              <a:rPr lang="ru-RU" dirty="0" smtClean="0">
                <a:latin typeface="Times New Roman" pitchFamily="18" charset="0"/>
                <a:cs typeface="Times New Roman" pitchFamily="18" charset="0"/>
              </a:rPr>
              <a:t>или </a:t>
            </a:r>
            <a:r>
              <a:rPr lang="ru-RU" dirty="0">
                <a:latin typeface="Times New Roman" pitchFamily="18" charset="0"/>
                <a:cs typeface="Times New Roman" pitchFamily="18" charset="0"/>
              </a:rPr>
              <a:t>нависающих краев пломбы).</a:t>
            </a:r>
          </a:p>
          <a:p>
            <a:pPr lvl="0">
              <a:spcBef>
                <a:spcPts val="0"/>
              </a:spcBef>
              <a:buClrTx/>
              <a:buSzPct val="100000"/>
              <a:buFont typeface="Wingdings" pitchFamily="2" charset="2"/>
              <a:buChar char="ü"/>
            </a:pPr>
            <a:r>
              <a:rPr lang="ru-RU" dirty="0">
                <a:latin typeface="Times New Roman" pitchFamily="18" charset="0"/>
                <a:cs typeface="Times New Roman" pitchFamily="18" charset="0"/>
              </a:rPr>
              <a:t>Состояние тканей пародонта (цвет, </a:t>
            </a:r>
            <a:r>
              <a:rPr lang="ru-RU" dirty="0" err="1" smtClean="0">
                <a:latin typeface="Times New Roman" pitchFamily="18" charset="0"/>
                <a:cs typeface="Times New Roman" pitchFamily="18" charset="0"/>
              </a:rPr>
              <a:t>конфигура</a:t>
            </a:r>
            <a:r>
              <a:rPr lang="ru-RU" dirty="0" smtClean="0">
                <a:latin typeface="Times New Roman" pitchFamily="18" charset="0"/>
                <a:cs typeface="Times New Roman" pitchFamily="18" charset="0"/>
              </a:rPr>
              <a:t>-</a:t>
            </a:r>
          </a:p>
          <a:p>
            <a:pPr marL="0" lvl="0" indent="0">
              <a:spcBef>
                <a:spcPts val="0"/>
              </a:spcBef>
              <a:buClrTx/>
              <a:buSzPct val="100000"/>
              <a:buNone/>
            </a:pPr>
            <a:r>
              <a:rPr lang="ru-RU" dirty="0" err="1" smtClean="0">
                <a:latin typeface="Times New Roman" pitchFamily="18" charset="0"/>
                <a:cs typeface="Times New Roman" pitchFamily="18" charset="0"/>
              </a:rPr>
              <a:t>ция</a:t>
            </a:r>
            <a:r>
              <a:rPr lang="ru-RU" dirty="0">
                <a:latin typeface="Times New Roman" pitchFamily="18" charset="0"/>
                <a:cs typeface="Times New Roman" pitchFamily="18" charset="0"/>
              </a:rPr>
              <a:t>, консистенция, гипертрофия, атрофия, отек </a:t>
            </a:r>
            <a:endParaRPr lang="ru-RU" dirty="0" smtClean="0">
              <a:latin typeface="Times New Roman" pitchFamily="18" charset="0"/>
              <a:cs typeface="Times New Roman" pitchFamily="18" charset="0"/>
            </a:endParaRPr>
          </a:p>
          <a:p>
            <a:pPr marL="0" lvl="0" indent="0">
              <a:spcBef>
                <a:spcPts val="0"/>
              </a:spcBef>
              <a:buClrTx/>
              <a:buSzPct val="100000"/>
              <a:buNone/>
            </a:pPr>
            <a:r>
              <a:rPr lang="ru-RU" dirty="0" smtClean="0">
                <a:latin typeface="Times New Roman" pitchFamily="18" charset="0"/>
                <a:cs typeface="Times New Roman" pitchFamily="18" charset="0"/>
              </a:rPr>
              <a:t>ясен, </a:t>
            </a:r>
            <a:r>
              <a:rPr lang="ru-RU" dirty="0">
                <a:latin typeface="Times New Roman" pitchFamily="18" charset="0"/>
                <a:cs typeface="Times New Roman" pitchFamily="18" charset="0"/>
              </a:rPr>
              <a:t>наличие карманов, их глубина, количество и </a:t>
            </a:r>
            <a:endParaRPr lang="ru-RU" dirty="0" smtClean="0">
              <a:latin typeface="Times New Roman" pitchFamily="18" charset="0"/>
              <a:cs typeface="Times New Roman" pitchFamily="18" charset="0"/>
            </a:endParaRPr>
          </a:p>
          <a:p>
            <a:pPr marL="0" lvl="0" indent="0">
              <a:spcBef>
                <a:spcPts val="0"/>
              </a:spcBef>
              <a:buClrTx/>
              <a:buSzPct val="100000"/>
              <a:buNone/>
            </a:pPr>
            <a:r>
              <a:rPr lang="ru-RU" dirty="0" smtClean="0">
                <a:latin typeface="Times New Roman" pitchFamily="18" charset="0"/>
                <a:cs typeface="Times New Roman" pitchFamily="18" charset="0"/>
              </a:rPr>
              <a:t>характер </a:t>
            </a:r>
            <a:r>
              <a:rPr lang="ru-RU" dirty="0">
                <a:latin typeface="Times New Roman" pitchFamily="18" charset="0"/>
                <a:cs typeface="Times New Roman" pitchFamily="18" charset="0"/>
              </a:rPr>
              <a:t>экссудата).</a:t>
            </a:r>
          </a:p>
          <a:p>
            <a:pPr lvl="0">
              <a:buClrTx/>
              <a:buSzPct val="100000"/>
              <a:buFont typeface="Wingdings" pitchFamily="2" charset="2"/>
              <a:buChar char="ü"/>
            </a:pPr>
            <a:r>
              <a:rPr lang="ru-RU" dirty="0">
                <a:latin typeface="Times New Roman" pitchFamily="18" charset="0"/>
                <a:cs typeface="Times New Roman" pitchFamily="18" charset="0"/>
              </a:rPr>
              <a:t>Зубные отложения (</a:t>
            </a:r>
            <a:r>
              <a:rPr lang="ru-RU" dirty="0" err="1">
                <a:latin typeface="Times New Roman" pitchFamily="18" charset="0"/>
                <a:cs typeface="Times New Roman" pitchFamily="18" charset="0"/>
              </a:rPr>
              <a:t>наддесневые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поддесневые</a:t>
            </a:r>
            <a:r>
              <a:rPr lang="ru-RU" dirty="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marL="0" lvl="0" indent="0">
              <a:spcBef>
                <a:spcPts val="0"/>
              </a:spcBef>
              <a:buClrTx/>
              <a:buSzPct val="100000"/>
              <a:buNone/>
            </a:pPr>
            <a:r>
              <a:rPr lang="ru-RU" dirty="0" smtClean="0">
                <a:latin typeface="Times New Roman" pitchFamily="18" charset="0"/>
                <a:cs typeface="Times New Roman" pitchFamily="18" charset="0"/>
              </a:rPr>
              <a:t>минерализованные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неминерализированные</a:t>
            </a:r>
            <a:r>
              <a:rPr lang="ru-RU" dirty="0">
                <a:latin typeface="Times New Roman" pitchFamily="18" charset="0"/>
                <a:cs typeface="Times New Roman" pitchFamily="18" charset="0"/>
              </a:rPr>
              <a:t>, их цвет и проч</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24578" name="Picture 2" descr="Результаты поиска изображений для запроса &quot;психологическое состояние пациента стоматолог&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4005064"/>
            <a:ext cx="3455651"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25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8686800" cy="838200"/>
          </a:xfrm>
        </p:spPr>
        <p:txBody>
          <a:bodyPr>
            <a:normAutofit/>
          </a:bodyPr>
          <a:lstStyle/>
          <a:p>
            <a:r>
              <a:rPr lang="ru-RU" b="1" dirty="0">
                <a:latin typeface="Times New Roman" pitchFamily="18" charset="0"/>
                <a:cs typeface="Times New Roman" pitchFamily="18" charset="0"/>
              </a:rPr>
              <a:t>Объективное </a:t>
            </a:r>
            <a:r>
              <a:rPr lang="ru-RU" b="1" dirty="0" smtClean="0">
                <a:latin typeface="Times New Roman" pitchFamily="18" charset="0"/>
                <a:cs typeface="Times New Roman" pitchFamily="18" charset="0"/>
              </a:rPr>
              <a:t>обследование</a:t>
            </a:r>
            <a:endParaRPr lang="ru-RU" dirty="0">
              <a:latin typeface="Times New Roman" pitchFamily="18" charset="0"/>
              <a:cs typeface="Times New Roman" pitchFamily="18" charset="0"/>
            </a:endParaRPr>
          </a:p>
        </p:txBody>
      </p:sp>
      <p:sp>
        <p:nvSpPr>
          <p:cNvPr id="5" name="Прямоугольник 4"/>
          <p:cNvSpPr/>
          <p:nvPr/>
        </p:nvSpPr>
        <p:spPr>
          <a:xfrm>
            <a:off x="395536" y="1124744"/>
            <a:ext cx="4680520" cy="5632311"/>
          </a:xfrm>
          <a:prstGeom prst="rect">
            <a:avLst/>
          </a:prstGeom>
        </p:spPr>
        <p:txBody>
          <a:bodyPr wrap="square">
            <a:spAutoFit/>
          </a:bodyPr>
          <a:lstStyle/>
          <a:p>
            <a:pPr indent="361950" algn="just"/>
            <a:r>
              <a:rPr lang="ru-RU" b="1" u="sng" dirty="0">
                <a:latin typeface="Times New Roman" pitchFamily="18" charset="0"/>
                <a:cs typeface="Times New Roman" pitchFamily="18" charset="0"/>
              </a:rPr>
              <a:t>Перкуссия</a:t>
            </a:r>
            <a:r>
              <a:rPr lang="ru-RU" dirty="0">
                <a:latin typeface="Times New Roman" pitchFamily="18" charset="0"/>
                <a:cs typeface="Times New Roman" pitchFamily="18" charset="0"/>
              </a:rPr>
              <a:t> - постукивание по зубу - применяется для определения состояния пародонта. Пинцетом или ручкой зонда постукивают по режущем крае или жевательной поверхности зуба. Если в периодонта нет очага воспаления, перкуссия не болезненна. При наличии воспалительного процесса в периодонта от ударов, которые не вызывают неприятных ощущений у здоровых зубах, возникает болевое ощущение. При проведении перкуссии удары должны быть легкими и равномерными. Начинать перкуссию следует заведомо здоровых зубов, чтобы не причинить сильной боли и дать возможность больному сравнить ощущения в здоровом и пораженном зубе.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Различают вертикальную перкуссию, когда направление ударов совпадает с осью зуба, и горизонтальную, когда удары имеют боковой направление. </a:t>
            </a:r>
          </a:p>
        </p:txBody>
      </p:sp>
      <p:pic>
        <p:nvPicPr>
          <p:cNvPr id="25602" name="Picture 2" descr="Результаты поиска изображений для запроса &quot;перкуссию стоматолог&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4966" y="2492897"/>
            <a:ext cx="3840425"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166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8686800" cy="838200"/>
          </a:xfrm>
        </p:spPr>
        <p:txBody>
          <a:bodyPr>
            <a:normAutofit/>
          </a:bodyPr>
          <a:lstStyle/>
          <a:p>
            <a:r>
              <a:rPr lang="ru-RU" b="1" dirty="0">
                <a:latin typeface="Times New Roman" pitchFamily="18" charset="0"/>
                <a:cs typeface="Times New Roman" pitchFamily="18" charset="0"/>
              </a:rPr>
              <a:t>Объективное </a:t>
            </a:r>
            <a:r>
              <a:rPr lang="ru-RU" b="1" dirty="0" smtClean="0">
                <a:latin typeface="Times New Roman" pitchFamily="18" charset="0"/>
                <a:cs typeface="Times New Roman" pitchFamily="18" charset="0"/>
              </a:rPr>
              <a:t>обследование</a:t>
            </a:r>
            <a:endParaRPr lang="ru-RU" dirty="0">
              <a:latin typeface="Times New Roman" pitchFamily="18" charset="0"/>
              <a:cs typeface="Times New Roman" pitchFamily="18" charset="0"/>
            </a:endParaRPr>
          </a:p>
        </p:txBody>
      </p:sp>
      <p:sp>
        <p:nvSpPr>
          <p:cNvPr id="5" name="Прямоугольник 4"/>
          <p:cNvSpPr/>
          <p:nvPr/>
        </p:nvSpPr>
        <p:spPr>
          <a:xfrm>
            <a:off x="395536" y="1124744"/>
            <a:ext cx="5760640" cy="4524315"/>
          </a:xfrm>
          <a:prstGeom prst="rect">
            <a:avLst/>
          </a:prstGeom>
        </p:spPr>
        <p:txBody>
          <a:bodyPr wrap="square">
            <a:spAutoFit/>
          </a:bodyPr>
          <a:lstStyle/>
          <a:p>
            <a:pPr indent="360000" algn="just"/>
            <a:r>
              <a:rPr lang="ru-RU" sz="1600" b="1" u="sng" dirty="0">
                <a:effectLst>
                  <a:outerShdw blurRad="38100" dist="38100" dir="2700000" algn="tl">
                    <a:srgbClr val="C0C0C0"/>
                  </a:outerShdw>
                </a:effectLst>
                <a:latin typeface="Times New Roman" pitchFamily="18" charset="0"/>
                <a:cs typeface="Times New Roman" pitchFamily="18" charset="0"/>
              </a:rPr>
              <a:t>Пальпация</a:t>
            </a:r>
            <a:r>
              <a:rPr lang="ru-RU" sz="1600" dirty="0">
                <a:effectLst>
                  <a:outerShdw blurRad="38100" dist="38100" dir="2700000" algn="tl">
                    <a:srgbClr val="C0C0C0"/>
                  </a:outerShdw>
                </a:effectLst>
                <a:latin typeface="Times New Roman" pitchFamily="18" charset="0"/>
                <a:cs typeface="Times New Roman" pitchFamily="18" charset="0"/>
              </a:rPr>
              <a:t> - ощупывание - применяется для определения припухлости опухоли, уплотнения, подвижности органов или тканей полости рта. Методика пальпации зависит от локализации и размера очага поражения. В одних случаях ее проводят одним указательным пальцем, в других слизистую берут в складку двумя пальцами, в других случаях (при пальпации тканей щеки) ее проводят указательными пальцами правой и левой руки, причем один палец находится снаружи, а другой - со стороны полости </a:t>
            </a:r>
            <a:r>
              <a:rPr lang="ru-RU" sz="1600" dirty="0" smtClean="0">
                <a:effectLst>
                  <a:outerShdw blurRad="38100" dist="38100" dir="2700000" algn="tl">
                    <a:srgbClr val="C0C0C0"/>
                  </a:outerShdw>
                </a:effectLst>
                <a:latin typeface="Times New Roman" pitchFamily="18" charset="0"/>
                <a:cs typeface="Times New Roman" pitchFamily="18" charset="0"/>
              </a:rPr>
              <a:t>рта.</a:t>
            </a:r>
          </a:p>
          <a:p>
            <a:pPr indent="360000" algn="just"/>
            <a:r>
              <a:rPr lang="ru-RU" sz="1600" dirty="0" smtClean="0">
                <a:effectLst>
                  <a:outerShdw blurRad="38100" dist="38100" dir="2700000" algn="tl">
                    <a:srgbClr val="C0C0C0"/>
                  </a:outerShdw>
                </a:effectLst>
                <a:latin typeface="Times New Roman" pitchFamily="18" charset="0"/>
                <a:cs typeface="Times New Roman" pitchFamily="18" charset="0"/>
              </a:rPr>
              <a:t>Пальпацию </a:t>
            </a:r>
            <a:r>
              <a:rPr lang="ru-RU" sz="1600" dirty="0">
                <a:effectLst>
                  <a:outerShdw blurRad="38100" dist="38100" dir="2700000" algn="tl">
                    <a:srgbClr val="C0C0C0"/>
                  </a:outerShdw>
                </a:effectLst>
                <a:latin typeface="Times New Roman" pitchFamily="18" charset="0"/>
                <a:cs typeface="Times New Roman" pitchFamily="18" charset="0"/>
              </a:rPr>
              <a:t>рекомендуют начинать с неповрежденного участка слизистой оболочки, постепенно приближаясь к очагу поражения. Таким образом, точнее определяется граница болезненности, уплотнения. </a:t>
            </a:r>
            <a:endParaRPr lang="ru-RU" sz="1600" dirty="0" smtClean="0">
              <a:effectLst>
                <a:outerShdw blurRad="38100" dist="38100" dir="2700000" algn="tl">
                  <a:srgbClr val="C0C0C0"/>
                </a:outerShdw>
              </a:effectLst>
              <a:latin typeface="Times New Roman" pitchFamily="18" charset="0"/>
              <a:cs typeface="Times New Roman" pitchFamily="18" charset="0"/>
            </a:endParaRPr>
          </a:p>
          <a:p>
            <a:pPr indent="360000" algn="just"/>
            <a:r>
              <a:rPr lang="ru-RU" sz="1600" dirty="0" smtClean="0">
                <a:effectLst>
                  <a:outerShdw blurRad="38100" dist="38100" dir="2700000" algn="tl">
                    <a:srgbClr val="C0C0C0"/>
                  </a:outerShdw>
                </a:effectLst>
                <a:latin typeface="Times New Roman" pitchFamily="18" charset="0"/>
                <a:cs typeface="Times New Roman" pitchFamily="18" charset="0"/>
              </a:rPr>
              <a:t>При </a:t>
            </a:r>
            <a:r>
              <a:rPr lang="ru-RU" sz="1600" dirty="0">
                <a:effectLst>
                  <a:outerShdw blurRad="38100" dist="38100" dir="2700000" algn="tl">
                    <a:srgbClr val="C0C0C0"/>
                  </a:outerShdw>
                </a:effectLst>
                <a:latin typeface="Times New Roman" pitchFamily="18" charset="0"/>
                <a:cs typeface="Times New Roman" pitchFamily="18" charset="0"/>
              </a:rPr>
              <a:t>пальпации язв слизистой оболочки рта важное диагностическое значение имеет определение плотности краев, их болезненность. Отсутствие болезненности и при пальпации язв с плотными краями должна вызвать подозрение на ее злокачественности или наличия сифилитической язвы</a:t>
            </a:r>
            <a:r>
              <a:rPr lang="ru-RU" sz="1600" dirty="0" smtClean="0">
                <a:effectLst>
                  <a:outerShdw blurRad="38100" dist="38100" dir="2700000" algn="tl">
                    <a:srgbClr val="C0C0C0"/>
                  </a:outerShdw>
                </a:effectLst>
                <a:latin typeface="Times New Roman" pitchFamily="18" charset="0"/>
                <a:cs typeface="Times New Roman" pitchFamily="18" charset="0"/>
              </a:rPr>
              <a:t>.</a:t>
            </a:r>
            <a:endParaRPr lang="ru-RU" sz="1600" dirty="0" smtClean="0">
              <a:effectLst>
                <a:outerShdw blurRad="38100" dist="38100" dir="2700000" algn="tl">
                  <a:srgbClr val="C0C0C0"/>
                </a:outerShdw>
              </a:effectLst>
              <a:latin typeface="Times New Roman" pitchFamily="18" charset="0"/>
              <a:cs typeface="Times New Roman" pitchFamily="18" charset="0"/>
            </a:endParaRPr>
          </a:p>
        </p:txBody>
      </p:sp>
      <p:pic>
        <p:nvPicPr>
          <p:cNvPr id="28676" name="Picture 4" descr="Результаты поиска изображений для запроса &quot;пальтация стоматолог&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1853644"/>
            <a:ext cx="27241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857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8686800" cy="838200"/>
          </a:xfrm>
        </p:spPr>
        <p:txBody>
          <a:bodyPr>
            <a:normAutofit/>
          </a:bodyPr>
          <a:lstStyle/>
          <a:p>
            <a:r>
              <a:rPr lang="ru-RU" b="1" dirty="0">
                <a:latin typeface="Times New Roman" pitchFamily="18" charset="0"/>
                <a:cs typeface="Times New Roman" pitchFamily="18" charset="0"/>
              </a:rPr>
              <a:t>Объективное </a:t>
            </a:r>
            <a:r>
              <a:rPr lang="ru-RU" b="1" dirty="0" smtClean="0">
                <a:latin typeface="Times New Roman" pitchFamily="18" charset="0"/>
                <a:cs typeface="Times New Roman" pitchFamily="18" charset="0"/>
              </a:rPr>
              <a:t>обследование</a:t>
            </a:r>
            <a:endParaRPr lang="ru-RU" dirty="0">
              <a:latin typeface="Times New Roman" pitchFamily="18" charset="0"/>
              <a:cs typeface="Times New Roman" pitchFamily="18" charset="0"/>
            </a:endParaRPr>
          </a:p>
        </p:txBody>
      </p:sp>
      <p:sp>
        <p:nvSpPr>
          <p:cNvPr id="5" name="Прямоугольник 4"/>
          <p:cNvSpPr/>
          <p:nvPr/>
        </p:nvSpPr>
        <p:spPr>
          <a:xfrm>
            <a:off x="395535" y="1124744"/>
            <a:ext cx="8650907" cy="5016758"/>
          </a:xfrm>
          <a:prstGeom prst="rect">
            <a:avLst/>
          </a:prstGeom>
        </p:spPr>
        <p:txBody>
          <a:bodyPr wrap="square">
            <a:spAutoFit/>
          </a:bodyPr>
          <a:lstStyle/>
          <a:p>
            <a:pPr indent="360000" algn="just"/>
            <a:r>
              <a:rPr lang="ru-RU" sz="1600" b="1" u="sng" dirty="0">
                <a:latin typeface="Times New Roman" pitchFamily="18" charset="0"/>
                <a:cs typeface="Times New Roman" pitchFamily="18" charset="0"/>
              </a:rPr>
              <a:t>Обследование </a:t>
            </a:r>
            <a:r>
              <a:rPr lang="ru-RU" sz="1600" b="1" u="sng" dirty="0" smtClean="0">
                <a:latin typeface="Times New Roman" pitchFamily="18" charset="0"/>
                <a:cs typeface="Times New Roman" pitchFamily="18" charset="0"/>
              </a:rPr>
              <a:t>пародонта</a:t>
            </a:r>
          </a:p>
          <a:p>
            <a:pPr indent="360000"/>
            <a:r>
              <a:rPr lang="ru-RU" sz="1600" dirty="0" smtClean="0">
                <a:latin typeface="Times New Roman" pitchFamily="18" charset="0"/>
                <a:cs typeface="Times New Roman" pitchFamily="18" charset="0"/>
              </a:rPr>
              <a:t>При </a:t>
            </a:r>
            <a:r>
              <a:rPr lang="ru-RU" sz="1600" dirty="0">
                <a:latin typeface="Times New Roman" pitchFamily="18" charset="0"/>
                <a:cs typeface="Times New Roman" pitchFamily="18" charset="0"/>
              </a:rPr>
              <a:t>клиническом обследовании важно оценить в </a:t>
            </a:r>
            <a:r>
              <a:rPr lang="ru-RU" sz="1600" dirty="0" smtClean="0">
                <a:latin typeface="Times New Roman" pitchFamily="18" charset="0"/>
                <a:cs typeface="Times New Roman" pitchFamily="18" charset="0"/>
              </a:rPr>
              <a:t>первую</a:t>
            </a:r>
            <a:endParaRPr lang="en-US"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очередь </a:t>
            </a:r>
            <a:r>
              <a:rPr lang="ru-RU" sz="1600" dirty="0">
                <a:latin typeface="Times New Roman" pitchFamily="18" charset="0"/>
                <a:cs typeface="Times New Roman" pitchFamily="18" charset="0"/>
              </a:rPr>
              <a:t>состояние маргинального пародонта. Это включает </a:t>
            </a:r>
            <a:r>
              <a:rPr lang="ru-RU" sz="1600" dirty="0" smtClean="0">
                <a:latin typeface="Times New Roman" pitchFamily="18" charset="0"/>
                <a:cs typeface="Times New Roman" pitchFamily="18" charset="0"/>
              </a:rPr>
              <a:t>из</a:t>
            </a:r>
            <a:r>
              <a:rPr lang="en-US" sz="1600" dirty="0" smtClean="0">
                <a:latin typeface="Times New Roman" pitchFamily="18" charset="0"/>
                <a:cs typeface="Times New Roman" pitchFamily="18" charset="0"/>
              </a:rPr>
              <a:t>-</a:t>
            </a:r>
          </a:p>
          <a:p>
            <a:r>
              <a:rPr lang="ru-RU" sz="1600" dirty="0" err="1" smtClean="0">
                <a:latin typeface="Times New Roman" pitchFamily="18" charset="0"/>
                <a:cs typeface="Times New Roman" pitchFamily="18" charset="0"/>
              </a:rPr>
              <a:t>менения</a:t>
            </a:r>
            <a:r>
              <a:rPr lang="ru-RU" sz="1600" dirty="0" smtClean="0">
                <a:latin typeface="Times New Roman" pitchFamily="18" charset="0"/>
                <a:cs typeface="Times New Roman" pitchFamily="18" charset="0"/>
              </a:rPr>
              <a:t> </a:t>
            </a:r>
            <a:r>
              <a:rPr lang="ru-RU" sz="1600" dirty="0" err="1">
                <a:latin typeface="Times New Roman" pitchFamily="18" charset="0"/>
                <a:cs typeface="Times New Roman" pitchFamily="18" charset="0"/>
              </a:rPr>
              <a:t>десневого</a:t>
            </a:r>
            <a:r>
              <a:rPr lang="ru-RU" sz="1600" dirty="0">
                <a:latin typeface="Times New Roman" pitchFamily="18" charset="0"/>
                <a:cs typeface="Times New Roman" pitchFamily="18" charset="0"/>
              </a:rPr>
              <a:t> края (воспаление, атрофия), наличие </a:t>
            </a:r>
            <a:r>
              <a:rPr lang="ru-RU" sz="1600" dirty="0" smtClean="0">
                <a:latin typeface="Times New Roman" pitchFamily="18" charset="0"/>
                <a:cs typeface="Times New Roman" pitchFamily="18" charset="0"/>
              </a:rPr>
              <a:t>десне</a:t>
            </a:r>
            <a:r>
              <a:rPr lang="en-US" sz="1600" dirty="0" smtClean="0">
                <a:latin typeface="Times New Roman" pitchFamily="18" charset="0"/>
                <a:cs typeface="Times New Roman" pitchFamily="18" charset="0"/>
              </a:rPr>
              <a:t>-</a:t>
            </a:r>
          </a:p>
          <a:p>
            <a:r>
              <a:rPr lang="ru-RU" sz="1600" dirty="0" err="1" smtClean="0">
                <a:latin typeface="Times New Roman" pitchFamily="18" charset="0"/>
                <a:cs typeface="Times New Roman" pitchFamily="18" charset="0"/>
              </a:rPr>
              <a:t>вого</a:t>
            </a:r>
            <a:r>
              <a:rPr lang="ru-RU" sz="1600" dirty="0" smtClean="0">
                <a:latin typeface="Times New Roman" pitchFamily="18" charset="0"/>
                <a:cs typeface="Times New Roman" pitchFamily="18" charset="0"/>
              </a:rPr>
              <a:t> </a:t>
            </a:r>
            <a:r>
              <a:rPr lang="ru-RU" sz="1600" dirty="0">
                <a:latin typeface="Times New Roman" pitchFamily="18" charset="0"/>
                <a:cs typeface="Times New Roman" pitchFamily="18" charset="0"/>
              </a:rPr>
              <a:t>кармана, его глубины, гноетечение. Весьма показательны </a:t>
            </a:r>
            <a:endParaRPr lang="en-US"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жалобы </a:t>
            </a:r>
            <a:r>
              <a:rPr lang="ru-RU" sz="1600" dirty="0">
                <a:latin typeface="Times New Roman" pitchFamily="18" charset="0"/>
                <a:cs typeface="Times New Roman" pitchFamily="18" charset="0"/>
              </a:rPr>
              <a:t>на кровоточивость десен при чистке зубов, отечность, </a:t>
            </a:r>
            <a:endParaRPr lang="en-US"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гноетечение</a:t>
            </a:r>
            <a:r>
              <a:rPr lang="ru-RU" sz="1600" dirty="0">
                <a:latin typeface="Times New Roman" pitchFamily="18" charset="0"/>
                <a:cs typeface="Times New Roman" pitchFamily="18" charset="0"/>
              </a:rPr>
              <a:t>, свищи, абсцессы, подвижность и перемещение </a:t>
            </a:r>
            <a:endParaRPr lang="en-US"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зубов</a:t>
            </a:r>
            <a:r>
              <a:rPr lang="ru-RU" sz="1600" dirty="0">
                <a:latin typeface="Times New Roman" pitchFamily="18" charset="0"/>
                <a:cs typeface="Times New Roman" pitchFamily="18" charset="0"/>
              </a:rPr>
              <a:t>, характерные для воспалительных заболеваний пародонта</a:t>
            </a:r>
            <a:r>
              <a:rPr lang="ru-RU" sz="1600" dirty="0" smtClean="0">
                <a:latin typeface="Times New Roman" pitchFamily="18" charset="0"/>
                <a:cs typeface="Times New Roman" pitchFamily="18" charset="0"/>
              </a:rPr>
              <a:t>.</a:t>
            </a:r>
          </a:p>
          <a:p>
            <a:pPr indent="360000"/>
            <a:r>
              <a:rPr lang="ru-RU" sz="1600" dirty="0" smtClean="0">
                <a:latin typeface="Times New Roman" pitchFamily="18" charset="0"/>
                <a:cs typeface="Times New Roman" pitchFamily="18" charset="0"/>
              </a:rPr>
              <a:t>Подвижность </a:t>
            </a:r>
            <a:r>
              <a:rPr lang="ru-RU" sz="1600" dirty="0">
                <a:latin typeface="Times New Roman" pitchFamily="18" charset="0"/>
                <a:cs typeface="Times New Roman" pitchFamily="18" charset="0"/>
              </a:rPr>
              <a:t>зубов - очень чуткий индикатор пародонтита. </a:t>
            </a:r>
            <a:endParaRPr lang="en-US"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Выделяют </a:t>
            </a:r>
            <a:r>
              <a:rPr lang="ru-RU" sz="1600" dirty="0">
                <a:latin typeface="Times New Roman" pitchFamily="18" charset="0"/>
                <a:cs typeface="Times New Roman" pitchFamily="18" charset="0"/>
              </a:rPr>
              <a:t>четыре степени патологической подвижности </a:t>
            </a:r>
            <a:r>
              <a:rPr lang="ru-RU" sz="1600" dirty="0" smtClean="0">
                <a:latin typeface="Times New Roman" pitchFamily="18" charset="0"/>
                <a:cs typeface="Times New Roman" pitchFamily="18" charset="0"/>
              </a:rPr>
              <a:t>зубов</a:t>
            </a:r>
            <a:r>
              <a:rPr lang="ru-RU" sz="1600" dirty="0" smtClean="0">
                <a:latin typeface="Times New Roman" pitchFamily="18" charset="0"/>
                <a:cs typeface="Times New Roman" pitchFamily="18" charset="0"/>
              </a:rPr>
              <a:t>:</a:t>
            </a:r>
            <a:endParaRPr lang="en-US" sz="1600" dirty="0" smtClean="0">
              <a:latin typeface="Times New Roman" pitchFamily="18" charset="0"/>
              <a:cs typeface="Times New Roman" pitchFamily="18" charset="0"/>
            </a:endParaRPr>
          </a:p>
          <a:p>
            <a:pPr indent="360000" algn="just"/>
            <a:r>
              <a:rPr lang="ru-RU" sz="1600" dirty="0" smtClean="0">
                <a:latin typeface="Times New Roman" pitchFamily="18" charset="0"/>
                <a:cs typeface="Times New Roman" pitchFamily="18" charset="0"/>
              </a:rPr>
              <a:t> 1</a:t>
            </a:r>
            <a:r>
              <a:rPr lang="ru-RU" sz="1600" dirty="0">
                <a:latin typeface="Times New Roman" pitchFamily="18" charset="0"/>
                <a:cs typeface="Times New Roman" pitchFamily="18" charset="0"/>
              </a:rPr>
              <a:t>. при </a:t>
            </a:r>
            <a:r>
              <a:rPr lang="ru-RU" sz="1600" dirty="0" smtClean="0">
                <a:latin typeface="Times New Roman" pitchFamily="18" charset="0"/>
                <a:cs typeface="Times New Roman" pitchFamily="18" charset="0"/>
              </a:rPr>
              <a:t>1 </a:t>
            </a:r>
            <a:r>
              <a:rPr lang="ru-RU" sz="1600" dirty="0">
                <a:latin typeface="Times New Roman" pitchFamily="18" charset="0"/>
                <a:cs typeface="Times New Roman" pitchFamily="18" charset="0"/>
              </a:rPr>
              <a:t>степени подвижности имеет место смещение зуба </a:t>
            </a:r>
            <a:endParaRPr lang="en-US" sz="1600" dirty="0" smtClean="0">
              <a:latin typeface="Times New Roman" pitchFamily="18" charset="0"/>
              <a:cs typeface="Times New Roman" pitchFamily="18" charset="0"/>
            </a:endParaRPr>
          </a:p>
          <a:p>
            <a:pPr algn="just"/>
            <a:r>
              <a:rPr lang="ru-RU" sz="1600" dirty="0" smtClean="0">
                <a:latin typeface="Times New Roman" pitchFamily="18" charset="0"/>
                <a:cs typeface="Times New Roman" pitchFamily="18" charset="0"/>
              </a:rPr>
              <a:t>в </a:t>
            </a:r>
            <a:r>
              <a:rPr lang="ru-RU" sz="1600" dirty="0">
                <a:latin typeface="Times New Roman" pitchFamily="18" charset="0"/>
                <a:cs typeface="Times New Roman" pitchFamily="18" charset="0"/>
              </a:rPr>
              <a:t>одном направлении (</a:t>
            </a:r>
            <a:r>
              <a:rPr lang="ru-RU" sz="1600" dirty="0" err="1">
                <a:latin typeface="Times New Roman" pitchFamily="18" charset="0"/>
                <a:cs typeface="Times New Roman" pitchFamily="18" charset="0"/>
              </a:rPr>
              <a:t>вестибуло</a:t>
            </a:r>
            <a:r>
              <a:rPr lang="ru-RU" sz="1600" dirty="0">
                <a:latin typeface="Times New Roman" pitchFamily="18" charset="0"/>
                <a:cs typeface="Times New Roman" pitchFamily="18" charset="0"/>
              </a:rPr>
              <a:t> </a:t>
            </a:r>
            <a:r>
              <a:rPr lang="ru-RU" sz="1600" dirty="0" smtClean="0">
                <a:latin typeface="Times New Roman" pitchFamily="18" charset="0"/>
                <a:cs typeface="Times New Roman" pitchFamily="18" charset="0"/>
              </a:rPr>
              <a:t>– оральном</a:t>
            </a:r>
            <a:r>
              <a:rPr lang="en-US" sz="1600" dirty="0" smtClean="0">
                <a:latin typeface="Times New Roman" pitchFamily="18" charset="0"/>
                <a:cs typeface="Times New Roman" pitchFamily="18" charset="0"/>
              </a:rPr>
              <a:t>)</a:t>
            </a:r>
            <a:r>
              <a:rPr lang="ru-RU" sz="1600" dirty="0" smtClean="0">
                <a:latin typeface="Times New Roman" pitchFamily="18" charset="0"/>
                <a:cs typeface="Times New Roman" pitchFamily="18" charset="0"/>
              </a:rPr>
              <a:t>.</a:t>
            </a:r>
            <a:endParaRPr lang="en-US" sz="1600" dirty="0" smtClean="0">
              <a:latin typeface="Times New Roman" pitchFamily="18" charset="0"/>
              <a:cs typeface="Times New Roman" pitchFamily="18" charset="0"/>
            </a:endParaRPr>
          </a:p>
          <a:p>
            <a:pPr indent="360000" algn="just"/>
            <a:r>
              <a:rPr lang="ru-RU" sz="1600" dirty="0" smtClean="0">
                <a:latin typeface="Times New Roman" pitchFamily="18" charset="0"/>
                <a:cs typeface="Times New Roman" pitchFamily="18" charset="0"/>
              </a:rPr>
              <a:t>2</a:t>
            </a:r>
            <a:r>
              <a:rPr lang="ru-RU" sz="1600" dirty="0">
                <a:latin typeface="Times New Roman" pitchFamily="18" charset="0"/>
                <a:cs typeface="Times New Roman" pitchFamily="18" charset="0"/>
              </a:rPr>
              <a:t>. при </a:t>
            </a:r>
            <a:r>
              <a:rPr lang="ru-RU" sz="1600" dirty="0" smtClean="0">
                <a:latin typeface="Times New Roman" pitchFamily="18" charset="0"/>
                <a:cs typeface="Times New Roman" pitchFamily="18" charset="0"/>
              </a:rPr>
              <a:t>2 </a:t>
            </a:r>
            <a:r>
              <a:rPr lang="ru-RU" sz="1600" dirty="0">
                <a:latin typeface="Times New Roman" pitchFamily="18" charset="0"/>
                <a:cs typeface="Times New Roman" pitchFamily="18" charset="0"/>
              </a:rPr>
              <a:t>степени зуб имеет видимое смещение как в </a:t>
            </a:r>
            <a:r>
              <a:rPr lang="ru-RU" sz="1600" dirty="0" err="1">
                <a:latin typeface="Times New Roman" pitchFamily="18" charset="0"/>
                <a:cs typeface="Times New Roman" pitchFamily="18" charset="0"/>
              </a:rPr>
              <a:t>вестибуло</a:t>
            </a:r>
            <a:r>
              <a:rPr lang="ru-RU" sz="1600" dirty="0">
                <a:latin typeface="Times New Roman" pitchFamily="18" charset="0"/>
                <a:cs typeface="Times New Roman" pitchFamily="18" charset="0"/>
              </a:rPr>
              <a:t> - оральном, так и в </a:t>
            </a:r>
            <a:r>
              <a:rPr lang="ru-RU" sz="1600" dirty="0" err="1">
                <a:latin typeface="Times New Roman" pitchFamily="18" charset="0"/>
                <a:cs typeface="Times New Roman" pitchFamily="18" charset="0"/>
              </a:rPr>
              <a:t>мезио</a:t>
            </a:r>
            <a:r>
              <a:rPr lang="ru-RU" sz="1600" dirty="0">
                <a:latin typeface="Times New Roman" pitchFamily="18" charset="0"/>
                <a:cs typeface="Times New Roman" pitchFamily="18" charset="0"/>
              </a:rPr>
              <a:t>-дистальном направлении</a:t>
            </a:r>
            <a:r>
              <a:rPr lang="ru-RU" sz="1600" dirty="0" smtClean="0">
                <a:latin typeface="Times New Roman" pitchFamily="18" charset="0"/>
                <a:cs typeface="Times New Roman" pitchFamily="18" charset="0"/>
              </a:rPr>
              <a:t>;</a:t>
            </a:r>
            <a:endParaRPr lang="en-US" sz="1600" dirty="0" smtClean="0">
              <a:latin typeface="Times New Roman" pitchFamily="18" charset="0"/>
              <a:cs typeface="Times New Roman" pitchFamily="18" charset="0"/>
            </a:endParaRPr>
          </a:p>
          <a:p>
            <a:pPr indent="360000" algn="just"/>
            <a:r>
              <a:rPr lang="ru-RU" sz="1600" dirty="0" smtClean="0">
                <a:latin typeface="Times New Roman" pitchFamily="18" charset="0"/>
                <a:cs typeface="Times New Roman" pitchFamily="18" charset="0"/>
              </a:rPr>
              <a:t>3</a:t>
            </a:r>
            <a:r>
              <a:rPr lang="ru-RU" sz="1600" dirty="0">
                <a:latin typeface="Times New Roman" pitchFamily="18" charset="0"/>
                <a:cs typeface="Times New Roman" pitchFamily="18" charset="0"/>
              </a:rPr>
              <a:t>. при </a:t>
            </a:r>
            <a:r>
              <a:rPr lang="ru-RU" sz="1600" dirty="0" smtClean="0">
                <a:latin typeface="Times New Roman" pitchFamily="18" charset="0"/>
                <a:cs typeface="Times New Roman" pitchFamily="18" charset="0"/>
              </a:rPr>
              <a:t>3 </a:t>
            </a:r>
            <a:r>
              <a:rPr lang="ru-RU" sz="1600" dirty="0">
                <a:latin typeface="Times New Roman" pitchFamily="18" charset="0"/>
                <a:cs typeface="Times New Roman" pitchFamily="18" charset="0"/>
              </a:rPr>
              <a:t>степени зуб, кроме того смещается в вертикальном направлении: при нажатии он погружается в лунку, а затем снова возвращается в исходное положение</a:t>
            </a:r>
            <a:r>
              <a:rPr lang="ru-RU" sz="1600" dirty="0" smtClean="0">
                <a:latin typeface="Times New Roman" pitchFamily="18" charset="0"/>
                <a:cs typeface="Times New Roman" pitchFamily="18" charset="0"/>
              </a:rPr>
              <a:t>;</a:t>
            </a:r>
          </a:p>
          <a:p>
            <a:pPr indent="360000" algn="just"/>
            <a:r>
              <a:rPr lang="ru-RU" sz="1600" dirty="0" smtClean="0">
                <a:latin typeface="Times New Roman" pitchFamily="18" charset="0"/>
                <a:cs typeface="Times New Roman" pitchFamily="18" charset="0"/>
              </a:rPr>
              <a:t>4</a:t>
            </a:r>
            <a:r>
              <a:rPr lang="ru-RU" sz="1600" dirty="0">
                <a:latin typeface="Times New Roman" pitchFamily="18" charset="0"/>
                <a:cs typeface="Times New Roman" pitchFamily="18" charset="0"/>
              </a:rPr>
              <a:t>. при </a:t>
            </a:r>
            <a:r>
              <a:rPr lang="en-US" sz="1600" dirty="0" smtClean="0">
                <a:latin typeface="Times New Roman" pitchFamily="18" charset="0"/>
                <a:cs typeface="Times New Roman" pitchFamily="18" charset="0"/>
              </a:rPr>
              <a:t>4</a:t>
            </a:r>
            <a:r>
              <a:rPr lang="ru-RU" sz="1600" dirty="0" smtClean="0">
                <a:latin typeface="Times New Roman" pitchFamily="18" charset="0"/>
                <a:cs typeface="Times New Roman" pitchFamily="18" charset="0"/>
              </a:rPr>
              <a:t>, </a:t>
            </a:r>
            <a:r>
              <a:rPr lang="ru-RU" sz="1600" dirty="0">
                <a:latin typeface="Times New Roman" pitchFamily="18" charset="0"/>
                <a:cs typeface="Times New Roman" pitchFamily="18" charset="0"/>
              </a:rPr>
              <a:t>крайней, степени возможны вращательные движения зуба</a:t>
            </a:r>
            <a:r>
              <a:rPr lang="ru-RU" sz="1600" dirty="0" smtClean="0">
                <a:latin typeface="Times New Roman" pitchFamily="18" charset="0"/>
                <a:cs typeface="Times New Roman" pitchFamily="18" charset="0"/>
              </a:rPr>
              <a:t>.</a:t>
            </a:r>
            <a:endParaRPr lang="en-US" sz="1600" dirty="0" smtClean="0">
              <a:latin typeface="Times New Roman" pitchFamily="18" charset="0"/>
              <a:cs typeface="Times New Roman" pitchFamily="18" charset="0"/>
            </a:endParaRPr>
          </a:p>
          <a:p>
            <a:pPr indent="360000" algn="just"/>
            <a:r>
              <a:rPr lang="ru-RU" sz="1600" dirty="0" smtClean="0">
                <a:latin typeface="Times New Roman" pitchFamily="18" charset="0"/>
                <a:cs typeface="Times New Roman" pitchFamily="18" charset="0"/>
              </a:rPr>
              <a:t>Патологическая </a:t>
            </a:r>
            <a:r>
              <a:rPr lang="ru-RU" sz="1600" dirty="0">
                <a:latin typeface="Times New Roman" pitchFamily="18" charset="0"/>
                <a:cs typeface="Times New Roman" pitchFamily="18" charset="0"/>
              </a:rPr>
              <a:t>подвижность зубов тесно связана с наличием патологических </a:t>
            </a:r>
            <a:r>
              <a:rPr lang="ru-RU" sz="1600" dirty="0" err="1">
                <a:latin typeface="Times New Roman" pitchFamily="18" charset="0"/>
                <a:cs typeface="Times New Roman" pitchFamily="18" charset="0"/>
              </a:rPr>
              <a:t>десневых</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пародонтальных</a:t>
            </a:r>
            <a:r>
              <a:rPr lang="ru-RU" sz="1600" dirty="0">
                <a:latin typeface="Times New Roman" pitchFamily="18" charset="0"/>
                <a:cs typeface="Times New Roman" pitchFamily="18" charset="0"/>
              </a:rPr>
              <a:t>) карманов. Наличие и глубину их проверяют </a:t>
            </a:r>
            <a:r>
              <a:rPr lang="ru-RU" sz="1600" dirty="0" err="1">
                <a:latin typeface="Times New Roman" pitchFamily="18" charset="0"/>
                <a:cs typeface="Times New Roman" pitchFamily="18" charset="0"/>
              </a:rPr>
              <a:t>пародонтальным</a:t>
            </a:r>
            <a:r>
              <a:rPr lang="ru-RU" sz="1600" dirty="0">
                <a:latin typeface="Times New Roman" pitchFamily="18" charset="0"/>
                <a:cs typeface="Times New Roman" pitchFamily="18" charset="0"/>
              </a:rPr>
              <a:t> зондом -  градуированный с </a:t>
            </a:r>
            <a:r>
              <a:rPr lang="ru-RU" sz="1600" dirty="0" err="1">
                <a:latin typeface="Times New Roman" pitchFamily="18" charset="0"/>
                <a:cs typeface="Times New Roman" pitchFamily="18" charset="0"/>
              </a:rPr>
              <a:t>оливоподобным</a:t>
            </a:r>
            <a:r>
              <a:rPr lang="ru-RU" sz="1600" dirty="0">
                <a:latin typeface="Times New Roman" pitchFamily="18" charset="0"/>
                <a:cs typeface="Times New Roman" pitchFamily="18" charset="0"/>
              </a:rPr>
              <a:t> расширением. </a:t>
            </a:r>
          </a:p>
        </p:txBody>
      </p:sp>
      <p:pic>
        <p:nvPicPr>
          <p:cNvPr id="1026" name="Picture 2" descr="Результаты поиска изображений для запроса &quot;Подвижность зубов&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0512" y="1484784"/>
            <a:ext cx="2985931"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52554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МОЯ">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000000"/>
      </a:hlink>
      <a:folHlink>
        <a:srgbClr val="000000"/>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1990</TotalTime>
  <Words>3216</Words>
  <Application>Microsoft Office PowerPoint</Application>
  <PresentationFormat>Экран (4:3)</PresentationFormat>
  <Paragraphs>268</Paragraphs>
  <Slides>35</Slides>
  <Notes>17</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Трек</vt:lpstr>
      <vt:lpstr>современные методы диагностики функционального состояния пародонта</vt:lpstr>
      <vt:lpstr>Презентация PowerPoint</vt:lpstr>
      <vt:lpstr>Методы обследования больного </vt:lpstr>
      <vt:lpstr>Субъективное обследование </vt:lpstr>
      <vt:lpstr>Объективное обследование</vt:lpstr>
      <vt:lpstr>Объективное обследование</vt:lpstr>
      <vt:lpstr>Объективное обследование</vt:lpstr>
      <vt:lpstr>Объективное обследование</vt:lpstr>
      <vt:lpstr>Объективное обследование</vt:lpstr>
      <vt:lpstr>Презентация PowerPoint</vt:lpstr>
      <vt:lpstr>Лабораторные методы исследования </vt:lpstr>
      <vt:lpstr>Лабораторные методы исследования </vt:lpstr>
      <vt:lpstr>Лабораторные методы исследования </vt:lpstr>
      <vt:lpstr>Лабораторные методы исследования </vt:lpstr>
      <vt:lpstr>Лабораторные методы исследования </vt:lpstr>
      <vt:lpstr>Лабораторные методы исследования </vt:lpstr>
      <vt:lpstr>Лабораторные методы исследования </vt:lpstr>
      <vt:lpstr>Лабораторные методы исследования </vt:lpstr>
      <vt:lpstr>Лабораторные методы исследования </vt:lpstr>
      <vt:lpstr>Лабораторные методы исследования </vt:lpstr>
      <vt:lpstr>Лабораторные методы исследования </vt:lpstr>
      <vt:lpstr>Функциональные методы обследования</vt:lpstr>
      <vt:lpstr>Функциональные методы исследования </vt:lpstr>
      <vt:lpstr>Функциональные методы исследования </vt:lpstr>
      <vt:lpstr>Функциональные методы обследования</vt:lpstr>
      <vt:lpstr>Функциональные методы обследования</vt:lpstr>
      <vt:lpstr>Функциональные методы исследования </vt:lpstr>
      <vt:lpstr>Дополнительные методы обследования больных</vt:lpstr>
      <vt:lpstr>Рентгенологическое исследования </vt:lpstr>
      <vt:lpstr>Рентгенологическое исследования </vt:lpstr>
      <vt:lpstr>Рентгенологическое исследования </vt:lpstr>
      <vt:lpstr>Рентгенологическое исследования </vt:lpstr>
      <vt:lpstr>Рентгенологическое исследования </vt:lpstr>
      <vt:lpstr>Психологическое тестирование</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Владелиц</dc:creator>
  <cp:lastModifiedBy>USER</cp:lastModifiedBy>
  <cp:revision>88</cp:revision>
  <dcterms:created xsi:type="dcterms:W3CDTF">2016-08-18T06:34:22Z</dcterms:created>
  <dcterms:modified xsi:type="dcterms:W3CDTF">2016-08-27T11:55:05Z</dcterms:modified>
</cp:coreProperties>
</file>