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2" r:id="rId4"/>
    <p:sldId id="261" r:id="rId5"/>
    <p:sldId id="257" r:id="rId6"/>
    <p:sldId id="258" r:id="rId7"/>
    <p:sldId id="266" r:id="rId8"/>
    <p:sldId id="262" r:id="rId9"/>
    <p:sldId id="259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2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4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91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3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6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0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1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3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5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4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FE18-6535-4626-8660-1D8D2009AA1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C11D67-8C63-4612-847B-E494D4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medycznych-narkotyki-tabletki-418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unjoelsisrael.com/2010/01/when-a-handshake-isnt-just-a-handshak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E305E4-1A65-4374-ABD0-5B3DC00B6D84}"/>
              </a:ext>
            </a:extLst>
          </p:cNvPr>
          <p:cNvSpPr txBox="1"/>
          <p:nvPr/>
        </p:nvSpPr>
        <p:spPr>
          <a:xfrm>
            <a:off x="0" y="0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 имени профессора В.Ф. Войно-Ясенецкого»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11637-8FBE-41F5-8F00-7366BADB18F4}"/>
              </a:ext>
            </a:extLst>
          </p:cNvPr>
          <p:cNvSpPr txBox="1"/>
          <p:nvPr/>
        </p:nvSpPr>
        <p:spPr>
          <a:xfrm>
            <a:off x="126610" y="308542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 товара в аптечных организациях </a:t>
            </a:r>
            <a:endParaRPr lang="ru-R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25E17-E256-417F-AE5C-46E4FD5AF14F}"/>
              </a:ext>
            </a:extLst>
          </p:cNvPr>
          <p:cNvSpPr txBox="1"/>
          <p:nvPr/>
        </p:nvSpPr>
        <p:spPr>
          <a:xfrm>
            <a:off x="6931855" y="598619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студентка группы 304-1 Петренко Ю.В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Казакова Е.Н.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CC302-E46D-4573-9369-47B1B2AA40ED}"/>
              </a:ext>
            </a:extLst>
          </p:cNvPr>
          <p:cNvSpPr txBox="1"/>
          <p:nvPr/>
        </p:nvSpPr>
        <p:spPr>
          <a:xfrm>
            <a:off x="0" y="4018443"/>
            <a:ext cx="12070080" cy="40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МДК. 03.01.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аптеки и её структурных подразделений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2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C17CA-ECCB-4797-ACEE-FC7AE9D2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504612" cy="1905000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Прием товаров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63DD6-1A0C-40E1-B07E-DBE4BE43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7" y="1905000"/>
            <a:ext cx="5260561" cy="3777622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товаров от поставщика осуществляется в аптеке приемной комиссией, в состав которой входит не менее 3-х человек.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 обязана проверить: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необходимой документации;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фактически полученного товара по количественным и качественным показателям сопроводительным документам;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цены и суммы, представленные в документах;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номера серий и сроки годности ЛС.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11676-3D01-4B69-A1C8-B49D6DD7E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74" y="2214381"/>
            <a:ext cx="5679109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755AD-7EF3-4AF1-8DEE-808CC49C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/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Учет поступления товаров в аптеку осуществляется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13D7C-5EDC-41E3-A431-2E1C3B7C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392701"/>
            <a:ext cx="4514973" cy="5359791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Учет поступления товаров в аптеку осуществляется, как правило, в следующих первичных и учетных документах: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«Журнале учета поступления товаров по группам в аптеке» поступившие товары учитываются в соответствии с классификационными группами (минеральные воды, ЛС и химические товары, перевязочные материалы и предметы ухода за больными, мыло туалетное, парфюмерия, очковая оптика).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348F9-5FE5-44DF-871C-05C88227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17" y="1948301"/>
            <a:ext cx="5363806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3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35A94-B0C8-4E00-97AF-B9F0A6E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6609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Договор состоит из разделов:</a:t>
            </a:r>
            <a:br>
              <a:rPr lang="ru-RU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AF30D-CA40-4586-8BDC-DB1BB370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728" y="2288345"/>
            <a:ext cx="8915400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 договора,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цена и общая сумма договора,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поставки и расчетов,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и гарантии,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тара и упаковка,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ответственность сторон,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срок действия договора,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 условия,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юридические адреса и банковские реквизиты сторон</a:t>
            </a:r>
            <a:r>
              <a:rPr lang="ru-RU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1E2C0-80A9-435B-BB17-99728C57A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54" y="1913206"/>
            <a:ext cx="553071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839D4-EA95-4598-AF0A-5DEDA5F8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33378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Порядок приемки  товара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3BED1-7B3C-4137-9F0D-83DA8D3F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791" y="1982596"/>
            <a:ext cx="8031895" cy="3777622"/>
          </a:xfrm>
        </p:spPr>
        <p:txBody>
          <a:bodyPr/>
          <a:lstStyle/>
          <a:p>
            <a:pPr algn="just"/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приемки  товара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регламентируется следующими нормативными документами: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31.08.2016 г. №646н «Об утверждении Правил надлежащей практики хранения и перевозки лекарственных препаратов для медицинского применения»  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31.08.2016 г. № 647н «Об утверждении Правил надлежащей аптечной практики лекарственных препаратов для медицинского применения»</a:t>
            </a:r>
          </a:p>
          <a:p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Договором поставки (купли-продажи).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59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89644-00E5-49DD-8BFE-44EDC3CD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99138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Действия работника, ответственного за приемку товара</a:t>
            </a:r>
            <a:r>
              <a:rPr lang="ru-RU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C0A8B-6B8C-4D2F-A716-587D7179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385" y="2274277"/>
            <a:ext cx="8915400" cy="3777622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проверить правильность оформления сопроводительных документов (товарной накладной, счета-фактуры),</a:t>
            </a:r>
            <a:endParaRPr lang="ru-RU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     проверить наличие документов, подтверждающих качество товара,</a:t>
            </a:r>
            <a:endParaRPr lang="ru-RU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     провести приемку товара по количеству мест.</a:t>
            </a:r>
            <a:endParaRPr lang="ru-RU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Сопроводительные документы должны быть оформлены в соответствии с унифицированными формами. Необходимо обращать внимание на заполнение всех обязательных реквизитов в документах поставщика (товарно-транспортная накладная-форма № 1-Т, товарная накладная № ТОРГ-12, счет-фактура):</a:t>
            </a:r>
            <a:endParaRPr lang="ru-RU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07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DC81C-BA7C-4B2F-8939-16A8EA69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34" y="3072620"/>
            <a:ext cx="3532162" cy="35321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84726-52A6-448E-84A7-8D465F89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0"/>
            <a:ext cx="12093525" cy="84406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 аптеке не подлежат приемке лекарственные препараты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9A069-4770-475F-8DAF-EA08296F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4" y="1779563"/>
            <a:ext cx="10280723" cy="450166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истекшим сроком годности;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Несоответствующие требованиям по качеству;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Фальсифицированные;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Без документов, подтверждающих их соответствие;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Без товарно-сопроводительных документов и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таких лекарственных препаратов в аптеку, дальнейшая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приемка должна быть приостановлена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4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2BC7E-3FAA-4C51-BB2A-86E1726A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09822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Акт об установленном расхождении в количестве и качестве при приёмке товара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217A1-BB33-4EED-A398-1F5665C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18" y="1405819"/>
            <a:ext cx="11347181" cy="4748795"/>
          </a:xfrm>
        </p:spPr>
        <p:txBody>
          <a:bodyPr/>
          <a:lstStyle/>
          <a:p>
            <a:pPr algn="just"/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установленном расхождении в количестве и качестве при приёмке товара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составляется в 3 экземплярах. Один экземпляр остаётся у материально ответственного лица, два других передаются в бухгалтерию и поставщику.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поставщика не позднее 24 ч после выявления несоответствия поставленного товара по количеству или качеству направляется уведомление.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целостности упаковки, отсутствия полного пакета документов продукты лечебного, детского и диетического питания, биологически активные добавки подлежат возврату поставщику.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отклонений в количестве и качестве аптечная организация обязана обеспечить сохранность непринятых товаров и предотвратить их смешение с однородными, в том числе принадлежащими аптеке.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44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3E129-CBA5-40D1-9676-27CF4017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674DA4-564A-4663-BE2E-38173BA2F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639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6052E2-F497-495F-A75E-EF65DA6A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1" y="1688124"/>
            <a:ext cx="2377440" cy="3998016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материальная продукция, предназначенная для купли-продажи (коммерческой деятельности).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23EF2E-3B22-4716-92EB-E382B80C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9680" y="1023424"/>
            <a:ext cx="6976897" cy="48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A6014-2143-403C-9483-F318DC5D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0107DF8-455D-48EC-AAC2-6650FD5D9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38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69719-36F2-4947-93CD-2AA2C7D0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9270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учет поступления товаров в аптек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E2D9C-4C2A-4B03-B193-91064D63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025748"/>
            <a:ext cx="11310425" cy="3885474"/>
          </a:xfrm>
        </p:spPr>
        <p:txBody>
          <a:bodyPr/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аптечные организации лекарственных средств, изделий медицинского назначения и медицинской техники осуществляется поставщиками (производителями ЛС, оптовыми фирмами, аптечными складами и др.) на основании договора (контракта).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определяет предмет и стороны соглашения; права и обязанности сторон; сроки исполнения; порядок рассмотрения претензий; форс-мажорные обстоятельства; условия разрыва договора.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товаров, подлежащих поставке, количество и цены приводятся в спецификации к договору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08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4170-7124-4CC9-8488-93303687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905000"/>
          </a:xfrm>
        </p:spPr>
        <p:txBody>
          <a:bodyPr>
            <a:normAutofit/>
          </a:bodyPr>
          <a:lstStyle/>
          <a:p>
            <a:pPr algn="ctr"/>
            <a:r>
              <a:rPr lang="ru-RU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Процедура выбора поставщика состоит из трех основных этапов:</a:t>
            </a:r>
            <a:br>
              <a:rPr lang="ru-RU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60D7C-86A8-4F31-814D-E21E5D86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471" y="2082018"/>
            <a:ext cx="10916529" cy="44313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настоящее время, аптечные организации обладают большим ассортиментом лекарственных препаратов от различных производителей, как отечественных, так и иностранных. </a:t>
            </a:r>
          </a:p>
          <a:p>
            <a:pPr algn="just"/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выявление всех потенциальных источников, производящих или поставляющих необходимую продукцию;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оценка выявленных поставщиков по определенным критериям;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завершение выбора оформлением договорных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A789-E2BD-4DAB-AF3E-C7167084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23297" cy="120982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Факторы, влияющие на выбор поставщика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2B365-F3B5-4E00-944E-5327E188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786597"/>
            <a:ext cx="10829363" cy="4124625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ценовые;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деловые.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Товарным факторам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относятся: ассортимент поставляемой продукции (товаров); качество поставляемой продукции (товаров)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ценовым факторам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 цены на лекарственные препараты, изделия медицинского назначения и другие поставляемые товары. 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организационным факторам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целесообразно отнести все вопросы организации товародвижения – сроки поставки, транспорт доставки, возможность экстренных поставок продукции (товаров), уровень автоматизации товарооборота и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Деловых факторы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включает, в первую очередь, все, что касается репутации поставщика: с кем он уже сотрудничает, как долго, не замешен ли в судебных разбирательствах и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5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21CA9-5A6E-4DB0-A024-F19E4E11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94" y="95680"/>
            <a:ext cx="8911687" cy="128089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поставки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A7C8E-4FAB-4F72-B5FA-559C7793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9988"/>
            <a:ext cx="12191999" cy="341658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поставки – согласие сторон, заключаемое в письменной форме, в силу которого поставщик обязуется поставить покупателю в обусловленные сроки определенные товары, а покупатель – принять эти товары и оплатить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58FDF-40A7-4EE4-9C8A-6F3999A9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0380" y="3368278"/>
            <a:ext cx="4571651" cy="28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30321-2EA7-4F30-A1DE-CFF69CF2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7739A5-FD07-43C5-81C8-358E4E02B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620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B9AF29-0C46-4669-BDC8-887DE742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9" y="1512056"/>
            <a:ext cx="10210384" cy="5911222"/>
          </a:xfrm>
        </p:spPr>
        <p:txBody>
          <a:bodyPr/>
          <a:lstStyle/>
          <a:p>
            <a:pPr mar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партия товара сопровождается сертификатом качества производителя с печатью последнего поставщика, регистрационным свидетельством на ЛС. На импортные ЛС при ввозе их на территорию РК выдается документ, подтверждающий качество ввезенного ЛС.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EA814-80E9-404F-81AA-2037BF4CC2CE}"/>
              </a:ext>
            </a:extLst>
          </p:cNvPr>
          <p:cNvSpPr txBox="1"/>
          <p:nvPr/>
        </p:nvSpPr>
        <p:spPr>
          <a:xfrm>
            <a:off x="3223639" y="3347164"/>
            <a:ext cx="6098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документом для получения товара со склада является «Доверенность», выписка которой регистрируется в «Журнале учета выданных доверенностей» 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доверенности – 10 дней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416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923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Roboto</vt:lpstr>
      <vt:lpstr>Times New Roman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Первичный учет поступления товаров в аптек</vt:lpstr>
      <vt:lpstr>Процедура выбора поставщика состоит из трех основных этапов: </vt:lpstr>
      <vt:lpstr>Факторы, влияющие на выбор поставщика</vt:lpstr>
      <vt:lpstr>Договор поставки</vt:lpstr>
      <vt:lpstr>Презентация PowerPoint</vt:lpstr>
      <vt:lpstr>Презентация PowerPoint</vt:lpstr>
      <vt:lpstr>Прием товаров</vt:lpstr>
      <vt:lpstr>Учет поступления товаров в аптеку осуществляется</vt:lpstr>
      <vt:lpstr>Договор состоит из разделов: </vt:lpstr>
      <vt:lpstr>Порядок приемки  товара </vt:lpstr>
      <vt:lpstr>Действия работника, ответственного за приемку товара:</vt:lpstr>
      <vt:lpstr>В аптеке не подлежат приемке лекарственные препараты</vt:lpstr>
      <vt:lpstr>Акт об установленном расхождении в количестве и качестве при приёмке товара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Петренко</dc:creator>
  <cp:lastModifiedBy>Юлия Петренко</cp:lastModifiedBy>
  <cp:revision>2</cp:revision>
  <dcterms:created xsi:type="dcterms:W3CDTF">2022-03-28T17:45:21Z</dcterms:created>
  <dcterms:modified xsi:type="dcterms:W3CDTF">2022-03-29T03:05:38Z</dcterms:modified>
</cp:coreProperties>
</file>