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3" r:id="rId4"/>
    <p:sldId id="260" r:id="rId5"/>
    <p:sldId id="261" r:id="rId6"/>
    <p:sldId id="266" r:id="rId7"/>
    <p:sldId id="262" r:id="rId8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50" autoAdjust="0"/>
    <p:restoredTop sz="94607" autoAdjust="0"/>
  </p:normalViewPr>
  <p:slideViewPr>
    <p:cSldViewPr>
      <p:cViewPr varScale="1">
        <p:scale>
          <a:sx n="165" d="100"/>
          <a:sy n="165" d="100"/>
        </p:scale>
        <p:origin x="264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A8F5C322-B1C4-4418-BF7E-2A81205AC9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 l="19939" r="35529"/>
          <a:stretch/>
        </p:blipFill>
        <p:spPr>
          <a:xfrm>
            <a:off x="-7490" y="1"/>
            <a:ext cx="835794" cy="5143501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DA5F15D-1AFD-4368-A2C1-9B9BA0CFB04D}"/>
              </a:ext>
            </a:extLst>
          </p:cNvPr>
          <p:cNvSpPr/>
          <p:nvPr/>
        </p:nvSpPr>
        <p:spPr>
          <a:xfrm>
            <a:off x="-7490" y="972877"/>
            <a:ext cx="628650" cy="3241601"/>
          </a:xfrm>
          <a:prstGeom prst="rect">
            <a:avLst/>
          </a:prstGeom>
          <a:gradFill flip="none" rotWithShape="1">
            <a:gsLst>
              <a:gs pos="0">
                <a:srgbClr val="A11D29"/>
              </a:gs>
              <a:gs pos="100000">
                <a:srgbClr val="A11D29">
                  <a:lumMod val="98000"/>
                  <a:lumOff val="2000"/>
                  <a:alpha val="4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0" dist="50800" dir="9540000" sx="101000" sy="101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CF7AA69-D3E1-4912-B26E-BD8B3D3CBD54}"/>
              </a:ext>
            </a:extLst>
          </p:cNvPr>
          <p:cNvSpPr/>
          <p:nvPr/>
        </p:nvSpPr>
        <p:spPr>
          <a:xfrm>
            <a:off x="6492739" y="4779947"/>
            <a:ext cx="2651263" cy="206755"/>
          </a:xfrm>
          <a:prstGeom prst="rect">
            <a:avLst/>
          </a:prstGeom>
          <a:gradFill flip="none" rotWithShape="1">
            <a:gsLst>
              <a:gs pos="0">
                <a:srgbClr val="A11D29">
                  <a:alpha val="45000"/>
                </a:srgbClr>
              </a:gs>
              <a:gs pos="100000">
                <a:srgbClr val="A11D29">
                  <a:lumMod val="98000"/>
                  <a:lumOff val="2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804806" y="448301"/>
            <a:ext cx="806489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647700" algn="l"/>
              </a:tabLst>
            </a:pPr>
            <a:r>
              <a:rPr lang="ru-RU" sz="2400" b="1" dirty="0"/>
              <a:t>Кандидатуры сотрудников </a:t>
            </a:r>
            <a:br>
              <a:rPr lang="ru-RU" sz="2400" b="1" dirty="0"/>
            </a:br>
            <a:r>
              <a:rPr lang="ru-RU" sz="2400" b="1" dirty="0"/>
              <a:t>на получение социальной выплаты </a:t>
            </a:r>
            <a:br>
              <a:rPr lang="ru-RU" sz="2400" b="1" dirty="0"/>
            </a:br>
            <a:r>
              <a:rPr lang="ru-RU" sz="2400" b="1" dirty="0"/>
              <a:t>научно-педагогическим работникам высшей квалификации</a:t>
            </a:r>
            <a:br>
              <a:rPr lang="ru-RU" sz="2400" b="1" dirty="0"/>
            </a:br>
            <a:r>
              <a:rPr lang="ru-RU" sz="2400" b="1" dirty="0"/>
              <a:t>в 2024 году</a:t>
            </a:r>
            <a:endParaRPr lang="ru-RU" sz="2050" b="1" dirty="0">
              <a:solidFill>
                <a:srgbClr val="990033"/>
              </a:solidFill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2771800" y="916353"/>
            <a:ext cx="6192688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400" b="1" dirty="0">
              <a:solidFill>
                <a:srgbClr val="990033"/>
              </a:solidFill>
              <a:latin typeface="+mj-lt"/>
              <a:ea typeface="Times New Roman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3180371" y="4371950"/>
            <a:ext cx="331236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30.08.2023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2839286" y="2929461"/>
            <a:ext cx="3995936" cy="918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Arial" pitchFamily="34" charset="0"/>
                <a:cs typeface="Arial" pitchFamily="34" charset="0"/>
              </a:rPr>
              <a:t>Шестерня П.А.</a:t>
            </a:r>
          </a:p>
          <a:p>
            <a:pPr eaLnBrk="1" hangingPunct="1"/>
            <a:r>
              <a:rPr lang="ru-RU" altLang="ru-RU" sz="2000" dirty="0">
                <a:latin typeface="Arial" pitchFamily="34" charset="0"/>
                <a:cs typeface="Arial" pitchFamily="34" charset="0"/>
              </a:rPr>
              <a:t>проректор по научной работе</a:t>
            </a: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722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A8F5C322-B1C4-4418-BF7E-2A81205AC9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 l="19939" r="35529"/>
          <a:stretch/>
        </p:blipFill>
        <p:spPr>
          <a:xfrm>
            <a:off x="-7490" y="1"/>
            <a:ext cx="835794" cy="5143501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DA5F15D-1AFD-4368-A2C1-9B9BA0CFB04D}"/>
              </a:ext>
            </a:extLst>
          </p:cNvPr>
          <p:cNvSpPr/>
          <p:nvPr/>
        </p:nvSpPr>
        <p:spPr>
          <a:xfrm>
            <a:off x="-7490" y="972877"/>
            <a:ext cx="628650" cy="3241601"/>
          </a:xfrm>
          <a:prstGeom prst="rect">
            <a:avLst/>
          </a:prstGeom>
          <a:gradFill flip="none" rotWithShape="1">
            <a:gsLst>
              <a:gs pos="0">
                <a:srgbClr val="A11D29"/>
              </a:gs>
              <a:gs pos="100000">
                <a:srgbClr val="A11D29">
                  <a:lumMod val="98000"/>
                  <a:lumOff val="2000"/>
                  <a:alpha val="4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0" dist="50800" dir="9540000" sx="101000" sy="101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CF7AA69-D3E1-4912-B26E-BD8B3D3CBD54}"/>
              </a:ext>
            </a:extLst>
          </p:cNvPr>
          <p:cNvSpPr/>
          <p:nvPr/>
        </p:nvSpPr>
        <p:spPr>
          <a:xfrm>
            <a:off x="6492739" y="4779947"/>
            <a:ext cx="2651263" cy="206755"/>
          </a:xfrm>
          <a:prstGeom prst="rect">
            <a:avLst/>
          </a:prstGeom>
          <a:gradFill flip="none" rotWithShape="1">
            <a:gsLst>
              <a:gs pos="0">
                <a:srgbClr val="A11D29">
                  <a:alpha val="45000"/>
                </a:srgbClr>
              </a:gs>
              <a:gs pos="100000">
                <a:srgbClr val="A11D29">
                  <a:lumMod val="98000"/>
                  <a:lumOff val="2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2771800" y="916353"/>
            <a:ext cx="6192688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400" b="1" dirty="0">
              <a:solidFill>
                <a:srgbClr val="990033"/>
              </a:solidFill>
              <a:latin typeface="+mj-lt"/>
              <a:ea typeface="Times New Roman"/>
              <a:cs typeface="Times New Roman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 rotWithShape="1">
          <a:blip r:embed="rId4"/>
          <a:srcRect l="36683" t="16197" r="35708" b="24248"/>
          <a:stretch/>
        </p:blipFill>
        <p:spPr bwMode="auto">
          <a:xfrm>
            <a:off x="1115616" y="411510"/>
            <a:ext cx="3528392" cy="405045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/>
          <p:cNvPicPr/>
          <p:nvPr/>
        </p:nvPicPr>
        <p:blipFill rotWithShape="1">
          <a:blip r:embed="rId5"/>
          <a:srcRect l="32614" t="24820" r="31998" b="9343"/>
          <a:stretch/>
        </p:blipFill>
        <p:spPr bwMode="auto">
          <a:xfrm>
            <a:off x="5076056" y="411511"/>
            <a:ext cx="3528392" cy="405045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331640" y="4659982"/>
            <a:ext cx="4826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Отчетный период за 30.08.2020-30.08.2023 гг.</a:t>
            </a:r>
            <a:endParaRPr lang="ru-RU" alt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60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A8F5C322-B1C4-4418-BF7E-2A81205AC9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 l="19939" r="35529"/>
          <a:stretch/>
        </p:blipFill>
        <p:spPr>
          <a:xfrm>
            <a:off x="-7490" y="1"/>
            <a:ext cx="835794" cy="5143501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DA5F15D-1AFD-4368-A2C1-9B9BA0CFB04D}"/>
              </a:ext>
            </a:extLst>
          </p:cNvPr>
          <p:cNvSpPr/>
          <p:nvPr/>
        </p:nvSpPr>
        <p:spPr>
          <a:xfrm>
            <a:off x="-7490" y="972877"/>
            <a:ext cx="628650" cy="3241601"/>
          </a:xfrm>
          <a:prstGeom prst="rect">
            <a:avLst/>
          </a:prstGeom>
          <a:gradFill flip="none" rotWithShape="1">
            <a:gsLst>
              <a:gs pos="0">
                <a:srgbClr val="A11D29"/>
              </a:gs>
              <a:gs pos="100000">
                <a:srgbClr val="A11D29">
                  <a:lumMod val="98000"/>
                  <a:lumOff val="2000"/>
                  <a:alpha val="4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0" dist="50800" dir="9540000" sx="101000" sy="101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CF7AA69-D3E1-4912-B26E-BD8B3D3CBD54}"/>
              </a:ext>
            </a:extLst>
          </p:cNvPr>
          <p:cNvSpPr/>
          <p:nvPr/>
        </p:nvSpPr>
        <p:spPr>
          <a:xfrm>
            <a:off x="6492739" y="4779947"/>
            <a:ext cx="2651263" cy="206755"/>
          </a:xfrm>
          <a:prstGeom prst="rect">
            <a:avLst/>
          </a:prstGeom>
          <a:gradFill flip="none" rotWithShape="1">
            <a:gsLst>
              <a:gs pos="0">
                <a:srgbClr val="A11D29">
                  <a:alpha val="45000"/>
                </a:srgbClr>
              </a:gs>
              <a:gs pos="100000">
                <a:srgbClr val="A11D29">
                  <a:lumMod val="98000"/>
                  <a:lumOff val="2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2771800" y="916353"/>
            <a:ext cx="6192688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400" b="1" dirty="0">
              <a:solidFill>
                <a:srgbClr val="990033"/>
              </a:solidFill>
              <a:latin typeface="+mj-lt"/>
              <a:ea typeface="Times New Roman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49391" y="74233"/>
            <a:ext cx="3917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Требования к соискателям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1619672" y="74233"/>
            <a:ext cx="5328592" cy="445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24732" y="627534"/>
            <a:ext cx="82713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1. Присуждена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ученая степень доктора наук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замещающее в высшем учебном заведении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не менее половины ставки должности профессорско-преподавательского состава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2. В течение трех лет, предшествующих дате принятия Ученым советом высшего учебного заведения решения о представлении ходатайства: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/>
              <a:buChar char="•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научное руководство аспирантом, которому присуждена ученая степень кандидата наук (не менее одного)</a:t>
            </a:r>
          </a:p>
          <a:p>
            <a:pPr marL="285750" indent="-285750">
              <a:buFont typeface="Arial"/>
              <a:buChar char="•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научное руководство аспирантов (не менее трех)</a:t>
            </a:r>
          </a:p>
          <a:p>
            <a:pPr marL="285750" indent="-285750">
              <a:buFont typeface="Arial"/>
              <a:buChar char="•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не менее двух в среднегодовом исчислении результатов научно исследовательской деятельности (статьи в изданиях перечня ВАК / патенты на изобретение, полезную модель или промышленный образец, разработка новой медицинской технологии, разрешенной к применению в установленном порядке)</a:t>
            </a:r>
          </a:p>
          <a:p>
            <a:pPr marL="285750" indent="-285750">
              <a:buFont typeface="Arial"/>
              <a:buChar char="•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опубликованная монография (не менее одной)</a:t>
            </a:r>
          </a:p>
          <a:p>
            <a:pPr marL="285750" indent="-285750">
              <a:buFont typeface="Arial"/>
              <a:buChar char="•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руководство научно-исследовательским проектом или грантом по приоритетным направлениям государственной поддержки научной, научно-технической и инновационной деятельности в Красноярском крае, утвержденным Законодательным Собранием края, или по приоритетным направлениям для формирования региональных технологических платформ, утвержденным Губернатором края (не менее одной)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24732" y="4041283"/>
            <a:ext cx="806417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Соискателям в возрасте до 40 лет: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наличие ученой степени доктора наук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не менее двум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вышеперечисленным критериям</a:t>
            </a:r>
          </a:p>
        </p:txBody>
      </p:sp>
    </p:spTree>
    <p:extLst>
      <p:ext uri="{BB962C8B-B14F-4D97-AF65-F5344CB8AC3E}">
        <p14:creationId xmlns:p14="http://schemas.microsoft.com/office/powerpoint/2010/main" val="194216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701446"/>
              </p:ext>
            </p:extLst>
          </p:nvPr>
        </p:nvGraphicFramePr>
        <p:xfrm>
          <a:off x="109174" y="135742"/>
          <a:ext cx="8925652" cy="485985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50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8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33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09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Ф.И.О.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степень/ звание/ должность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Доля ставки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(основное место работы)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Научное руководство аспирантами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Научное руководство аспирантами, которым присуждена ученая степень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Результаты научно-исследовательской деятельности (учебно-методические работы</a:t>
                      </a:r>
                      <a:r>
                        <a:rPr lang="ru-RU" sz="800" baseline="0" dirty="0">
                          <a:effectLst/>
                        </a:rPr>
                        <a:t>, </a:t>
                      </a:r>
                      <a:r>
                        <a:rPr lang="ru-RU" sz="800" dirty="0">
                          <a:effectLst/>
                        </a:rPr>
                        <a:t>публикации статей в рецензируемых научных изданиях, рекомендованных ВАК</a:t>
                      </a:r>
                      <a:r>
                        <a:rPr lang="ru-RU" sz="800" baseline="0" dirty="0">
                          <a:effectLst/>
                        </a:rPr>
                        <a:t> /</a:t>
                      </a:r>
                      <a:r>
                        <a:rPr lang="ru-RU" sz="800" dirty="0">
                          <a:effectLst/>
                        </a:rPr>
                        <a:t> патенты на изобретение, полезную модель)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Монографии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Руководство научно-исследовательским проектом или грантом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Юрий Семенович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д.м.н., 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заведующий кафедрой общей хирургии имени профессора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М. И. </a:t>
                      </a:r>
                      <a:r>
                        <a:rPr lang="ru-RU" sz="800" dirty="0" err="1">
                          <a:effectLst/>
                        </a:rPr>
                        <a:t>Гульмана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1,0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107/3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Гринштейн</a:t>
                      </a:r>
                      <a:endParaRPr lang="en-US" sz="11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Юрий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Исаевич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д.м.н., 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заведующий кафедрой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терапии ИПО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1,0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20/0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Демко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Ирина Владимировна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д.м.н., 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заведующий кафедрой госпитальной терапии и иммунологии с курсом ПО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1,0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62/0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Дмитренко</a:t>
                      </a:r>
                      <a:endParaRPr lang="en-US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Диана Викторовна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д.м.н., доцент,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заведующий кафедрой медицинской генетики</a:t>
                      </a:r>
                      <a:r>
                        <a:rPr lang="ru-RU" sz="800" baseline="0" dirty="0">
                          <a:effectLst/>
                        </a:rPr>
                        <a:t> и клинической нейрофизиологии ИПО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28/0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Никулина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Светлана</a:t>
                      </a:r>
                      <a:r>
                        <a:rPr lang="ru-RU" sz="11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Юрьевна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д.м.н., 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заведующий кафедрой факультетской терапии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1,0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24/1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Прокопенко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Семен Владимирович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д.м.н., 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заведующий кафедрой нервных болезней с курсом ПО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1,0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20/5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65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846518"/>
              </p:ext>
            </p:extLst>
          </p:nvPr>
        </p:nvGraphicFramePr>
        <p:xfrm>
          <a:off x="107505" y="123478"/>
          <a:ext cx="8928990" cy="4937037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370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507">
                  <a:extLst>
                    <a:ext uri="{9D8B030D-6E8A-4147-A177-3AD203B41FA5}">
                      <a16:colId xmlns:a16="http://schemas.microsoft.com/office/drawing/2014/main" val="113308523"/>
                    </a:ext>
                  </a:extLst>
                </a:gridCol>
                <a:gridCol w="9128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4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3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37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58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Ф.И.О.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степень/звание/должность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Доля ставки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Научное руководство аспирантами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Научное руководство аспирантами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Научное руководство аспирантами, которым присуждена ученая степень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Результаты научно-исследовательской деятельности (публикации статей в рецензируемых научных изданиях, рекомендованных ВАК / патенты на изобретение, полезную модель)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Монографии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Осуществление руководства научно-исследовательским проектом или грантом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Рукша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Татьяна Геннадьевна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д.м.н., 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заведующий кафедрой патологической физиологии имени профессора </a:t>
                      </a:r>
                      <a:r>
                        <a:rPr lang="ru-RU" sz="800" dirty="0" err="1">
                          <a:effectLst/>
                        </a:rPr>
                        <a:t>В.В.Иванова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289" marR="2728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13/0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Таранушенко Татьяна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Евгеньевна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д.м.н., 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заведующий кафедрой педиатрии ИПО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289" marR="2728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35/0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9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Цхай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Виталий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Борисович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д.м.н., 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заведующий кафедрой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перинатологии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, акушерства и гинекологии лечебного факультета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289" marR="2728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30/0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207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Соискатели возрасте до 40 лет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6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Палкина Надежда Владимировна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д.м.н., профессор кафедры патологической физиологии имени профессора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В.В. Иванова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27289" marR="2728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12/0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28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Чернова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Анна Александровна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д.м.н., профессор, </a:t>
                      </a:r>
                      <a:endParaRPr lang="en-US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профессор кафедры факультетской терапии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27289" marR="2728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20/1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23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29F9E1C-624C-B125-C128-907192DC8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11510"/>
            <a:ext cx="6216026" cy="401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111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A8F5C322-B1C4-4418-BF7E-2A81205AC9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 l="19939" r="35529"/>
          <a:stretch/>
        </p:blipFill>
        <p:spPr>
          <a:xfrm>
            <a:off x="-7490" y="1"/>
            <a:ext cx="835794" cy="5143501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DA5F15D-1AFD-4368-A2C1-9B9BA0CFB04D}"/>
              </a:ext>
            </a:extLst>
          </p:cNvPr>
          <p:cNvSpPr/>
          <p:nvPr/>
        </p:nvSpPr>
        <p:spPr>
          <a:xfrm>
            <a:off x="-7490" y="972877"/>
            <a:ext cx="628650" cy="3241601"/>
          </a:xfrm>
          <a:prstGeom prst="rect">
            <a:avLst/>
          </a:prstGeom>
          <a:gradFill flip="none" rotWithShape="1">
            <a:gsLst>
              <a:gs pos="0">
                <a:srgbClr val="A11D29"/>
              </a:gs>
              <a:gs pos="100000">
                <a:srgbClr val="A11D29">
                  <a:lumMod val="98000"/>
                  <a:lumOff val="2000"/>
                  <a:alpha val="4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0" dist="50800" dir="9540000" sx="101000" sy="101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CF7AA69-D3E1-4912-B26E-BD8B3D3CBD54}"/>
              </a:ext>
            </a:extLst>
          </p:cNvPr>
          <p:cNvSpPr/>
          <p:nvPr/>
        </p:nvSpPr>
        <p:spPr>
          <a:xfrm>
            <a:off x="6492739" y="4779947"/>
            <a:ext cx="2651263" cy="206755"/>
          </a:xfrm>
          <a:prstGeom prst="rect">
            <a:avLst/>
          </a:prstGeom>
          <a:gradFill flip="none" rotWithShape="1">
            <a:gsLst>
              <a:gs pos="0">
                <a:srgbClr val="A11D29">
                  <a:alpha val="45000"/>
                </a:srgbClr>
              </a:gs>
              <a:gs pos="100000">
                <a:srgbClr val="A11D29">
                  <a:lumMod val="98000"/>
                  <a:lumOff val="2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828304" y="87474"/>
            <a:ext cx="8136184" cy="756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647700" algn="l"/>
              </a:tabLst>
            </a:pPr>
            <a:r>
              <a:rPr lang="ru-RU" sz="2000" b="1" dirty="0">
                <a:solidFill>
                  <a:srgbClr val="990033"/>
                </a:solidFill>
                <a:ea typeface="Times New Roman"/>
                <a:cs typeface="Times New Roman" pitchFamily="18" charset="0"/>
              </a:rPr>
              <a:t>УТВЕРЖДЕНИЕ ТЕМЫ ДИССЕРТАЦИОННОЙ РАБОТЫ НА СОИСКАНИЕ УЧЕНОЙ СТЕПЕНИ </a:t>
            </a:r>
            <a:br>
              <a:rPr lang="ru-RU" sz="2000" b="1" dirty="0">
                <a:solidFill>
                  <a:srgbClr val="990033"/>
                </a:solidFill>
                <a:ea typeface="Times New Roman"/>
                <a:cs typeface="Times New Roman" pitchFamily="18" charset="0"/>
              </a:rPr>
            </a:br>
            <a:r>
              <a:rPr lang="ru-RU" sz="2000" b="1" dirty="0">
                <a:solidFill>
                  <a:srgbClr val="990033"/>
                </a:solidFill>
                <a:ea typeface="Times New Roman"/>
                <a:cs typeface="Times New Roman" pitchFamily="18" charset="0"/>
              </a:rPr>
              <a:t>КАНДИДАТА МЕДИЦИНСКИХ НАУК</a:t>
            </a:r>
            <a:endParaRPr lang="ru-RU" sz="2000" b="1" dirty="0">
              <a:solidFill>
                <a:srgbClr val="990033"/>
              </a:solidFill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1005272" y="1059582"/>
            <a:ext cx="7959216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b="1" dirty="0">
                <a:solidFill>
                  <a:srgbClr val="990033"/>
                </a:solidFill>
                <a:latin typeface="+mj-lt"/>
                <a:ea typeface="Times New Roman"/>
                <a:cs typeface="Times New Roman" pitchFamily="18" charset="0"/>
              </a:rPr>
              <a:t>ИЛЬИНОВ АЛЕКСАНДР ВЛАДИМИРОВИЧ – ассистент кафедры общей хирургии имени профессора </a:t>
            </a:r>
            <a:r>
              <a:rPr lang="ru-RU" sz="2200" b="1" dirty="0" err="1">
                <a:solidFill>
                  <a:srgbClr val="990033"/>
                </a:solidFill>
                <a:latin typeface="+mj-lt"/>
                <a:ea typeface="Times New Roman"/>
                <a:cs typeface="Times New Roman" pitchFamily="18" charset="0"/>
              </a:rPr>
              <a:t>М.И.Гульмана</a:t>
            </a:r>
            <a:endParaRPr lang="ru-RU" sz="2200" b="1" dirty="0">
              <a:solidFill>
                <a:srgbClr val="990033"/>
              </a:solidFill>
              <a:latin typeface="+mj-lt"/>
              <a:ea typeface="Times New Roman"/>
              <a:cs typeface="Times New Roman" pitchFamily="18" charset="0"/>
            </a:endParaRPr>
          </a:p>
        </p:txBody>
      </p:sp>
      <p:sp>
        <p:nvSpPr>
          <p:cNvPr id="13" name="Объект 1"/>
          <p:cNvSpPr>
            <a:spLocks noGrp="1"/>
          </p:cNvSpPr>
          <p:nvPr>
            <p:ph idx="1"/>
          </p:nvPr>
        </p:nvSpPr>
        <p:spPr>
          <a:xfrm>
            <a:off x="2483768" y="2130697"/>
            <a:ext cx="6406835" cy="28560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Тема: «Влияние внеклеточной ДНК у медленнорастущих микобактерий на формирование биоплёнок и лекарственной устойчивости» </a:t>
            </a:r>
          </a:p>
          <a:p>
            <a:pPr marL="0" indent="0">
              <a:buNone/>
            </a:pPr>
            <a:r>
              <a:rPr lang="ru-RU" sz="2000"/>
              <a:t>Научная специальность </a:t>
            </a:r>
          </a:p>
          <a:p>
            <a:pPr marL="0" indent="0">
              <a:buNone/>
            </a:pPr>
            <a:r>
              <a:rPr lang="ru-RU" sz="2000"/>
              <a:t>1.5.11</a:t>
            </a:r>
            <a:r>
              <a:rPr lang="ru-RU" sz="2000" dirty="0"/>
              <a:t>. Микробиология (медицинские науки)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Научный руководитель: </a:t>
            </a:r>
          </a:p>
          <a:p>
            <a:pPr marL="0" indent="0">
              <a:buNone/>
            </a:pPr>
            <a:r>
              <a:rPr lang="ru-RU" sz="2000" dirty="0"/>
              <a:t>д.м.н., профессор Винник Ю.С.</a:t>
            </a:r>
          </a:p>
        </p:txBody>
      </p:sp>
      <p:pic>
        <p:nvPicPr>
          <p:cNvPr id="4" name="Рисунок 3" descr="Изображение выглядит как человек, Человеческое лицо, одежда, галстук&#10;&#10;Автоматически созданное описание">
            <a:extLst>
              <a:ext uri="{FF2B5EF4-FFF2-40B4-BE49-F238E27FC236}">
                <a16:creationId xmlns:a16="http://schemas.microsoft.com/office/drawing/2014/main" id="{0CFEB079-1644-513A-147B-A9A2E92F81A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9857"/>
          <a:stretch/>
        </p:blipFill>
        <p:spPr>
          <a:xfrm>
            <a:off x="1005272" y="2057966"/>
            <a:ext cx="1368152" cy="172819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91754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658</Words>
  <Application>Microsoft Macintosh PowerPoint</Application>
  <PresentationFormat>Экран (16:9)</PresentationFormat>
  <Paragraphs>158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В. Рагулева</dc:creator>
  <cp:lastModifiedBy>Павел Шестерня</cp:lastModifiedBy>
  <cp:revision>124</cp:revision>
  <cp:lastPrinted>2022-08-29T06:24:16Z</cp:lastPrinted>
  <dcterms:created xsi:type="dcterms:W3CDTF">2022-08-22T08:56:44Z</dcterms:created>
  <dcterms:modified xsi:type="dcterms:W3CDTF">2023-08-30T02:43:15Z</dcterms:modified>
</cp:coreProperties>
</file>