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7" r:id="rId12"/>
    <p:sldId id="26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205" y="2296160"/>
            <a:ext cx="10079355" cy="1687195"/>
          </a:xfrm>
        </p:spPr>
        <p:txBody>
          <a:bodyPr>
            <a:normAutofit fontScale="90000"/>
          </a:bodyPr>
          <a:p>
            <a:r>
              <a:rPr lang="ru-RU" altLang="en-US" sz="2665"/>
              <a:t>Доклад на тему: </a:t>
            </a:r>
            <a:br>
              <a:rPr lang="ru-RU" altLang="en-US" sz="2665"/>
            </a:br>
            <a:r>
              <a:rPr lang="ru-RU" altLang="en-US" sz="4000" i="1"/>
              <a:t>«Героическая тема в творчестве Бетховена на примере 3 симфонии»</a:t>
            </a:r>
            <a:endParaRPr lang="ru-RU" altLang="en-US" sz="4000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88913"/>
            <a:ext cx="9144000" cy="1655762"/>
          </a:xfrm>
        </p:spPr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+mn-ea"/>
              </a:rPr>
              <a:t>ФГБОУ ВО “Красноярский государственный медицинский университет им.проф. В.Ф.Войно-Ясенецкого”</a:t>
            </a:r>
            <a:endParaRPr lang="en-US">
              <a:sym typeface="+mn-e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+mn-ea"/>
              </a:rPr>
              <a:t>Министерства здравоохранения Российской Федерации</a:t>
            </a:r>
            <a:endParaRPr lang="en-US">
              <a:sym typeface="+mn-e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ym typeface="+mn-ea"/>
              </a:rPr>
              <a:t>Кафедра философии и социально-гуманитарных наук</a:t>
            </a:r>
            <a:endParaRPr lang="en-US"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961120" y="4434205"/>
            <a:ext cx="28930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i="1" u="sng">
                <a:sym typeface="+mn-ea"/>
              </a:rPr>
              <a:t>Выполнил:</a:t>
            </a:r>
            <a:r>
              <a:rPr lang="ru-RU" altLang="en-US">
                <a:sym typeface="+mn-ea"/>
              </a:rPr>
              <a:t> студент 213 группы, лечебного факультета Кувшинов Н.С.,</a:t>
            </a:r>
            <a:endParaRPr lang="ru-RU" altLang="en-US"/>
          </a:p>
          <a:p>
            <a:r>
              <a:rPr lang="ru-RU" altLang="en-US" i="1" u="sng">
                <a:sym typeface="+mn-ea"/>
              </a:rPr>
              <a:t>Проверила: </a:t>
            </a:r>
            <a:r>
              <a:rPr lang="ru-RU" altLang="en-US">
                <a:sym typeface="+mn-ea"/>
              </a:rPr>
              <a:t>Кошелева Мария Александровна</a:t>
            </a:r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270" y="4059555"/>
            <a:ext cx="4514850" cy="25393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102235"/>
            <a:ext cx="183451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Список литературы: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3200"/>
              <a:t>1.https://beethoven.ru/node/572</a:t>
            </a:r>
            <a:endParaRPr lang="ru-RU" altLang="en-US" sz="3200"/>
          </a:p>
          <a:p>
            <a:r>
              <a:rPr lang="ru-RU" altLang="en-US" sz="3200"/>
              <a:t>2.https://www.belcanto.ru/s_beethoven_3.html</a:t>
            </a:r>
            <a:endParaRPr lang="ru-RU" altLang="en-US" sz="3200"/>
          </a:p>
          <a:p>
            <a:r>
              <a:rPr lang="ru-RU" altLang="en-US" sz="3200"/>
              <a:t>3.https://beethoven.ru</a:t>
            </a:r>
            <a:endParaRPr lang="ru-RU" altLang="en-US" sz="3200"/>
          </a:p>
          <a:p>
            <a:r>
              <a:rPr lang="ru-RU" altLang="en-US" sz="3200"/>
              <a:t>4.https://soundtimes.ru/simfonicheskaya-muzyka/udivitelnye-simfonicheskie-proizvedeniya/l-betkhoven-simfoniya-3-geroicheskaya</a:t>
            </a:r>
            <a:endParaRPr lang="ru-RU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5870" y="-65405"/>
            <a:ext cx="9318625" cy="6989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ПЛАН: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1. </a:t>
            </a:r>
            <a:r>
              <a:rPr lang="ru-RU" altLang="en-US">
                <a:sym typeface="+mn-ea"/>
              </a:rPr>
              <a:t>Людвиг ван Бетховен</a:t>
            </a:r>
            <a:endParaRPr lang="ru-RU" altLang="en-US"/>
          </a:p>
          <a:p>
            <a:r>
              <a:rPr lang="ru-RU" altLang="en-US"/>
              <a:t>2. </a:t>
            </a:r>
            <a:r>
              <a:rPr lang="ru-RU" altLang="en-US">
                <a:sym typeface="+mn-ea"/>
              </a:rPr>
              <a:t>Симфония № 3 «Героическая»</a:t>
            </a:r>
            <a:endParaRPr lang="ru-RU" altLang="en-US">
              <a:sym typeface="+mn-ea"/>
            </a:endParaRPr>
          </a:p>
          <a:p>
            <a:r>
              <a:rPr lang="ru-RU" altLang="en-US"/>
              <a:t>3.</a:t>
            </a:r>
            <a:r>
              <a:rPr lang="ru-RU" altLang="en-US">
                <a:sym typeface="+mn-ea"/>
              </a:rPr>
              <a:t>Первая часть. Allegro con brio</a:t>
            </a:r>
            <a:endParaRPr lang="ru-RU" altLang="en-US"/>
          </a:p>
          <a:p>
            <a:r>
              <a:rPr lang="ru-RU" altLang="en-US"/>
              <a:t>4.</a:t>
            </a:r>
            <a:r>
              <a:rPr lang="ru-RU" altLang="en-US">
                <a:sym typeface="+mn-ea"/>
              </a:rPr>
              <a:t>Вторая часть. Траурный марш. Adagio assai</a:t>
            </a:r>
            <a:endParaRPr lang="ru-RU" altLang="en-US">
              <a:sym typeface="+mn-ea"/>
            </a:endParaRPr>
          </a:p>
          <a:p>
            <a:r>
              <a:rPr lang="ru-RU" altLang="en-US"/>
              <a:t>5.</a:t>
            </a:r>
            <a:r>
              <a:rPr lang="ru-RU" altLang="en-US">
                <a:sym typeface="+mn-ea"/>
              </a:rPr>
              <a:t>Третья часть. Скерцо. Allegro vivace</a:t>
            </a:r>
            <a:endParaRPr lang="ru-RU" altLang="en-US">
              <a:sym typeface="+mn-ea"/>
            </a:endParaRPr>
          </a:p>
          <a:p>
            <a:r>
              <a:rPr lang="ru-RU" altLang="en-US"/>
              <a:t>6.</a:t>
            </a:r>
            <a:r>
              <a:rPr lang="ru-RU" altLang="en-US">
                <a:sym typeface="+mn-ea"/>
              </a:rPr>
              <a:t>Четвертая часть. Финал. Allegro molto</a:t>
            </a:r>
            <a:endParaRPr lang="ru-RU" altLang="en-US"/>
          </a:p>
          <a:p>
            <a:r>
              <a:rPr lang="ru-RU" altLang="en-US"/>
              <a:t>7.Список литературы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Людвиг ван Бетховен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6433820" cy="4351655"/>
          </a:xfrm>
        </p:spPr>
        <p:txBody>
          <a:bodyPr>
            <a:normAutofit fontScale="90000"/>
          </a:bodyPr>
          <a:p>
            <a:pPr algn="l"/>
            <a:r>
              <a:rPr lang="ru-RU" altLang="en-US" b="1" i="1"/>
              <a:t>Людвиг ван Бетховен</a:t>
            </a:r>
            <a:r>
              <a:rPr lang="ru-RU" altLang="en-US"/>
              <a:t> </a:t>
            </a:r>
            <a:r>
              <a:rPr lang="ru-RU" altLang="en-US">
                <a:solidFill>
                  <a:schemeClr val="tx1"/>
                </a:solidFill>
              </a:rPr>
              <a:t>(1770 - 1827) - великий немецкий композитор и пианист, один из трех "венских классиков" (наряду с Гайдном и Моцартом). Ключевая фигура переходного периода от классицизма к романтической эпохе в европейской классической музыке,</a:t>
            </a:r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75525" y="335915"/>
            <a:ext cx="4186555" cy="6186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Симфония № 3 «Героическая»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67410" y="1748155"/>
            <a:ext cx="10766425" cy="4351655"/>
          </a:xfr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lang="ru-RU" altLang="en-US" sz="2400">
                <a:solidFill>
                  <a:schemeClr val="tx1"/>
                </a:solidFill>
              </a:rPr>
              <a:t> </a:t>
            </a:r>
            <a:r>
              <a:rPr lang="ru-RU" altLang="en-US">
                <a:solidFill>
                  <a:schemeClr val="tx1"/>
                </a:solidFill>
              </a:rPr>
              <a:t>Третья симфония Бетховена является одной из важнейших вех в музыкальном развитии от классического периода к эпохе романтизма. Произведение положило начало зрелому творческому пути композитора.</a:t>
            </a:r>
            <a:endParaRPr lang="ru-RU" alt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altLang="en-US" sz="240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</a:pPr>
            <a:br>
              <a:rPr lang="ru-RU" altLang="en-US" sz="2400">
                <a:solidFill>
                  <a:schemeClr val="tx1"/>
                </a:solidFill>
              </a:rPr>
            </a:br>
            <a:endParaRPr lang="ru-RU" altLang="en-US" sz="240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altLang="en-US" sz="2400" i="1">
                <a:solidFill>
                  <a:schemeClr val="tx1"/>
                </a:solidFill>
              </a:rPr>
              <a:t>«Она является каким-то чудом даже среди произведений Бетховена,</a:t>
            </a:r>
            <a:r>
              <a:rPr lang="ru-RU" altLang="en-US" sz="2400">
                <a:solidFill>
                  <a:schemeClr val="tx1"/>
                </a:solidFill>
              </a:rPr>
              <a:t> — пишет Р. Роллан. — </a:t>
            </a:r>
            <a:r>
              <a:rPr lang="ru-RU" altLang="en-US" sz="2400" i="1">
                <a:solidFill>
                  <a:schemeClr val="tx1"/>
                </a:solidFill>
              </a:rPr>
              <a:t>Если в своем последующем творчестве он и двинулся дальше, то сразу он никогда не делал столь большого шага. Эта симфония являет собою один из великих дней музыки. Она открывает собою эру»</a:t>
            </a:r>
            <a:r>
              <a:rPr lang="ru-RU" altLang="en-US" sz="2400">
                <a:solidFill>
                  <a:schemeClr val="tx1"/>
                </a:solidFill>
              </a:rPr>
              <a:t>.</a:t>
            </a:r>
            <a:endParaRPr lang="ru-RU" altLang="en-US" sz="2400">
              <a:solidFill>
                <a:schemeClr val="tx1"/>
              </a:solidFill>
            </a:endParaRPr>
          </a:p>
        </p:txBody>
      </p:sp>
      <p:pic>
        <p:nvPicPr>
          <p:cNvPr id="7" name="Замещающее содержимое 6" descr="romai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1285" y="3957955"/>
            <a:ext cx="1164590" cy="1164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/>
              <a:t>Первая часть. Allegro con brio</a:t>
            </a:r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Первая из четырех частей симфонии — самая значительная и интересная по содержащимся в ней музыкальным мыслям, способам развития, новизне строения симфонического сонатного allegro. Ни в предшествующих сонатах, ни в последующих симфониях, за исключением, может быть, Девятой не встречается такого изобилия драматически контрастных тем, такой интенсивности развития. Стимул развития, пронизывающего все разделы Allegro, заложен в главной партии, которая является воплощением героического начала симфонии.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rcRect l="24400" t="46265" r="40072" b="17082"/>
          <a:stretch>
            <a:fillRect/>
          </a:stretch>
        </p:blipFill>
        <p:spPr>
          <a:xfrm>
            <a:off x="7137400" y="4331970"/>
            <a:ext cx="4114165" cy="238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>
                <a:sym typeface="+mn-ea"/>
              </a:rPr>
              <a:t>Вторая часть. Траурный марш. Adagio assai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103378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ru-RU" altLang="en-US">
                <a:sym typeface="+mn-ea"/>
              </a:rPr>
              <a:t>Вторая часть образует р</a:t>
            </a:r>
            <a:r>
              <a:rPr lang="ru-RU" altLang="en-US"/>
              <a:t>езчайший контраст . Впервые место певучего, обычно мажорного анданте занимает похоронный марш.</a:t>
            </a:r>
            <a:endParaRPr lang="ru-RU" altLang="en-US"/>
          </a:p>
          <a:p>
            <a:pPr>
              <a:lnSpc>
                <a:spcPct val="110000"/>
              </a:lnSpc>
            </a:pPr>
            <a:r>
              <a:rPr lang="ru-RU" altLang="en-US"/>
              <a:t>Утвердившийся во время Французской революции для массовых действ на площадях Парижа, этот жанр превращается у Бетховена в грандиозную эпопею, вечный памятник героической эпохе борьбы за свободу. 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Третья часть. Скерцо. Allegro vivace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ru-RU" altLang="en-US"/>
              <a:t>«Кружась и играя», эта мелодия, накрепко слитая с фоновым материалом, с каждым проведением «приближается»; упругая и гибкая в момент кульминации на fortissimo, она ослепляет своей гордо-уверенной силой.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Атмосфера мужественного воодушевления, воцарившаяся в коде первой части, утраченная в траурной второй, вновь восстанавливается в скерцо, и, утверждаясь на кульминационных вершинах, перебрасывается к героике трио. </a:t>
            </a:r>
            <a:endParaRPr lang="ru-RU" altLang="en-US"/>
          </a:p>
          <a:p>
            <a:r>
              <a:rPr lang="ru-RU" altLang="en-US"/>
              <a:t>Так устанавливается связь первой части с третьей, а эта последняя непосредственно подводит к радостной панораме заключительного «действия».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Четвертая часть. Финал. Allegro molto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ru-RU" altLang="en-US"/>
              <a:t>Весьма показателен отбор и формирование тематизма в финале. Бетховен часто выражает чувство всеохватывающей радости, пользуясь элементами трансформированного танца. Тему финала симфонии Бетховен уже трижды использовал: в музыке популярного танцевального жанра — контрданса, затем в финале балета «Творения Прометея» и незадолго до Героической — в качестве темы для фортепианных вариаций ор. 35.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Пристрастие Бетховена именно к этой теме, превращение ее в тематический материал для финала Героической симфонии не случайно. Многократная разработка помогла ему выявить самые существенные, скрытые в теме, элементы. В финале симфонии эта тема предстает как итоговое выражение победно-торжествующего начала.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>
                <a:sym typeface="+mn-ea"/>
              </a:rPr>
              <a:t>Симфония № 3 «Героическая»</a:t>
            </a:r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r>
              <a:rPr lang="ru-RU" altLang="en-US"/>
              <a:t>В Третьей симфонии Бетховен очертил круг проблем, которые отныне становятся центральными для всех его крупных сочинений. По словам П. Беккера, в Героической Бетховен воплотил «только типическое, вечное этих образов, — силу воли, величие смерти, творческую мощь — он соединяет воедино и из этого творит свою поэму о всем великом, героическом, что вообще может быть присуще человеку».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Симфония пронизана мощной динамикой образов борьбы и поражений, торжествующей радости и героической смерти, пробуждающихся подспудных сил. Их движение завершается ликующим победным торжеством. Беспрецедентному для жанра симфонии характеру идейного замысла соответствуют эпическая масштабность форм, объемность музыкальных образов.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4548</Words>
  <Application>WPS Presentation</Application>
  <PresentationFormat>宽屏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Доклад на тему:  «Героическая тема в творчестве Бетховена на примере 3,5 и 9 симфоний»</vt:lpstr>
      <vt:lpstr>ПЛАН:</vt:lpstr>
      <vt:lpstr>Людвиг ван Бетховен</vt:lpstr>
      <vt:lpstr>Симфония № 3 «Героическая»</vt:lpstr>
      <vt:lpstr>Первая часть. Allegro con brio</vt:lpstr>
      <vt:lpstr>Вторая часть. Траурный марш. Adagio assai</vt:lpstr>
      <vt:lpstr>Третья часть. Скерцо. Allegro vivace</vt:lpstr>
      <vt:lpstr>Четвертая часть. Финал. Allegro molto</vt:lpstr>
      <vt:lpstr>Симфония № 3 «Героическая»</vt:lpstr>
      <vt:lpstr>Список литературы: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Марья</cp:lastModifiedBy>
  <cp:revision>4</cp:revision>
  <dcterms:created xsi:type="dcterms:W3CDTF">2021-03-24T15:41:00Z</dcterms:created>
  <dcterms:modified xsi:type="dcterms:W3CDTF">2021-03-24T17:27:25Z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1049-11.2.0.10078</vt:lpwstr>
  </property>
</Properties>
</file>