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5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30.xml"/>
  <Override ContentType="application/vnd.openxmlformats-officedocument.presentationml.slide+xml" PartName="/ppt/slides/slide32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7.xml"/>
  <Override ContentType="application/vnd.openxmlformats-officedocument.presentationml.slide+xml" PartName="/ppt/slides/slide17.xml"/>
  <Override ContentType="application/vnd.openxmlformats-officedocument.presentationml.slide+xml" PartName="/ppt/slides/slide31.xml"/>
  <Override ContentType="application/vnd.openxmlformats-officedocument.presentationml.slide+xml" PartName="/ppt/slides/slide25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3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3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1.xml"/><Relationship Id="rId22" Type="http://schemas.openxmlformats.org/officeDocument/2006/relationships/slide" Target="slides/slide23.xml"/><Relationship Id="rId21" Type="http://schemas.openxmlformats.org/officeDocument/2006/relationships/slide" Target="slides/slide22.xml"/><Relationship Id="rId24" Type="http://schemas.openxmlformats.org/officeDocument/2006/relationships/slide" Target="slides/slide26.xml"/><Relationship Id="rId23" Type="http://schemas.openxmlformats.org/officeDocument/2006/relationships/slide" Target="slides/slide25.xml"/><Relationship Id="rId1" Type="http://schemas.openxmlformats.org/officeDocument/2006/relationships/theme" Target="theme/theme1.xml"/><Relationship Id="rId2" Type="http://schemas.openxmlformats.org/officeDocument/2006/relationships/viewProps" Target="viewProps3.xml"/><Relationship Id="rId3" Type="http://schemas.openxmlformats.org/officeDocument/2006/relationships/presProps" Target="presProps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6.xml"/><Relationship Id="rId26" Type="http://schemas.openxmlformats.org/officeDocument/2006/relationships/slide" Target="slides/slide28.xml"/><Relationship Id="rId25" Type="http://schemas.openxmlformats.org/officeDocument/2006/relationships/slide" Target="slides/slide27.xml"/><Relationship Id="rId28" Type="http://schemas.openxmlformats.org/officeDocument/2006/relationships/slide" Target="slides/slide31.xml"/><Relationship Id="rId27" Type="http://schemas.openxmlformats.org/officeDocument/2006/relationships/slide" Target="slides/slide3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32.xml"/><Relationship Id="rId7" Type="http://schemas.openxmlformats.org/officeDocument/2006/relationships/slide" Target="slides/slide2.xml"/><Relationship Id="rId8" Type="http://schemas.openxmlformats.org/officeDocument/2006/relationships/slide" Target="slides/slide4.xml"/><Relationship Id="rId11" Type="http://schemas.openxmlformats.org/officeDocument/2006/relationships/slide" Target="slides/slide9.xml"/><Relationship Id="rId10" Type="http://schemas.openxmlformats.org/officeDocument/2006/relationships/slide" Target="slides/slide7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7" Type="http://schemas.openxmlformats.org/officeDocument/2006/relationships/slide" Target="slides/slide18.xml"/><Relationship Id="rId16" Type="http://schemas.openxmlformats.org/officeDocument/2006/relationships/slide" Target="slides/slide17.xml"/><Relationship Id="rId19" Type="http://schemas.openxmlformats.org/officeDocument/2006/relationships/slide" Target="slides/slide20.xml"/><Relationship Id="rId18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8763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2" name="Google Shape;2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9" name="Google Shape;229;p2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9" name="Google Shape;24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7" name="Google Shape;2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3" name="Google Shape;343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4" name="Google Shape;344;p2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2" name="Google Shape;28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2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1" name="Google Shape;291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2" name="Google Shape;292;p2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8" name="Google Shape;32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gif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gif"/><Relationship Id="rId4" Type="http://schemas.openxmlformats.org/officeDocument/2006/relationships/image" Target="../media/image2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 descr="Картинки по запросу &quot;красгму символ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4287"/>
            <a:ext cx="1257300" cy="1265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893762" y="1135062"/>
            <a:ext cx="10334700" cy="2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lang="en-US" sz="4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Визуализация острых состояний промежности (Часть 2)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2438400" y="354012"/>
            <a:ext cx="8824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ФГБОУ ВО КрасГМУ им. проф. В.Ф. Войно-Ясенецкого Минздрава России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Кафедра лучевой диагностики ИПО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5538787" y="4972050"/>
            <a:ext cx="6653100" cy="18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Выполнил: ординатор 2-го года обучения по специальности Рентгенология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Н. В. Голубок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Красноярск,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5750" y="3846512"/>
            <a:ext cx="3200400" cy="297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846512"/>
            <a:ext cx="4829175" cy="2973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мошонки в режиме серой шкалы. Гангрена Фурнье </a:t>
            </a:r>
            <a:endParaRPr/>
          </a:p>
        </p:txBody>
      </p:sp>
      <p:sp>
        <p:nvSpPr>
          <p:cNvPr id="369" name="Google Shape;369;p4"/>
          <p:cNvSpPr txBox="1"/>
          <p:nvPr/>
        </p:nvSpPr>
        <p:spPr>
          <a:xfrm>
            <a:off x="7169150" y="2316151"/>
            <a:ext cx="4513200" cy="3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51 год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СД, ожирение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отек и боль в мошонке в течение 5 дней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Диффузный отек мошонки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Жидкость и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газ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правой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части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мошонк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14a." id="371" name="Google Shape;37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163750"/>
            <a:ext cx="6280200" cy="469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/>
          <p:nvPr>
            <p:ph type="title"/>
          </p:nvPr>
        </p:nvSpPr>
        <p:spPr>
          <a:xfrm>
            <a:off x="460375" y="576251"/>
            <a:ext cx="10884000" cy="19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-изображени</a:t>
            </a:r>
            <a:r>
              <a:rPr b="1" lang="en-US" sz="4000"/>
              <a:t>я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</a:t>
            </a:r>
            <a:r>
              <a:rPr b="1" lang="en-US" sz="4000"/>
              <a:t>ых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плоскост</a:t>
            </a:r>
            <a:r>
              <a:rPr b="1" lang="en-US" sz="4000"/>
              <a:t>ях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Гангрена Фурнье. Мягкотканный (а) и легочны</a:t>
            </a:r>
            <a:r>
              <a:rPr b="1" lang="en-US" sz="4000"/>
              <a:t>й (б) 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режим</a:t>
            </a:r>
            <a:r>
              <a:rPr b="1" lang="en-US" sz="4000"/>
              <a:t>ы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     </a:t>
            </a:r>
            <a:r>
              <a:rPr b="1" lang="en-US" sz="4000">
                <a:solidFill>
                  <a:schemeClr val="accent1"/>
                </a:solidFill>
              </a:rPr>
              <a:t>а)</a:t>
            </a:r>
            <a:r>
              <a:rPr b="1" lang="en-US" sz="4000"/>
              <a:t>                               </a:t>
            </a:r>
            <a:r>
              <a:rPr b="1" lang="en-US" sz="4000">
                <a:solidFill>
                  <a:schemeClr val="accent1"/>
                </a:solidFill>
              </a:rPr>
              <a:t>б)</a:t>
            </a:r>
            <a:r>
              <a:rPr b="1" lang="en-US" sz="4000"/>
              <a:t> </a:t>
            </a:r>
            <a:endParaRPr b="1" sz="4000"/>
          </a:p>
        </p:txBody>
      </p:sp>
      <p:sp>
        <p:nvSpPr>
          <p:cNvPr id="374" name="Google Shape;374;p5"/>
          <p:cNvSpPr txBox="1"/>
          <p:nvPr/>
        </p:nvSpPr>
        <p:spPr>
          <a:xfrm>
            <a:off x="8242325" y="1808375"/>
            <a:ext cx="3440100" cy="4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    Т</a:t>
            </a: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от же     клинический случай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Выраженный отек и газ в области </a:t>
            </a: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мошонки </a:t>
            </a:r>
            <a:r>
              <a:rPr lang="en-U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(белые и чёрные наконечники стрелок)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Больному выполнена экстренная двусторонняя субтотальная скротэктомия и правосторонняя орхиэктомия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14b." id="376" name="Google Shape;37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525" y="2875050"/>
            <a:ext cx="3784800" cy="3891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4c." id="377" name="Google Shape;377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6425" y="2875100"/>
            <a:ext cx="3784800" cy="389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"/>
          <p:cNvSpPr txBox="1"/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Дивертикул уретры</a:t>
            </a:r>
            <a:endParaRPr/>
          </a:p>
        </p:txBody>
      </p:sp>
      <p:sp>
        <p:nvSpPr>
          <p:cNvPr id="427" name="Google Shape;427;p4"/>
          <p:cNvSpPr txBox="1"/>
          <p:nvPr>
            <p:ph idx="1" type="body"/>
          </p:nvPr>
        </p:nvSpPr>
        <p:spPr>
          <a:xfrm>
            <a:off x="881050" y="997525"/>
            <a:ext cx="10863300" cy="58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выпячивание уретры в периуретральное пространство 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Встречается у 0,6-6% среди женщин в целом; до 40% у женщин с хроническими симптомами нарушения мочеиспускания (рецидивирующие инфекции мочевыводящих путей, недержание мочи и диспареуния); 4% от периуретральных образований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Клиника: дизурия, диспареуния, недержание мочи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диагностики: цистоуретрография, двухбаллонная уретрография, УЗИ, КТ (в условиях неотложной помощи), МРТ (метод выбора)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МРТ-изображениях (дивертикулы уретры, содержащие геморрагическую или белковую жидкость, гиперинтенсивны на Т1-ВИ и гипоинтенсивны на Т2- ВИ. Воспаленные дивертикулы проявляются гетерогенной интенсивностью сигнала на Т1-ВИ и гиперинтенсивностью на  Т2-ВИ)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Осложнения: инфекция, образование камней, развитие злокачественных новообразований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Дифференциальный диагноз: периуретральные кисты, кисты стенки влагалища, эндометриоз</a:t>
            </a:r>
            <a:endParaRPr/>
          </a:p>
          <a:p>
            <a:pPr indent="-228600" lvl="0" marL="228600" marR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Лечение: трансвагинальная дивертикулэктомия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"/>
          <p:cNvSpPr txBox="1"/>
          <p:nvPr>
            <p:ph type="title"/>
          </p:nvPr>
        </p:nvSpPr>
        <p:spPr>
          <a:xfrm>
            <a:off x="387925" y="0"/>
            <a:ext cx="10923900" cy="28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-изображени</a:t>
            </a:r>
            <a:r>
              <a:rPr b="1" lang="en-US" sz="3600"/>
              <a:t>я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аксиальной </a:t>
            </a:r>
            <a:r>
              <a:rPr b="1" lang="en-US" sz="3600"/>
              <a:t>(а)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b="1" lang="en-US" sz="3600"/>
              <a:t>фронтальной (б) 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плоскост</a:t>
            </a:r>
            <a:r>
              <a:rPr b="1" lang="en-US" sz="3600"/>
              <a:t>ях 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контрастным усилением</a:t>
            </a:r>
            <a:r>
              <a:rPr b="1" lang="en-US" sz="3600"/>
              <a:t>.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/>
              <a:t>М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ягкотканный режим.</a:t>
            </a:r>
            <a:r>
              <a:rPr b="1" lang="en-US" sz="3600"/>
              <a:t> 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Дивертикул уретры, содержащий конкременты</a:t>
            </a:r>
            <a:endParaRPr b="1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/>
              <a:t>        </a:t>
            </a:r>
            <a:r>
              <a:rPr b="1" lang="en-US" sz="3600">
                <a:solidFill>
                  <a:schemeClr val="accent1"/>
                </a:solidFill>
              </a:rPr>
              <a:t>а)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r>
              <a:rPr b="1" i="0" lang="en-US" sz="36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б)</a:t>
            </a:r>
            <a:r>
              <a:rPr b="1" i="0" lang="en-US" sz="3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30" name="Google Shape;430;p5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5"/>
          <p:cNvSpPr txBox="1"/>
          <p:nvPr/>
        </p:nvSpPr>
        <p:spPr>
          <a:xfrm>
            <a:off x="8848425" y="1865750"/>
            <a:ext cx="2495700" cy="48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Женщина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57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отсутствуют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Из анамнеза: потеря веса.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Множественные конкременты в дивертикуле уретры (стрелки)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5a." id="432" name="Google Shape;43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98375"/>
            <a:ext cx="4048200" cy="376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5b." id="433" name="Google Shape;433;p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5650" y="2875050"/>
            <a:ext cx="4048200" cy="376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Травмы</a:t>
            </a:r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Наиболее распространенными являются проникающие и тупые травмы промежности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Сосудистая травма (25% пациентов с тяжелой травмой промежности умирают от массивного кровотечения вследствие повреждения ветви внутренней срамной артерии, ветвей внутренней подвздошной артерии, которая является основным источником кровоснабжения промежности и одной из наиболее часто повреждаемых артерий таза)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Типы артериальных повреждений промежности: активная экстравазация, расслоение, псевдоаневризма, артериовенозная фистула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является метод выбора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Визуализация повреждений на КТ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кровотечение (очаг гиператтенуации или экстравазации контрастного вещества)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псевдоаневризма (круглая или овальная область гипертонуса той же интенсивности, что и артериальная сосудистая сеть, из которой она возникает, не увеличивается с течением времени)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артериовенозная фистула (раннее усиление вены)</a:t>
            </a: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венозное кровоизлияние (внесосудистая зона гиператтенуации, заметная только на изображениях в портально-венозной фазе)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"/>
          <p:cNvSpPr txBox="1"/>
          <p:nvPr>
            <p:ph type="title"/>
          </p:nvPr>
        </p:nvSpPr>
        <p:spPr>
          <a:xfrm>
            <a:off x="460375" y="0"/>
            <a:ext cx="10884000" cy="185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-изображени</a:t>
            </a:r>
            <a:r>
              <a:rPr b="1" lang="en-US" sz="3200"/>
              <a:t>я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</a:t>
            </a:r>
            <a:r>
              <a:rPr b="1" lang="en-US" sz="3200"/>
              <a:t>ых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плоскост</a:t>
            </a:r>
            <a:r>
              <a:rPr b="1" lang="en-US" sz="3200"/>
              <a:t>ях</a:t>
            </a: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артериальная фаза (а), портально- венозная фаза (б), во фронтальной плоскости (в). Тазовое артериальное кровотечение </a:t>
            </a:r>
            <a:endParaRPr b="1" i="0" sz="32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>
                <a:solidFill>
                  <a:schemeClr val="accent1"/>
                </a:solidFill>
              </a:rPr>
              <a:t>а)</a:t>
            </a:r>
            <a:r>
              <a:rPr b="1" lang="en-US" sz="3200"/>
              <a:t>                                              </a:t>
            </a:r>
            <a:r>
              <a:rPr b="1" lang="en-US" sz="3200">
                <a:solidFill>
                  <a:schemeClr val="accent1"/>
                </a:solidFill>
              </a:rPr>
              <a:t>б)                                        в) </a:t>
            </a:r>
            <a:endParaRPr b="1" sz="3200">
              <a:solidFill>
                <a:schemeClr val="accent1"/>
              </a:solidFill>
            </a:endParaRPr>
          </a:p>
        </p:txBody>
      </p:sp>
      <p:sp>
        <p:nvSpPr>
          <p:cNvPr id="436" name="Google Shape;436;p6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6"/>
          <p:cNvSpPr txBox="1"/>
          <p:nvPr/>
        </p:nvSpPr>
        <p:spPr>
          <a:xfrm>
            <a:off x="279400" y="5195887"/>
            <a:ext cx="10456800" cy="173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45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Анамнез: пешеход, сбитый транспортным средством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Очаги активной артериальной экстравазации в промежности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(белые стрелки и наконечники стрелок)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Перелом правой вертлужной впадины со смещением (черная стрелка)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6a." id="438" name="Google Shape;43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25625"/>
            <a:ext cx="4300500" cy="2997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6b." id="439" name="Google Shape;43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0500" y="2025574"/>
            <a:ext cx="4011625" cy="299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6c." id="440" name="Google Shape;44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12150" y="2025350"/>
            <a:ext cx="3851275" cy="29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 уретры</a:t>
            </a:r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body" idx="1"/>
          </p:nvPr>
        </p:nvSpPr>
        <p:spPr>
          <a:xfrm>
            <a:off x="881050" y="1271575"/>
            <a:ext cx="10863300" cy="55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Наиболее частое осложнение травмы промежности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Мужской мочеиспускательный канал делится на переднюю и заднюю уретру. Задняя уретра идет от основания мочевого пузыря до мочеполовой диафрагмы, имеет проксимальный предстательный и дистальный перепончатый сегменты. Передняя уретра идет от нижней части мочеполовой диафрагмы до наружного отверстия на головке полового члена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 повреждения передней уретры: проникающая травма, сексуальная активность, ятрогенное повреждение и катетеризация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Причины повреждения задней уретры: проникающие травмы, огнестрельные и колото-резаные ранения, переломы костей таза и ятрогенные травмы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Клиника: кровь в устье уретры, гематури</a:t>
            </a:r>
            <a:r>
              <a:rPr lang="en-US" sz="2400"/>
              <a:t>я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отек или гематом</a:t>
            </a:r>
            <a:r>
              <a:rPr lang="en-US" sz="2400"/>
              <a:t>а</a:t>
            </a: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промежности или полового члена, невозможность мочеиспускания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Методы диагностики: 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КТ (выполняется в качестве начальной оценки визуализации у пациентов с травмой);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ретроградная уретрограмма (экстравазация закапываемого контрастного вещества за пределы хода уретры)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"/>
          <p:cNvSpPr txBox="1"/>
          <p:nvPr>
            <p:ph type="title"/>
          </p:nvPr>
        </p:nvSpPr>
        <p:spPr>
          <a:xfrm>
            <a:off x="550750" y="356550"/>
            <a:ext cx="10033200" cy="204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(а) </a:t>
            </a:r>
            <a:r>
              <a:rPr b="1" lang="en-US" sz="4000"/>
              <a:t>и субтракционная МРТ ВИ с усилением гадолинием (б) в аксиальных плоскостях. Хронический</a:t>
            </a:r>
            <a:r>
              <a:rPr b="1" i="0" lang="en-US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перианальный свищ </a:t>
            </a:r>
            <a:endParaRPr b="1" sz="4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1"/>
              <a:buFont typeface="Calibri"/>
              <a:buNone/>
            </a:pPr>
            <a:r>
              <a:rPr b="1" lang="en-US" sz="4000"/>
              <a:t>    </a:t>
            </a:r>
            <a:r>
              <a:rPr b="1" lang="en-US" sz="4000">
                <a:solidFill>
                  <a:schemeClr val="accent1"/>
                </a:solidFill>
              </a:rPr>
              <a:t>а)</a:t>
            </a:r>
            <a:r>
              <a:rPr b="1" lang="en-US" sz="4000"/>
              <a:t>                                            </a:t>
            </a:r>
            <a:r>
              <a:rPr b="1" lang="en-US" sz="4000">
                <a:solidFill>
                  <a:schemeClr val="accent1"/>
                </a:solidFill>
              </a:rPr>
              <a:t>б)</a:t>
            </a:r>
            <a:r>
              <a:rPr b="1" lang="en-US" sz="4000"/>
              <a:t> </a:t>
            </a:r>
            <a:endParaRPr b="1" sz="4000"/>
          </a:p>
        </p:txBody>
      </p:sp>
      <p:sp>
        <p:nvSpPr>
          <p:cNvPr id="411" name="Google Shape;411;p1"/>
          <p:cNvSpPr txBox="1"/>
          <p:nvPr/>
        </p:nvSpPr>
        <p:spPr>
          <a:xfrm>
            <a:off x="8650600" y="1997275"/>
            <a:ext cx="2693700" cy="50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Женщина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51 год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болезнь Крона 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Неконтрастируемый Т2-гипоинтенсивный межсфинктерный свищевой ход слева (черная и белая  стрелк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1a." id="412" name="Google Shape;412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660075"/>
            <a:ext cx="4045500" cy="4188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1b." id="413" name="Google Shape;413;p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8500" y="2669675"/>
            <a:ext cx="3725100" cy="418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Ретроградная уретрограмма. Повреждение уретры </a:t>
            </a:r>
            <a:endParaRPr/>
          </a:p>
        </p:txBody>
      </p:sp>
      <p:sp>
        <p:nvSpPr>
          <p:cNvPr id="232" name="Google Shape;232;p20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0"/>
          <p:cNvSpPr txBox="1"/>
          <p:nvPr/>
        </p:nvSpPr>
        <p:spPr>
          <a:xfrm>
            <a:off x="6570662" y="2224087"/>
            <a:ext cx="5365800" cy="40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Парень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 лет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Анамнез: попал в ДТП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Обьективно: множественные переломы костей таза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Разрыв задней уретры выше мочеполовой диафрагмы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Больному были установлены надлобковые катетеры и катетеры Фолея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p20" descr="Figure 17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787525"/>
            <a:ext cx="5635500" cy="507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2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 вульвы</a:t>
            </a:r>
            <a:endParaRPr/>
          </a:p>
        </p:txBody>
      </p:sp>
      <p:sp>
        <p:nvSpPr>
          <p:cNvPr id="240" name="Google Shape;240;p22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 быть вызвана в ре</a:t>
            </a:r>
            <a:r>
              <a:rPr lang="en-US" sz="2600"/>
              <a:t>зультате 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акушерской или неакушерской травм</a:t>
            </a:r>
            <a:r>
              <a:rPr lang="en-US" sz="2600"/>
              <a:t>ы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ранени</a:t>
            </a:r>
            <a:r>
              <a:rPr lang="en-US" sz="2600"/>
              <a:t>я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физическо</a:t>
            </a:r>
            <a:r>
              <a:rPr lang="en-US" sz="2600"/>
              <a:t>го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насили</a:t>
            </a:r>
            <a:r>
              <a:rPr lang="en-US" sz="2600"/>
              <a:t>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Вульва особенно уязвима из-за богатой сосудистой сети. Рыхлая соединительнотканная строма вульвы не позволяет эффективно тампонировать место кровотечения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 осмотре: асимметрия с синюшным выпячиванием вульвы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выполяется в случаях сложной травмы промежности и может показать неоднородное или гиперактивное скопление жидкости в подкожных тканях вульвы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Лечение: 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небольшую неувеличивающуюся гематому вульвы лечат консервативно с соблюдением постельного режима, приподнятием бедер, использованием пакетов со льдом и компрессионной повязкой;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-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быстрорастущую гематому вульвы лечат хирургически (вскрытие и эвакуаци</a:t>
            </a:r>
            <a:r>
              <a:rPr lang="en-US" sz="2600"/>
              <a:t>я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гематомы с перевязкой мест кровотечения, также трансартериальная эмболизация)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 мошонки</a:t>
            </a:r>
            <a:endParaRPr/>
          </a:p>
        </p:txBody>
      </p:sp>
      <p:sp>
        <p:nvSpPr>
          <p:cNvPr id="246" name="Google Shape;246;p23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Быстрая диагностика травмы мошонки имеет важное значение, потому что хирургическое вмешательство при разрыве яичка должно быть выполнено в течение 72 часов после травмы, чтобы увеличить шансы на спасение яичка до 90%. Раннее восстановление также снижает риск бесплодия и хронической боли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Объективно: отек мошонки и экхимоз. Правое яичко поражается чаще из-за его более высокого расположения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является методом выбора. Возникшее гематоцеле в пространстве между париетальным и висцеральным листками влагалищной оболочки проявляется в виде скопления жидкости. Острые интратекстикулярные гематомы могут иметь гетерогенную эхоструктуру или быть изоэхогенными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Признаки разрыва яичка: неоднородная эхотекстура яичка, соответствующая области ушиба или инфаркта, потеря нормального контура, разрыв белочной оболочки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КТ- признаки (экстравазация внутрияичкового контрастного вещества)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МР-признаки: разрыв гипоинтенсивной белочной оболочки , область неоднородной  гипоинтенсивности сигнала яичек на Т</a:t>
            </a:r>
            <a:r>
              <a:rPr lang="en-US" sz="2400"/>
              <a:t>2-ВИ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"/>
          <p:cNvSpPr txBox="1"/>
          <p:nvPr>
            <p:ph type="title"/>
          </p:nvPr>
        </p:nvSpPr>
        <p:spPr>
          <a:xfrm>
            <a:off x="460375" y="0"/>
            <a:ext cx="10884000" cy="239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КТ-изображени</a:t>
            </a:r>
            <a:r>
              <a:rPr b="1" lang="en-US"/>
              <a:t>я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аксиальной (</a:t>
            </a:r>
            <a:r>
              <a:rPr b="1" lang="en-US"/>
              <a:t>а) и сагитальной (б)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плоскост</a:t>
            </a:r>
            <a:r>
              <a:rPr b="1" lang="en-US"/>
              <a:t>ях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контрастным усилением.Травма яичка</a:t>
            </a:r>
            <a:endParaRPr b="1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       </a:t>
            </a:r>
            <a:r>
              <a:rPr b="1" lang="en-US">
                <a:solidFill>
                  <a:schemeClr val="accent1"/>
                </a:solidFill>
              </a:rPr>
              <a:t>а)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</a:t>
            </a:r>
            <a:r>
              <a:rPr b="1" i="0" lang="en-US" sz="44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б)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43" name="Google Shape;443;p7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7"/>
          <p:cNvSpPr txBox="1"/>
          <p:nvPr/>
        </p:nvSpPr>
        <p:spPr>
          <a:xfrm>
            <a:off x="9035075" y="2013525"/>
            <a:ext cx="2918700" cy="43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26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в паху после аварии на мотоцикле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Активная экстравазация в мошонке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(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стрелки) Пациенту была выполнена частичная орхиэктомия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8a." id="445" name="Google Shape;445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5176" r="-5187" t="0"/>
          <a:stretch/>
        </p:blipFill>
        <p:spPr>
          <a:xfrm>
            <a:off x="423900" y="2390250"/>
            <a:ext cx="4147200" cy="4434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8b." id="446" name="Google Shape;446;p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6100" y="2506650"/>
            <a:ext cx="3714000" cy="422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 полового члена</a:t>
            </a:r>
            <a:endParaRPr/>
          </a:p>
        </p:txBody>
      </p:sp>
      <p:sp>
        <p:nvSpPr>
          <p:cNvPr id="270" name="Google Shape;270;p26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Возникает в результате проникающей или тупой травмы</a:t>
            </a:r>
            <a:endParaRPr sz="2600"/>
          </a:p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Перелом полового члена чаще возникает в результате травмы эрегированного полового члена во время сексуальной активности, поскольку белочная оболочка растягивается во время эрекции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 пациентов в анамнезе отмечаются: треск и боль в половом члене, сопровождающиеся отеком и экхимозом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Хирургическое вмешательство обычно проводят при проникающих травмах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является методом выбора для первоначальной оценки травмы полового члена (разрыв белочной оболочки является ключевым признаком разрыва полового члена, может быть видна сопутствующая гематома - гипоэхогенное скопление жидкости без внутреннего потока на </a:t>
            </a:r>
            <a:r>
              <a:rPr lang="en-US" sz="2600"/>
              <a:t>ЦДК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УЗИ)</a:t>
            </a:r>
            <a:endParaRPr sz="26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- признаки (</a:t>
            </a:r>
            <a:r>
              <a:rPr lang="en-US" sz="2600"/>
              <a:t>гипоинтенсивность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сигнала в месте разрыва белочной оболочки, </a:t>
            </a:r>
            <a:r>
              <a:rPr lang="en-US" sz="2600"/>
              <a:t>гипер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интенсивнос</a:t>
            </a:r>
            <a:r>
              <a:rPr lang="en-US" sz="2600"/>
              <a:t>ть </a:t>
            </a:r>
            <a:r>
              <a:rPr lang="en-US" sz="26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сигнала на Т2-ВИ в области гематомы)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9"/>
          <p:cNvSpPr txBox="1"/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УЗ-сканирование в режиме серой шкалы. Перелом полового члена и повреждение уретры</a:t>
            </a:r>
            <a:endParaRPr/>
          </a:p>
        </p:txBody>
      </p:sp>
      <p:sp>
        <p:nvSpPr>
          <p:cNvPr id="399" name="Google Shape;399;p9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 txBox="1"/>
          <p:nvPr/>
        </p:nvSpPr>
        <p:spPr>
          <a:xfrm>
            <a:off x="6672262" y="2201862"/>
            <a:ext cx="53658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45лет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в половом члене во время полового акта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Очаговый дефект размером 10 мм в кавернозном теле слева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Гематома в области 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основания полового члена (не показана)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Перелом пещеристого тела был сразу восстановлен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19a." id="401" name="Google Shape;401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375" y="2201850"/>
            <a:ext cx="5894100" cy="465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8"/>
          <p:cNvSpPr txBox="1">
            <a:spLocks noGrp="1"/>
          </p:cNvSpPr>
          <p:nvPr>
            <p:ph type="title"/>
          </p:nvPr>
        </p:nvSpPr>
        <p:spPr>
          <a:xfrm>
            <a:off x="460375" y="576262"/>
            <a:ext cx="1088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Ретроградная уретрограмма. Перелом полового члена и повреждение уретры</a:t>
            </a:r>
            <a:endParaRPr/>
          </a:p>
        </p:txBody>
      </p:sp>
      <p:sp>
        <p:nvSpPr>
          <p:cNvPr id="286" name="Google Shape;286;p28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8"/>
          <p:cNvSpPr txBox="1"/>
          <p:nvPr/>
        </p:nvSpPr>
        <p:spPr>
          <a:xfrm>
            <a:off x="7075050" y="2506650"/>
            <a:ext cx="48789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Тот же клинический случай</a:t>
            </a:r>
            <a:endParaRPr sz="2800" b="0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Разрыв задней уретры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8" descr="Figure 19b.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0375" y="1930400"/>
            <a:ext cx="6078900" cy="492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 txBox="1"/>
          <p:nvPr>
            <p:ph type="title"/>
          </p:nvPr>
        </p:nvSpPr>
        <p:spPr>
          <a:xfrm>
            <a:off x="460375" y="318525"/>
            <a:ext cx="10884000" cy="19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МРТ Т2-ВИ в аксиальной (а) и фронтал</a:t>
            </a:r>
            <a:r>
              <a:rPr b="1" lang="en-US"/>
              <a:t>ьной (б) 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плоскост</a:t>
            </a:r>
            <a:r>
              <a:rPr b="1" lang="en-US"/>
              <a:t>ях</a:t>
            </a:r>
            <a:r>
              <a:rPr b="1" i="0" lang="en-US" sz="4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Перелом полового члена </a:t>
            </a:r>
            <a:endParaRPr b="1" i="0" sz="4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/>
              <a:t>     </a:t>
            </a:r>
            <a:r>
              <a:rPr b="1" lang="en-US">
                <a:solidFill>
                  <a:schemeClr val="accent1"/>
                </a:solidFill>
              </a:rPr>
              <a:t>а)                             б) 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04" name="Google Shape;404;p10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 txBox="1"/>
          <p:nvPr/>
        </p:nvSpPr>
        <p:spPr>
          <a:xfrm>
            <a:off x="8683100" y="1348500"/>
            <a:ext cx="3509100" cy="60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37 лет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Жалобы: боль и отек полового члена</a:t>
            </a:r>
            <a:endParaRPr b="0" i="0" sz="2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Участок гиперинтенсивности белочной оболочки (стрелк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735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Char char="●"/>
            </a:pP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Перелом полового члена с окружающей гиперинтенсивной гематомой (наконечники стрел</a:t>
            </a:r>
            <a:r>
              <a:rPr lang="en-U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ок</a:t>
            </a:r>
            <a:r>
              <a:rPr b="0" i="0" lang="en-US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</a:t>
            </a:r>
            <a:endParaRPr b="0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20a." id="406" name="Google Shape;406;p1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0775" y="2506650"/>
            <a:ext cx="3771900" cy="401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20b." id="407" name="Google Shape;407;p10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5125" y="2541550"/>
            <a:ext cx="3771900" cy="40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Анальная травма</a:t>
            </a:r>
            <a:endParaRPr/>
          </a:p>
        </p:txBody>
      </p:sp>
      <p:sp>
        <p:nvSpPr>
          <p:cNvPr id="312" name="Google Shape;312;p31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Тупая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или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проникающая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промежности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привести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анальной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и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нарушению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работы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анального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сфинктера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Встречается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редко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может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иметь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серьезные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осложнения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анального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сфинктера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трудно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оценить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помощью</a:t>
            </a:r>
            <a:r>
              <a:rPr lang="en-US" sz="2600" dirty="0"/>
              <a:t> </a:t>
            </a:r>
            <a:r>
              <a:rPr lang="en-US" sz="2600" dirty="0" err="1"/>
              <a:t>осмотра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Сопутствующее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прямой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кишки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проявляющееся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пневмоперитонеумом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должно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вызвать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подозрение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анальное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повреждение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диагностики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ректороманоскопия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Подход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к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травматическому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повреждению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анального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сфинктера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многом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основан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акушерской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литературе</a:t>
            </a:r>
            <a:endParaRPr dirty="0"/>
          </a:p>
          <a:p>
            <a:pPr marL="228600" marR="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Небольшие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дефекты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сфинктера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лечят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первичным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восстановлением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более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обширные</a:t>
            </a:r>
            <a:r>
              <a:rPr lang="en-US" sz="26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</a:t>
            </a:r>
            <a:r>
              <a:rPr lang="ru-RU" sz="26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реконструкцией</a:t>
            </a:r>
            <a:r>
              <a:rPr lang="en-US" sz="2600" b="0" i="0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сфинктера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>
            <a:spLocks noGrp="1"/>
          </p:cNvSpPr>
          <p:nvPr>
            <p:ph type="title"/>
          </p:nvPr>
        </p:nvSpPr>
        <p:spPr>
          <a:xfrm>
            <a:off x="881062" y="-46037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Вывод</a:t>
            </a:r>
            <a:endParaRPr/>
          </a:p>
        </p:txBody>
      </p:sp>
      <p:sp>
        <p:nvSpPr>
          <p:cNvPr id="318" name="Google Shape;318;p32"/>
          <p:cNvSpPr txBox="1">
            <a:spLocks noGrp="1"/>
          </p:cNvSpPr>
          <p:nvPr>
            <p:ph type="body" idx="1"/>
          </p:nvPr>
        </p:nvSpPr>
        <p:spPr>
          <a:xfrm>
            <a:off x="881062" y="15636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условиях неотложной помощи врачи могут столкнуться с широким спектром воспалительных и травматических состояний промежности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Врач рентгенолог должен знать анатомию промежности, уметь выбрать нужный метод диагностики, правильно интерпретировать полученный результат. </a:t>
            </a:r>
            <a:r>
              <a:rPr lang="en-US"/>
              <a:t>О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 этого зависит определение точной локализации, оценка степени патологического состояния. А </a:t>
            </a:r>
            <a:r>
              <a:rPr lang="en-US"/>
              <a:t>несвревременно оказанная помощь</a:t>
            </a:r>
            <a:r>
              <a:rPr lang="en-US" sz="2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может привести к высокой хронической заболеваемости и смертности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/>
          </a:p>
        </p:txBody>
      </p:sp>
      <p:pic>
        <p:nvPicPr>
          <p:cNvPr id="324" name="Google Shape;324;p33" descr="Картинки по запросу &quot;картинки для презентации без фона&quot;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2187" y="2513012"/>
            <a:ext cx="4011612" cy="377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"/>
          <p:cNvSpPr txBox="1"/>
          <p:nvPr>
            <p:ph type="title"/>
          </p:nvPr>
        </p:nvSpPr>
        <p:spPr>
          <a:xfrm>
            <a:off x="0" y="0"/>
            <a:ext cx="108273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КТ-изображени</a:t>
            </a:r>
            <a:r>
              <a:rPr b="1" lang="en-US" sz="3100"/>
              <a:t>я</a:t>
            </a: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аксиальной (а) и фронта</a:t>
            </a:r>
            <a:r>
              <a:rPr b="1" lang="en-US" sz="3100"/>
              <a:t>льной (б) плоскостях с контрастным усилением. Транссфинктерный свищ, осложненный перианальным абсцессом (установлен дренаж)</a:t>
            </a: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31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   </a:t>
            </a:r>
            <a:r>
              <a:rPr b="1" lang="en-US" sz="3200">
                <a:solidFill>
                  <a:schemeClr val="accent1"/>
                </a:solidFill>
              </a:rPr>
              <a:t>а)</a:t>
            </a:r>
            <a:r>
              <a:rPr b="1" lang="en-US" sz="3200"/>
              <a:t>                                          </a:t>
            </a:r>
            <a:r>
              <a:rPr b="1" lang="en-US" sz="3200">
                <a:solidFill>
                  <a:schemeClr val="accent1"/>
                </a:solidFill>
              </a:rPr>
              <a:t>б)</a:t>
            </a:r>
            <a:r>
              <a:rPr b="1" lang="en-US" sz="3200"/>
              <a:t> </a:t>
            </a:r>
            <a:endParaRPr b="1" sz="3200"/>
          </a:p>
        </p:txBody>
      </p:sp>
      <p:sp>
        <p:nvSpPr>
          <p:cNvPr id="416" name="Google Shape;416;p2"/>
          <p:cNvSpPr txBox="1"/>
          <p:nvPr/>
        </p:nvSpPr>
        <p:spPr>
          <a:xfrm>
            <a:off x="8203425" y="1771425"/>
            <a:ext cx="3525600" cy="46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Мужчина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43 года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транссфинктерный свищ, установлен дренаж</a:t>
            </a:r>
            <a:endParaRPr b="0" i="0" sz="2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Char char="●"/>
            </a:pPr>
            <a:r>
              <a:rPr b="0" i="0" lang="en-US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Линейный гиператтенуирующий дренаж (наконечники стрелок) в перианальном свище с периферическим усилением (стрелки)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igure 12a." id="417" name="Google Shape;417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438400"/>
            <a:ext cx="4057800" cy="4205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2b." id="418" name="Google Shape;418;p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3200" y="2438400"/>
            <a:ext cx="3525600" cy="42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>
            <a:spLocks noGrp="1"/>
          </p:cNvSpPr>
          <p:nvPr>
            <p:ph type="title"/>
          </p:nvPr>
        </p:nvSpPr>
        <p:spPr>
          <a:xfrm>
            <a:off x="777875" y="239712"/>
            <a:ext cx="11017200" cy="1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Абсцесс влагалища</a:t>
            </a:r>
            <a:b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/>
          </a:p>
        </p:txBody>
      </p:sp>
      <p:sp>
        <p:nvSpPr>
          <p:cNvPr id="127" name="Google Shape;127;p6"/>
          <p:cNvSpPr txBox="1">
            <a:spLocks noGrp="1"/>
          </p:cNvSpPr>
          <p:nvPr>
            <p:ph type="body" idx="1"/>
          </p:nvPr>
        </p:nvSpPr>
        <p:spPr>
          <a:xfrm>
            <a:off x="297584" y="1171512"/>
            <a:ext cx="10915800" cy="56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всего возникает в результате инфекции (золотистый стафилококк наиболее распространенный микроорганизм)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Факторы риска: СД, ожирение </a:t>
            </a:r>
            <a:r>
              <a:rPr lang="en-US"/>
              <a:t>в 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анамнезе; травмы вследствие акушерского или гинекологического вмешательства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Лечение: антибиотикотерапия, санация абсцесса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Осложнения: некротический фасциит (особенно у больных с СД)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является методом выбора (абсцесс определяется как образование с жидкостным содержимым неправильной формы, с плотными краями, может содержать газ)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"/>
          <p:cNvSpPr txBox="1"/>
          <p:nvPr>
            <p:ph type="title"/>
          </p:nvPr>
        </p:nvSpPr>
        <p:spPr>
          <a:xfrm>
            <a:off x="0" y="0"/>
            <a:ext cx="119703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-изображени</a:t>
            </a:r>
            <a:r>
              <a:rPr b="1" lang="en-US" sz="3100"/>
              <a:t>я</a:t>
            </a: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аксиальной (а) и ф</a:t>
            </a:r>
            <a:r>
              <a:rPr b="1" lang="en-US" sz="3100"/>
              <a:t>ронтальной (б) </a:t>
            </a: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плоскост</a:t>
            </a:r>
            <a:r>
              <a:rPr b="1" lang="en-US" sz="3100"/>
              <a:t>ях</a:t>
            </a:r>
            <a:r>
              <a:rPr b="1" i="0" lang="en-US" sz="31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с контрастным усилением. Лабиальный абсцесс влагалища</a:t>
            </a:r>
            <a:r>
              <a:rPr b="1" i="0" lang="en-US" sz="35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5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b="1" lang="en-US" sz="4000"/>
              <a:t>   </a:t>
            </a:r>
            <a:r>
              <a:rPr b="1" lang="en-US" sz="3200">
                <a:solidFill>
                  <a:schemeClr val="accent1"/>
                </a:solidFill>
              </a:rPr>
              <a:t>а)</a:t>
            </a:r>
            <a:r>
              <a:rPr b="1" lang="en-US" sz="4000"/>
              <a:t>                           </a:t>
            </a:r>
            <a:r>
              <a:rPr b="1" lang="en-US" sz="4000">
                <a:solidFill>
                  <a:schemeClr val="accent1"/>
                </a:solidFill>
              </a:rPr>
              <a:t>    </a:t>
            </a:r>
            <a:r>
              <a:rPr b="1" lang="en-US" sz="3200">
                <a:solidFill>
                  <a:schemeClr val="accent1"/>
                </a:solidFill>
              </a:rPr>
              <a:t>б)</a:t>
            </a:r>
            <a:r>
              <a:rPr b="1" lang="en-US" sz="4000">
                <a:solidFill>
                  <a:schemeClr val="accent1"/>
                </a:solidFill>
              </a:rPr>
              <a:t> </a:t>
            </a:r>
            <a:endParaRPr b="1" sz="4000">
              <a:solidFill>
                <a:schemeClr val="accent1"/>
              </a:solidFill>
            </a:endParaRPr>
          </a:p>
        </p:txBody>
      </p:sp>
      <p:sp>
        <p:nvSpPr>
          <p:cNvPr id="421" name="Google Shape;421;p3"/>
          <p:cNvSpPr txBox="1"/>
          <p:nvPr/>
        </p:nvSpPr>
        <p:spPr>
          <a:xfrm>
            <a:off x="8433750" y="979050"/>
            <a:ext cx="3536400" cy="58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0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Женщина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68 лет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 анамнезе: прыщ в области правой половой губы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Образование с жидкостным содержимым, плотными краями в области правой половой губы с участками воспаления вокруг (стрелка на левом снимке)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Утолщение кожи справа (стрелка на правом снимке) 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Абсцесс самопроизвольно     разрешился, больной лечился консервативно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"/>
          <p:cNvSpPr txBox="1"/>
          <p:nvPr/>
        </p:nvSpPr>
        <p:spPr>
          <a:xfrm>
            <a:off x="10160000" y="2506662"/>
            <a:ext cx="184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igure 13a." id="423" name="Google Shape;423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10200"/>
            <a:ext cx="4137900" cy="4869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gure 13b." id="424" name="Google Shape;424;p3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-1240" r="-1240" t="0"/>
          <a:stretch/>
        </p:blipFill>
        <p:spPr>
          <a:xfrm>
            <a:off x="4327725" y="1810200"/>
            <a:ext cx="3916200" cy="486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881062" y="-207962"/>
            <a:ext cx="10058400" cy="16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Гангрена Фурнье</a:t>
            </a:r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body" idx="1"/>
          </p:nvPr>
        </p:nvSpPr>
        <p:spPr>
          <a:xfrm>
            <a:off x="881062" y="1271587"/>
            <a:ext cx="10863300" cy="54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Это быстро прогрессирующий опасный для жизни некротический фасциит промежности и половых органов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Факторы риска: СД, алкоголизм и иммуносупрессивные состояния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Чаще возникает в результате локальной инфекции уретры (стриктура уретры, конкременты, свищ с ассоциированной мочевой инфекцией), аноректальной ( перианальные абсцессы,  анальные трещины),  подкожной клетчатки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Также причиной м</a:t>
            </a:r>
            <a:r>
              <a:rPr lang="en-US" sz="2200"/>
              <a:t>огут </a:t>
            </a: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быть: септический аборт и абсцесс бартолиновой железы или вульвы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Клиника: боль в области промежности, отек, гиперемия, лихорадка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Объективно: крепитация мягких тканях у 65% пациентов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Смертность составляет 6-67%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УЗИ выполняют перед КТ у пациентов с острой болью в мошонке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 (хорошо подходит для оценки степени распространения)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КТ-признаки (утолщение и воспаление мягких тканей, подкожная эмфизема с возможным скоплением жидкости или абсцессами)</a:t>
            </a:r>
            <a:endParaRPr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Лечение: хирургическое вмешательство и антибиотикотерапия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