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9" r:id="rId24"/>
    <p:sldId id="278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7" r:id="rId82"/>
    <p:sldId id="336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738E08-C174-43CC-9974-6C24D97977C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ADD687-7181-4633-A826-162FB9E5757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828800"/>
          </a:xfrm>
        </p:spPr>
        <p:txBody>
          <a:bodyPr>
            <a:normAutofit/>
          </a:bodyPr>
          <a:lstStyle/>
          <a:p>
            <a:r>
              <a:rPr lang="ru-RU" sz="1600" dirty="0"/>
              <a:t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</a:t>
            </a:r>
            <a:br>
              <a:rPr lang="ru-RU" sz="1600" dirty="0"/>
            </a:br>
            <a:r>
              <a:rPr lang="ru-RU" sz="1600" dirty="0"/>
              <a:t>Кафедра Акушерства и гинекологии ИПО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31698"/>
            <a:ext cx="9036496" cy="333766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Реферат:ЖЕНСКОЕ</a:t>
            </a:r>
            <a:r>
              <a:rPr lang="ru-RU" dirty="0" smtClean="0"/>
              <a:t> </a:t>
            </a:r>
            <a:r>
              <a:rPr lang="ru-RU" dirty="0"/>
              <a:t>БЕСПЛОДИЕ</a:t>
            </a:r>
          </a:p>
          <a:p>
            <a:r>
              <a:rPr lang="ru-RU" dirty="0"/>
              <a:t>(СОВРЕМЕННЫЕ ПОДХОДЫ К ДИАГНОСТИКЕ И ЛЕЧЕНИЮ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</a:t>
            </a:r>
            <a:r>
              <a:rPr lang="ru-RU" dirty="0" err="1" smtClean="0"/>
              <a:t>Выполнила:Таштимирова</a:t>
            </a:r>
            <a:r>
              <a:rPr lang="ru-RU" dirty="0" smtClean="0"/>
              <a:t> Алена  </a:t>
            </a:r>
            <a:r>
              <a:rPr lang="ru-RU" dirty="0" err="1" smtClean="0"/>
              <a:t>Раисовна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" y="4653136"/>
            <a:ext cx="2938307" cy="16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0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Мужское бесплодие - неспособность половых клеток зрелого мужского организма к</a:t>
            </a:r>
          </a:p>
          <a:p>
            <a:pPr marL="137160" indent="0">
              <a:buNone/>
            </a:pPr>
            <a:r>
              <a:rPr lang="ru-RU" dirty="0"/>
              <a:t>оплодотворению.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8207"/>
            <a:ext cx="8067215" cy="333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0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Овариальная стимуляция/стимуляция яичников (ОС) - фармакологическая терапия</a:t>
            </a:r>
          </a:p>
          <a:p>
            <a:pPr marL="137160" indent="0">
              <a:buNone/>
            </a:pPr>
            <a:r>
              <a:rPr lang="ru-RU" dirty="0"/>
              <a:t>с целью индуцировать развитие фолликулов в яичниках.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536504" cy="30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98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Первичное бесплодие - состояние, при котором у женщины не было ни одной</a:t>
            </a:r>
          </a:p>
          <a:p>
            <a:pPr marL="137160" indent="0">
              <a:buNone/>
            </a:pPr>
            <a:r>
              <a:rPr lang="ru-RU" dirty="0"/>
              <a:t>беременности, несмотря на регулярную половую жизнь в течение года без</a:t>
            </a:r>
          </a:p>
          <a:p>
            <a:pPr marL="137160" indent="0">
              <a:buNone/>
            </a:pPr>
            <a:r>
              <a:rPr lang="ru-RU" dirty="0"/>
              <a:t>применения контрацептивных средств.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608"/>
            <a:ext cx="4602088" cy="34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7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Перенос эмбриона (ПЭ) - введение в полость матки эмбриона на любой стадии его</a:t>
            </a:r>
          </a:p>
          <a:p>
            <a:pPr marL="137160" indent="0">
              <a:buNone/>
            </a:pPr>
            <a:r>
              <a:rPr lang="ru-RU" dirty="0"/>
              <a:t>развития с 1 по 7 день после </a:t>
            </a:r>
            <a:r>
              <a:rPr lang="ru-RU" dirty="0" err="1"/>
              <a:t>экстракорпального</a:t>
            </a:r>
            <a:r>
              <a:rPr lang="ru-RU" dirty="0"/>
              <a:t> оплодотворения (ЭКО/ИКСИ), или</a:t>
            </a:r>
          </a:p>
          <a:p>
            <a:pPr marL="137160" indent="0">
              <a:buNone/>
            </a:pPr>
            <a:r>
              <a:rPr lang="ru-RU" dirty="0"/>
              <a:t>размороженного эмбриона после </a:t>
            </a:r>
            <a:r>
              <a:rPr lang="ru-RU" dirty="0" err="1"/>
              <a:t>криоконсервации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799856" cy="34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0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err="1"/>
              <a:t>Преимплантационное</a:t>
            </a:r>
            <a:r>
              <a:rPr lang="ru-RU" dirty="0"/>
              <a:t> генетическое тестирование (ПГТ) - тест, выполняемый для</a:t>
            </a:r>
          </a:p>
          <a:p>
            <a:pPr marL="137160" indent="0">
              <a:buNone/>
            </a:pPr>
            <a:r>
              <a:rPr lang="ru-RU" dirty="0"/>
              <a:t>анализа ДНК ооцитов (полярных телец) или эмбрионов (на стадии дробления или</a:t>
            </a:r>
          </a:p>
          <a:p>
            <a:pPr marL="137160" indent="0">
              <a:buNone/>
            </a:pPr>
            <a:r>
              <a:rPr lang="ru-RU" dirty="0" err="1"/>
              <a:t>бластоцисты</a:t>
            </a:r>
            <a:r>
              <a:rPr lang="ru-RU" dirty="0"/>
              <a:t>) для HLA-типирования или </a:t>
            </a:r>
            <a:r>
              <a:rPr lang="ru-RU" dirty="0" smtClean="0"/>
              <a:t>для определения </a:t>
            </a:r>
            <a:r>
              <a:rPr lang="ru-RU" dirty="0"/>
              <a:t>генетических аномалий.</a:t>
            </a:r>
          </a:p>
          <a:p>
            <a:pPr marL="137160" indent="0">
              <a:buNone/>
            </a:pPr>
            <a:r>
              <a:rPr lang="ru-RU" dirty="0"/>
              <a:t>Он включает: ПГТ на анеуплоидии (ПГТ-А); ПГТ на моногенные</a:t>
            </a:r>
          </a:p>
          <a:p>
            <a:pPr marL="137160" indent="0">
              <a:buNone/>
            </a:pPr>
            <a:r>
              <a:rPr lang="ru-RU" dirty="0"/>
              <a:t>заболевания/дефекты одного гена (ПГТ-М); и ПГТ на хромосомные структурные</a:t>
            </a:r>
          </a:p>
          <a:p>
            <a:pPr marL="137160" indent="0">
              <a:buNone/>
            </a:pPr>
            <a:r>
              <a:rPr lang="ru-RU" dirty="0"/>
              <a:t>перестройки (ПГТ-СП).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6424517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3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Синдром </a:t>
            </a:r>
            <a:r>
              <a:rPr lang="ru-RU" dirty="0" err="1"/>
              <a:t>гиперстимуляции</a:t>
            </a:r>
            <a:r>
              <a:rPr lang="ru-RU" dirty="0"/>
              <a:t> яичников - чрезмерный системный ответ на стимуляцию</a:t>
            </a:r>
          </a:p>
          <a:p>
            <a:pPr marL="137160" indent="0">
              <a:buNone/>
            </a:pPr>
            <a:r>
              <a:rPr lang="ru-RU" dirty="0"/>
              <a:t>яичников, характеризующийся широким спектром клинических и лабораторных</a:t>
            </a:r>
          </a:p>
          <a:p>
            <a:pPr marL="137160" indent="0">
              <a:buNone/>
            </a:pPr>
            <a:r>
              <a:rPr lang="ru-RU" dirty="0"/>
              <a:t>проявлений. Может быть классифицирован как легкий, умеренный или тяжелый, в</a:t>
            </a:r>
          </a:p>
          <a:p>
            <a:pPr marL="137160" indent="0">
              <a:buNone/>
            </a:pPr>
            <a:r>
              <a:rPr lang="ru-RU" dirty="0"/>
              <a:t>соответствии со степенью напряженности асцита, увеличения яичников и</a:t>
            </a:r>
          </a:p>
          <a:p>
            <a:pPr marL="137160" indent="0">
              <a:buNone/>
            </a:pPr>
            <a:r>
              <a:rPr lang="ru-RU" dirty="0"/>
              <a:t>дыхательных, гемодинамических </a:t>
            </a:r>
            <a:r>
              <a:rPr lang="ru-RU" dirty="0" smtClean="0"/>
              <a:t>и метаболических </a:t>
            </a:r>
            <a:r>
              <a:rPr lang="ru-RU" dirty="0"/>
              <a:t>осложнений.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37474"/>
            <a:ext cx="2731790" cy="19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2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Частота наступления клинической беременности - количество клинических</a:t>
            </a:r>
          </a:p>
          <a:p>
            <a:pPr marL="137160" indent="0">
              <a:buNone/>
            </a:pPr>
            <a:r>
              <a:rPr lang="ru-RU" dirty="0"/>
              <a:t>беременностей на 100 начатых циклов, циклов с пункцией фолликулов или циклов</a:t>
            </a:r>
          </a:p>
          <a:p>
            <a:pPr marL="137160" indent="0">
              <a:buNone/>
            </a:pPr>
            <a:r>
              <a:rPr lang="ru-RU" dirty="0"/>
              <a:t>с переносом эмбриона. При предоставлении данных о частоте наступления</a:t>
            </a:r>
          </a:p>
          <a:p>
            <a:pPr marL="137160" indent="0">
              <a:buNone/>
            </a:pPr>
            <a:r>
              <a:rPr lang="ru-RU" dirty="0"/>
              <a:t>клинической беременности необходимо указывать, относительно каких циклов она</a:t>
            </a:r>
          </a:p>
          <a:p>
            <a:pPr marL="137160" indent="0">
              <a:buNone/>
            </a:pPr>
            <a:r>
              <a:rPr lang="ru-RU" dirty="0"/>
              <a:t>рассчитана (на начатые циклы, на циклы с пункцией фолликулов или на циклы с</a:t>
            </a:r>
          </a:p>
          <a:p>
            <a:pPr marL="137160" indent="0">
              <a:buNone/>
            </a:pPr>
            <a:r>
              <a:rPr lang="ru-RU" dirty="0"/>
              <a:t>переносом эмбриона)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43184"/>
            <a:ext cx="5221238" cy="25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0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Частота родов живым ребенком - количество родов, которые закончились</a:t>
            </a:r>
          </a:p>
          <a:p>
            <a:pPr marL="137160" indent="0">
              <a:buNone/>
            </a:pPr>
            <a:r>
              <a:rPr lang="ru-RU" dirty="0"/>
              <a:t>рождением хотя бы одного живого ребенка в расчете на 100 начатых циклов, циклов</a:t>
            </a:r>
          </a:p>
          <a:p>
            <a:pPr marL="137160" indent="0">
              <a:buNone/>
            </a:pPr>
            <a:r>
              <a:rPr lang="ru-RU" dirty="0"/>
              <a:t>с пункцией фолликулов или циклов с переносом эмбриона. При представлении</a:t>
            </a:r>
          </a:p>
          <a:p>
            <a:pPr marL="137160" indent="0">
              <a:buNone/>
            </a:pPr>
            <a:r>
              <a:rPr lang="ru-RU" dirty="0"/>
              <a:t>частоты родов необходимо указывать, относительно каких циклов она рассчитана</a:t>
            </a:r>
          </a:p>
          <a:p>
            <a:pPr marL="137160" indent="0">
              <a:buNone/>
            </a:pPr>
            <a:r>
              <a:rPr lang="ru-RU" dirty="0"/>
              <a:t>(на начатые циклы, на циклы с пункцией фолликулов или на циклы с переносом</a:t>
            </a:r>
          </a:p>
          <a:p>
            <a:pPr marL="137160" indent="0">
              <a:buNone/>
            </a:pPr>
            <a:r>
              <a:rPr lang="ru-RU" dirty="0"/>
              <a:t>эмбриона).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884662" cy="232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5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Экстракорпоральное оплодотворение (ЭКО) - последовательность манипуляций,</a:t>
            </a:r>
          </a:p>
          <a:p>
            <a:pPr marL="137160" indent="0">
              <a:buNone/>
            </a:pPr>
            <a:r>
              <a:rPr lang="ru-RU" dirty="0"/>
              <a:t>включающая экстракорпоральное оплодотворение ооцитов. Оно включает</a:t>
            </a:r>
          </a:p>
          <a:p>
            <a:pPr marL="137160" indent="0">
              <a:buNone/>
            </a:pPr>
            <a:r>
              <a:rPr lang="ru-RU" dirty="0"/>
              <a:t>традиционную </a:t>
            </a:r>
            <a:r>
              <a:rPr lang="ru-RU" dirty="0" err="1"/>
              <a:t>инсеминацию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и ИКСИ.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2970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43" y="3352756"/>
            <a:ext cx="2758569" cy="22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2" y="4501474"/>
            <a:ext cx="2848592" cy="2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5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1. </a:t>
            </a:r>
            <a:r>
              <a:rPr lang="ru-RU" sz="3200" dirty="0" smtClean="0"/>
              <a:t>Факторы</a:t>
            </a:r>
            <a:r>
              <a:rPr lang="ru-RU" sz="3200" dirty="0"/>
              <a:t>, влияющие на наступление беременности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 smtClean="0"/>
              <a:t>1.Вероятность </a:t>
            </a:r>
            <a:r>
              <a:rPr lang="ru-RU" sz="1600" dirty="0"/>
              <a:t>зачатия остается относительно стабильной от цикла к циклу у</a:t>
            </a:r>
          </a:p>
          <a:p>
            <a:pPr marL="137160" indent="0">
              <a:buNone/>
            </a:pPr>
            <a:r>
              <a:rPr lang="ru-RU" sz="1600" dirty="0"/>
              <a:t>конкретных индивидуумов, но в первые 3 </a:t>
            </a:r>
            <a:r>
              <a:rPr lang="ru-RU" sz="1600" dirty="0" smtClean="0"/>
              <a:t>месяца незащищенного </a:t>
            </a:r>
            <a:r>
              <a:rPr lang="ru-RU" sz="1600" dirty="0"/>
              <a:t>полового акта</a:t>
            </a:r>
          </a:p>
          <a:p>
            <a:pPr marL="137160" indent="0">
              <a:buNone/>
            </a:pPr>
            <a:r>
              <a:rPr lang="ru-RU" sz="1600" dirty="0"/>
              <a:t>является самой высокой и постепенно снижается. В течение первых 6 месяцев</a:t>
            </a:r>
          </a:p>
          <a:p>
            <a:pPr marL="137160" indent="0">
              <a:buNone/>
            </a:pPr>
            <a:r>
              <a:rPr lang="ru-RU" sz="1600" dirty="0"/>
              <a:t>беременность наступает примерно у 80% супружеских пар [2</a:t>
            </a:r>
            <a:r>
              <a:rPr lang="ru-RU" sz="1600" dirty="0" smtClean="0"/>
              <a:t>].</a:t>
            </a:r>
          </a:p>
          <a:p>
            <a:pPr marL="137160" indent="0">
              <a:buNone/>
            </a:pPr>
            <a:endParaRPr lang="ru-RU" sz="1600" dirty="0" smtClean="0"/>
          </a:p>
          <a:p>
            <a:pPr marL="137160" indent="0">
              <a:buNone/>
            </a:pPr>
            <a:r>
              <a:rPr lang="ru-RU" sz="1600" dirty="0" smtClean="0"/>
              <a:t>2.</a:t>
            </a:r>
            <a:r>
              <a:rPr lang="ru-RU" sz="1600" dirty="0"/>
              <a:t> Способность к зачатию снижается с возрастом как у мужчин, так и у женщин, но у</a:t>
            </a:r>
          </a:p>
          <a:p>
            <a:pPr marL="137160" indent="0">
              <a:buNone/>
            </a:pPr>
            <a:r>
              <a:rPr lang="ru-RU" sz="1600" dirty="0"/>
              <a:t>женщин влияние возраста более выражено</a:t>
            </a:r>
            <a:r>
              <a:rPr lang="ru-RU" sz="1600" dirty="0" smtClean="0"/>
              <a:t>.</a:t>
            </a:r>
          </a:p>
          <a:p>
            <a:pPr marL="137160" indent="0">
              <a:buNone/>
            </a:pPr>
            <a:endParaRPr lang="ru-RU" sz="1600" dirty="0" smtClean="0"/>
          </a:p>
          <a:p>
            <a:pPr marL="137160" indent="0">
              <a:buNone/>
            </a:pPr>
            <a:r>
              <a:rPr lang="ru-RU" sz="1600" dirty="0" smtClean="0"/>
              <a:t>3.</a:t>
            </a:r>
            <a:r>
              <a:rPr lang="ru-RU" sz="1600" dirty="0"/>
              <a:t> Способность к зачатию снижается</a:t>
            </a:r>
          </a:p>
          <a:p>
            <a:pPr marL="137160" indent="0">
              <a:buNone/>
            </a:pPr>
            <a:r>
              <a:rPr lang="ru-RU" sz="1600" dirty="0"/>
              <a:t>почти в 2 раза у женщин в возрасте после 30 лет по сравнению с женщинами 20 лет</a:t>
            </a:r>
          </a:p>
          <a:p>
            <a:pPr marL="137160" indent="0">
              <a:buNone/>
            </a:pPr>
            <a:r>
              <a:rPr lang="ru-RU" sz="1600" dirty="0"/>
              <a:t>и значительно уменьшается после 35 лет [3]. Параметры спермы также ухудшаются</a:t>
            </a:r>
          </a:p>
          <a:p>
            <a:pPr marL="137160" indent="0">
              <a:buNone/>
            </a:pPr>
            <a:r>
              <a:rPr lang="ru-RU" sz="1600" dirty="0"/>
              <a:t>после 35 лет, но способность к зачатию, вероятно, </a:t>
            </a:r>
            <a:r>
              <a:rPr lang="ru-RU" sz="1600" dirty="0" smtClean="0"/>
              <a:t>остается </a:t>
            </a:r>
            <a:r>
              <a:rPr lang="ru-RU" sz="1600" dirty="0"/>
              <a:t>высокой до 50 лет [4</a:t>
            </a:r>
            <a:r>
              <a:rPr lang="ru-RU" sz="1600" dirty="0" smtClean="0"/>
              <a:t>].</a:t>
            </a:r>
          </a:p>
          <a:p>
            <a:r>
              <a:rPr lang="ru-RU" sz="1600" dirty="0" smtClean="0"/>
              <a:t>Комментарий: время</a:t>
            </a:r>
            <a:r>
              <a:rPr lang="ru-RU" sz="1600" dirty="0"/>
              <a:t>, необходимое для наступления беременности, увеличивается с </a:t>
            </a:r>
            <a:r>
              <a:rPr lang="ru-RU" sz="1600" dirty="0" smtClean="0"/>
              <a:t>возрастом; для </a:t>
            </a:r>
            <a:r>
              <a:rPr lang="ru-RU" sz="1600" dirty="0"/>
              <a:t>женщин старше 35 лет консультации с акушером-гинекологом для</a:t>
            </a:r>
          </a:p>
          <a:p>
            <a:pPr marL="137160" indent="0">
              <a:buNone/>
            </a:pPr>
            <a:r>
              <a:rPr lang="ru-RU" sz="1600" dirty="0"/>
              <a:t>обследования и лечения следует начинать после 6 месяцев безуспешных попыток</a:t>
            </a:r>
          </a:p>
          <a:p>
            <a:pPr marL="137160" indent="0">
              <a:buNone/>
            </a:pPr>
            <a:r>
              <a:rPr lang="ru-RU" sz="1600" dirty="0"/>
              <a:t>естественного зачатия.</a:t>
            </a:r>
          </a:p>
        </p:txBody>
      </p:sp>
    </p:spTree>
    <p:extLst>
      <p:ext uri="{BB962C8B-B14F-4D97-AF65-F5344CB8AC3E}">
        <p14:creationId xmlns:p14="http://schemas.microsoft.com/office/powerpoint/2010/main" val="165169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54465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/>
              <a:t>Бесплодие - заболевание, </a:t>
            </a:r>
            <a:r>
              <a:rPr lang="ru-RU" dirty="0" smtClean="0"/>
              <a:t>характеризующееся невозможностью достичь клинической </a:t>
            </a:r>
            <a:r>
              <a:rPr lang="ru-RU" dirty="0"/>
              <a:t>беременности после 12 месяцев регулярной половой жизни </a:t>
            </a:r>
            <a:r>
              <a:rPr lang="ru-RU" dirty="0" smtClean="0"/>
              <a:t>без</a:t>
            </a:r>
          </a:p>
          <a:p>
            <a:pPr marL="137160" indent="0">
              <a:buNone/>
            </a:pPr>
            <a:r>
              <a:rPr lang="ru-RU" dirty="0" smtClean="0"/>
              <a:t>контрацепции </a:t>
            </a:r>
            <a:r>
              <a:rPr lang="ru-RU" dirty="0"/>
              <a:t>вследствие нарушения способности субъекта к репродукции, либо</a:t>
            </a:r>
          </a:p>
          <a:p>
            <a:pPr marL="137160" indent="0">
              <a:buNone/>
            </a:pPr>
            <a:r>
              <a:rPr lang="ru-RU" dirty="0"/>
              <a:t>индивидуальной, либо совместно с его/ее партнером. Вмешательства по поводу</a:t>
            </a:r>
          </a:p>
          <a:p>
            <a:pPr marL="137160" indent="0">
              <a:buNone/>
            </a:pPr>
            <a:r>
              <a:rPr lang="ru-RU" dirty="0"/>
              <a:t>бесплодия могут быть начаты и ранее 1 года, основываясь на данных</a:t>
            </a:r>
          </a:p>
          <a:p>
            <a:pPr marL="137160" indent="0">
              <a:buNone/>
            </a:pPr>
            <a:r>
              <a:rPr lang="ru-RU" dirty="0"/>
              <a:t>медицинского, сексуального и репродуктивного анамнеза, возраста, данных</a:t>
            </a:r>
          </a:p>
          <a:p>
            <a:pPr marL="137160" indent="0">
              <a:buNone/>
            </a:pPr>
            <a:r>
              <a:rPr lang="ru-RU" dirty="0" err="1"/>
              <a:t>физикального</a:t>
            </a:r>
            <a:r>
              <a:rPr lang="ru-RU" dirty="0"/>
              <a:t> обследования и диагностических тестов.</a:t>
            </a:r>
          </a:p>
        </p:txBody>
      </p:sp>
    </p:spTree>
    <p:extLst>
      <p:ext uri="{BB962C8B-B14F-4D97-AF65-F5344CB8AC3E}">
        <p14:creationId xmlns:p14="http://schemas.microsoft.com/office/powerpoint/2010/main" val="194793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/>
              <a:t>Частота половых </a:t>
            </a:r>
            <a:r>
              <a:rPr lang="ru-RU" dirty="0" smtClean="0"/>
              <a:t>актов: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Вероятность зачатия максимальна при частоте половых актов 3 - 4 раза в неделю.</a:t>
            </a:r>
          </a:p>
          <a:p>
            <a:pPr marL="137160" indent="0">
              <a:buNone/>
            </a:pPr>
            <a:r>
              <a:rPr lang="ru-RU" dirty="0"/>
              <a:t>У мужчин с нормальным качеством спермы, ее концентрация и подвижность</a:t>
            </a:r>
          </a:p>
          <a:p>
            <a:pPr marL="137160" indent="0">
              <a:buNone/>
            </a:pPr>
            <a:r>
              <a:rPr lang="ru-RU" dirty="0"/>
              <a:t>остаются нормальными даже при ежедневной эякуляции [5]. Интервалы</a:t>
            </a:r>
          </a:p>
          <a:p>
            <a:pPr marL="137160" indent="0">
              <a:buNone/>
            </a:pPr>
            <a:r>
              <a:rPr lang="ru-RU" dirty="0"/>
              <a:t>воздержания более 5 дней могут отрицательно влиять на количество</a:t>
            </a:r>
          </a:p>
          <a:p>
            <a:pPr marL="137160" indent="0">
              <a:buNone/>
            </a:pPr>
            <a:r>
              <a:rPr lang="ru-RU" dirty="0"/>
              <a:t>сперматозоидов [6</a:t>
            </a:r>
            <a:r>
              <a:rPr lang="ru-RU" dirty="0" smtClean="0"/>
              <a:t>].</a:t>
            </a:r>
          </a:p>
          <a:p>
            <a:endParaRPr lang="ru-RU" dirty="0" smtClean="0"/>
          </a:p>
          <a:p>
            <a:r>
              <a:rPr lang="ru-RU" dirty="0" smtClean="0"/>
              <a:t>Комментарии</a:t>
            </a:r>
            <a:r>
              <a:rPr lang="ru-RU" dirty="0"/>
              <a:t>:</a:t>
            </a:r>
          </a:p>
          <a:p>
            <a:pPr marL="137160" indent="0">
              <a:buNone/>
            </a:pPr>
            <a:r>
              <a:rPr lang="ru-RU" dirty="0"/>
              <a:t>половые акты каждые 1 - 2 дня позволяют добиться самых высоких показателей</a:t>
            </a:r>
          </a:p>
          <a:p>
            <a:pPr marL="137160" indent="0">
              <a:buNone/>
            </a:pPr>
            <a:r>
              <a:rPr lang="ru-RU" dirty="0"/>
              <a:t>зачатия, однако менее частые половые акты (каждые 2 - 3 дня) дают почти</a:t>
            </a:r>
          </a:p>
          <a:p>
            <a:pPr marL="137160" indent="0">
              <a:buNone/>
            </a:pPr>
            <a:r>
              <a:rPr lang="ru-RU" dirty="0"/>
              <a:t>эквивалентные результаты;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нет </a:t>
            </a:r>
            <a:r>
              <a:rPr lang="ru-RU" dirty="0"/>
              <a:t>доказательств того, что положение тела во время полового акта и после </a:t>
            </a:r>
            <a:r>
              <a:rPr lang="ru-RU" dirty="0" smtClean="0"/>
              <a:t>него влияет </a:t>
            </a:r>
            <a:r>
              <a:rPr lang="ru-RU" dirty="0"/>
              <a:t>на вероятность зачатия.</a:t>
            </a:r>
          </a:p>
        </p:txBody>
      </p:sp>
    </p:spTree>
    <p:extLst>
      <p:ext uri="{BB962C8B-B14F-4D97-AF65-F5344CB8AC3E}">
        <p14:creationId xmlns:p14="http://schemas.microsoft.com/office/powerpoint/2010/main" val="89264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709160"/>
          </a:xfrm>
        </p:spPr>
        <p:txBody>
          <a:bodyPr/>
          <a:lstStyle/>
          <a:p>
            <a:r>
              <a:rPr lang="ru-RU" dirty="0"/>
              <a:t>Оптимальное время для </a:t>
            </a:r>
            <a:r>
              <a:rPr lang="ru-RU" dirty="0" smtClean="0"/>
              <a:t>зачатия:</a:t>
            </a:r>
          </a:p>
          <a:p>
            <a:pPr marL="137160" indent="0">
              <a:buNone/>
            </a:pPr>
            <a:r>
              <a:rPr lang="ru-RU" dirty="0"/>
              <a:t>Наиболее оптимальное время для зачатия </a:t>
            </a:r>
            <a:r>
              <a:rPr lang="ru-RU" dirty="0" smtClean="0"/>
              <a:t>– это день </a:t>
            </a:r>
            <a:r>
              <a:rPr lang="ru-RU" dirty="0"/>
              <a:t>овуляции и 2 - 3 дня до</a:t>
            </a:r>
          </a:p>
          <a:p>
            <a:pPr marL="137160" indent="0">
              <a:buNone/>
            </a:pPr>
            <a:r>
              <a:rPr lang="ru-RU" dirty="0"/>
              <a:t>овуляции. День овуляции можно определить по мочевому тесту, который основан</a:t>
            </a:r>
          </a:p>
          <a:p>
            <a:pPr marL="137160" indent="0">
              <a:buNone/>
            </a:pPr>
            <a:r>
              <a:rPr lang="ru-RU" dirty="0"/>
              <a:t>на определении пика </a:t>
            </a:r>
            <a:r>
              <a:rPr lang="ru-RU" dirty="0" err="1"/>
              <a:t>лютеинизирующего</a:t>
            </a:r>
            <a:r>
              <a:rPr lang="ru-RU" dirty="0"/>
              <a:t> гормона (ЛГ) и становится</a:t>
            </a:r>
          </a:p>
          <a:p>
            <a:pPr marL="137160" indent="0">
              <a:buNone/>
            </a:pPr>
            <a:r>
              <a:rPr lang="ru-RU" dirty="0"/>
              <a:t>положительным за 1 - 2 дня до овуляции .</a:t>
            </a:r>
          </a:p>
        </p:txBody>
      </p:sp>
    </p:spTree>
    <p:extLst>
      <p:ext uri="{BB962C8B-B14F-4D97-AF65-F5344CB8AC3E}">
        <p14:creationId xmlns:p14="http://schemas.microsoft.com/office/powerpoint/2010/main" val="370147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77553" cy="583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3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Комментарии:</a:t>
            </a:r>
          </a:p>
          <a:p>
            <a:pPr marL="137160" indent="0">
              <a:buNone/>
            </a:pPr>
            <a:r>
              <a:rPr lang="ru-RU" dirty="0"/>
              <a:t>оптимальное время зачатия соответствует 6-дневному интервалу, включая день</a:t>
            </a:r>
          </a:p>
          <a:p>
            <a:pPr marL="137160" indent="0">
              <a:buNone/>
            </a:pPr>
            <a:r>
              <a:rPr lang="ru-RU" dirty="0"/>
              <a:t>овуляции и коррелирует с объемом и характером цервикальной слизи;</a:t>
            </a:r>
          </a:p>
          <a:p>
            <a:pPr marL="137160" indent="0">
              <a:buNone/>
            </a:pPr>
            <a:r>
              <a:rPr lang="ru-RU" dirty="0"/>
              <a:t>определение оптимального интервала зачатия наиболее актуально для</a:t>
            </a:r>
          </a:p>
          <a:p>
            <a:pPr marL="137160" indent="0">
              <a:buNone/>
            </a:pPr>
            <a:r>
              <a:rPr lang="ru-RU" dirty="0"/>
              <a:t>супружеских пар с редкими половыми актами.</a:t>
            </a:r>
          </a:p>
          <a:p>
            <a:pPr marL="137160" indent="0">
              <a:buNone/>
            </a:pPr>
            <a:r>
              <a:rPr lang="ru-RU" dirty="0"/>
              <a:t>Интимные </a:t>
            </a:r>
            <a:r>
              <a:rPr lang="ru-RU" dirty="0" err="1"/>
              <a:t>лубриканты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Использование интимных </a:t>
            </a:r>
            <a:r>
              <a:rPr lang="ru-RU" dirty="0" err="1"/>
              <a:t>лубрикантов</a:t>
            </a:r>
            <a:r>
              <a:rPr lang="ru-RU" dirty="0"/>
              <a:t> на водной, масляной или силиконовой</a:t>
            </a:r>
          </a:p>
          <a:p>
            <a:pPr marL="137160" indent="0">
              <a:buNone/>
            </a:pPr>
            <a:r>
              <a:rPr lang="ru-RU" dirty="0"/>
              <a:t>основе ухудшают выживаемость сперматозоидов и снижают вероятность зачатия.</a:t>
            </a:r>
          </a:p>
          <a:p>
            <a:pPr marL="137160" indent="0">
              <a:buNone/>
            </a:pPr>
            <a:r>
              <a:rPr lang="ru-RU" dirty="0"/>
              <a:t>Использование интимных </a:t>
            </a:r>
            <a:r>
              <a:rPr lang="ru-RU" dirty="0" err="1"/>
              <a:t>лубрикантов</a:t>
            </a:r>
            <a:r>
              <a:rPr lang="ru-RU" dirty="0"/>
              <a:t> на основе </a:t>
            </a:r>
            <a:r>
              <a:rPr lang="ru-RU" dirty="0" err="1"/>
              <a:t>гидроксиэтилцеллюлозы</a:t>
            </a:r>
            <a:r>
              <a:rPr lang="ru-RU" dirty="0"/>
              <a:t> в</a:t>
            </a:r>
          </a:p>
          <a:p>
            <a:pPr marL="137160" indent="0">
              <a:buNone/>
            </a:pPr>
            <a:r>
              <a:rPr lang="ru-RU" dirty="0"/>
              <a:t>меньшей степени влияют на качество спермы</a:t>
            </a:r>
          </a:p>
        </p:txBody>
      </p:sp>
    </p:spTree>
    <p:extLst>
      <p:ext uri="{BB962C8B-B14F-4D97-AF65-F5344CB8AC3E}">
        <p14:creationId xmlns:p14="http://schemas.microsoft.com/office/powerpoint/2010/main" val="348994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 жизни и 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Здоровый образ жизни, правильное питание, индекс массы тела (ИМТ) от 19 до 30</a:t>
            </a:r>
          </a:p>
          <a:p>
            <a:r>
              <a:rPr lang="ru-RU" dirty="0"/>
              <a:t>кг/м2 </a:t>
            </a:r>
            <a:r>
              <a:rPr lang="ru-RU" dirty="0" err="1"/>
              <a:t>увеличают</a:t>
            </a:r>
            <a:r>
              <a:rPr lang="ru-RU" dirty="0"/>
              <a:t> вероятность зачатия.</a:t>
            </a:r>
          </a:p>
          <a:p>
            <a:r>
              <a:rPr lang="ru-RU" dirty="0"/>
              <a:t>Время до зачатия увеличивается в 2 раза при ИМТ " 35 кг/м2 и в 4 раза - при ИМТ "</a:t>
            </a:r>
          </a:p>
          <a:p>
            <a:r>
              <a:rPr lang="ru-RU" dirty="0"/>
              <a:t>18 кг/м2 [9].</a:t>
            </a:r>
          </a:p>
          <a:p>
            <a:r>
              <a:rPr lang="ru-RU" dirty="0"/>
              <a:t>Курение оказывает существенное влияние на возможность зачатия, увеличивая</a:t>
            </a:r>
          </a:p>
          <a:p>
            <a:r>
              <a:rPr lang="ru-RU" dirty="0"/>
              <a:t>шансы бесплодия в 1,6 раз (ОШ = 1,60 95% ДИ = 1,34 - 1,91) [10], [11].</a:t>
            </a:r>
          </a:p>
          <a:p>
            <a:r>
              <a:rPr lang="ru-RU" dirty="0"/>
              <a:t>Потребление алкоголя более 20 г этанола в день увеличивает риск бесплодия на</a:t>
            </a:r>
          </a:p>
          <a:p>
            <a:r>
              <a:rPr lang="ru-RU" dirty="0"/>
              <a:t>60% [12].</a:t>
            </a:r>
          </a:p>
          <a:p>
            <a:r>
              <a:rPr lang="ru-RU" dirty="0"/>
              <a:t>Данные об отрицательном влиянии курения и употребления алкоголя на параметры</a:t>
            </a:r>
          </a:p>
          <a:p>
            <a:r>
              <a:rPr lang="ru-RU" dirty="0"/>
              <a:t>спермы противоречивы [13]. Однако поскольку курение отрицательно сказывается</a:t>
            </a:r>
          </a:p>
          <a:p>
            <a:r>
              <a:rPr lang="ru-RU" dirty="0"/>
              <a:t>на общем здоровье и благополучии, рекомендуется, чтобы мужчины также</a:t>
            </a:r>
          </a:p>
          <a:p>
            <a:r>
              <a:rPr lang="ru-RU" dirty="0"/>
              <a:t>воздерживались от курения перед планированием зачатия [14].</a:t>
            </a:r>
          </a:p>
          <a:p>
            <a:r>
              <a:rPr lang="ru-RU" dirty="0"/>
              <a:t>Высокий уровень потребления кофеина (500 мг или более 5 чашек в день) снижает</a:t>
            </a:r>
          </a:p>
          <a:p>
            <a:r>
              <a:rPr lang="ru-RU" dirty="0"/>
              <a:t>шансы наступления беременности в 1,45 раз (ОШ = 1,45, 95% ДИ = 1,03 - 2,04). Во</a:t>
            </a:r>
          </a:p>
          <a:p>
            <a:r>
              <a:rPr lang="ru-RU" dirty="0"/>
              <a:t>время беременности потребление кофеина более 200 - 300 мг (2 - 3 чашки в день)</a:t>
            </a:r>
          </a:p>
          <a:p>
            <a:r>
              <a:rPr lang="ru-RU" dirty="0"/>
              <a:t>увеличивает риск самопроизвольных выкидышей, но не влияет на риск врожденных</a:t>
            </a:r>
          </a:p>
          <a:p>
            <a:r>
              <a:rPr lang="ru-RU" dirty="0"/>
              <a:t>аномалий плода [15].</a:t>
            </a:r>
          </a:p>
          <a:p>
            <a:r>
              <a:rPr lang="ru-RU" dirty="0"/>
              <a:t>Посещение сауны не снижает шансы зачатия у женщины и безопасно при</a:t>
            </a:r>
          </a:p>
          <a:p>
            <a:r>
              <a:rPr lang="ru-RU" dirty="0"/>
              <a:t>неосложненной беременности [16]. Мужчинам рекомендуется уменьшить тепловые</a:t>
            </a:r>
          </a:p>
          <a:p>
            <a:r>
              <a:rPr lang="ru-RU" dirty="0"/>
              <a:t>воздействия на яички [17].</a:t>
            </a:r>
          </a:p>
        </p:txBody>
      </p:sp>
    </p:spTree>
    <p:extLst>
      <p:ext uri="{BB962C8B-B14F-4D97-AF65-F5344CB8AC3E}">
        <p14:creationId xmlns:p14="http://schemas.microsoft.com/office/powerpoint/2010/main" val="356416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Женск</a:t>
            </a:r>
            <a:r>
              <a:rPr lang="ru-RU" dirty="0"/>
              <a:t> </a:t>
            </a:r>
            <a:r>
              <a:rPr lang="ru-RU" dirty="0" err="1"/>
              <a:t>ое</a:t>
            </a:r>
            <a:r>
              <a:rPr lang="ru-RU" dirty="0"/>
              <a:t> бесплодие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/>
              <a:t>В соответствии с рекомендациями ВОЗ и требованиями Министерства</a:t>
            </a:r>
          </a:p>
          <a:p>
            <a:pPr marL="137160" indent="0">
              <a:buNone/>
            </a:pPr>
            <a:r>
              <a:rPr lang="ru-RU" dirty="0"/>
              <a:t>здравоохранения РФ, МКБ-10 является единственным нормативным документом</a:t>
            </a:r>
          </a:p>
          <a:p>
            <a:pPr marL="137160" indent="0">
              <a:buNone/>
            </a:pPr>
            <a:r>
              <a:rPr lang="ru-RU" dirty="0"/>
              <a:t>формулировки и учета диагнозов в системе здравоохранения на территории</a:t>
            </a:r>
          </a:p>
          <a:p>
            <a:pPr marL="137160" indent="0">
              <a:buNone/>
            </a:pPr>
            <a:r>
              <a:rPr lang="ru-RU" dirty="0"/>
              <a:t>страны.</a:t>
            </a:r>
          </a:p>
          <a:p>
            <a:r>
              <a:rPr lang="ru-RU" dirty="0"/>
              <a:t>N97. Женское бесплодие (включены: неспособность забеременеть, стерильность</a:t>
            </a:r>
          </a:p>
          <a:p>
            <a:pPr marL="137160" indent="0">
              <a:buNone/>
            </a:pPr>
            <a:r>
              <a:rPr lang="ru-RU" dirty="0"/>
              <a:t>женская); (исключены: относительное бесплодие).</a:t>
            </a:r>
          </a:p>
          <a:p>
            <a:r>
              <a:rPr lang="ru-RU" dirty="0"/>
              <a:t>N97.0. Женское бесплодие, связанное с отсутствием овуляции.</a:t>
            </a:r>
          </a:p>
          <a:p>
            <a:r>
              <a:rPr lang="ru-RU" dirty="0"/>
              <a:t>N97.1. Женское бесплодие трубного происхождения (связанное с врожденной</a:t>
            </a:r>
          </a:p>
          <a:p>
            <a:pPr marL="137160" indent="0">
              <a:buNone/>
            </a:pPr>
            <a:r>
              <a:rPr lang="ru-RU" dirty="0"/>
              <a:t>аномалией маточных труб или трубной непроходимостью).</a:t>
            </a:r>
          </a:p>
          <a:p>
            <a:r>
              <a:rPr lang="ru-RU" dirty="0"/>
              <a:t>N97.2. Женское бесплодие маточного происхождения (связанное с врожденной</a:t>
            </a:r>
          </a:p>
          <a:p>
            <a:pPr marL="137160" indent="0">
              <a:buNone/>
            </a:pPr>
            <a:r>
              <a:rPr lang="ru-RU" dirty="0"/>
              <a:t>аномалией матки, дефектами имплантации яйцеклетки).</a:t>
            </a:r>
          </a:p>
          <a:p>
            <a:r>
              <a:rPr lang="ru-RU" dirty="0"/>
              <a:t>N97.3. Женское бесплодие цервикального происхождения.</a:t>
            </a:r>
          </a:p>
          <a:p>
            <a:r>
              <a:rPr lang="ru-RU" dirty="0"/>
              <a:t>N97.4. Женское бесплодие, связанное с мужскими факторами.</a:t>
            </a:r>
          </a:p>
          <a:p>
            <a:r>
              <a:rPr lang="ru-RU" dirty="0"/>
              <a:t>N97.8. Другие формы женского бесплодия.</a:t>
            </a:r>
          </a:p>
          <a:p>
            <a:r>
              <a:rPr lang="ru-RU" dirty="0"/>
              <a:t>N97.9 Женское бесплодие неуточненное.</a:t>
            </a:r>
          </a:p>
          <a:p>
            <a:r>
              <a:rPr lang="ru-RU" dirty="0"/>
              <a:t>Мужское бесплодие закодировано единственным шифром N46 </a:t>
            </a:r>
            <a:r>
              <a:rPr lang="ru-RU" dirty="0" smtClean="0"/>
              <a:t>– Мужское бесплодие </a:t>
            </a:r>
            <a:r>
              <a:rPr lang="ru-RU" dirty="0"/>
              <a:t>(азооспермия, </a:t>
            </a:r>
            <a:r>
              <a:rPr lang="ru-RU" dirty="0" err="1"/>
              <a:t>олигозооспермия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926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2.1. Диагностик а</a:t>
            </a:r>
            <a:br>
              <a:rPr lang="ru-RU" dirty="0"/>
            </a:br>
            <a:r>
              <a:rPr lang="ru-RU" dirty="0"/>
              <a:t>2.1.1. Обследование женщины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Оценка жалоб и анамнеза включает данные о:</a:t>
            </a:r>
          </a:p>
          <a:p>
            <a:r>
              <a:rPr lang="ru-RU" dirty="0"/>
              <a:t>- длительности бесплодия;</a:t>
            </a:r>
          </a:p>
          <a:p>
            <a:r>
              <a:rPr lang="ru-RU" dirty="0"/>
              <a:t>- общем самочувствии женщины (головные боли, слабость, раздражительность,</a:t>
            </a:r>
          </a:p>
          <a:p>
            <a:r>
              <a:rPr lang="ru-RU" dirty="0"/>
              <a:t>нарушения сна);</a:t>
            </a:r>
          </a:p>
          <a:p>
            <a:r>
              <a:rPr lang="ru-RU" dirty="0"/>
              <a:t>- наличии болей (их локализации, характера, зависимости от фазы менструального</a:t>
            </a:r>
          </a:p>
          <a:p>
            <a:r>
              <a:rPr lang="ru-RU" dirty="0"/>
              <a:t>цикла);</a:t>
            </a:r>
          </a:p>
          <a:p>
            <a:r>
              <a:rPr lang="ru-RU" dirty="0"/>
              <a:t>- семейном анамнезе;</a:t>
            </a:r>
          </a:p>
          <a:p>
            <a:r>
              <a:rPr lang="ru-RU" dirty="0"/>
              <a:t>- перенесенных соматических и гинекологических заболеваниях;</a:t>
            </a:r>
          </a:p>
          <a:p>
            <a:r>
              <a:rPr lang="ru-RU" dirty="0"/>
              <a:t>- перенесенных инфекциях, передаваемых половым путем (ИППП), и хронических</a:t>
            </a:r>
          </a:p>
          <a:p>
            <a:r>
              <a:rPr lang="ru-RU" dirty="0"/>
              <a:t>воспалительных заболеваниях органов малого таза (ВЗОМТ);</a:t>
            </a:r>
          </a:p>
          <a:p>
            <a:r>
              <a:rPr lang="ru-RU" dirty="0"/>
              <a:t>- наличии аллергических реакций;</a:t>
            </a:r>
          </a:p>
          <a:p>
            <a:r>
              <a:rPr lang="ru-RU" dirty="0"/>
              <a:t>- вредных привычках (курении, потреблении алкоголя, психотропных препаратов,</a:t>
            </a:r>
          </a:p>
          <a:p>
            <a:r>
              <a:rPr lang="ru-RU" dirty="0"/>
              <a:t>наркотиков);</a:t>
            </a:r>
          </a:p>
          <a:p>
            <a:r>
              <a:rPr lang="ru-RU" dirty="0"/>
              <a:t>- воздействии вредных экологических факторов, в том числе профессиональных</a:t>
            </a:r>
          </a:p>
          <a:p>
            <a:r>
              <a:rPr lang="ru-RU" dirty="0"/>
              <a:t>вредностей;</a:t>
            </a:r>
          </a:p>
          <a:p>
            <a:r>
              <a:rPr lang="ru-RU" dirty="0"/>
              <a:t>- результатах предшествующего лечения, в том, числе хирургического, а также</a:t>
            </a:r>
          </a:p>
          <a:p>
            <a:r>
              <a:rPr lang="ru-RU" dirty="0"/>
              <a:t>показаниях к их проведению;</a:t>
            </a:r>
          </a:p>
          <a:p>
            <a:r>
              <a:rPr lang="ru-RU" dirty="0"/>
              <a:t>- менструальном цикле: возрасте </a:t>
            </a:r>
            <a:r>
              <a:rPr lang="ru-RU" dirty="0" err="1"/>
              <a:t>менархе</a:t>
            </a:r>
            <a:r>
              <a:rPr lang="ru-RU" dirty="0"/>
              <a:t>, регулярности, продолжительности,</a:t>
            </a:r>
          </a:p>
          <a:p>
            <a:r>
              <a:rPr lang="ru-RU" dirty="0"/>
              <a:t>болезненности менструаций;</a:t>
            </a:r>
          </a:p>
          <a:p>
            <a:r>
              <a:rPr lang="ru-RU" dirty="0"/>
              <a:t>- предыдущих методах контрацепции;</a:t>
            </a:r>
          </a:p>
          <a:p>
            <a:r>
              <a:rPr lang="ru-RU" dirty="0"/>
              <a:t>- половой жизни: в каком возрасте началась, какой брак по счету, его</a:t>
            </a:r>
          </a:p>
          <a:p>
            <a:r>
              <a:rPr lang="ru-RU" dirty="0"/>
              <a:t>продолжительность, особенности сексуальной жизни (либидо, оргазм, частота</a:t>
            </a:r>
          </a:p>
          <a:p>
            <a:r>
              <a:rPr lang="ru-RU" dirty="0"/>
              <a:t>половых контактов, </a:t>
            </a:r>
            <a:r>
              <a:rPr lang="ru-RU" dirty="0" smtClean="0"/>
              <a:t>болезненность </a:t>
            </a:r>
            <a:r>
              <a:rPr lang="ru-RU" dirty="0"/>
              <a:t>полового акта - </a:t>
            </a:r>
            <a:r>
              <a:rPr lang="ru-RU" dirty="0" err="1"/>
              <a:t>диспареуния</a:t>
            </a:r>
            <a:r>
              <a:rPr lang="ru-RU" dirty="0"/>
              <a:t>), количестве</a:t>
            </a:r>
          </a:p>
          <a:p>
            <a:r>
              <a:rPr lang="ru-RU" dirty="0"/>
              <a:t>половых партнеров;</a:t>
            </a:r>
          </a:p>
        </p:txBody>
      </p:sp>
    </p:spTree>
    <p:extLst>
      <p:ext uri="{BB962C8B-B14F-4D97-AF65-F5344CB8AC3E}">
        <p14:creationId xmlns:p14="http://schemas.microsoft.com/office/powerpoint/2010/main" val="277133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408712"/>
          </a:xfrm>
        </p:spPr>
        <p:txBody>
          <a:bodyPr>
            <a:normAutofit/>
          </a:bodyPr>
          <a:lstStyle/>
          <a:p>
            <a:r>
              <a:rPr lang="ru-RU" dirty="0"/>
              <a:t>- детородной функции: количестве предыдущих беременностей, их течения,</a:t>
            </a:r>
          </a:p>
          <a:p>
            <a:r>
              <a:rPr lang="ru-RU" dirty="0"/>
              <a:t>исхода, осложнениях в родах и в послеродовом периоде;</a:t>
            </a:r>
          </a:p>
          <a:p>
            <a:r>
              <a:rPr lang="ru-RU" dirty="0"/>
              <a:t>- характере питания;</a:t>
            </a:r>
          </a:p>
          <a:p>
            <a:r>
              <a:rPr lang="ru-RU" dirty="0"/>
              <a:t>- приеме лекарственных средств</a:t>
            </a:r>
            <a:r>
              <a:rPr lang="ru-RU" dirty="0" smtClean="0"/>
              <a:t>.</a:t>
            </a:r>
          </a:p>
          <a:p>
            <a:r>
              <a:rPr lang="ru-RU" dirty="0"/>
              <a:t>- детородной функции: количестве предыдущих беременностей, их течения,</a:t>
            </a:r>
          </a:p>
          <a:p>
            <a:r>
              <a:rPr lang="ru-RU" dirty="0"/>
              <a:t>исхода, осложнениях в родах и в послеродовом периоде;</a:t>
            </a:r>
          </a:p>
          <a:p>
            <a:r>
              <a:rPr lang="ru-RU" dirty="0"/>
              <a:t>- характере питания;</a:t>
            </a:r>
          </a:p>
          <a:p>
            <a:r>
              <a:rPr lang="ru-RU" dirty="0"/>
              <a:t>- приеме лекарственных средств.</a:t>
            </a:r>
          </a:p>
          <a:p>
            <a:pPr marL="137160" indent="0">
              <a:buNone/>
            </a:pPr>
            <a:r>
              <a:rPr lang="ru-RU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527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Общий осмотр включает определение: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dirty="0"/>
              <a:t>- типа телосложения (</a:t>
            </a:r>
            <a:r>
              <a:rPr lang="ru-RU" dirty="0" err="1"/>
              <a:t>нормостенический</a:t>
            </a:r>
            <a:r>
              <a:rPr lang="ru-RU" dirty="0"/>
              <a:t>, астенический, </a:t>
            </a:r>
            <a:r>
              <a:rPr lang="ru-RU" dirty="0" err="1"/>
              <a:t>гиперстенический</a:t>
            </a:r>
            <a:r>
              <a:rPr lang="ru-RU" dirty="0"/>
              <a:t>);</a:t>
            </a:r>
          </a:p>
          <a:p>
            <a:pPr marL="137160" indent="0">
              <a:buNone/>
            </a:pPr>
            <a:r>
              <a:rPr lang="ru-RU" dirty="0"/>
              <a:t>- типа распределения подкожной жировой клетчатки: верхний тип - отложение жира</a:t>
            </a:r>
          </a:p>
          <a:p>
            <a:pPr marL="137160" indent="0">
              <a:buNone/>
            </a:pPr>
            <a:r>
              <a:rPr lang="ru-RU" dirty="0"/>
              <a:t>на плечах, грудной клетке, животе (мужской или </a:t>
            </a:r>
            <a:r>
              <a:rPr lang="ru-RU" dirty="0" err="1"/>
              <a:t>андроидный</a:t>
            </a:r>
            <a:r>
              <a:rPr lang="ru-RU" dirty="0"/>
              <a:t>); нижний тип -отложение жира на бедрах, ягодицах (женский или </a:t>
            </a:r>
            <a:r>
              <a:rPr lang="ru-RU" dirty="0" err="1"/>
              <a:t>гиноидный</a:t>
            </a:r>
            <a:r>
              <a:rPr lang="ru-RU" dirty="0"/>
              <a:t>);</a:t>
            </a:r>
          </a:p>
          <a:p>
            <a:pPr marL="137160" indent="0">
              <a:buNone/>
            </a:pPr>
            <a:r>
              <a:rPr lang="ru-RU" dirty="0"/>
              <a:t>- состояния кожных покровов и видимых слизистых (</a:t>
            </a:r>
            <a:r>
              <a:rPr lang="ru-RU" dirty="0" err="1"/>
              <a:t>акне</a:t>
            </a:r>
            <a:r>
              <a:rPr lang="ru-RU" dirty="0"/>
              <a:t>, себорея, полосы</a:t>
            </a:r>
          </a:p>
          <a:p>
            <a:pPr marL="137160" indent="0">
              <a:buNone/>
            </a:pPr>
            <a:r>
              <a:rPr lang="ru-RU" dirty="0"/>
              <a:t>растяжения (</a:t>
            </a:r>
            <a:r>
              <a:rPr lang="ru-RU" dirty="0" err="1"/>
              <a:t>стрии</a:t>
            </a:r>
            <a:r>
              <a:rPr lang="ru-RU" dirty="0"/>
              <a:t>), наличие гиперпигментаций трущихся поверхностей</a:t>
            </a:r>
          </a:p>
          <a:p>
            <a:pPr marL="137160" indent="0">
              <a:buNone/>
            </a:pPr>
            <a:r>
              <a:rPr lang="ru-RU" dirty="0"/>
              <a:t>(негроидный </a:t>
            </a:r>
            <a:r>
              <a:rPr lang="ru-RU" dirty="0" err="1"/>
              <a:t>акантоз</a:t>
            </a:r>
            <a:r>
              <a:rPr lang="ru-RU" dirty="0"/>
              <a:t>);</a:t>
            </a:r>
          </a:p>
          <a:p>
            <a:pPr marL="137160" indent="0">
              <a:buNone/>
            </a:pPr>
            <a:r>
              <a:rPr lang="ru-RU" dirty="0"/>
              <a:t>- индекса массы тела (ИМТ), который рассчитывается по формуле: [масса тела (кг)</a:t>
            </a:r>
          </a:p>
          <a:p>
            <a:pPr marL="137160" indent="0">
              <a:buNone/>
            </a:pPr>
            <a:r>
              <a:rPr lang="ru-RU" dirty="0"/>
              <a:t>/ рост (м)2];</a:t>
            </a:r>
          </a:p>
          <a:p>
            <a:pPr marL="137160" indent="0">
              <a:buNone/>
            </a:pPr>
            <a:r>
              <a:rPr lang="ru-RU" dirty="0"/>
              <a:t>- степени и типа </a:t>
            </a:r>
            <a:r>
              <a:rPr lang="ru-RU" dirty="0" err="1"/>
              <a:t>оволосения</a:t>
            </a:r>
            <a:r>
              <a:rPr lang="ru-RU" dirty="0"/>
              <a:t>;</a:t>
            </a:r>
          </a:p>
          <a:p>
            <a:pPr marL="137160" indent="0">
              <a:buNone/>
            </a:pPr>
            <a:r>
              <a:rPr lang="ru-RU" dirty="0"/>
              <a:t>- степени развития и состояния молочных желез путем осмотра и пальпации для</a:t>
            </a:r>
          </a:p>
          <a:p>
            <a:pPr marL="137160" indent="0">
              <a:buNone/>
            </a:pPr>
            <a:r>
              <a:rPr lang="ru-RU" dirty="0"/>
              <a:t>определения узловых образований и наличия </a:t>
            </a:r>
            <a:r>
              <a:rPr lang="ru-RU" dirty="0" err="1"/>
              <a:t>галактореи</a:t>
            </a:r>
            <a:r>
              <a:rPr lang="ru-RU" dirty="0"/>
              <a:t> [22].</a:t>
            </a:r>
          </a:p>
          <a:p>
            <a:pPr marL="137160" indent="0">
              <a:buNone/>
            </a:pPr>
            <a:r>
              <a:rPr lang="ru-RU" dirty="0"/>
              <a:t>Гинекологический осмотр (</a:t>
            </a:r>
            <a:r>
              <a:rPr lang="ru-RU" dirty="0" err="1"/>
              <a:t>бимануальное</a:t>
            </a:r>
            <a:r>
              <a:rPr lang="ru-RU" dirty="0"/>
              <a:t> влагалищное исследование и</a:t>
            </a:r>
          </a:p>
          <a:p>
            <a:pPr marL="137160" indent="0">
              <a:buNone/>
            </a:pPr>
            <a:r>
              <a:rPr lang="ru-RU" dirty="0"/>
              <a:t>исследование с помощью влагалищных зеркал) включает определение:</a:t>
            </a:r>
          </a:p>
          <a:p>
            <a:pPr marL="137160" indent="0">
              <a:buNone/>
            </a:pPr>
            <a:r>
              <a:rPr lang="ru-RU" dirty="0"/>
              <a:t>- особенностей развития наружных половых органов;</a:t>
            </a:r>
          </a:p>
          <a:p>
            <a:pPr marL="137160" indent="0">
              <a:buNone/>
            </a:pPr>
            <a:r>
              <a:rPr lang="ru-RU" dirty="0"/>
              <a:t>- состояния влагалища (болезненности сводов, характера и количества</a:t>
            </a:r>
          </a:p>
          <a:p>
            <a:pPr marL="137160" indent="0">
              <a:buNone/>
            </a:pPr>
            <a:r>
              <a:rPr lang="ru-RU" dirty="0"/>
              <a:t>влагалищных выделений);</a:t>
            </a:r>
          </a:p>
          <a:p>
            <a:pPr marL="137160" indent="0">
              <a:buNone/>
            </a:pPr>
            <a:r>
              <a:rPr lang="ru-RU" dirty="0"/>
              <a:t>- состояния шейки матки (цвета, характера слизистой, наличия рубцовых</a:t>
            </a:r>
          </a:p>
          <a:p>
            <a:pPr marL="137160" indent="0">
              <a:buNone/>
            </a:pPr>
            <a:r>
              <a:rPr lang="ru-RU" dirty="0"/>
              <a:t>изменений, определение цервикального числа);</a:t>
            </a:r>
          </a:p>
          <a:p>
            <a:pPr marL="137160" indent="0">
              <a:buNone/>
            </a:pPr>
            <a:r>
              <a:rPr lang="ru-RU" dirty="0"/>
              <a:t>- размера и формы матки, ее подвижности, плотности, гладкости, болезненности;</a:t>
            </a:r>
          </a:p>
          <a:p>
            <a:pPr marL="137160" indent="0">
              <a:buNone/>
            </a:pPr>
            <a:r>
              <a:rPr lang="ru-RU" dirty="0"/>
              <a:t>-состояния придатков матки (размеров яичников, наличия </a:t>
            </a:r>
            <a:r>
              <a:rPr lang="ru-RU" dirty="0" err="1"/>
              <a:t>тубоовариальных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образований, подвижности, болезненности придатков матки, наличия спаек);</a:t>
            </a:r>
          </a:p>
          <a:p>
            <a:pPr marL="137160" indent="0">
              <a:buNone/>
            </a:pPr>
            <a:r>
              <a:rPr lang="ru-RU" dirty="0"/>
              <a:t>- состояния крестцово-маточных связок, их уплотнения и болезненности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87953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Лабораторная </a:t>
            </a:r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Инфекционный скрининг включает:</a:t>
            </a:r>
          </a:p>
          <a:p>
            <a:r>
              <a:rPr lang="ru-RU" dirty="0"/>
              <a:t>- Микроскопическое исследование мазка из цервикального канала и </a:t>
            </a:r>
            <a:r>
              <a:rPr lang="ru-RU" dirty="0" smtClean="0"/>
              <a:t>влагалища(срок </a:t>
            </a:r>
            <a:r>
              <a:rPr lang="ru-RU" dirty="0"/>
              <a:t>годности исследования - 1 месяц).</a:t>
            </a:r>
          </a:p>
          <a:p>
            <a:r>
              <a:rPr lang="ru-RU" dirty="0"/>
              <a:t>- Молекулярно-биологическое исследование соскоба из цервикального канала </a:t>
            </a:r>
            <a:r>
              <a:rPr lang="ru-RU" dirty="0" smtClean="0"/>
              <a:t>на выявление </a:t>
            </a:r>
            <a:r>
              <a:rPr lang="ru-RU" dirty="0"/>
              <a:t>генетического материала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gonorrhoeae</a:t>
            </a:r>
            <a:r>
              <a:rPr lang="ru-RU" dirty="0"/>
              <a:t>, </a:t>
            </a:r>
            <a:r>
              <a:rPr lang="ru-RU" dirty="0" err="1"/>
              <a:t>Chlamydia</a:t>
            </a:r>
            <a:r>
              <a:rPr lang="ru-RU" dirty="0"/>
              <a:t> </a:t>
            </a:r>
            <a:r>
              <a:rPr lang="ru-RU" dirty="0" err="1" smtClean="0"/>
              <a:t>trachomatis,Ureaplasma</a:t>
            </a:r>
            <a:r>
              <a:rPr lang="ru-RU" dirty="0" smtClean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Mycoplasma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, </a:t>
            </a:r>
            <a:r>
              <a:rPr lang="ru-RU" dirty="0" err="1"/>
              <a:t>Mycoplasma</a:t>
            </a:r>
            <a:r>
              <a:rPr lang="ru-RU" dirty="0"/>
              <a:t> </a:t>
            </a:r>
            <a:r>
              <a:rPr lang="ru-RU" dirty="0" err="1"/>
              <a:t>genitalium</a:t>
            </a:r>
            <a:r>
              <a:rPr lang="ru-RU" dirty="0"/>
              <a:t>, </a:t>
            </a:r>
            <a:r>
              <a:rPr lang="ru-RU" dirty="0" err="1"/>
              <a:t>Trichomonas</a:t>
            </a:r>
            <a:r>
              <a:rPr lang="ru-RU" dirty="0"/>
              <a:t> </a:t>
            </a:r>
            <a:r>
              <a:rPr lang="ru-RU" dirty="0" err="1" smtClean="0"/>
              <a:t>vaginalis</a:t>
            </a:r>
            <a:r>
              <a:rPr lang="ru-RU" dirty="0" smtClean="0"/>
              <a:t> (срок </a:t>
            </a:r>
            <a:r>
              <a:rPr lang="ru-RU" dirty="0"/>
              <a:t>годности исследования - 1 год).</a:t>
            </a:r>
          </a:p>
        </p:txBody>
      </p:sp>
    </p:spTree>
    <p:extLst>
      <p:ext uri="{BB962C8B-B14F-4D97-AF65-F5344CB8AC3E}">
        <p14:creationId xmlns:p14="http://schemas.microsoft.com/office/powerpoint/2010/main" val="69852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70916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137160" indent="0">
              <a:buNone/>
            </a:pPr>
            <a:r>
              <a:rPr lang="ru-RU" b="1" dirty="0" smtClean="0"/>
              <a:t>                            Термины </a:t>
            </a:r>
            <a:r>
              <a:rPr lang="ru-RU" b="1" dirty="0"/>
              <a:t>и определения</a:t>
            </a:r>
            <a:endParaRPr lang="ru-RU" dirty="0"/>
          </a:p>
          <a:p>
            <a:r>
              <a:rPr lang="ru-RU" dirty="0" smtClean="0"/>
              <a:t>Вспомогательные </a:t>
            </a:r>
            <a:r>
              <a:rPr lang="ru-RU" dirty="0"/>
              <a:t>репродуктивные технологии (ВРТ) - все манипуляции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с</a:t>
            </a:r>
          </a:p>
          <a:p>
            <a:pPr marL="137160" indent="0">
              <a:buNone/>
            </a:pPr>
            <a:r>
              <a:rPr lang="ru-RU" dirty="0"/>
              <a:t>ооцитами, сперматозоидами или эмбрионами человека с целью репродукции. Эти</a:t>
            </a:r>
          </a:p>
          <a:p>
            <a:pPr marL="137160" indent="0">
              <a:buNone/>
            </a:pPr>
            <a:r>
              <a:rPr lang="ru-RU" dirty="0"/>
              <a:t>вмешательства включают в себя: ЭКО, ПЭ, ИКСИ, биопсию эмбриона, ПГТ,</a:t>
            </a:r>
          </a:p>
          <a:p>
            <a:pPr marL="137160" indent="0">
              <a:buNone/>
            </a:pPr>
            <a:r>
              <a:rPr lang="ru-RU" dirty="0"/>
              <a:t>вспомогательный </a:t>
            </a:r>
            <a:r>
              <a:rPr lang="ru-RU" dirty="0" err="1"/>
              <a:t>хетчинг</a:t>
            </a:r>
            <a:r>
              <a:rPr lang="ru-RU" dirty="0"/>
              <a:t>, </a:t>
            </a:r>
            <a:r>
              <a:rPr lang="ru-RU" dirty="0" err="1"/>
              <a:t>криоконсервацию</a:t>
            </a:r>
            <a:r>
              <a:rPr lang="ru-RU" dirty="0"/>
              <a:t> гамет и эмбрионов, донорство спермы,</a:t>
            </a:r>
          </a:p>
          <a:p>
            <a:pPr marL="137160" indent="0">
              <a:buNone/>
            </a:pPr>
            <a:r>
              <a:rPr lang="ru-RU" dirty="0"/>
              <a:t>ооцитов и эмбрионов, циклы с переносом эмбрионов женщине, вынашивающей</a:t>
            </a:r>
          </a:p>
          <a:p>
            <a:pPr marL="137160" indent="0">
              <a:buNone/>
            </a:pPr>
            <a:r>
              <a:rPr lang="ru-RU" dirty="0"/>
              <a:t>беременность.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47" y="4149080"/>
            <a:ext cx="3408509" cy="25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48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</a:t>
            </a:r>
            <a:r>
              <a:rPr lang="ru-RU" dirty="0"/>
              <a:t>овуляции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184616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/>
              <a:t>Оценка овуляторной функции может быть определена одним их ниже </a:t>
            </a:r>
            <a:r>
              <a:rPr lang="ru-RU" dirty="0" err="1" smtClean="0"/>
              <a:t>указаннных</a:t>
            </a:r>
            <a:r>
              <a:rPr lang="ru-RU" dirty="0" smtClean="0"/>
              <a:t> методов</a:t>
            </a:r>
            <a:r>
              <a:rPr lang="ru-RU" dirty="0"/>
              <a:t>.</a:t>
            </a:r>
          </a:p>
          <a:p>
            <a:r>
              <a:rPr lang="ru-RU" dirty="0"/>
              <a:t>- Определение уровня прогестерона в крови (за 7 дней до менструации) (</a:t>
            </a:r>
            <a:r>
              <a:rPr lang="ru-RU" dirty="0" smtClean="0"/>
              <a:t>срок годности </a:t>
            </a:r>
            <a:r>
              <a:rPr lang="ru-RU" dirty="0"/>
              <a:t>исследования - 1 год).</a:t>
            </a:r>
          </a:p>
          <a:p>
            <a:pPr marL="137160" indent="0">
              <a:buNone/>
            </a:pPr>
            <a:r>
              <a:rPr lang="ru-RU" dirty="0"/>
              <a:t>Комментарий:</a:t>
            </a:r>
          </a:p>
          <a:p>
            <a:r>
              <a:rPr lang="ru-RU" dirty="0"/>
              <a:t>уровень прогестерона " 10 </a:t>
            </a:r>
            <a:r>
              <a:rPr lang="ru-RU" dirty="0" err="1"/>
              <a:t>нг</a:t>
            </a:r>
            <a:r>
              <a:rPr lang="ru-RU" dirty="0"/>
              <a:t>/мл может подтверждать факт </a:t>
            </a:r>
            <a:r>
              <a:rPr lang="ru-RU" dirty="0" smtClean="0"/>
              <a:t>произошедшей овуляции</a:t>
            </a:r>
            <a:r>
              <a:rPr lang="ru-RU" dirty="0"/>
              <a:t>, хотя и не является достоверным признаком, поскольку </a:t>
            </a:r>
            <a:r>
              <a:rPr lang="ru-RU" dirty="0" smtClean="0"/>
              <a:t>секреция прогестерона </a:t>
            </a:r>
            <a:r>
              <a:rPr lang="ru-RU" dirty="0"/>
              <a:t>имеет циклический характер и может изменяться до 7 раз </a:t>
            </a:r>
            <a:r>
              <a:rPr lang="ru-RU" dirty="0" smtClean="0"/>
              <a:t>с интервалом </a:t>
            </a:r>
            <a:r>
              <a:rPr lang="ru-RU" dirty="0"/>
              <a:t>в 7 часов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Проведение мочевого теста на овуляцию.</a:t>
            </a:r>
          </a:p>
          <a:p>
            <a:pPr marL="137160" indent="0">
              <a:buNone/>
            </a:pPr>
            <a:r>
              <a:rPr lang="ru-RU" dirty="0"/>
              <a:t>Комментарии:</a:t>
            </a:r>
          </a:p>
          <a:p>
            <a:r>
              <a:rPr lang="ru-RU" dirty="0"/>
              <a:t>коммерческие мочевые наборы идентифицируют пик ЛГ за 1 - 2 дня до овуляции </a:t>
            </a:r>
            <a:r>
              <a:rPr lang="ru-RU" dirty="0" smtClean="0"/>
              <a:t>и помогают </a:t>
            </a:r>
            <a:r>
              <a:rPr lang="ru-RU" dirty="0"/>
              <a:t>определить период времени с максимальной вероятностью </a:t>
            </a:r>
            <a:r>
              <a:rPr lang="ru-RU" dirty="0" err="1" smtClean="0"/>
              <a:t>зачатия,соответствующий</a:t>
            </a:r>
            <a:r>
              <a:rPr lang="ru-RU" dirty="0" smtClean="0"/>
              <a:t> </a:t>
            </a:r>
            <a:r>
              <a:rPr lang="ru-RU" dirty="0"/>
              <a:t>дню положительного теста и последующим двум </a:t>
            </a:r>
            <a:r>
              <a:rPr lang="ru-RU" dirty="0" err="1" smtClean="0"/>
              <a:t>дням;результаты</a:t>
            </a:r>
            <a:r>
              <a:rPr lang="ru-RU" dirty="0" smtClean="0"/>
              <a:t> </a:t>
            </a:r>
            <a:r>
              <a:rPr lang="ru-RU" dirty="0"/>
              <a:t>теста коррелируют с пиком ЛГ в сыворотке </a:t>
            </a:r>
            <a:r>
              <a:rPr lang="ru-RU" dirty="0" smtClean="0"/>
              <a:t>крови; точность </a:t>
            </a:r>
            <a:r>
              <a:rPr lang="ru-RU" dirty="0"/>
              <a:t>результатов может различаться между различными </a:t>
            </a:r>
            <a:r>
              <a:rPr lang="ru-RU" dirty="0" smtClean="0"/>
              <a:t>коммерческими тестами </a:t>
            </a:r>
            <a:r>
              <a:rPr lang="ru-RU" dirty="0"/>
              <a:t>с получением ложноположительных и ложноотрицательных результатов</a:t>
            </a:r>
          </a:p>
          <a:p>
            <a:r>
              <a:rPr lang="ru-RU" dirty="0" smtClean="0"/>
              <a:t>- </a:t>
            </a:r>
            <a:r>
              <a:rPr lang="ru-RU" dirty="0"/>
              <a:t>Ультразвуковой мониторинг овуляции, который позволяет оценить рост </a:t>
            </a:r>
            <a:r>
              <a:rPr lang="ru-RU" dirty="0" smtClean="0"/>
              <a:t>и созревание </a:t>
            </a:r>
            <a:r>
              <a:rPr lang="ru-RU" dirty="0"/>
              <a:t>фолликулов, произошедшую овуляцию, формирование желтого тела</a:t>
            </a:r>
          </a:p>
          <a:p>
            <a:pPr marL="137160" indent="0">
              <a:buNone/>
            </a:pPr>
            <a:r>
              <a:rPr lang="ru-RU" dirty="0" err="1" smtClean="0"/>
              <a:t>Комментарий:этот</a:t>
            </a:r>
            <a:r>
              <a:rPr lang="ru-RU" dirty="0" smtClean="0"/>
              <a:t> </a:t>
            </a:r>
            <a:r>
              <a:rPr lang="ru-RU" dirty="0"/>
              <a:t>подход может быть рекомендован в тех случаях, когда более простые </a:t>
            </a:r>
            <a:r>
              <a:rPr lang="ru-RU" dirty="0" smtClean="0"/>
              <a:t>методы не </a:t>
            </a:r>
            <a:r>
              <a:rPr lang="ru-RU" dirty="0"/>
              <a:t>дают необходимую информацию, а также в циклах овариальной стимуляции.</a:t>
            </a:r>
          </a:p>
          <a:p>
            <a:r>
              <a:rPr lang="ru-RU" dirty="0"/>
              <a:t>- Биопсия эндометрия с гистологическим исследованием биоптата не </a:t>
            </a:r>
            <a:r>
              <a:rPr lang="ru-RU" dirty="0" smtClean="0"/>
              <a:t>должна использоваться </a:t>
            </a:r>
            <a:r>
              <a:rPr lang="ru-RU" dirty="0"/>
              <a:t>в качестве рутинной оценки овуляции и </a:t>
            </a:r>
            <a:r>
              <a:rPr lang="ru-RU" dirty="0" smtClean="0"/>
              <a:t>секреторной трансформации </a:t>
            </a:r>
            <a:r>
              <a:rPr lang="ru-RU" dirty="0"/>
              <a:t>эндометрия.</a:t>
            </a:r>
          </a:p>
          <a:p>
            <a:pPr marL="137160" indent="0">
              <a:buNone/>
            </a:pPr>
            <a:r>
              <a:rPr lang="ru-RU" dirty="0"/>
              <a:t>Комментарии:</a:t>
            </a:r>
          </a:p>
          <a:p>
            <a:r>
              <a:rPr lang="ru-RU" dirty="0"/>
              <a:t>гистологическая оценка состояния эндометрия показана при подозрении </a:t>
            </a:r>
            <a:r>
              <a:rPr lang="ru-RU" dirty="0" smtClean="0"/>
              <a:t>на патологические </a:t>
            </a:r>
            <a:r>
              <a:rPr lang="ru-RU" dirty="0"/>
              <a:t>процессы эндометрия (хронический эндометрит, </a:t>
            </a:r>
            <a:r>
              <a:rPr lang="ru-RU" dirty="0" err="1" smtClean="0"/>
              <a:t>полип,гиперплазия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48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</a:t>
            </a:r>
            <a:r>
              <a:rPr lang="ru-RU" dirty="0"/>
              <a:t>овариального резерва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Овариальный резерв - это число фолликулов </a:t>
            </a:r>
            <a:r>
              <a:rPr lang="ru-RU" dirty="0" smtClean="0"/>
              <a:t>в яичниках</a:t>
            </a:r>
            <a:r>
              <a:rPr lang="ru-RU" dirty="0"/>
              <a:t>, </a:t>
            </a:r>
            <a:r>
              <a:rPr lang="ru-RU" dirty="0" smtClean="0"/>
              <a:t>определяющее количество </a:t>
            </a:r>
            <a:r>
              <a:rPr lang="ru-RU" dirty="0"/>
              <a:t>и качество ооцитов.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Оценка </a:t>
            </a:r>
            <a:r>
              <a:rPr lang="ru-RU" dirty="0"/>
              <a:t>овариального резерва является</a:t>
            </a:r>
          </a:p>
          <a:p>
            <a:pPr marL="137160" indent="0">
              <a:buNone/>
            </a:pPr>
            <a:r>
              <a:rPr lang="ru-RU" dirty="0"/>
              <a:t>обязательной у всех женщин, обращающихся по поводу бесплодия, и определяется</a:t>
            </a:r>
          </a:p>
          <a:p>
            <a:pPr marL="137160" indent="0">
              <a:buNone/>
            </a:pPr>
            <a:r>
              <a:rPr lang="ru-RU" dirty="0"/>
              <a:t>с помощью ниже указанных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2365719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68592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/>
              <a:t>- Определение уровня </a:t>
            </a:r>
            <a:r>
              <a:rPr lang="ru-RU" dirty="0" err="1"/>
              <a:t>антимюллерова</a:t>
            </a:r>
            <a:r>
              <a:rPr lang="ru-RU" dirty="0"/>
              <a:t> гормона (АМГ) в крови (срок </a:t>
            </a:r>
            <a:r>
              <a:rPr lang="ru-RU" dirty="0" smtClean="0"/>
              <a:t>годности исследования </a:t>
            </a:r>
            <a:r>
              <a:rPr lang="ru-RU" dirty="0"/>
              <a:t>- 1 год).</a:t>
            </a:r>
          </a:p>
          <a:p>
            <a:r>
              <a:rPr lang="ru-RU" dirty="0"/>
              <a:t>Комментарии:</a:t>
            </a:r>
          </a:p>
          <a:p>
            <a:pPr marL="137160" indent="0">
              <a:buNone/>
            </a:pPr>
            <a:r>
              <a:rPr lang="ru-RU" dirty="0"/>
              <a:t>концентрация АМГ в крови не зависит от уровня гонадотропинов и </a:t>
            </a:r>
            <a:r>
              <a:rPr lang="ru-RU" dirty="0" smtClean="0"/>
              <a:t>является относительно </a:t>
            </a:r>
            <a:r>
              <a:rPr lang="ru-RU" dirty="0"/>
              <a:t>постоянной величиной как у фертильных женщин, так и у женщин </a:t>
            </a:r>
            <a:r>
              <a:rPr lang="ru-RU" dirty="0" smtClean="0"/>
              <a:t>с бесплодием</a:t>
            </a:r>
            <a:r>
              <a:rPr lang="ru-RU" dirty="0"/>
              <a:t>, поэтому его можно определять в любой день цикла;</a:t>
            </a:r>
          </a:p>
          <a:p>
            <a:pPr marL="137160" indent="0">
              <a:buNone/>
            </a:pPr>
            <a:r>
              <a:rPr lang="ru-RU" dirty="0" smtClean="0"/>
              <a:t>уровень </a:t>
            </a:r>
            <a:r>
              <a:rPr lang="ru-RU" dirty="0"/>
              <a:t>АМГ " 1,2 </a:t>
            </a:r>
            <a:r>
              <a:rPr lang="ru-RU" dirty="0" err="1"/>
              <a:t>нг</a:t>
            </a:r>
            <a:r>
              <a:rPr lang="ru-RU" dirty="0"/>
              <a:t>/мл ассоциирован с высокой вероятностью "бедного" </a:t>
            </a:r>
            <a:r>
              <a:rPr lang="ru-RU" dirty="0" smtClean="0"/>
              <a:t>ответа яичников </a:t>
            </a:r>
            <a:r>
              <a:rPr lang="ru-RU" dirty="0"/>
              <a:t>на стимуляцию, низким качеством эмбрионов и низкими </a:t>
            </a:r>
            <a:r>
              <a:rPr lang="ru-RU" dirty="0" smtClean="0"/>
              <a:t>шансами наступления </a:t>
            </a:r>
            <a:r>
              <a:rPr lang="ru-RU" dirty="0"/>
              <a:t>беременности в программах вспомогательных </a:t>
            </a:r>
            <a:r>
              <a:rPr lang="ru-RU" dirty="0" smtClean="0"/>
              <a:t>репродуктивных технологий </a:t>
            </a:r>
            <a:r>
              <a:rPr lang="ru-RU" dirty="0"/>
              <a:t>(ВРТ);</a:t>
            </a:r>
          </a:p>
          <a:p>
            <a:pPr marL="137160" indent="0">
              <a:buNone/>
            </a:pPr>
            <a:r>
              <a:rPr lang="ru-RU" dirty="0"/>
              <a:t>уровень АМГ " 3,6 </a:t>
            </a:r>
            <a:r>
              <a:rPr lang="ru-RU" dirty="0" err="1"/>
              <a:t>нг</a:t>
            </a:r>
            <a:r>
              <a:rPr lang="ru-RU" dirty="0"/>
              <a:t>/мл связан с чрезмерным ответом яичников и риском </a:t>
            </a:r>
            <a:r>
              <a:rPr lang="ru-RU" dirty="0" smtClean="0"/>
              <a:t>развития синдрома </a:t>
            </a:r>
            <a:r>
              <a:rPr lang="ru-RU" dirty="0" err="1"/>
              <a:t>гиперстимуляции</a:t>
            </a:r>
            <a:r>
              <a:rPr lang="ru-RU" dirty="0"/>
              <a:t> яичников (СГЯ) в программах ВРТ 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Определение уровня фолликулостимулирующего гормона (ФСГ) в крови на 2 </a:t>
            </a:r>
            <a:r>
              <a:rPr lang="ru-RU" dirty="0" smtClean="0"/>
              <a:t>– 5 дни </a:t>
            </a:r>
            <a:r>
              <a:rPr lang="ru-RU" dirty="0"/>
              <a:t>менструального цикла (срок годности исследования - 1 год).</a:t>
            </a:r>
          </a:p>
          <a:p>
            <a:r>
              <a:rPr lang="ru-RU" dirty="0" smtClean="0"/>
              <a:t>Комментарии:</a:t>
            </a:r>
          </a:p>
          <a:p>
            <a:pPr marL="137160" indent="0">
              <a:buNone/>
            </a:pPr>
            <a:r>
              <a:rPr lang="ru-RU" dirty="0" smtClean="0"/>
              <a:t>уровень </a:t>
            </a:r>
            <a:r>
              <a:rPr lang="ru-RU" dirty="0"/>
              <a:t>ФСГ "= 12 МЕ/л ассоциирован с плохим ответом на стимуляцию </a:t>
            </a:r>
            <a:r>
              <a:rPr lang="ru-RU" dirty="0" smtClean="0"/>
              <a:t>яичников и </a:t>
            </a:r>
            <a:r>
              <a:rPr lang="ru-RU" dirty="0"/>
              <a:t>низкими шансами наступления беременности </a:t>
            </a:r>
            <a:r>
              <a:rPr lang="ru-RU" dirty="0" smtClean="0"/>
              <a:t>целесообразно </a:t>
            </a:r>
            <a:r>
              <a:rPr lang="ru-RU" dirty="0"/>
              <a:t>одновременно исследовать уровень ФСГ и АМГ;</a:t>
            </a:r>
          </a:p>
          <a:p>
            <a:pPr marL="137160" indent="0">
              <a:buNone/>
            </a:pPr>
            <a:r>
              <a:rPr lang="ru-RU" dirty="0"/>
              <a:t>у женщин до 38 лет при оценке гормональных параметров овариального </a:t>
            </a:r>
            <a:r>
              <a:rPr lang="ru-RU" dirty="0" smtClean="0"/>
              <a:t>резерва внимание </a:t>
            </a:r>
            <a:r>
              <a:rPr lang="ru-RU" dirty="0"/>
              <a:t>следует обращать как на уровень АМГ, так и на уровень ФСГ, у </a:t>
            </a:r>
            <a:r>
              <a:rPr lang="ru-RU" dirty="0" smtClean="0"/>
              <a:t>пациенток старше </a:t>
            </a:r>
            <a:r>
              <a:rPr lang="ru-RU" dirty="0"/>
              <a:t>38 лет более значимым показателем является базальная </a:t>
            </a:r>
            <a:r>
              <a:rPr lang="ru-RU" dirty="0" smtClean="0"/>
              <a:t>концентрация ФСГ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41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70916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/>
              <a:t>- Определение количества </a:t>
            </a:r>
            <a:r>
              <a:rPr lang="ru-RU" dirty="0" err="1"/>
              <a:t>антральных</a:t>
            </a:r>
            <a:r>
              <a:rPr lang="ru-RU" dirty="0"/>
              <a:t> фолликулов (КАФ) при </a:t>
            </a:r>
            <a:r>
              <a:rPr lang="ru-RU" dirty="0" err="1" smtClean="0"/>
              <a:t>трансвагинальном</a:t>
            </a:r>
            <a:r>
              <a:rPr lang="ru-RU" dirty="0" smtClean="0"/>
              <a:t> ультразвуковом </a:t>
            </a:r>
            <a:r>
              <a:rPr lang="ru-RU" dirty="0"/>
              <a:t>исследовании (УЗИ) в раннюю фолликулярную фазу цикла (</a:t>
            </a:r>
            <a:r>
              <a:rPr lang="ru-RU" dirty="0" smtClean="0"/>
              <a:t>срок годности </a:t>
            </a:r>
            <a:r>
              <a:rPr lang="ru-RU" dirty="0"/>
              <a:t>исследования - 6 месяцев).</a:t>
            </a:r>
          </a:p>
          <a:p>
            <a:r>
              <a:rPr lang="ru-RU" dirty="0"/>
              <a:t>Комментарии:</a:t>
            </a:r>
          </a:p>
          <a:p>
            <a:pPr marL="137160" indent="0">
              <a:buNone/>
            </a:pPr>
            <a:r>
              <a:rPr lang="ru-RU" dirty="0"/>
              <a:t>КАФ представляет собой сумму </a:t>
            </a:r>
            <a:r>
              <a:rPr lang="ru-RU" dirty="0" err="1"/>
              <a:t>антральных</a:t>
            </a:r>
            <a:r>
              <a:rPr lang="ru-RU" dirty="0"/>
              <a:t> фолликулов в яичниках в </a:t>
            </a:r>
            <a:r>
              <a:rPr lang="ru-RU" dirty="0" smtClean="0"/>
              <a:t>ранней фолликулярной </a:t>
            </a:r>
            <a:r>
              <a:rPr lang="ru-RU" dirty="0"/>
              <a:t>фазе </a:t>
            </a:r>
            <a:r>
              <a:rPr lang="ru-RU" dirty="0" smtClean="0"/>
              <a:t>цикла; </a:t>
            </a:r>
            <a:r>
              <a:rPr lang="ru-RU" dirty="0" err="1" smtClean="0"/>
              <a:t>антральные</a:t>
            </a:r>
            <a:r>
              <a:rPr lang="ru-RU" dirty="0" smtClean="0"/>
              <a:t> </a:t>
            </a:r>
            <a:r>
              <a:rPr lang="ru-RU" dirty="0"/>
              <a:t>фолликулы определяют, как фолликулы со средним диаметром 3 </a:t>
            </a:r>
            <a:r>
              <a:rPr lang="ru-RU" dirty="0" smtClean="0"/>
              <a:t>– 10 мм </a:t>
            </a:r>
            <a:r>
              <a:rPr lang="ru-RU" dirty="0"/>
              <a:t>в наибольшей двумерной плоскости;</a:t>
            </a:r>
          </a:p>
          <a:p>
            <a:pPr marL="137160" indent="0">
              <a:buNone/>
            </a:pPr>
            <a:r>
              <a:rPr lang="ru-RU" dirty="0"/>
              <a:t>низкий овариальный резерв соответствует диапазону от 3 до 5 </a:t>
            </a:r>
            <a:r>
              <a:rPr lang="ru-RU" dirty="0" err="1" smtClean="0"/>
              <a:t>антральных</a:t>
            </a:r>
            <a:r>
              <a:rPr lang="ru-RU" dirty="0" smtClean="0"/>
              <a:t> фолликулов </a:t>
            </a:r>
            <a:r>
              <a:rPr lang="ru-RU" dirty="0"/>
              <a:t>и связан с плохим ответом на овариальную стимуляцию, и </a:t>
            </a:r>
            <a:r>
              <a:rPr lang="ru-RU" dirty="0" smtClean="0"/>
              <a:t>низкими шансами </a:t>
            </a:r>
            <a:r>
              <a:rPr lang="ru-RU" dirty="0"/>
              <a:t>наступления беременности .</a:t>
            </a:r>
          </a:p>
        </p:txBody>
      </p:sp>
    </p:spTree>
    <p:extLst>
      <p:ext uri="{BB962C8B-B14F-4D97-AF65-F5344CB8AC3E}">
        <p14:creationId xmlns:p14="http://schemas.microsoft.com/office/powerpoint/2010/main" val="144976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гормонов в крови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Определение базальной концентрации ФСГ, АМГ, пролактина (ПРЛ), </a:t>
            </a:r>
            <a:r>
              <a:rPr lang="ru-RU" dirty="0" err="1" smtClean="0"/>
              <a:t>ЛГ,эстрадиола</a:t>
            </a:r>
            <a:r>
              <a:rPr lang="ru-RU" dirty="0" smtClean="0"/>
              <a:t> </a:t>
            </a:r>
            <a:r>
              <a:rPr lang="ru-RU" dirty="0"/>
              <a:t>(Е2), общего тестостерона (Т), тиреотропного гормона (ТТГ) и </a:t>
            </a:r>
            <a:r>
              <a:rPr lang="ru-RU" dirty="0" smtClean="0"/>
              <a:t>антител к </a:t>
            </a:r>
            <a:r>
              <a:rPr lang="ru-RU" dirty="0" err="1"/>
              <a:t>тиреопероксидазе</a:t>
            </a:r>
            <a:r>
              <a:rPr lang="ru-RU" dirty="0"/>
              <a:t>, которое проводится на 2 - 5-й день менструального цикла (</a:t>
            </a:r>
            <a:r>
              <a:rPr lang="ru-RU" dirty="0" err="1" smtClean="0"/>
              <a:t>срокгодности</a:t>
            </a:r>
            <a:r>
              <a:rPr lang="ru-RU" dirty="0" smtClean="0"/>
              <a:t> </a:t>
            </a:r>
            <a:r>
              <a:rPr lang="ru-RU" dirty="0"/>
              <a:t>исследования - 1 год).</a:t>
            </a:r>
          </a:p>
          <a:p>
            <a:r>
              <a:rPr lang="ru-RU" dirty="0"/>
              <a:t>Комментарий:</a:t>
            </a:r>
          </a:p>
          <a:p>
            <a:pPr marL="137160" indent="0">
              <a:buNone/>
            </a:pPr>
            <a:r>
              <a:rPr lang="ru-RU" dirty="0"/>
              <a:t>при </a:t>
            </a:r>
            <a:r>
              <a:rPr lang="ru-RU" dirty="0" err="1"/>
              <a:t>олигоменорее</a:t>
            </a:r>
            <a:r>
              <a:rPr lang="ru-RU" dirty="0"/>
              <a:t> гормональное обследование проводится на 2 - 5-й </a:t>
            </a:r>
            <a:r>
              <a:rPr lang="ru-RU" dirty="0" smtClean="0"/>
              <a:t>день собственного </a:t>
            </a:r>
            <a:r>
              <a:rPr lang="ru-RU" dirty="0"/>
              <a:t>или индуцированного цикла, при аменорее - в любой день.</a:t>
            </a:r>
          </a:p>
        </p:txBody>
      </p:sp>
    </p:spTree>
    <p:extLst>
      <p:ext uri="{BB962C8B-B14F-4D97-AF65-F5344CB8AC3E}">
        <p14:creationId xmlns:p14="http://schemas.microsoft.com/office/powerpoint/2010/main" val="1847376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Инструментальная </a:t>
            </a:r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УЗИ малого таза рекомендовано всем женщинам с бесплодием для </a:t>
            </a:r>
            <a:r>
              <a:rPr lang="ru-RU" dirty="0" smtClean="0"/>
              <a:t>определения размеров </a:t>
            </a:r>
            <a:r>
              <a:rPr lang="ru-RU" dirty="0"/>
              <a:t>матки и яичников, диагностики новообразований матки и ее </a:t>
            </a:r>
            <a:r>
              <a:rPr lang="ru-RU" dirty="0" err="1" smtClean="0"/>
              <a:t>придатков,аномалий</a:t>
            </a:r>
            <a:r>
              <a:rPr lang="ru-RU" dirty="0" smtClean="0"/>
              <a:t> </a:t>
            </a:r>
            <a:r>
              <a:rPr lang="ru-RU" dirty="0"/>
              <a:t>развития внутренних половых органов, патологических процессов </a:t>
            </a:r>
            <a:r>
              <a:rPr lang="ru-RU" dirty="0" smtClean="0"/>
              <a:t>в эндометрии </a:t>
            </a:r>
            <a:r>
              <a:rPr lang="ru-RU" dirty="0"/>
              <a:t>(полипы, гиперплазия, хронический эндометрит), </a:t>
            </a:r>
            <a:r>
              <a:rPr lang="ru-RU" dirty="0" smtClean="0"/>
              <a:t>толщины эндометрия</a:t>
            </a:r>
            <a:r>
              <a:rPr lang="ru-RU" dirty="0"/>
              <a:t>, а также определения КАФ (срок годности исследования - 6 месяцев).</a:t>
            </a:r>
          </a:p>
          <a:p>
            <a:r>
              <a:rPr lang="ru-RU" dirty="0"/>
              <a:t>- Оценка проходимости маточных труб проводится с </a:t>
            </a:r>
            <a:r>
              <a:rPr lang="ru-RU" dirty="0" smtClean="0"/>
              <a:t>помощью </a:t>
            </a:r>
            <a:r>
              <a:rPr lang="ru-RU" dirty="0" err="1" smtClean="0"/>
              <a:t>гистеросальпингографии</a:t>
            </a:r>
            <a:r>
              <a:rPr lang="ru-RU" dirty="0" smtClean="0"/>
              <a:t> </a:t>
            </a:r>
            <a:r>
              <a:rPr lang="ru-RU" dirty="0"/>
              <a:t>(ГСГ) и/или </a:t>
            </a:r>
            <a:r>
              <a:rPr lang="ru-RU" dirty="0" err="1"/>
              <a:t>соногистеросальпингографии</a:t>
            </a:r>
            <a:r>
              <a:rPr lang="ru-RU" dirty="0"/>
              <a:t>, по показаниям</a:t>
            </a:r>
          </a:p>
          <a:p>
            <a:r>
              <a:rPr lang="ru-RU" dirty="0"/>
              <a:t>- лапароскопии (срок годности исследования - 1 год). С помощью ГСГ </a:t>
            </a:r>
            <a:r>
              <a:rPr lang="ru-RU" dirty="0" smtClean="0"/>
              <a:t>и </a:t>
            </a:r>
            <a:r>
              <a:rPr lang="ru-RU" dirty="0" err="1" smtClean="0"/>
              <a:t>соногистеросальпингографии</a:t>
            </a:r>
            <a:r>
              <a:rPr lang="ru-RU" dirty="0" smtClean="0"/>
              <a:t> </a:t>
            </a:r>
            <a:r>
              <a:rPr lang="ru-RU" dirty="0"/>
              <a:t>также определяют размер и форму полости </a:t>
            </a:r>
            <a:r>
              <a:rPr lang="ru-RU" dirty="0" err="1" smtClean="0"/>
              <a:t>матки,аномалии</a:t>
            </a:r>
            <a:r>
              <a:rPr lang="ru-RU" dirty="0" smtClean="0"/>
              <a:t> </a:t>
            </a:r>
            <a:r>
              <a:rPr lang="ru-RU" dirty="0"/>
              <a:t>развития матки, приобретенные аномалии полости матки (</a:t>
            </a:r>
            <a:r>
              <a:rPr lang="ru-RU" dirty="0" err="1" smtClean="0"/>
              <a:t>субмукозная</a:t>
            </a:r>
            <a:r>
              <a:rPr lang="ru-RU" dirty="0" smtClean="0"/>
              <a:t> миома</a:t>
            </a:r>
            <a:r>
              <a:rPr lang="ru-RU" dirty="0"/>
              <a:t>, полипы, внутриматочные </a:t>
            </a:r>
            <a:r>
              <a:rPr lang="ru-RU" dirty="0" err="1"/>
              <a:t>синехии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9209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Магнитнорезонансная</a:t>
            </a:r>
            <a:r>
              <a:rPr lang="ru-RU" dirty="0"/>
              <a:t> томография (МРТ) используется по показаниям </a:t>
            </a:r>
            <a:r>
              <a:rPr lang="ru-RU" dirty="0" smtClean="0"/>
              <a:t>для диагностики </a:t>
            </a:r>
            <a:r>
              <a:rPr lang="ru-RU" dirty="0"/>
              <a:t>пороков развития внутренних половых органов, </a:t>
            </a:r>
            <a:r>
              <a:rPr lang="ru-RU" dirty="0" err="1" smtClean="0"/>
              <a:t>новообразований,распространенных</a:t>
            </a:r>
            <a:r>
              <a:rPr lang="ru-RU" dirty="0" smtClean="0"/>
              <a:t> </a:t>
            </a:r>
            <a:r>
              <a:rPr lang="ru-RU" dirty="0"/>
              <a:t>форм </a:t>
            </a:r>
            <a:r>
              <a:rPr lang="ru-RU" dirty="0" err="1"/>
              <a:t>эндометриоза</a:t>
            </a:r>
            <a:r>
              <a:rPr lang="ru-RU" dirty="0"/>
              <a:t>, опухолей гипофиза, </a:t>
            </a:r>
            <a:r>
              <a:rPr lang="ru-RU" dirty="0" smtClean="0"/>
              <a:t>оценки состоятельности </a:t>
            </a:r>
            <a:r>
              <a:rPr lang="ru-RU" dirty="0"/>
              <a:t>рубца на матке.</a:t>
            </a:r>
          </a:p>
          <a:p>
            <a:r>
              <a:rPr lang="ru-RU" dirty="0"/>
              <a:t>- </a:t>
            </a:r>
            <a:r>
              <a:rPr lang="ru-RU" dirty="0" err="1"/>
              <a:t>Гистероскопия</a:t>
            </a:r>
            <a:r>
              <a:rPr lang="ru-RU" dirty="0"/>
              <a:t> - заключительный метод диагностики при подозрении </a:t>
            </a:r>
            <a:r>
              <a:rPr lang="ru-RU" dirty="0" smtClean="0"/>
              <a:t>на внутриматочную </a:t>
            </a:r>
            <a:r>
              <a:rPr lang="ru-RU" dirty="0"/>
              <a:t>патологию </a:t>
            </a:r>
            <a:r>
              <a:rPr lang="ru-RU" dirty="0" smtClean="0"/>
              <a:t> </a:t>
            </a:r>
            <a:r>
              <a:rPr lang="ru-RU" dirty="0"/>
              <a:t>(срок годности исследования - 1 год).</a:t>
            </a:r>
          </a:p>
        </p:txBody>
      </p:sp>
    </p:spTree>
    <p:extLst>
      <p:ext uri="{BB962C8B-B14F-4D97-AF65-F5344CB8AC3E}">
        <p14:creationId xmlns:p14="http://schemas.microsoft.com/office/powerpoint/2010/main" val="3665788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2.1.2. Обследование мужчины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Проводится исследование </a:t>
            </a:r>
            <a:r>
              <a:rPr lang="ru-RU" dirty="0" err="1"/>
              <a:t>эякулята</a:t>
            </a:r>
            <a:r>
              <a:rPr lang="ru-RU" dirty="0"/>
              <a:t> мужа (партнера) (срок годности </a:t>
            </a:r>
            <a:r>
              <a:rPr lang="ru-RU" dirty="0" smtClean="0"/>
              <a:t>исследования- </a:t>
            </a:r>
            <a:r>
              <a:rPr lang="ru-RU" dirty="0"/>
              <a:t>6 месяцев).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700905" cy="29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37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2.2.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Arial"/>
              </a:rPr>
              <a:t>Эндоскопические методы</a:t>
            </a:r>
          </a:p>
          <a:p>
            <a:pPr marL="137160" indent="0">
              <a:buNone/>
            </a:pPr>
            <a:r>
              <a:rPr lang="ru-RU" dirty="0">
                <a:latin typeface="Arial"/>
              </a:rPr>
              <a:t>- </a:t>
            </a:r>
            <a:r>
              <a:rPr lang="ru-RU" dirty="0" err="1">
                <a:latin typeface="Arial"/>
              </a:rPr>
              <a:t>Гистероскопия</a:t>
            </a:r>
            <a:r>
              <a:rPr lang="ru-RU" dirty="0">
                <a:latin typeface="Arial"/>
              </a:rPr>
              <a:t> - ведущий метод лечения при наличии внутриматочной </a:t>
            </a:r>
            <a:r>
              <a:rPr lang="ru-RU" dirty="0" smtClean="0">
                <a:latin typeface="Arial"/>
              </a:rPr>
              <a:t>патологии(полип </a:t>
            </a:r>
            <a:r>
              <a:rPr lang="ru-RU" dirty="0">
                <a:latin typeface="Arial"/>
              </a:rPr>
              <a:t>эндометрия, гиперплазия эндометрия, внутриматочные </a:t>
            </a:r>
            <a:r>
              <a:rPr lang="ru-RU" dirty="0" err="1">
                <a:latin typeface="Arial"/>
              </a:rPr>
              <a:t>синехии</a:t>
            </a:r>
            <a:r>
              <a:rPr lang="ru-RU" dirty="0">
                <a:latin typeface="Arial"/>
              </a:rPr>
              <a:t>, </a:t>
            </a:r>
            <a:r>
              <a:rPr lang="ru-RU" dirty="0" smtClean="0">
                <a:latin typeface="Arial"/>
              </a:rPr>
              <a:t>пороки развития </a:t>
            </a:r>
            <a:r>
              <a:rPr lang="ru-RU" dirty="0">
                <a:latin typeface="Arial"/>
              </a:rPr>
              <a:t>матки, миома матки, </a:t>
            </a:r>
            <a:r>
              <a:rPr lang="ru-RU" dirty="0" err="1">
                <a:latin typeface="Arial"/>
              </a:rPr>
              <a:t>аденомиоз</a:t>
            </a:r>
            <a:r>
              <a:rPr lang="ru-RU" dirty="0">
                <a:latin typeface="Arial"/>
              </a:rPr>
              <a:t>, эндометрит, рубец на матке </a:t>
            </a:r>
            <a:r>
              <a:rPr lang="ru-RU" dirty="0" smtClean="0">
                <a:latin typeface="Arial"/>
              </a:rPr>
              <a:t>после оперативных </a:t>
            </a:r>
            <a:r>
              <a:rPr lang="ru-RU" dirty="0">
                <a:latin typeface="Arial"/>
              </a:rPr>
              <a:t>вмешательств (кесарево сечение, </a:t>
            </a:r>
            <a:r>
              <a:rPr lang="ru-RU" dirty="0" err="1">
                <a:latin typeface="Arial"/>
              </a:rPr>
              <a:t>миомэктомия</a:t>
            </a:r>
            <a:r>
              <a:rPr lang="ru-RU" dirty="0">
                <a:latin typeface="Arial"/>
              </a:rPr>
              <a:t>)) </a:t>
            </a:r>
          </a:p>
          <a:p>
            <a:pPr marL="137160" indent="0">
              <a:buNone/>
            </a:pPr>
            <a:r>
              <a:rPr lang="ru-RU" dirty="0">
                <a:latin typeface="Arial"/>
              </a:rPr>
              <a:t>- Лапароскопия - заключительный метод комплексной оценки состояния </a:t>
            </a:r>
            <a:r>
              <a:rPr lang="ru-RU" dirty="0" smtClean="0">
                <a:latin typeface="Arial"/>
              </a:rPr>
              <a:t>органов малого </a:t>
            </a:r>
            <a:r>
              <a:rPr lang="ru-RU" dirty="0">
                <a:latin typeface="Arial"/>
              </a:rPr>
              <a:t>таза и хирургический этап лечения. Показана во всех случаях </a:t>
            </a:r>
            <a:r>
              <a:rPr lang="ru-RU" dirty="0" smtClean="0">
                <a:latin typeface="Arial"/>
              </a:rPr>
              <a:t>хирургических показаний</a:t>
            </a:r>
            <a:r>
              <a:rPr lang="ru-RU" dirty="0">
                <a:latin typeface="Arial"/>
              </a:rPr>
              <a:t>: подозрении на трубный фактор бесплодия, спайках в малом </a:t>
            </a:r>
            <a:r>
              <a:rPr lang="ru-RU" dirty="0" err="1" smtClean="0">
                <a:latin typeface="Arial"/>
              </a:rPr>
              <a:t>тазу,подозрении</a:t>
            </a: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на </a:t>
            </a:r>
            <a:r>
              <a:rPr lang="ru-RU" dirty="0" err="1">
                <a:latin typeface="Arial"/>
              </a:rPr>
              <a:t>эндометриоз</a:t>
            </a:r>
            <a:r>
              <a:rPr lang="ru-RU" dirty="0">
                <a:latin typeface="Arial"/>
              </a:rPr>
              <a:t>, пороках развития внутренних половых органов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915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Профилактические </a:t>
            </a:r>
            <a:r>
              <a:rPr lang="ru-RU" dirty="0"/>
              <a:t>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Специфической профилактики бесплодия нет, однако рекомендуется следовать</a:t>
            </a:r>
          </a:p>
          <a:p>
            <a:pPr marL="137160" indent="0">
              <a:buNone/>
            </a:pPr>
            <a:r>
              <a:rPr lang="ru-RU" dirty="0"/>
              <a:t>следующим положениям:</a:t>
            </a:r>
          </a:p>
          <a:p>
            <a:r>
              <a:rPr lang="ru-RU" dirty="0"/>
              <a:t>- своевременное и эффективное лечение ВЗОМТ и ИППП;</a:t>
            </a:r>
          </a:p>
          <a:p>
            <a:r>
              <a:rPr lang="ru-RU" dirty="0"/>
              <a:t>- защищенные половые контакты (использование презервативов) </a:t>
            </a:r>
            <a:r>
              <a:rPr lang="ru-RU" dirty="0" smtClean="0"/>
              <a:t>во избежание заражения </a:t>
            </a:r>
            <a:r>
              <a:rPr lang="ru-RU" dirty="0"/>
              <a:t>ИППП;</a:t>
            </a:r>
          </a:p>
          <a:p>
            <a:r>
              <a:rPr lang="ru-RU" dirty="0"/>
              <a:t>- профилактика абортов;</a:t>
            </a:r>
          </a:p>
          <a:p>
            <a:r>
              <a:rPr lang="ru-RU" dirty="0"/>
              <a:t>- соблюдение правил личной гигиены;</a:t>
            </a:r>
          </a:p>
          <a:p>
            <a:r>
              <a:rPr lang="ru-RU" dirty="0"/>
              <a:t>- отсутствие вредных привычек;</a:t>
            </a:r>
          </a:p>
          <a:p>
            <a:r>
              <a:rPr lang="ru-RU" dirty="0"/>
              <a:t>- нормализация менструальной функции;</a:t>
            </a:r>
          </a:p>
          <a:p>
            <a:r>
              <a:rPr lang="ru-RU" dirty="0"/>
              <a:t>- нормализация ИМТ;</a:t>
            </a:r>
          </a:p>
          <a:p>
            <a:r>
              <a:rPr lang="ru-RU" dirty="0"/>
              <a:t>- регулярное посещение гинеколога (1 раз в год);</a:t>
            </a:r>
          </a:p>
          <a:p>
            <a:r>
              <a:rPr lang="ru-RU" dirty="0"/>
              <a:t>- исключение чрезмерных физических и психоэмоциональных нагрузок;</a:t>
            </a:r>
          </a:p>
          <a:p>
            <a:r>
              <a:rPr lang="ru-RU" dirty="0"/>
              <a:t>- нормализация половой функции (регулярная половая жизнь).</a:t>
            </a:r>
          </a:p>
        </p:txBody>
      </p:sp>
    </p:spTree>
    <p:extLst>
      <p:ext uri="{BB962C8B-B14F-4D97-AF65-F5344CB8AC3E}">
        <p14:creationId xmlns:p14="http://schemas.microsoft.com/office/powerpoint/2010/main" val="290248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Внутриматочная </a:t>
            </a:r>
            <a:r>
              <a:rPr lang="ru-RU" dirty="0" err="1"/>
              <a:t>инсеминация</a:t>
            </a:r>
            <a:r>
              <a:rPr lang="ru-RU" dirty="0"/>
              <a:t> - процедура, во время которой обработанная в</a:t>
            </a:r>
          </a:p>
          <a:p>
            <a:pPr marL="137160" indent="0">
              <a:buNone/>
            </a:pPr>
            <a:r>
              <a:rPr lang="ru-RU" dirty="0"/>
              <a:t>лабораторных условиях сперма вводится в полость матки с целью достижения</a:t>
            </a:r>
          </a:p>
          <a:p>
            <a:pPr marL="137160" indent="0">
              <a:buNone/>
            </a:pPr>
            <a:r>
              <a:rPr lang="ru-RU" dirty="0"/>
              <a:t>беременности.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0203"/>
            <a:ext cx="5178152" cy="400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27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Генетическое консультирование </a:t>
            </a:r>
            <a:r>
              <a:rPr lang="ru-RU" dirty="0"/>
              <a:t>при бесплодии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/>
              <a:t>Снижение фертильности может быть обусловлено генетическими </a:t>
            </a:r>
            <a:r>
              <a:rPr lang="ru-RU" dirty="0" smtClean="0"/>
              <a:t>факторами.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Медико-генетическое консультирование показано:</a:t>
            </a:r>
          </a:p>
          <a:p>
            <a:r>
              <a:rPr lang="ru-RU" dirty="0"/>
              <a:t>- при наличии наследственного (врожденного) заболевания у одного из </a:t>
            </a:r>
            <a:r>
              <a:rPr lang="ru-RU" dirty="0" err="1" smtClean="0"/>
              <a:t>родителей,детей</a:t>
            </a:r>
            <a:r>
              <a:rPr lang="ru-RU" dirty="0" smtClean="0"/>
              <a:t> </a:t>
            </a:r>
            <a:r>
              <a:rPr lang="ru-RU" dirty="0"/>
              <a:t>или родственников;</a:t>
            </a:r>
          </a:p>
          <a:p>
            <a:r>
              <a:rPr lang="ru-RU" dirty="0"/>
              <a:t>- при рождении ребенка (беременности плодом) с хромосомной патологией </a:t>
            </a:r>
            <a:r>
              <a:rPr lang="ru-RU" dirty="0" smtClean="0"/>
              <a:t>или врожденными </a:t>
            </a:r>
            <a:r>
              <a:rPr lang="ru-RU" dirty="0"/>
              <a:t>пороками развития;</a:t>
            </a:r>
          </a:p>
          <a:p>
            <a:r>
              <a:rPr lang="ru-RU" dirty="0"/>
              <a:t>- при носительстве хромосомной патологии у одного из супругов;</a:t>
            </a:r>
          </a:p>
          <a:p>
            <a:r>
              <a:rPr lang="ru-RU" dirty="0"/>
              <a:t>- при нарушении полового развития, в том числе при первичной аменорее.</a:t>
            </a:r>
          </a:p>
          <a:p>
            <a:pPr marL="137160" indent="0">
              <a:buNone/>
            </a:pPr>
            <a:r>
              <a:rPr lang="ru-RU" dirty="0"/>
              <a:t>Также медико-генетическое консультирование показано :</a:t>
            </a:r>
          </a:p>
          <a:p>
            <a:r>
              <a:rPr lang="ru-RU" dirty="0"/>
              <a:t>- при бесплодии неясного генеза</a:t>
            </a:r>
            <a:r>
              <a:rPr lang="ru-RU" dirty="0" smtClean="0"/>
              <a:t>;</a:t>
            </a:r>
          </a:p>
          <a:p>
            <a:r>
              <a:rPr lang="ru-RU" dirty="0"/>
              <a:t>- при привычном выкидыше (2 и более самопроизвольных </a:t>
            </a:r>
            <a:r>
              <a:rPr lang="ru-RU" dirty="0" smtClean="0"/>
              <a:t>прерываний беременности </a:t>
            </a:r>
            <a:r>
              <a:rPr lang="ru-RU" dirty="0"/>
              <a:t>в анамнезе);</a:t>
            </a:r>
          </a:p>
          <a:p>
            <a:r>
              <a:rPr lang="ru-RU" dirty="0"/>
              <a:t>- при повторных неудачных попытках переноса "свежих" или </a:t>
            </a:r>
            <a:r>
              <a:rPr lang="ru-RU" dirty="0" smtClean="0"/>
              <a:t>размороженных эмбрионов </a:t>
            </a:r>
            <a:r>
              <a:rPr lang="ru-RU" dirty="0"/>
              <a:t>(3-х попытках - у женщин моложе 35 лет, 2-х попытках - у женщин 35 </a:t>
            </a:r>
            <a:r>
              <a:rPr lang="ru-RU" dirty="0" smtClean="0"/>
              <a:t>лет и </a:t>
            </a:r>
            <a:r>
              <a:rPr lang="ru-RU" dirty="0"/>
              <a:t>старше);</a:t>
            </a:r>
          </a:p>
        </p:txBody>
      </p:sp>
    </p:spTree>
    <p:extLst>
      <p:ext uri="{BB962C8B-B14F-4D97-AF65-F5344CB8AC3E}">
        <p14:creationId xmlns:p14="http://schemas.microsoft.com/office/powerpoint/2010/main" val="1162938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при тяжелых нарушениях сперматогенеза у </a:t>
            </a:r>
            <a:r>
              <a:rPr lang="ru-RU" dirty="0" smtClean="0"/>
              <a:t>мужчин(</a:t>
            </a:r>
            <a:r>
              <a:rPr lang="ru-RU" dirty="0" err="1" smtClean="0"/>
              <a:t>олигоастенотератозооспермия</a:t>
            </a:r>
            <a:r>
              <a:rPr lang="ru-RU" dirty="0"/>
              <a:t>, </a:t>
            </a:r>
            <a:r>
              <a:rPr lang="ru-RU" dirty="0" err="1"/>
              <a:t>олигозооспермия</a:t>
            </a:r>
            <a:r>
              <a:rPr lang="ru-RU" dirty="0"/>
              <a:t>, азооспермия);</a:t>
            </a:r>
          </a:p>
          <a:p>
            <a:r>
              <a:rPr lang="ru-RU" dirty="0"/>
              <a:t>- при близкородственном браке супругов;</a:t>
            </a:r>
          </a:p>
          <a:p>
            <a:r>
              <a:rPr lang="ru-RU" dirty="0"/>
              <a:t>- донорам </a:t>
            </a:r>
            <a:r>
              <a:rPr lang="ru-RU" dirty="0" smtClean="0"/>
              <a:t>ооцитов</a:t>
            </a:r>
            <a:r>
              <a:rPr lang="ru-RU" dirty="0"/>
              <a:t>, спермы и эмбрионов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dirty="0"/>
              <a:t>При наличии показаний проводится </a:t>
            </a:r>
            <a:r>
              <a:rPr lang="ru-RU" dirty="0" err="1"/>
              <a:t>кариотипирование</a:t>
            </a:r>
            <a:r>
              <a:rPr lang="ru-RU" dirty="0"/>
              <a:t> обоих супругов </a:t>
            </a:r>
            <a:r>
              <a:rPr lang="ru-RU" dirty="0" smtClean="0"/>
              <a:t>и тестирование </a:t>
            </a:r>
            <a:r>
              <a:rPr lang="ru-RU" dirty="0"/>
              <a:t>на частые патогенные варианты, приводящие к </a:t>
            </a:r>
            <a:r>
              <a:rPr lang="ru-RU" dirty="0" smtClean="0"/>
              <a:t>моногенным заболеваниям</a:t>
            </a:r>
            <a:r>
              <a:rPr lang="ru-RU" dirty="0"/>
              <a:t>. Выбор вариантов следует производить с учетом </a:t>
            </a:r>
            <a:r>
              <a:rPr lang="ru-RU" dirty="0" smtClean="0"/>
              <a:t>особенностей популяции </a:t>
            </a:r>
            <a:r>
              <a:rPr lang="ru-RU" dirty="0"/>
              <a:t>при участии врача-генетика</a:t>
            </a:r>
          </a:p>
        </p:txBody>
      </p:sp>
    </p:spTree>
    <p:extLst>
      <p:ext uri="{BB962C8B-B14F-4D97-AF65-F5344CB8AC3E}">
        <p14:creationId xmlns:p14="http://schemas.microsoft.com/office/powerpoint/2010/main" val="284572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Женское </a:t>
            </a:r>
            <a:r>
              <a:rPr lang="ru-RU" dirty="0"/>
              <a:t>бесплодие, связанное с отсутствием</a:t>
            </a:r>
            <a:br>
              <a:rPr lang="ru-RU" dirty="0"/>
            </a:br>
            <a:r>
              <a:rPr lang="ru-RU" dirty="0"/>
              <a:t>овуляции (М К Б-10/N97.0)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26214"/>
            <a:ext cx="8229600" cy="4709160"/>
          </a:xfrm>
        </p:spPr>
        <p:txBody>
          <a:bodyPr/>
          <a:lstStyle/>
          <a:p>
            <a:r>
              <a:rPr lang="ru-RU" dirty="0"/>
              <a:t>Эндокринное бесплодие - отсутствие беременности в течение 12 </a:t>
            </a:r>
            <a:r>
              <a:rPr lang="ru-RU" dirty="0" err="1" smtClean="0"/>
              <a:t>месяцев,связанное</a:t>
            </a:r>
            <a:r>
              <a:rPr lang="ru-RU" dirty="0" smtClean="0"/>
              <a:t> </a:t>
            </a:r>
            <a:r>
              <a:rPr lang="ru-RU" dirty="0"/>
              <a:t>с нарушением овуляции: </a:t>
            </a:r>
            <a:r>
              <a:rPr lang="ru-RU" dirty="0" err="1"/>
              <a:t>ановуляцией</a:t>
            </a:r>
            <a:r>
              <a:rPr lang="ru-RU" dirty="0"/>
              <a:t> (отсутствием овуляции) </a:t>
            </a:r>
            <a:r>
              <a:rPr lang="ru-RU" dirty="0" smtClean="0"/>
              <a:t>или </a:t>
            </a:r>
            <a:r>
              <a:rPr lang="ru-RU" dirty="0" err="1" smtClean="0"/>
              <a:t>олигоовуляцией</a:t>
            </a:r>
            <a:r>
              <a:rPr lang="ru-RU" dirty="0" smtClean="0"/>
              <a:t> </a:t>
            </a:r>
            <a:r>
              <a:rPr lang="ru-RU" dirty="0"/>
              <a:t>(редкими овуляциями).</a:t>
            </a:r>
          </a:p>
        </p:txBody>
      </p:sp>
    </p:spTree>
    <p:extLst>
      <p:ext uri="{BB962C8B-B14F-4D97-AF65-F5344CB8AC3E}">
        <p14:creationId xmlns:p14="http://schemas.microsoft.com/office/powerpoint/2010/main" val="3503741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Этиология и патогенез</a:t>
            </a:r>
          </a:p>
          <a:p>
            <a:pPr marL="137160" indent="0">
              <a:buNone/>
            </a:pPr>
            <a:r>
              <a:rPr lang="ru-RU" dirty="0"/>
              <a:t>Нарушения на различных уровнях гипоталамо-гипофизарно-яичниковой системы, </a:t>
            </a:r>
            <a:r>
              <a:rPr lang="ru-RU" dirty="0" smtClean="0"/>
              <a:t>а также </a:t>
            </a:r>
            <a:r>
              <a:rPr lang="ru-RU" dirty="0"/>
              <a:t>другие заболевания эндокринных желез приводят к дисфункции </a:t>
            </a:r>
            <a:r>
              <a:rPr lang="ru-RU" dirty="0" smtClean="0"/>
              <a:t>гипоталамо-гипофизарно-яичниковой </a:t>
            </a:r>
            <a:r>
              <a:rPr lang="ru-RU" dirty="0"/>
              <a:t>оси, формированию </a:t>
            </a:r>
            <a:r>
              <a:rPr lang="ru-RU" dirty="0" err="1"/>
              <a:t>ановуляции</a:t>
            </a:r>
            <a:r>
              <a:rPr lang="ru-RU" dirty="0"/>
              <a:t> и бесплодия .</a:t>
            </a:r>
            <a:endParaRPr lang="ru-RU" dirty="0" smtClean="0"/>
          </a:p>
          <a:p>
            <a:r>
              <a:rPr lang="ru-RU" dirty="0" smtClean="0"/>
              <a:t>Эпидемиология</a:t>
            </a:r>
          </a:p>
          <a:p>
            <a:pPr marL="137160" indent="0">
              <a:buNone/>
            </a:pPr>
            <a:r>
              <a:rPr lang="ru-RU" dirty="0" smtClean="0"/>
              <a:t>В </a:t>
            </a:r>
            <a:r>
              <a:rPr lang="ru-RU" dirty="0"/>
              <a:t>структуре бесплодного брака частота встречаемости эндокринного </a:t>
            </a:r>
            <a:r>
              <a:rPr lang="ru-RU" dirty="0" smtClean="0"/>
              <a:t>бесплодия составляет </a:t>
            </a:r>
            <a:r>
              <a:rPr lang="ru-RU" dirty="0"/>
              <a:t>25%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Классификация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ВОЗ классифицирует нарушения овуляции на 4 группы [43]:</a:t>
            </a:r>
          </a:p>
          <a:p>
            <a:r>
              <a:rPr lang="ru-RU" dirty="0"/>
              <a:t>Группа I: </a:t>
            </a:r>
            <a:r>
              <a:rPr lang="ru-RU" dirty="0" err="1"/>
              <a:t>гипогонадотропная</a:t>
            </a:r>
            <a:r>
              <a:rPr lang="ru-RU" dirty="0"/>
              <a:t> </a:t>
            </a:r>
            <a:r>
              <a:rPr lang="ru-RU" dirty="0" err="1"/>
              <a:t>гипоэстрогенная</a:t>
            </a:r>
            <a:r>
              <a:rPr lang="ru-RU" dirty="0"/>
              <a:t> </a:t>
            </a:r>
            <a:r>
              <a:rPr lang="ru-RU" dirty="0" err="1"/>
              <a:t>ановуляция</a:t>
            </a:r>
            <a:r>
              <a:rPr lang="ru-RU" dirty="0"/>
              <a:t> (</a:t>
            </a:r>
            <a:r>
              <a:rPr lang="ru-RU" dirty="0" smtClean="0"/>
              <a:t>функциональная гипоталамическая </a:t>
            </a:r>
            <a:r>
              <a:rPr lang="ru-RU" dirty="0"/>
              <a:t>аменорея, </a:t>
            </a:r>
            <a:r>
              <a:rPr lang="ru-RU" dirty="0" err="1"/>
              <a:t>гипогонадотропный</a:t>
            </a:r>
            <a:r>
              <a:rPr lang="ru-RU" dirty="0"/>
              <a:t> </a:t>
            </a:r>
            <a:r>
              <a:rPr lang="ru-RU" dirty="0" err="1"/>
              <a:t>гипогонадизм</a:t>
            </a:r>
            <a:r>
              <a:rPr lang="ru-RU" dirty="0"/>
              <a:t>);</a:t>
            </a:r>
          </a:p>
          <a:p>
            <a:r>
              <a:rPr lang="ru-RU" dirty="0"/>
              <a:t>Группа II: </a:t>
            </a:r>
            <a:r>
              <a:rPr lang="ru-RU" dirty="0" err="1"/>
              <a:t>нормогонадотропная</a:t>
            </a:r>
            <a:r>
              <a:rPr lang="ru-RU" dirty="0"/>
              <a:t> </a:t>
            </a:r>
            <a:r>
              <a:rPr lang="ru-RU" dirty="0" err="1"/>
              <a:t>нормоэстрогенная</a:t>
            </a:r>
            <a:r>
              <a:rPr lang="ru-RU" dirty="0"/>
              <a:t> </a:t>
            </a:r>
            <a:r>
              <a:rPr lang="ru-RU" dirty="0" err="1"/>
              <a:t>ановуляция</a:t>
            </a:r>
            <a:r>
              <a:rPr lang="ru-RU" dirty="0"/>
              <a:t> (</a:t>
            </a:r>
            <a:r>
              <a:rPr lang="ru-RU" dirty="0" smtClean="0"/>
              <a:t>синдром поликистозных </a:t>
            </a:r>
            <a:r>
              <a:rPr lang="ru-RU" dirty="0"/>
              <a:t>яичников - СПКЯ);</a:t>
            </a:r>
          </a:p>
          <a:p>
            <a:r>
              <a:rPr lang="ru-RU" dirty="0"/>
              <a:t>Группа III группа: </a:t>
            </a:r>
            <a:r>
              <a:rPr lang="ru-RU" dirty="0" err="1"/>
              <a:t>гипергонадотропная</a:t>
            </a:r>
            <a:r>
              <a:rPr lang="ru-RU" dirty="0"/>
              <a:t> </a:t>
            </a:r>
            <a:r>
              <a:rPr lang="ru-RU" dirty="0" err="1"/>
              <a:t>гипоэстрогенная</a:t>
            </a:r>
            <a:r>
              <a:rPr lang="ru-RU" dirty="0"/>
              <a:t> </a:t>
            </a:r>
            <a:r>
              <a:rPr lang="ru-RU" dirty="0" err="1" smtClean="0"/>
              <a:t>ановуляция</a:t>
            </a:r>
            <a:r>
              <a:rPr lang="ru-RU" dirty="0" smtClean="0"/>
              <a:t>(преждевременная </a:t>
            </a:r>
            <a:r>
              <a:rPr lang="ru-RU" dirty="0"/>
              <a:t>недостаточность яичников, </a:t>
            </a:r>
            <a:r>
              <a:rPr lang="ru-RU" dirty="0" err="1"/>
              <a:t>дисгенезия</a:t>
            </a:r>
            <a:r>
              <a:rPr lang="ru-RU" dirty="0"/>
              <a:t> гонад);</a:t>
            </a:r>
          </a:p>
          <a:p>
            <a:r>
              <a:rPr lang="ru-RU" dirty="0"/>
              <a:t>Группа IV: </a:t>
            </a:r>
            <a:r>
              <a:rPr lang="ru-RU" dirty="0" err="1"/>
              <a:t>гиперпролактинемия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564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- основной метод достижения беременности при эндокринных формах бесплодия </a:t>
            </a:r>
            <a:r>
              <a:rPr lang="ru-RU" dirty="0" smtClean="0"/>
              <a:t>-овариальная </a:t>
            </a:r>
            <a:r>
              <a:rPr lang="ru-RU" dirty="0"/>
              <a:t>стимуляция для естественного зачатия;</a:t>
            </a:r>
          </a:p>
          <a:p>
            <a:pPr marL="137160" indent="0">
              <a:buNone/>
            </a:pPr>
            <a:r>
              <a:rPr lang="ru-RU" dirty="0"/>
              <a:t>- лечение бесплодия в программах ВРТ рекомендовано при </a:t>
            </a:r>
            <a:r>
              <a:rPr lang="ru-RU" dirty="0" smtClean="0"/>
              <a:t>неэффективности циклов </a:t>
            </a:r>
            <a:r>
              <a:rPr lang="ru-RU" dirty="0"/>
              <a:t>овариальной стимуляции.</a:t>
            </a:r>
          </a:p>
          <a:p>
            <a:pPr marL="137160" indent="0">
              <a:buNone/>
            </a:pPr>
            <a:r>
              <a:rPr lang="ru-RU" dirty="0"/>
              <a:t>Показаниями для применения методов ВРТ:</a:t>
            </a:r>
          </a:p>
          <a:p>
            <a:pPr marL="137160" indent="0">
              <a:buNone/>
            </a:pPr>
            <a:r>
              <a:rPr lang="ru-RU" dirty="0"/>
              <a:t>- созревание в цикле овариальной стимуляции более 3-х фолликулов;</a:t>
            </a:r>
          </a:p>
          <a:p>
            <a:pPr marL="137160" indent="0">
              <a:buNone/>
            </a:pPr>
            <a:r>
              <a:rPr lang="ru-RU" dirty="0"/>
              <a:t>- неэффективность циклов овариальной стимуляции;</a:t>
            </a:r>
          </a:p>
          <a:p>
            <a:pPr marL="137160" indent="0">
              <a:buNone/>
            </a:pPr>
            <a:r>
              <a:rPr lang="ru-RU" dirty="0"/>
              <a:t>- сочетание с другими факторами бесплодия (мужское, </a:t>
            </a:r>
            <a:r>
              <a:rPr lang="ru-RU" dirty="0" err="1"/>
              <a:t>трубноперитонеальное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6897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Женское </a:t>
            </a:r>
            <a:r>
              <a:rPr lang="ru-RU" dirty="0"/>
              <a:t>бесплодие трубного происхождения (М К Б-10/N97.1)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Трубное бесплодие обусловлено нарушением </a:t>
            </a:r>
            <a:r>
              <a:rPr lang="ru-RU" dirty="0" smtClean="0"/>
              <a:t>проходимости маточных </a:t>
            </a:r>
            <a:r>
              <a:rPr lang="ru-RU" dirty="0"/>
              <a:t>труб вследствие аномалии развития, в результате </a:t>
            </a:r>
            <a:r>
              <a:rPr lang="ru-RU" dirty="0" smtClean="0"/>
              <a:t>перенесенного воспаления </a:t>
            </a:r>
            <a:r>
              <a:rPr lang="ru-RU" dirty="0"/>
              <a:t>(сальпингита) или отсутствия маточных труб. В </a:t>
            </a:r>
            <a:r>
              <a:rPr lang="ru-RU" dirty="0" smtClean="0"/>
              <a:t>воспалительный процесс </a:t>
            </a:r>
            <a:r>
              <a:rPr lang="ru-RU" dirty="0"/>
              <a:t>могут вовлекаться яичник (</a:t>
            </a:r>
            <a:r>
              <a:rPr lang="ru-RU" dirty="0" err="1"/>
              <a:t>сальпигооофорит</a:t>
            </a:r>
            <a:r>
              <a:rPr lang="ru-RU" dirty="0"/>
              <a:t>, аднексит) и брюшина </a:t>
            </a:r>
            <a:r>
              <a:rPr lang="ru-RU" dirty="0" smtClean="0"/>
              <a:t>малого таза</a:t>
            </a:r>
            <a:r>
              <a:rPr lang="ru-RU" dirty="0"/>
              <a:t>. Бесплодие, связанное с </a:t>
            </a:r>
            <a:r>
              <a:rPr lang="ru-RU" dirty="0" smtClean="0"/>
              <a:t>сочетанием непроходимости </a:t>
            </a:r>
            <a:r>
              <a:rPr lang="ru-RU" dirty="0"/>
              <a:t>маточных труб </a:t>
            </a:r>
            <a:r>
              <a:rPr lang="ru-RU" dirty="0" smtClean="0"/>
              <a:t>и спаечным </a:t>
            </a:r>
            <a:r>
              <a:rPr lang="ru-RU" dirty="0"/>
              <a:t>процессом, в отечественной практике получило название "</a:t>
            </a:r>
            <a:r>
              <a:rPr lang="ru-RU" dirty="0" smtClean="0"/>
              <a:t>трубно-</a:t>
            </a:r>
            <a:r>
              <a:rPr lang="ru-RU" dirty="0" err="1" smtClean="0"/>
              <a:t>перитонеальное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340052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dirty="0"/>
              <a:t>Этиологические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ВЗОМТ;</a:t>
            </a:r>
          </a:p>
          <a:p>
            <a:r>
              <a:rPr lang="ru-RU" dirty="0"/>
              <a:t>- внутриматочные манипуляции, в том числе искусственные аборты </a:t>
            </a:r>
            <a:r>
              <a:rPr lang="ru-RU" dirty="0" smtClean="0"/>
              <a:t>и диагностические </a:t>
            </a:r>
            <a:r>
              <a:rPr lang="ru-RU" dirty="0"/>
              <a:t>выскабливания полости матки;</a:t>
            </a:r>
          </a:p>
          <a:p>
            <a:r>
              <a:rPr lang="ru-RU" dirty="0"/>
              <a:t>- перенесенные ранее оперативные вмешательства на органах малого таза </a:t>
            </a:r>
            <a:r>
              <a:rPr lang="ru-RU" dirty="0" smtClean="0"/>
              <a:t>и брюшной </a:t>
            </a:r>
            <a:r>
              <a:rPr lang="ru-RU" dirty="0"/>
              <a:t>полости;</a:t>
            </a:r>
          </a:p>
          <a:p>
            <a:r>
              <a:rPr lang="ru-RU" dirty="0"/>
              <a:t>- </a:t>
            </a:r>
            <a:r>
              <a:rPr lang="ru-RU" dirty="0" err="1"/>
              <a:t>эндометриоз</a:t>
            </a:r>
            <a:r>
              <a:rPr lang="ru-RU" dirty="0"/>
              <a:t>;</a:t>
            </a:r>
          </a:p>
          <a:p>
            <a:r>
              <a:rPr lang="ru-RU" dirty="0"/>
              <a:t>- туберкулез внутренних половых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1718851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8965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Рекомендовано проведение ГСГ или </a:t>
            </a:r>
            <a:r>
              <a:rPr lang="ru-RU" dirty="0" err="1"/>
              <a:t>соногистеросальпингография</a:t>
            </a:r>
            <a:r>
              <a:rPr lang="ru-RU" dirty="0"/>
              <a:t> для </a:t>
            </a:r>
            <a:r>
              <a:rPr lang="ru-RU" dirty="0" smtClean="0"/>
              <a:t>оценки состояния </a:t>
            </a:r>
            <a:r>
              <a:rPr lang="ru-RU" dirty="0"/>
              <a:t>маточных труб.</a:t>
            </a:r>
          </a:p>
          <a:p>
            <a:r>
              <a:rPr lang="ru-RU" dirty="0"/>
              <a:t>Возможные результаты при ГСГ:</a:t>
            </a:r>
          </a:p>
          <a:p>
            <a:pPr marL="137160" indent="0">
              <a:buNone/>
            </a:pPr>
            <a:r>
              <a:rPr lang="ru-RU" dirty="0"/>
              <a:t>- непроходимость маточных труб в интерстициальном или </a:t>
            </a:r>
            <a:r>
              <a:rPr lang="ru-RU" dirty="0" err="1"/>
              <a:t>истмическом</a:t>
            </a:r>
            <a:r>
              <a:rPr lang="ru-RU" dirty="0"/>
              <a:t> </a:t>
            </a:r>
            <a:r>
              <a:rPr lang="ru-RU" dirty="0" smtClean="0"/>
              <a:t>отделах(визуализация </a:t>
            </a:r>
            <a:r>
              <a:rPr lang="ru-RU" dirty="0"/>
              <a:t>маточных труб до </a:t>
            </a:r>
            <a:r>
              <a:rPr lang="ru-RU" dirty="0" err="1"/>
              <a:t>истмического</a:t>
            </a:r>
            <a:r>
              <a:rPr lang="ru-RU" dirty="0"/>
              <a:t> отдела);</a:t>
            </a:r>
          </a:p>
          <a:p>
            <a:pPr marL="137160" indent="0">
              <a:buNone/>
            </a:pPr>
            <a:r>
              <a:rPr lang="ru-RU" dirty="0"/>
              <a:t>- непроходимость маточных труб в </a:t>
            </a:r>
            <a:r>
              <a:rPr lang="ru-RU" dirty="0" err="1"/>
              <a:t>ампулярном</a:t>
            </a:r>
            <a:r>
              <a:rPr lang="ru-RU" dirty="0"/>
              <a:t> отделе (визуализация </a:t>
            </a:r>
            <a:r>
              <a:rPr lang="ru-RU" dirty="0" smtClean="0"/>
              <a:t>маточных труб </a:t>
            </a:r>
            <a:r>
              <a:rPr lang="ru-RU" dirty="0"/>
              <a:t>на всем протяжении, отсутствие излития контрастного вещества в </a:t>
            </a:r>
            <a:r>
              <a:rPr lang="ru-RU" dirty="0" smtClean="0"/>
              <a:t>брюшную полость</a:t>
            </a:r>
            <a:r>
              <a:rPr lang="ru-RU" dirty="0"/>
              <a:t>);</a:t>
            </a:r>
          </a:p>
          <a:p>
            <a:pPr marL="137160" indent="0">
              <a:buNone/>
            </a:pPr>
            <a:r>
              <a:rPr lang="ru-RU" dirty="0"/>
              <a:t>- увеличение размеров маточных труб (</a:t>
            </a:r>
            <a:r>
              <a:rPr lang="ru-RU" dirty="0" err="1"/>
              <a:t>сактосальпинксы</a:t>
            </a:r>
            <a:r>
              <a:rPr lang="ru-RU" dirty="0"/>
              <a:t>);</a:t>
            </a:r>
          </a:p>
          <a:p>
            <a:pPr marL="137160" indent="0">
              <a:buNone/>
            </a:pPr>
            <a:r>
              <a:rPr lang="ru-RU" dirty="0"/>
              <a:t>- неравномерное распределение контрастного вещества в малом тазу,</a:t>
            </a:r>
          </a:p>
          <a:p>
            <a:pPr marL="137160" indent="0">
              <a:buNone/>
            </a:pPr>
            <a:r>
              <a:rPr lang="ru-RU" dirty="0"/>
              <a:t>подтянутость труб к костям таза, излитие контраста в небольшом </a:t>
            </a:r>
            <a:r>
              <a:rPr lang="ru-RU" dirty="0" smtClean="0"/>
              <a:t>количестве(затрудненная </a:t>
            </a:r>
            <a:r>
              <a:rPr lang="ru-RU" dirty="0"/>
              <a:t>проходимость труб).</a:t>
            </a:r>
          </a:p>
        </p:txBody>
      </p:sp>
    </p:spTree>
    <p:extLst>
      <p:ext uri="{BB962C8B-B14F-4D97-AF65-F5344CB8AC3E}">
        <p14:creationId xmlns:p14="http://schemas.microsoft.com/office/powerpoint/2010/main" val="792719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" y="836712"/>
            <a:ext cx="8645785" cy="52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28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Консервативное лечение, направленное на достижение беременности при </a:t>
            </a:r>
            <a:r>
              <a:rPr lang="ru-RU" dirty="0" smtClean="0"/>
              <a:t>трубно-</a:t>
            </a:r>
            <a:r>
              <a:rPr lang="ru-RU" dirty="0" err="1" smtClean="0"/>
              <a:t>перитонеальном</a:t>
            </a:r>
            <a:r>
              <a:rPr lang="ru-RU" dirty="0" smtClean="0"/>
              <a:t> </a:t>
            </a:r>
            <a:r>
              <a:rPr lang="ru-RU" dirty="0"/>
              <a:t>бесплодии, неэффективно.</a:t>
            </a:r>
          </a:p>
          <a:p>
            <a:r>
              <a:rPr lang="ru-RU" dirty="0"/>
              <a:t>- Метод достижения беременности 1-й линии - применение ВРТ.</a:t>
            </a:r>
          </a:p>
          <a:p>
            <a:r>
              <a:rPr lang="ru-RU" dirty="0"/>
              <a:t>- Лапароскопия проводится при наличии </a:t>
            </a:r>
            <a:r>
              <a:rPr lang="ru-RU" dirty="0" smtClean="0"/>
              <a:t>показаний.</a:t>
            </a:r>
            <a:endParaRPr lang="ru-RU" dirty="0"/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Виды </a:t>
            </a:r>
            <a:r>
              <a:rPr lang="ru-RU" dirty="0"/>
              <a:t>реконструктивно-пластических операций при </a:t>
            </a:r>
            <a:r>
              <a:rPr lang="ru-RU" dirty="0" smtClean="0"/>
              <a:t>трубно </a:t>
            </a:r>
            <a:r>
              <a:rPr lang="ru-RU" dirty="0" err="1" smtClean="0"/>
              <a:t>перитонеальном</a:t>
            </a:r>
            <a:r>
              <a:rPr lang="ru-RU" dirty="0" smtClean="0"/>
              <a:t> бесплодии </a:t>
            </a:r>
            <a:r>
              <a:rPr lang="ru-RU" dirty="0"/>
              <a:t>с использованием </a:t>
            </a:r>
            <a:r>
              <a:rPr lang="ru-RU" dirty="0" err="1"/>
              <a:t>эндовидеохирургии</a:t>
            </a:r>
            <a:r>
              <a:rPr lang="ru-RU" dirty="0"/>
              <a:t>:</a:t>
            </a:r>
          </a:p>
          <a:p>
            <a:pPr marL="137160" indent="0">
              <a:buNone/>
            </a:pPr>
            <a:r>
              <a:rPr lang="ru-RU" dirty="0"/>
              <a:t>- </a:t>
            </a:r>
            <a:r>
              <a:rPr lang="ru-RU" dirty="0" err="1"/>
              <a:t>сальпинголизис</a:t>
            </a:r>
            <a:r>
              <a:rPr lang="ru-RU" dirty="0"/>
              <a:t> (освобождение маточных труб от деформирующих их </a:t>
            </a:r>
            <a:r>
              <a:rPr lang="ru-RU" dirty="0" smtClean="0"/>
              <a:t>спаечных сращений</a:t>
            </a:r>
            <a:r>
              <a:rPr lang="ru-RU" dirty="0"/>
              <a:t>);</a:t>
            </a:r>
          </a:p>
          <a:p>
            <a:pPr marL="137160" indent="0">
              <a:buNone/>
            </a:pPr>
            <a:r>
              <a:rPr lang="ru-RU" dirty="0"/>
              <a:t>- </a:t>
            </a:r>
            <a:r>
              <a:rPr lang="ru-RU" dirty="0" err="1"/>
              <a:t>фимбриопластика</a:t>
            </a:r>
            <a:r>
              <a:rPr lang="ru-RU" dirty="0"/>
              <a:t> (восстановление входа в воронку маточной трубы);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err="1"/>
              <a:t>сальпингостомия</a:t>
            </a:r>
            <a:r>
              <a:rPr lang="ru-RU" dirty="0"/>
              <a:t> (создание нового отверстия в заращенном </a:t>
            </a:r>
            <a:r>
              <a:rPr lang="ru-RU" dirty="0" err="1"/>
              <a:t>ампулярном</a:t>
            </a:r>
            <a:r>
              <a:rPr lang="ru-RU" dirty="0"/>
              <a:t> отделе);</a:t>
            </a:r>
          </a:p>
          <a:p>
            <a:pPr marL="137160" indent="0">
              <a:buNone/>
            </a:pPr>
            <a:r>
              <a:rPr lang="ru-RU" dirty="0"/>
              <a:t>- </a:t>
            </a:r>
            <a:r>
              <a:rPr lang="ru-RU" dirty="0" err="1"/>
              <a:t>тубэктомия</a:t>
            </a:r>
            <a:r>
              <a:rPr lang="ru-RU" dirty="0"/>
              <a:t> при наличии </a:t>
            </a:r>
            <a:r>
              <a:rPr lang="ru-RU" dirty="0" err="1"/>
              <a:t>гидросальпинксов</a:t>
            </a:r>
            <a:r>
              <a:rPr lang="ru-RU" dirty="0"/>
              <a:t> перед применением ВРТ.</a:t>
            </a:r>
          </a:p>
        </p:txBody>
      </p:sp>
    </p:spTree>
    <p:extLst>
      <p:ext uri="{BB962C8B-B14F-4D97-AF65-F5344CB8AC3E}">
        <p14:creationId xmlns:p14="http://schemas.microsoft.com/office/powerpoint/2010/main" val="162858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Вспомогательный </a:t>
            </a:r>
            <a:r>
              <a:rPr lang="ru-RU" dirty="0" err="1" smtClean="0"/>
              <a:t>хетчинг</a:t>
            </a:r>
            <a:r>
              <a:rPr lang="ru-RU" dirty="0" smtClean="0"/>
              <a:t> - </a:t>
            </a:r>
            <a:r>
              <a:rPr lang="ru-RU" dirty="0" err="1" smtClean="0"/>
              <a:t>микроманипуляция</a:t>
            </a:r>
            <a:r>
              <a:rPr lang="ru-RU" dirty="0" smtClean="0"/>
              <a:t> в рамках ВРТ, во время которой</a:t>
            </a:r>
          </a:p>
          <a:p>
            <a:pPr marL="137160" indent="0">
              <a:buNone/>
            </a:pPr>
            <a:r>
              <a:rPr lang="ru-RU" dirty="0" smtClean="0"/>
              <a:t>блестящую </a:t>
            </a:r>
            <a:r>
              <a:rPr lang="ru-RU" dirty="0"/>
              <a:t>оболочку эмбриона перфорируют химически, механически, с помощью</a:t>
            </a:r>
          </a:p>
          <a:p>
            <a:pPr marL="137160" indent="0">
              <a:buNone/>
            </a:pPr>
            <a:r>
              <a:rPr lang="ru-RU" dirty="0"/>
              <a:t>лазера или </a:t>
            </a:r>
            <a:r>
              <a:rPr lang="ru-RU" dirty="0" err="1"/>
              <a:t>ферментативно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751312" cy="346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56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8863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Критерии отбора для хирургического лечения [51]:</a:t>
            </a:r>
          </a:p>
          <a:p>
            <a:r>
              <a:rPr lang="ru-RU" dirty="0"/>
              <a:t>- возраст до 35 лет;</a:t>
            </a:r>
          </a:p>
          <a:p>
            <a:r>
              <a:rPr lang="ru-RU" dirty="0"/>
              <a:t>- сохраненный овариальный резерв;</a:t>
            </a:r>
          </a:p>
          <a:p>
            <a:r>
              <a:rPr lang="ru-RU" dirty="0"/>
              <a:t>- подтвержденная овуляция;</a:t>
            </a:r>
          </a:p>
          <a:p>
            <a:r>
              <a:rPr lang="ru-RU" dirty="0"/>
              <a:t>- отсутствие </a:t>
            </a:r>
            <a:r>
              <a:rPr lang="ru-RU" dirty="0" err="1"/>
              <a:t>патозооспермии</a:t>
            </a:r>
            <a:r>
              <a:rPr lang="ru-RU" dirty="0"/>
              <a:t> у партнера.</a:t>
            </a:r>
          </a:p>
          <a:p>
            <a:pPr marL="137160" indent="0">
              <a:buNone/>
            </a:pPr>
            <a:r>
              <a:rPr lang="ru-RU" dirty="0"/>
              <a:t>Комментарии:</a:t>
            </a:r>
          </a:p>
          <a:p>
            <a:pPr marL="137160" indent="0">
              <a:buNone/>
            </a:pPr>
            <a:r>
              <a:rPr lang="ru-RU" dirty="0"/>
              <a:t>при наличии </a:t>
            </a:r>
            <a:r>
              <a:rPr lang="ru-RU" dirty="0" err="1"/>
              <a:t>гидросальпинксов</a:t>
            </a:r>
            <a:r>
              <a:rPr lang="ru-RU" dirty="0"/>
              <a:t> рекомендуется удаление измененных </a:t>
            </a:r>
            <a:r>
              <a:rPr lang="ru-RU" dirty="0" smtClean="0"/>
              <a:t>маточных труб</a:t>
            </a:r>
            <a:r>
              <a:rPr lang="ru-RU" dirty="0"/>
              <a:t>;</a:t>
            </a:r>
          </a:p>
          <a:p>
            <a:pPr marL="137160" indent="0">
              <a:buNone/>
            </a:pPr>
            <a:r>
              <a:rPr lang="ru-RU" dirty="0"/>
              <a:t>повторные реконструктивно-пластические операции на маточных трубах </a:t>
            </a:r>
            <a:r>
              <a:rPr lang="ru-RU" dirty="0" smtClean="0"/>
              <a:t>для восстановления </a:t>
            </a:r>
            <a:r>
              <a:rPr lang="ru-RU" dirty="0"/>
              <a:t>их проходимости и достижения беременности не показаны </a:t>
            </a:r>
            <a:r>
              <a:rPr lang="ru-RU" dirty="0" smtClean="0"/>
              <a:t>ввиду их </a:t>
            </a:r>
            <a:r>
              <a:rPr lang="ru-RU" dirty="0"/>
              <a:t>неэффективности.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773751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Женское </a:t>
            </a:r>
            <a:r>
              <a:rPr lang="ru-RU" dirty="0"/>
              <a:t>бесплодие маточного происхождения (М К Б-10/N97.2)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Патологический процесс, нарушающий </a:t>
            </a:r>
            <a:r>
              <a:rPr lang="ru-RU" dirty="0" smtClean="0"/>
              <a:t>анатомо-функциональное состояние </a:t>
            </a:r>
            <a:r>
              <a:rPr lang="ru-RU" dirty="0"/>
              <a:t>матки и процесс имплантации. Определение включает </a:t>
            </a:r>
            <a:r>
              <a:rPr lang="ru-RU" dirty="0" smtClean="0"/>
              <a:t>врожденные аномалии </a:t>
            </a:r>
            <a:r>
              <a:rPr lang="ru-RU" dirty="0"/>
              <a:t>развития матки, отсутствие матки и приобретенные поражения </a:t>
            </a:r>
            <a:r>
              <a:rPr lang="ru-RU" dirty="0" err="1" smtClean="0"/>
              <a:t>матки,нарушающие</a:t>
            </a:r>
            <a:r>
              <a:rPr lang="ru-RU" dirty="0" smtClean="0"/>
              <a:t> </a:t>
            </a:r>
            <a:r>
              <a:rPr lang="ru-RU" dirty="0"/>
              <a:t>процесс имплантации.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6768752" cy="24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48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Жалобы и анамнез. Рекомендуется при опросе пациентки особенно </a:t>
            </a:r>
            <a:r>
              <a:rPr lang="ru-RU" dirty="0" smtClean="0"/>
              <a:t>обращать внимание </a:t>
            </a:r>
            <a:r>
              <a:rPr lang="ru-RU" dirty="0"/>
              <a:t>на наличие маточных кровотечений, </a:t>
            </a:r>
            <a:r>
              <a:rPr lang="ru-RU" dirty="0" err="1"/>
              <a:t>перименструальных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межменструальных</a:t>
            </a:r>
            <a:r>
              <a:rPr lang="ru-RU" dirty="0" smtClean="0"/>
              <a:t> </a:t>
            </a:r>
            <a:r>
              <a:rPr lang="ru-RU" dirty="0"/>
              <a:t>кровянистых выделений, болевого </a:t>
            </a:r>
            <a:r>
              <a:rPr lang="ru-RU" dirty="0" err="1" smtClean="0"/>
              <a:t>синдрома,ранее</a:t>
            </a:r>
            <a:r>
              <a:rPr lang="ru-RU" dirty="0" smtClean="0"/>
              <a:t> перенесенных </a:t>
            </a:r>
            <a:r>
              <a:rPr lang="ru-RU" dirty="0"/>
              <a:t>ИППП, внутриматочных манипуляций.</a:t>
            </a:r>
          </a:p>
          <a:p>
            <a:r>
              <a:rPr lang="ru-RU" dirty="0"/>
              <a:t>Инструментальная диагностика:</a:t>
            </a:r>
          </a:p>
          <a:p>
            <a:pPr marL="137160" indent="0">
              <a:buNone/>
            </a:pPr>
            <a:r>
              <a:rPr lang="ru-RU" dirty="0" smtClean="0"/>
              <a:t>-УЗИ </a:t>
            </a:r>
            <a:r>
              <a:rPr lang="ru-RU" dirty="0"/>
              <a:t>органов малого </a:t>
            </a:r>
            <a:r>
              <a:rPr lang="ru-RU" dirty="0" smtClean="0"/>
              <a:t>таза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гистероскопия</a:t>
            </a:r>
            <a:r>
              <a:rPr lang="ru-RU" dirty="0" smtClean="0"/>
              <a:t> </a:t>
            </a:r>
            <a:r>
              <a:rPr lang="ru-RU" dirty="0"/>
              <a:t>(с биопсией эндометрия при необходимости)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соногистеросальпингоскопия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 ГСГ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МРТ </a:t>
            </a:r>
          </a:p>
        </p:txBody>
      </p:sp>
    </p:spTree>
    <p:extLst>
      <p:ext uri="{BB962C8B-B14F-4D97-AF65-F5344CB8AC3E}">
        <p14:creationId xmlns:p14="http://schemas.microsoft.com/office/powerpoint/2010/main" val="2295282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-Метод </a:t>
            </a:r>
            <a:r>
              <a:rPr lang="ru-RU" dirty="0"/>
              <a:t>достижения беременности 1-й линии - хирургическое лечение (</a:t>
            </a:r>
            <a:r>
              <a:rPr lang="ru-RU" dirty="0" err="1" smtClean="0"/>
              <a:t>лапаро-гистероскопия</a:t>
            </a:r>
            <a:r>
              <a:rPr lang="ru-RU" dirty="0" smtClean="0"/>
              <a:t>)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Выбор и объем хирургического пособия определяется </a:t>
            </a:r>
            <a:r>
              <a:rPr lang="ru-RU" dirty="0" smtClean="0"/>
              <a:t>особенностями патологических </a:t>
            </a:r>
            <a:r>
              <a:rPr lang="ru-RU" dirty="0"/>
              <a:t>изменений матки и ее полости.</a:t>
            </a:r>
          </a:p>
          <a:p>
            <a:pPr marL="137160" indent="0">
              <a:buNone/>
            </a:pPr>
            <a:r>
              <a:rPr lang="ru-RU" dirty="0"/>
              <a:t>- Консервативное лечение оправдано после проведения </a:t>
            </a:r>
            <a:r>
              <a:rPr lang="ru-RU" dirty="0" smtClean="0"/>
              <a:t>хирургического вмешательства </a:t>
            </a:r>
            <a:r>
              <a:rPr lang="ru-RU" dirty="0"/>
              <a:t>только в качестве компонента комплексного </a:t>
            </a:r>
            <a:r>
              <a:rPr lang="ru-RU" dirty="0" smtClean="0"/>
              <a:t>восстановительного лечения</a:t>
            </a:r>
            <a:r>
              <a:rPr lang="ru-RU" dirty="0"/>
              <a:t>, для улучшения условий наступления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8514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/>
          <a:lstStyle/>
          <a:p>
            <a:r>
              <a:rPr lang="ru-RU" dirty="0"/>
              <a:t>- Лечение в программах ВРТ - при отсутствии внутриматочной патологии.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525103" cy="491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4" y="3068960"/>
            <a:ext cx="4176464" cy="196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318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9766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период времени для ожидания наступления беременности после операции </a:t>
            </a:r>
            <a:r>
              <a:rPr lang="ru-RU" dirty="0" smtClean="0"/>
              <a:t>на матке </a:t>
            </a:r>
            <a:r>
              <a:rPr lang="ru-RU" dirty="0"/>
              <a:t>- не более 1 года при условии проходимости маточных труб, </a:t>
            </a:r>
            <a:r>
              <a:rPr lang="ru-RU" dirty="0" smtClean="0"/>
              <a:t>сохраненной овуляции</a:t>
            </a:r>
            <a:r>
              <a:rPr lang="ru-RU" dirty="0"/>
              <a:t>, нормальном овариальном резерве и отсутствии мужского </a:t>
            </a:r>
            <a:r>
              <a:rPr lang="ru-RU" dirty="0" smtClean="0"/>
              <a:t>фактора </a:t>
            </a:r>
            <a:r>
              <a:rPr lang="ru-RU" dirty="0" err="1" smtClean="0"/>
              <a:t>бесплодия;при</a:t>
            </a:r>
            <a:r>
              <a:rPr lang="ru-RU" dirty="0" smtClean="0"/>
              <a:t> </a:t>
            </a:r>
            <a:r>
              <a:rPr lang="ru-RU" dirty="0"/>
              <a:t>отсутствии хотя бы одного из этих условий показано направление для </a:t>
            </a:r>
            <a:r>
              <a:rPr lang="ru-RU" dirty="0" smtClean="0"/>
              <a:t>лечения в </a:t>
            </a:r>
            <a:r>
              <a:rPr lang="ru-RU" dirty="0"/>
              <a:t>программах ВРТ по окончанию восстановительного периода после </a:t>
            </a:r>
            <a:r>
              <a:rPr lang="ru-RU" dirty="0" err="1" smtClean="0"/>
              <a:t>операции,определяемого</a:t>
            </a:r>
            <a:r>
              <a:rPr lang="ru-RU" dirty="0" smtClean="0"/>
              <a:t> </a:t>
            </a:r>
            <a:r>
              <a:rPr lang="ru-RU" dirty="0"/>
              <a:t>видом и объемом хирургического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4166148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Операции при маточной форме бесплодия:</a:t>
            </a:r>
          </a:p>
          <a:p>
            <a:r>
              <a:rPr lang="ru-RU" sz="1800" dirty="0"/>
              <a:t>- выскабливание полости матки под контролем </a:t>
            </a:r>
            <a:r>
              <a:rPr lang="ru-RU" sz="1800" dirty="0" err="1"/>
              <a:t>гистероскопа</a:t>
            </a:r>
            <a:r>
              <a:rPr lang="ru-RU" sz="1800" dirty="0"/>
              <a:t> (при </a:t>
            </a:r>
            <a:r>
              <a:rPr lang="ru-RU" sz="1800" dirty="0" smtClean="0"/>
              <a:t>наличии гиперплазии </a:t>
            </a:r>
            <a:r>
              <a:rPr lang="ru-RU" sz="1800" dirty="0"/>
              <a:t>эндометрия);</a:t>
            </a:r>
          </a:p>
          <a:p>
            <a:r>
              <a:rPr lang="ru-RU" sz="1800" dirty="0"/>
              <a:t>- удаление полипа эндометрия с использованием </a:t>
            </a:r>
            <a:r>
              <a:rPr lang="ru-RU" sz="1800" dirty="0" err="1" smtClean="0"/>
              <a:t>гистероскопических</a:t>
            </a:r>
            <a:r>
              <a:rPr lang="ru-RU" sz="1800" dirty="0" smtClean="0"/>
              <a:t> манипуляторов</a:t>
            </a:r>
            <a:r>
              <a:rPr lang="ru-RU" sz="1800" dirty="0"/>
              <a:t>;</a:t>
            </a:r>
          </a:p>
          <a:p>
            <a:r>
              <a:rPr lang="ru-RU" sz="1800" dirty="0"/>
              <a:t>- удаление </a:t>
            </a:r>
            <a:r>
              <a:rPr lang="ru-RU" sz="1800" dirty="0" err="1"/>
              <a:t>субмукозного</a:t>
            </a:r>
            <a:r>
              <a:rPr lang="ru-RU" sz="1800" dirty="0"/>
              <a:t> </a:t>
            </a:r>
            <a:r>
              <a:rPr lang="ru-RU" sz="1800" dirty="0" err="1"/>
              <a:t>миоматозного</a:t>
            </a:r>
            <a:r>
              <a:rPr lang="ru-RU" sz="1800" dirty="0"/>
              <a:t> узла, внутриматочных </a:t>
            </a:r>
            <a:r>
              <a:rPr lang="ru-RU" sz="1800" dirty="0" err="1"/>
              <a:t>синехий</a:t>
            </a:r>
            <a:r>
              <a:rPr lang="ru-RU" sz="1800" dirty="0"/>
              <a:t>, </a:t>
            </a:r>
            <a:r>
              <a:rPr lang="ru-RU" sz="1800" dirty="0" smtClean="0"/>
              <a:t>инородного тела </a:t>
            </a:r>
            <a:r>
              <a:rPr lang="ru-RU" sz="1800" dirty="0"/>
              <a:t>в матке, перегородки полости матки.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206023" cy="361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41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Женское </a:t>
            </a:r>
            <a:r>
              <a:rPr lang="ru-RU" dirty="0"/>
              <a:t>бесплодие </a:t>
            </a:r>
            <a:r>
              <a:rPr lang="ru-RU" dirty="0" smtClean="0"/>
              <a:t>цервикального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происхождения (М К Б-10/N97.3)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2621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Форма бесплодия, обусловленная деформацией шейки </a:t>
            </a:r>
            <a:r>
              <a:rPr lang="ru-RU" dirty="0" err="1" smtClean="0"/>
              <a:t>матки,нарушающей</a:t>
            </a:r>
            <a:r>
              <a:rPr lang="ru-RU" dirty="0" smtClean="0"/>
              <a:t> </a:t>
            </a:r>
            <a:r>
              <a:rPr lang="ru-RU" dirty="0"/>
              <a:t>транспорт сперматозоидов в матку.</a:t>
            </a:r>
          </a:p>
        </p:txBody>
      </p:sp>
    </p:spTree>
    <p:extLst>
      <p:ext uri="{BB962C8B-B14F-4D97-AF65-F5344CB8AC3E}">
        <p14:creationId xmlns:p14="http://schemas.microsoft.com/office/powerpoint/2010/main" val="267543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Ш/М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9121"/>
            <a:ext cx="8496944" cy="539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89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Диагностика,лечение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Жалобы и анамнез.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опросе обращать внимание на перенесенные </a:t>
            </a:r>
            <a:r>
              <a:rPr lang="ru-RU" dirty="0" smtClean="0"/>
              <a:t>манипуляции на </a:t>
            </a:r>
            <a:r>
              <a:rPr lang="ru-RU" dirty="0"/>
              <a:t>шейке матки.</a:t>
            </a:r>
          </a:p>
          <a:p>
            <a:r>
              <a:rPr lang="ru-RU" dirty="0"/>
              <a:t>Лабораторной диагностики не существует.</a:t>
            </a:r>
          </a:p>
          <a:p>
            <a:pPr marL="137160" indent="0">
              <a:buNone/>
            </a:pPr>
            <a:r>
              <a:rPr lang="ru-RU" dirty="0" smtClean="0"/>
              <a:t>Комментарий</a:t>
            </a:r>
            <a:r>
              <a:rPr lang="ru-RU" dirty="0"/>
              <a:t>:</a:t>
            </a:r>
          </a:p>
          <a:p>
            <a:r>
              <a:rPr lang="ru-RU" dirty="0"/>
              <a:t>ПКТ не должен использоваться для диагностики бесплодия цервикального</a:t>
            </a:r>
          </a:p>
          <a:p>
            <a:pPr marL="137160" indent="0">
              <a:buNone/>
            </a:pPr>
            <a:r>
              <a:rPr lang="ru-RU" dirty="0"/>
              <a:t>происхождения ввиду субъективности его результатов и отсутствия взаимосвязи </a:t>
            </a:r>
            <a:r>
              <a:rPr lang="ru-RU" dirty="0" err="1" smtClean="0"/>
              <a:t>снаступлением</a:t>
            </a:r>
            <a:r>
              <a:rPr lang="ru-RU" dirty="0" smtClean="0"/>
              <a:t> </a:t>
            </a:r>
            <a:r>
              <a:rPr lang="ru-RU" dirty="0"/>
              <a:t>беременности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Инструментальное обследование:</a:t>
            </a:r>
          </a:p>
          <a:p>
            <a:pPr marL="137160" indent="0">
              <a:buNone/>
            </a:pPr>
            <a:r>
              <a:rPr lang="ru-RU" dirty="0"/>
              <a:t>- </a:t>
            </a:r>
            <a:r>
              <a:rPr lang="ru-RU" dirty="0" err="1"/>
              <a:t>кольпоскопия</a:t>
            </a:r>
            <a:r>
              <a:rPr lang="ru-RU" dirty="0"/>
              <a:t>;</a:t>
            </a:r>
          </a:p>
          <a:p>
            <a:pPr marL="137160" indent="0">
              <a:buNone/>
            </a:pPr>
            <a:r>
              <a:rPr lang="ru-RU" dirty="0"/>
              <a:t>- офисная </a:t>
            </a:r>
            <a:r>
              <a:rPr lang="ru-RU" dirty="0" err="1"/>
              <a:t>цервико</a:t>
            </a:r>
            <a:r>
              <a:rPr lang="ru-RU" dirty="0"/>
              <a:t>- и </a:t>
            </a:r>
            <a:r>
              <a:rPr lang="ru-RU" dirty="0" err="1"/>
              <a:t>гистероскопия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/>
              <a:t>Лечение:</a:t>
            </a:r>
          </a:p>
          <a:p>
            <a:r>
              <a:rPr lang="ru-RU" dirty="0"/>
              <a:t>- хирургическая коррекция;</a:t>
            </a:r>
          </a:p>
          <a:p>
            <a:r>
              <a:rPr lang="ru-RU" dirty="0"/>
              <a:t>- программы ВРТ.</a:t>
            </a:r>
          </a:p>
        </p:txBody>
      </p:sp>
    </p:spTree>
    <p:extLst>
      <p:ext uri="{BB962C8B-B14F-4D97-AF65-F5344CB8AC3E}">
        <p14:creationId xmlns:p14="http://schemas.microsoft.com/office/powerpoint/2010/main" val="12893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Вторичное бесплодие - состояние, при котором у женщины в прошлом были</a:t>
            </a:r>
          </a:p>
          <a:p>
            <a:pPr marL="137160" indent="0">
              <a:buNone/>
            </a:pPr>
            <a:r>
              <a:rPr lang="ru-RU" dirty="0"/>
              <a:t>беременности, однако в течение года регулярной половой жизни без</a:t>
            </a:r>
          </a:p>
          <a:p>
            <a:pPr marL="137160" indent="0">
              <a:buNone/>
            </a:pPr>
            <a:r>
              <a:rPr lang="ru-RU" dirty="0"/>
              <a:t>предохранения зачатие более не происходит.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653136" cy="34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922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Женское </a:t>
            </a:r>
            <a:r>
              <a:rPr lang="ru-RU" sz="2800" dirty="0"/>
              <a:t>бесплодие, </a:t>
            </a:r>
            <a:r>
              <a:rPr lang="ru-RU" sz="2800" dirty="0" smtClean="0"/>
              <a:t>комбинированное </a:t>
            </a:r>
            <a:r>
              <a:rPr lang="ru-RU" sz="2800" dirty="0"/>
              <a:t>с </a:t>
            </a:r>
            <a:r>
              <a:rPr lang="ru-RU" sz="2800" dirty="0" smtClean="0"/>
              <a:t>мужскими факторами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(М К Б-10/N97.4, N46)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в отечественной практике сочетанным женским бесплодием называется </a:t>
            </a:r>
            <a:r>
              <a:rPr lang="ru-RU" dirty="0" smtClean="0"/>
              <a:t>сочетание нескольких </a:t>
            </a:r>
            <a:r>
              <a:rPr lang="ru-RU" dirty="0"/>
              <a:t>причин у женщины, сочетанным мужским бесплодием </a:t>
            </a:r>
            <a:r>
              <a:rPr lang="ru-RU" dirty="0" smtClean="0"/>
              <a:t>– сочетание нескольких </a:t>
            </a:r>
            <a:r>
              <a:rPr lang="ru-RU" dirty="0"/>
              <a:t>причин у мужчины, комбинированным бесплодием </a:t>
            </a:r>
            <a:r>
              <a:rPr lang="ru-RU" dirty="0" smtClean="0"/>
              <a:t>– комбинация женских </a:t>
            </a:r>
            <a:r>
              <a:rPr lang="ru-RU" dirty="0"/>
              <a:t>и мужских причин бесплодия у супругов/партнеров.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18027932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Фертильность мужчин может снижаться в результате следующих факторов: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врожденных или приобретенных аномалий мочеполовых органов;</a:t>
            </a:r>
          </a:p>
          <a:p>
            <a:r>
              <a:rPr lang="ru-RU" dirty="0"/>
              <a:t>- злокачественных новообразований;</a:t>
            </a:r>
          </a:p>
          <a:p>
            <a:r>
              <a:rPr lang="ru-RU" dirty="0"/>
              <a:t>- инфекций мочеполовой системы;</a:t>
            </a:r>
          </a:p>
          <a:p>
            <a:r>
              <a:rPr lang="ru-RU" dirty="0"/>
              <a:t>- повышения температуры мошонки (например, при </a:t>
            </a:r>
            <a:r>
              <a:rPr lang="ru-RU" dirty="0" err="1"/>
              <a:t>варикоцеле</a:t>
            </a:r>
            <a:r>
              <a:rPr lang="ru-RU" dirty="0"/>
              <a:t>);</a:t>
            </a:r>
          </a:p>
          <a:p>
            <a:r>
              <a:rPr lang="ru-RU" dirty="0"/>
              <a:t>- эндокринных нарушений;</a:t>
            </a:r>
          </a:p>
          <a:p>
            <a:r>
              <a:rPr lang="ru-RU" dirty="0"/>
              <a:t>- генетических дефектов</a:t>
            </a:r>
            <a:r>
              <a:rPr lang="ru-RU" dirty="0" smtClean="0"/>
              <a:t>;</a:t>
            </a:r>
          </a:p>
          <a:p>
            <a:r>
              <a:rPr lang="ru-RU" dirty="0"/>
              <a:t>- аутоиммунных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39747244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5976704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/>
              <a:t>Диагностик а</a:t>
            </a:r>
          </a:p>
          <a:p>
            <a:pPr marL="137160" indent="0">
              <a:buNone/>
            </a:pPr>
            <a:r>
              <a:rPr lang="ru-RU" dirty="0"/>
              <a:t>Врач-уролог проводит обследование мужчин, состоящих в бесплодном </a:t>
            </a:r>
            <a:r>
              <a:rPr lang="ru-RU" dirty="0" err="1" smtClean="0"/>
              <a:t>браке,руководствуясь</a:t>
            </a:r>
            <a:r>
              <a:rPr lang="ru-RU" dirty="0" smtClean="0"/>
              <a:t> </a:t>
            </a:r>
            <a:r>
              <a:rPr lang="ru-RU" dirty="0"/>
              <a:t>клиническими рекомендациями общества урологов. Обследование</a:t>
            </a:r>
          </a:p>
          <a:p>
            <a:r>
              <a:rPr lang="ru-RU" dirty="0"/>
              <a:t>мужчин должно предшествовать обследованию женщины, поскольку </a:t>
            </a:r>
            <a:r>
              <a:rPr lang="ru-RU" dirty="0" smtClean="0"/>
              <a:t>фертильный статус </a:t>
            </a:r>
            <a:r>
              <a:rPr lang="ru-RU" dirty="0"/>
              <a:t>женщины может влиять на выбор тактики лечения, включая применение </a:t>
            </a:r>
            <a:r>
              <a:rPr lang="ru-RU" dirty="0" smtClean="0"/>
              <a:t>ВРТ или </a:t>
            </a:r>
            <a:r>
              <a:rPr lang="ru-RU" dirty="0"/>
              <a:t>искусственной </a:t>
            </a:r>
            <a:r>
              <a:rPr lang="ru-RU" dirty="0" err="1"/>
              <a:t>инсеминации</a:t>
            </a:r>
            <a:r>
              <a:rPr lang="ru-RU" dirty="0"/>
              <a:t>, и его </a:t>
            </a:r>
            <a:r>
              <a:rPr lang="ru-RU" dirty="0" smtClean="0"/>
              <a:t>результат.</a:t>
            </a:r>
          </a:p>
          <a:p>
            <a:pPr marL="137160" indent="0">
              <a:buNone/>
            </a:pPr>
            <a:r>
              <a:rPr lang="ru-RU" b="1" dirty="0"/>
              <a:t>Лабораторная диагностик а</a:t>
            </a:r>
          </a:p>
          <a:p>
            <a:r>
              <a:rPr lang="ru-RU" dirty="0"/>
              <a:t>Основным методом оценки фертильности мужчины является оценка </a:t>
            </a:r>
            <a:r>
              <a:rPr lang="ru-RU" dirty="0" smtClean="0"/>
              <a:t>показателей </a:t>
            </a:r>
            <a:r>
              <a:rPr lang="ru-RU" dirty="0" err="1" smtClean="0"/>
              <a:t>эякулята</a:t>
            </a:r>
            <a:r>
              <a:rPr lang="ru-RU" dirty="0" smtClean="0"/>
              <a:t> </a:t>
            </a:r>
            <a:r>
              <a:rPr lang="ru-RU" dirty="0"/>
              <a:t>(исследование макроскопических и микроскопических параметров)</a:t>
            </a:r>
          </a:p>
        </p:txBody>
      </p:sp>
    </p:spTree>
    <p:extLst>
      <p:ext uri="{BB962C8B-B14F-4D97-AF65-F5344CB8AC3E}">
        <p14:creationId xmlns:p14="http://schemas.microsoft.com/office/powerpoint/2010/main" val="1509584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Другие формы бесплодия (М К Б-10/N97.8)</a:t>
            </a:r>
            <a:br>
              <a:rPr lang="ru-RU" dirty="0"/>
            </a:br>
            <a:r>
              <a:rPr lang="ru-RU" dirty="0" err="1"/>
              <a:t>Эндометриоз</a:t>
            </a:r>
            <a:r>
              <a:rPr lang="ru-RU" dirty="0"/>
              <a:t> (М К Б-10/N80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09160"/>
          </a:xfrm>
        </p:spPr>
        <p:txBody>
          <a:bodyPr/>
          <a:lstStyle/>
          <a:p>
            <a:r>
              <a:rPr lang="ru-RU" dirty="0" err="1"/>
              <a:t>Эндометриоз</a:t>
            </a:r>
            <a:r>
              <a:rPr lang="ru-RU" dirty="0"/>
              <a:t> - процесс, при котором за пределами полости </a:t>
            </a:r>
            <a:r>
              <a:rPr lang="ru-RU" dirty="0" smtClean="0"/>
              <a:t>матки происходит </a:t>
            </a:r>
            <a:r>
              <a:rPr lang="ru-RU" dirty="0"/>
              <a:t>разрастание ткани, по морфологическим и функциональным </a:t>
            </a:r>
            <a:r>
              <a:rPr lang="ru-RU" dirty="0" smtClean="0"/>
              <a:t>свойствам подобной эндометрию.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60974"/>
            <a:ext cx="5184575" cy="27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82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6166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Диагностик а</a:t>
            </a:r>
          </a:p>
          <a:p>
            <a:r>
              <a:rPr lang="ru-RU" dirty="0"/>
              <a:t>- Диагноз </a:t>
            </a:r>
            <a:r>
              <a:rPr lang="ru-RU" dirty="0" err="1"/>
              <a:t>эндометриоза</a:t>
            </a:r>
            <a:r>
              <a:rPr lang="ru-RU" dirty="0"/>
              <a:t> может быть установлен только при лапароскопии </a:t>
            </a:r>
            <a:r>
              <a:rPr lang="ru-RU" dirty="0" smtClean="0"/>
              <a:t>с патоморфологическим </a:t>
            </a:r>
            <a:r>
              <a:rPr lang="ru-RU" dirty="0"/>
              <a:t>исследованием удаленной ткани [69].</a:t>
            </a:r>
          </a:p>
          <a:p>
            <a:pPr marL="137160" indent="0">
              <a:buNone/>
            </a:pPr>
            <a:r>
              <a:rPr lang="ru-RU" dirty="0" smtClean="0"/>
              <a:t>Комментарий</a:t>
            </a:r>
            <a:r>
              <a:rPr lang="ru-RU" dirty="0"/>
              <a:t>:</a:t>
            </a:r>
          </a:p>
          <a:p>
            <a:pPr marL="137160" indent="0">
              <a:buNone/>
            </a:pPr>
            <a:r>
              <a:rPr lang="ru-RU" dirty="0"/>
              <a:t>классификация, клиническая симптоматика, диагностика и лечение </a:t>
            </a:r>
            <a:r>
              <a:rPr lang="ru-RU" dirty="0" err="1" smtClean="0"/>
              <a:t>эндометриоза</a:t>
            </a:r>
            <a:r>
              <a:rPr lang="ru-RU" dirty="0" smtClean="0"/>
              <a:t> представлены </a:t>
            </a:r>
            <a:r>
              <a:rPr lang="ru-RU" dirty="0"/>
              <a:t>в клинических рекомендациях, утвержденных </a:t>
            </a:r>
            <a:r>
              <a:rPr lang="ru-RU" dirty="0" smtClean="0"/>
              <a:t>Министерством здравоохранения </a:t>
            </a:r>
            <a:r>
              <a:rPr lang="ru-RU" dirty="0"/>
              <a:t>РФ.</a:t>
            </a:r>
          </a:p>
        </p:txBody>
      </p:sp>
    </p:spTree>
    <p:extLst>
      <p:ext uri="{BB962C8B-B14F-4D97-AF65-F5344CB8AC3E}">
        <p14:creationId xmlns:p14="http://schemas.microsoft.com/office/powerpoint/2010/main" val="1783289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/>
              <a:t>Последовательность этапов лечения у женщин с бесплодием </a:t>
            </a:r>
            <a:r>
              <a:rPr lang="ru-RU" dirty="0" smtClean="0"/>
              <a:t>определяется клинической </a:t>
            </a:r>
            <a:r>
              <a:rPr lang="ru-RU" dirty="0"/>
              <a:t>симптоматикой и стадией заболевания.</a:t>
            </a:r>
          </a:p>
          <a:p>
            <a:r>
              <a:rPr lang="ru-RU" dirty="0"/>
              <a:t>Хирургическое лечение </a:t>
            </a:r>
            <a:r>
              <a:rPr lang="ru-RU" dirty="0" smtClean="0"/>
              <a:t>: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-Эндоскопическая </a:t>
            </a:r>
            <a:r>
              <a:rPr lang="ru-RU" dirty="0"/>
              <a:t>диагностика, хирургическое вмешательство с деструкцией </a:t>
            </a:r>
            <a:r>
              <a:rPr lang="ru-RU" dirty="0" smtClean="0"/>
              <a:t>или удалением </a:t>
            </a:r>
            <a:r>
              <a:rPr lang="ru-RU" dirty="0"/>
              <a:t>пораженной ткани и максимальным сохранением яичниковой ткани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Удаление </a:t>
            </a:r>
            <a:r>
              <a:rPr lang="ru-RU" dirty="0" err="1"/>
              <a:t>эндометриомы</a:t>
            </a:r>
            <a:r>
              <a:rPr lang="ru-RU" dirty="0"/>
              <a:t> повышает шансы наступления беременности.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При проведении повторных операций на яичнике при </a:t>
            </a:r>
            <a:r>
              <a:rPr lang="ru-RU" dirty="0" err="1"/>
              <a:t>эндометриомах</a:t>
            </a:r>
            <a:r>
              <a:rPr lang="ru-RU" dirty="0"/>
              <a:t> у </a:t>
            </a:r>
            <a:r>
              <a:rPr lang="ru-RU" dirty="0" smtClean="0"/>
              <a:t>женщины с </a:t>
            </a:r>
            <a:r>
              <a:rPr lang="ru-RU" dirty="0"/>
              <a:t>бесплодием необходимо оценить риск и пользу предполагаемого вмешательства.</a:t>
            </a:r>
          </a:p>
          <a:p>
            <a:pPr marL="137160" indent="0">
              <a:buNone/>
            </a:pPr>
            <a:r>
              <a:rPr lang="ru-RU" dirty="0" smtClean="0"/>
              <a:t>Комментарий</a:t>
            </a:r>
            <a:r>
              <a:rPr lang="ru-RU" dirty="0"/>
              <a:t>:</a:t>
            </a:r>
          </a:p>
          <a:p>
            <a:pPr marL="137160" indent="0">
              <a:buNone/>
            </a:pPr>
            <a:r>
              <a:rPr lang="ru-RU" dirty="0"/>
              <a:t>проведение повторных операций, направленных на восстановление </a:t>
            </a:r>
            <a:r>
              <a:rPr lang="ru-RU" dirty="0" smtClean="0"/>
              <a:t>естественной фертильности</a:t>
            </a:r>
            <a:r>
              <a:rPr lang="ru-RU" dirty="0"/>
              <a:t>, при отсутствии показаний неоправданно затягивает </a:t>
            </a:r>
            <a:r>
              <a:rPr lang="ru-RU" dirty="0" smtClean="0"/>
              <a:t>применение программ </a:t>
            </a:r>
            <a:r>
              <a:rPr lang="ru-RU" dirty="0"/>
              <a:t>ВРТ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Консервативное лечение</a:t>
            </a:r>
          </a:p>
          <a:p>
            <a:pPr marL="137160" indent="0">
              <a:buNone/>
            </a:pPr>
            <a:r>
              <a:rPr lang="ru-RU" dirty="0"/>
              <a:t>- Медикаментозная терапия </a:t>
            </a:r>
            <a:r>
              <a:rPr lang="ru-RU" dirty="0" err="1"/>
              <a:t>эндометриоза</a:t>
            </a:r>
            <a:r>
              <a:rPr lang="ru-RU" dirty="0"/>
              <a:t> </a:t>
            </a:r>
            <a:r>
              <a:rPr lang="ru-RU" dirty="0" err="1"/>
              <a:t>прогестагенами</a:t>
            </a:r>
            <a:r>
              <a:rPr lang="ru-RU" dirty="0"/>
              <a:t> и </a:t>
            </a:r>
            <a:r>
              <a:rPr lang="ru-RU" dirty="0" err="1"/>
              <a:t>аГнРГ</a:t>
            </a:r>
            <a:r>
              <a:rPr lang="ru-RU" dirty="0"/>
              <a:t> </a:t>
            </a:r>
            <a:r>
              <a:rPr lang="ru-RU" dirty="0" smtClean="0"/>
              <a:t>рекомендуется только </a:t>
            </a:r>
            <a:r>
              <a:rPr lang="ru-RU" dirty="0"/>
              <a:t>для лечения болевого синдрома при </a:t>
            </a:r>
            <a:r>
              <a:rPr lang="ru-RU" dirty="0" err="1"/>
              <a:t>эндометриозе</a:t>
            </a:r>
            <a:r>
              <a:rPr lang="ru-RU" dirty="0"/>
              <a:t> </a:t>
            </a:r>
            <a:r>
              <a:rPr lang="ru-RU" dirty="0" smtClean="0"/>
              <a:t>].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Медикаментозная терапия у женщин с </a:t>
            </a:r>
            <a:r>
              <a:rPr lang="ru-RU" dirty="0" err="1"/>
              <a:t>эндометриозом</a:t>
            </a:r>
            <a:r>
              <a:rPr lang="ru-RU" dirty="0"/>
              <a:t> 1 - 2 стадии </a:t>
            </a:r>
            <a:r>
              <a:rPr lang="ru-RU" dirty="0" smtClean="0"/>
              <a:t>при сохраненной </a:t>
            </a:r>
            <a:r>
              <a:rPr lang="ru-RU" dirty="0"/>
              <a:t>проходимости маточных труб и фертильной сперме партнера </a:t>
            </a:r>
            <a:r>
              <a:rPr lang="ru-RU" dirty="0" smtClean="0"/>
              <a:t>не увеличивает </a:t>
            </a:r>
            <a:r>
              <a:rPr lang="ru-RU" dirty="0"/>
              <a:t>шансы наступления беременности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Комментарии:</a:t>
            </a:r>
          </a:p>
          <a:p>
            <a:pPr marL="137160" indent="0">
              <a:buNone/>
            </a:pPr>
            <a:r>
              <a:rPr lang="ru-RU" dirty="0"/>
              <a:t>период ожидания наступления беременности после хирургического </a:t>
            </a:r>
            <a:r>
              <a:rPr lang="ru-RU" dirty="0" smtClean="0"/>
              <a:t>вмешательства должен </a:t>
            </a:r>
            <a:r>
              <a:rPr lang="ru-RU" dirty="0"/>
              <a:t>составлять не более 6 месяцев;</a:t>
            </a:r>
          </a:p>
          <a:p>
            <a:pPr marL="137160" indent="0">
              <a:buNone/>
            </a:pPr>
            <a:r>
              <a:rPr lang="ru-RU" dirty="0"/>
              <a:t>при отсутствии </a:t>
            </a:r>
            <a:r>
              <a:rPr lang="ru-RU" dirty="0" smtClean="0"/>
              <a:t>бере</a:t>
            </a:r>
            <a:r>
              <a:rPr lang="ru-RU" dirty="0"/>
              <a:t>менности в течение 6 месяцев целесообразно предложить</a:t>
            </a:r>
          </a:p>
          <a:p>
            <a:pPr marL="137160" indent="0">
              <a:buNone/>
            </a:pPr>
            <a:r>
              <a:rPr lang="ru-RU" dirty="0"/>
              <a:t>программы ВРТ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360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- Программы ВРТ после хирургического лечения следует рекомендовать </a:t>
            </a:r>
            <a:r>
              <a:rPr lang="ru-RU" dirty="0" smtClean="0"/>
              <a:t>женщинам с </a:t>
            </a:r>
            <a:r>
              <a:rPr lang="ru-RU" dirty="0" err="1"/>
              <a:t>эндометриозом</a:t>
            </a:r>
            <a:r>
              <a:rPr lang="ru-RU" dirty="0"/>
              <a:t> 3 - 4 стадии и нарушением проходимости маточных </a:t>
            </a:r>
            <a:r>
              <a:rPr lang="ru-RU" dirty="0" smtClean="0"/>
              <a:t>труб независимо </a:t>
            </a:r>
            <a:r>
              <a:rPr lang="ru-RU" dirty="0"/>
              <a:t>от возраста пациентки и фертильности </a:t>
            </a:r>
            <a:r>
              <a:rPr lang="ru-RU" dirty="0" smtClean="0"/>
              <a:t>мужа.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Медикаментозная терапия </a:t>
            </a:r>
            <a:r>
              <a:rPr lang="ru-RU" dirty="0" err="1"/>
              <a:t>аГнРГ</a:t>
            </a:r>
            <a:r>
              <a:rPr lang="ru-RU" dirty="0"/>
              <a:t> в течение 3 - 6 месяцев при </a:t>
            </a:r>
            <a:r>
              <a:rPr lang="ru-RU" dirty="0" smtClean="0"/>
              <a:t>распространенном инфильтративном </a:t>
            </a:r>
            <a:r>
              <a:rPr lang="ru-RU" dirty="0" err="1"/>
              <a:t>эндометриозе</a:t>
            </a:r>
            <a:r>
              <a:rPr lang="ru-RU" dirty="0"/>
              <a:t> улучшает частоту наступления </a:t>
            </a:r>
            <a:r>
              <a:rPr lang="ru-RU" dirty="0" smtClean="0"/>
              <a:t>беременности перед </a:t>
            </a:r>
            <a:r>
              <a:rPr lang="ru-RU" dirty="0"/>
              <a:t>применением ВРТ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У женщин с бесплодием и </a:t>
            </a:r>
            <a:r>
              <a:rPr lang="ru-RU" dirty="0" err="1"/>
              <a:t>эндометриомой</a:t>
            </a:r>
            <a:r>
              <a:rPr lang="ru-RU" dirty="0"/>
              <a:t> рекомендуется провести </a:t>
            </a:r>
            <a:r>
              <a:rPr lang="ru-RU" dirty="0" err="1" smtClean="0"/>
              <a:t>мероприятия,направленные</a:t>
            </a:r>
            <a:r>
              <a:rPr lang="ru-RU" dirty="0" smtClean="0"/>
              <a:t> </a:t>
            </a:r>
            <a:r>
              <a:rPr lang="ru-RU" dirty="0"/>
              <a:t>на верификацию диагноза для решения вопроса о </a:t>
            </a:r>
            <a:r>
              <a:rPr lang="ru-RU" dirty="0" smtClean="0"/>
              <a:t>необходимости хирургического </a:t>
            </a:r>
            <a:r>
              <a:rPr lang="ru-RU" dirty="0"/>
              <a:t>лечения или возможности проведения ВРТ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Различия в эффективности протоколов с </a:t>
            </a:r>
            <a:r>
              <a:rPr lang="ru-RU" dirty="0" err="1"/>
              <a:t>аГнРГ</a:t>
            </a:r>
            <a:r>
              <a:rPr lang="ru-RU" dirty="0"/>
              <a:t> и антагонистов </a:t>
            </a:r>
            <a:r>
              <a:rPr lang="ru-RU" dirty="0" err="1"/>
              <a:t>ГнРГ</a:t>
            </a:r>
            <a:r>
              <a:rPr lang="ru-RU" dirty="0"/>
              <a:t> (</a:t>
            </a:r>
            <a:r>
              <a:rPr lang="ru-RU" dirty="0" err="1"/>
              <a:t>антГнРГ</a:t>
            </a:r>
            <a:r>
              <a:rPr lang="ru-RU" dirty="0"/>
              <a:t>) </a:t>
            </a:r>
            <a:r>
              <a:rPr lang="ru-RU" dirty="0" smtClean="0"/>
              <a:t>в программах </a:t>
            </a:r>
            <a:r>
              <a:rPr lang="ru-RU" dirty="0"/>
              <a:t>ВРТ при </a:t>
            </a:r>
            <a:r>
              <a:rPr lang="ru-RU" dirty="0" err="1"/>
              <a:t>эндометриозе</a:t>
            </a:r>
            <a:r>
              <a:rPr lang="ru-RU" dirty="0"/>
              <a:t> не доказаны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Преимуществом может обладать </a:t>
            </a:r>
            <a:r>
              <a:rPr lang="ru-RU" dirty="0" err="1"/>
              <a:t>супердлинный</a:t>
            </a:r>
            <a:r>
              <a:rPr lang="ru-RU" dirty="0"/>
              <a:t> </a:t>
            </a:r>
            <a:r>
              <a:rPr lang="ru-RU" dirty="0" err="1" smtClean="0"/>
              <a:t>протокол</a:t>
            </a:r>
            <a:r>
              <a:rPr lang="ru-RU" dirty="0" err="1"/>
              <a:t>с</a:t>
            </a:r>
            <a:r>
              <a:rPr lang="ru-RU" dirty="0"/>
              <a:t> </a:t>
            </a:r>
            <a:r>
              <a:rPr lang="ru-RU" dirty="0" err="1"/>
              <a:t>аГнРГ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инфильтративном,распространенном</a:t>
            </a:r>
            <a:r>
              <a:rPr lang="ru-RU" dirty="0" smtClean="0"/>
              <a:t> </a:t>
            </a:r>
            <a:r>
              <a:rPr lang="ru-RU" dirty="0" err="1" smtClean="0"/>
              <a:t>эндометриозе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76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60487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- При </a:t>
            </a:r>
            <a:r>
              <a:rPr lang="ru-RU" dirty="0" err="1"/>
              <a:t>аденомиозе</a:t>
            </a:r>
            <a:r>
              <a:rPr lang="ru-RU" dirty="0"/>
              <a:t> 1 - 2 стадии распространения не требуется </a:t>
            </a:r>
            <a:r>
              <a:rPr lang="ru-RU" dirty="0" smtClean="0"/>
              <a:t>дополнительного лечения </a:t>
            </a:r>
            <a:r>
              <a:rPr lang="ru-RU" dirty="0"/>
              <a:t>перед применением ВРТ. При </a:t>
            </a:r>
            <a:r>
              <a:rPr lang="ru-RU" dirty="0" err="1"/>
              <a:t>аденомиозе</a:t>
            </a:r>
            <a:r>
              <a:rPr lang="ru-RU" dirty="0"/>
              <a:t> 3 - 4 стадии распространения</a:t>
            </a:r>
          </a:p>
          <a:p>
            <a:pPr marL="137160" indent="0">
              <a:buNone/>
            </a:pPr>
            <a:r>
              <a:rPr lang="ru-RU" dirty="0"/>
              <a:t>назначение </a:t>
            </a:r>
            <a:r>
              <a:rPr lang="ru-RU" dirty="0" err="1"/>
              <a:t>аГнРГ</a:t>
            </a:r>
            <a:r>
              <a:rPr lang="ru-RU" dirty="0"/>
              <a:t> в течение 3 - 4 месяцев увеличивает частоту </a:t>
            </a:r>
            <a:r>
              <a:rPr lang="ru-RU" dirty="0" smtClean="0"/>
              <a:t>наступления беременности </a:t>
            </a:r>
            <a:r>
              <a:rPr lang="ru-RU" dirty="0"/>
              <a:t>в программах ВРТ.</a:t>
            </a:r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При распространенных формах </a:t>
            </a:r>
            <a:r>
              <a:rPr lang="ru-RU" dirty="0" err="1"/>
              <a:t>аденомиоза</a:t>
            </a:r>
            <a:r>
              <a:rPr lang="ru-RU" dirty="0"/>
              <a:t> оперативное лечение </a:t>
            </a:r>
            <a:r>
              <a:rPr lang="ru-RU" dirty="0" smtClean="0"/>
              <a:t>показано только </a:t>
            </a:r>
            <a:r>
              <a:rPr lang="ru-RU" dirty="0"/>
              <a:t>при наличии узловой формы 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Комментарии</a:t>
            </a:r>
            <a:r>
              <a:rPr lang="ru-RU" dirty="0"/>
              <a:t>:</a:t>
            </a:r>
          </a:p>
          <a:p>
            <a:pPr marL="137160" indent="0">
              <a:buNone/>
            </a:pPr>
            <a:r>
              <a:rPr lang="ru-RU" dirty="0"/>
              <a:t>частота наступления беременности у пациенток с </a:t>
            </a:r>
            <a:r>
              <a:rPr lang="ru-RU" dirty="0" err="1"/>
              <a:t>аденомиозом</a:t>
            </a:r>
            <a:r>
              <a:rPr lang="ru-RU" dirty="0"/>
              <a:t> 3 - 4-й стадии </a:t>
            </a:r>
            <a:r>
              <a:rPr lang="ru-RU" dirty="0" smtClean="0"/>
              <a:t>не превышает </a:t>
            </a:r>
            <a:r>
              <a:rPr lang="ru-RU" dirty="0"/>
              <a:t>10 - 15%, так как ни один из видов лечения не позволяет </a:t>
            </a:r>
            <a:r>
              <a:rPr lang="ru-RU" dirty="0" smtClean="0"/>
              <a:t>создать благоприятных </a:t>
            </a:r>
            <a:r>
              <a:rPr lang="ru-RU" dirty="0"/>
              <a:t>условий имплантации в связи с выраженными </a:t>
            </a:r>
            <a:r>
              <a:rPr lang="ru-RU" dirty="0" smtClean="0"/>
              <a:t>нарушениями </a:t>
            </a:r>
            <a:r>
              <a:rPr lang="ru-RU" dirty="0" err="1" smtClean="0"/>
              <a:t>рецептивности</a:t>
            </a:r>
            <a:r>
              <a:rPr lang="ru-RU" dirty="0" smtClean="0"/>
              <a:t> </a:t>
            </a:r>
            <a:r>
              <a:rPr lang="ru-RU" dirty="0"/>
              <a:t>эндометрия;</a:t>
            </a:r>
          </a:p>
          <a:p>
            <a:pPr marL="137160" indent="0">
              <a:buNone/>
            </a:pPr>
            <a:r>
              <a:rPr lang="ru-RU" dirty="0"/>
              <a:t>необходимо информировать женщину о низкой вероятности </a:t>
            </a:r>
            <a:r>
              <a:rPr lang="ru-RU" dirty="0" smtClean="0"/>
              <a:t>наступления беременности </a:t>
            </a:r>
            <a:r>
              <a:rPr lang="ru-RU" dirty="0"/>
              <a:t>и возможности реализации репродуктивной функции </a:t>
            </a:r>
            <a:r>
              <a:rPr lang="ru-RU" dirty="0" smtClean="0"/>
              <a:t>с использованием </a:t>
            </a:r>
            <a:r>
              <a:rPr lang="ru-RU" dirty="0"/>
              <a:t>"суррогатного" материнства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051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Женское </a:t>
            </a:r>
            <a:r>
              <a:rPr lang="ru-RU" dirty="0"/>
              <a:t>бесплодие неуточненное (М К Б-10/N97.9)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Бесплодие </a:t>
            </a:r>
            <a:r>
              <a:rPr lang="ru-RU" dirty="0"/>
              <a:t>"неясного генеза" - это форма бесплодия, когда </a:t>
            </a:r>
            <a:r>
              <a:rPr lang="ru-RU" dirty="0" smtClean="0"/>
              <a:t>в процессе </a:t>
            </a:r>
            <a:r>
              <a:rPr lang="ru-RU" dirty="0"/>
              <a:t>обследования на амбулаторном этапе у супружеской пары не </a:t>
            </a:r>
            <a:r>
              <a:rPr lang="ru-RU" dirty="0" smtClean="0"/>
              <a:t>выявлены причины </a:t>
            </a:r>
            <a:r>
              <a:rPr lang="ru-RU" dirty="0"/>
              <a:t>бесплодия, т.е. женщина имеет регулярный менструальный </a:t>
            </a:r>
            <a:r>
              <a:rPr lang="ru-RU" dirty="0" err="1" smtClean="0"/>
              <a:t>цикл,сохраненную</a:t>
            </a:r>
            <a:r>
              <a:rPr lang="ru-RU" dirty="0" smtClean="0"/>
              <a:t> </a:t>
            </a:r>
            <a:r>
              <a:rPr lang="ru-RU" dirty="0"/>
              <a:t>овуляцию, сохраненный овариальный резерв, проходимые </a:t>
            </a:r>
            <a:r>
              <a:rPr lang="ru-RU" dirty="0" smtClean="0"/>
              <a:t>маточные трубы</a:t>
            </a:r>
            <a:r>
              <a:rPr lang="ru-RU" dirty="0"/>
              <a:t>, и отсутствие указаний в анамнезе на ранее перенесенные </a:t>
            </a:r>
            <a:r>
              <a:rPr lang="ru-RU" dirty="0" smtClean="0"/>
              <a:t>гинекологические операции</a:t>
            </a:r>
            <a:r>
              <a:rPr lang="ru-RU" dirty="0"/>
              <a:t>, а партнер - фертильную сперму.</a:t>
            </a:r>
          </a:p>
        </p:txBody>
      </p:sp>
    </p:spTree>
    <p:extLst>
      <p:ext uri="{BB962C8B-B14F-4D97-AF65-F5344CB8AC3E}">
        <p14:creationId xmlns:p14="http://schemas.microsoft.com/office/powerpoint/2010/main" val="1097872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406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Не </a:t>
            </a:r>
            <a:r>
              <a:rPr lang="ru-RU" sz="1800" dirty="0"/>
              <a:t>рекомендуется стимуляция овуляции </a:t>
            </a:r>
            <a:r>
              <a:rPr lang="ru-RU" sz="1800" dirty="0" err="1"/>
              <a:t>кломифеном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smtClean="0"/>
              <a:t> Необходимо проинформировать </a:t>
            </a:r>
            <a:r>
              <a:rPr lang="ru-RU" sz="1800" dirty="0"/>
              <a:t>пациентку о том, что нет увеличения шансов беременности </a:t>
            </a:r>
            <a:r>
              <a:rPr lang="ru-RU" sz="1800" dirty="0" smtClean="0"/>
              <a:t>на фоне </a:t>
            </a:r>
            <a:r>
              <a:rPr lang="ru-RU" sz="1800" dirty="0"/>
              <a:t>применения </a:t>
            </a:r>
            <a:r>
              <a:rPr lang="ru-RU" sz="1800" dirty="0" err="1"/>
              <a:t>кломифена</a:t>
            </a:r>
            <a:r>
              <a:rPr lang="ru-RU" sz="1800" dirty="0"/>
              <a:t> при невыясненной причине бесплодия.</a:t>
            </a:r>
          </a:p>
          <a:p>
            <a:pPr marL="137160" indent="0">
              <a:buNone/>
            </a:pPr>
            <a:r>
              <a:rPr lang="ru-RU" sz="1800" dirty="0"/>
              <a:t>- Не рекомендуется предлагать этим парам протоколы овариальной стимуляции</a:t>
            </a:r>
          </a:p>
          <a:p>
            <a:pPr marL="13716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Хирургическое лечение оправдано в качестве 2-й линии при безуспешных</a:t>
            </a:r>
          </a:p>
          <a:p>
            <a:pPr marL="137160" indent="0">
              <a:buNone/>
            </a:pPr>
            <a:r>
              <a:rPr lang="ru-RU" sz="1800" dirty="0"/>
              <a:t>попытках лечения с применением ВРТ или по показаниям, возникающим в </a:t>
            </a:r>
            <a:r>
              <a:rPr lang="ru-RU" sz="1800" dirty="0" smtClean="0"/>
              <a:t>процессе лечения.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Данные об эффективности внутриматочной </a:t>
            </a:r>
            <a:r>
              <a:rPr lang="ru-RU" sz="1800" dirty="0" err="1"/>
              <a:t>инсеминации</a:t>
            </a:r>
            <a:r>
              <a:rPr lang="ru-RU" sz="1800" dirty="0"/>
              <a:t> (ВМИ) при данном </a:t>
            </a:r>
            <a:r>
              <a:rPr lang="ru-RU" sz="1800" dirty="0" smtClean="0"/>
              <a:t>виде бесплодия </a:t>
            </a:r>
            <a:r>
              <a:rPr lang="ru-RU" sz="1800" dirty="0"/>
              <a:t>противоречивы </a:t>
            </a:r>
            <a:r>
              <a:rPr lang="ru-RU" sz="1800" dirty="0" smtClean="0"/>
              <a:t>.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/>
              <a:t>Комментарий:</a:t>
            </a:r>
          </a:p>
          <a:p>
            <a:pPr marL="137160" indent="0">
              <a:buNone/>
            </a:pPr>
            <a:r>
              <a:rPr lang="ru-RU" sz="1800" dirty="0"/>
              <a:t>ВМИ (как альтернатива вагинальному половому акту) в </a:t>
            </a:r>
            <a:r>
              <a:rPr lang="ru-RU" sz="1800" dirty="0" smtClean="0"/>
              <a:t>естественном менструальном </a:t>
            </a:r>
            <a:r>
              <a:rPr lang="ru-RU" sz="1800" dirty="0"/>
              <a:t>цикле может быть рекомендована парам, которые не </a:t>
            </a:r>
            <a:r>
              <a:rPr lang="ru-RU" sz="1800" dirty="0" smtClean="0"/>
              <a:t>используют половые </a:t>
            </a:r>
            <a:r>
              <a:rPr lang="ru-RU" sz="1800" dirty="0"/>
              <a:t>акты в связи с инвалидностью или </a:t>
            </a:r>
            <a:r>
              <a:rPr lang="ru-RU" sz="1800" dirty="0" err="1"/>
              <a:t>психосексуальными</a:t>
            </a:r>
            <a:r>
              <a:rPr lang="ru-RU" sz="1800" dirty="0"/>
              <a:t> проблемами.</a:t>
            </a:r>
          </a:p>
        </p:txBody>
      </p:sp>
    </p:spTree>
    <p:extLst>
      <p:ext uri="{BB962C8B-B14F-4D97-AF65-F5344CB8AC3E}">
        <p14:creationId xmlns:p14="http://schemas.microsoft.com/office/powerpoint/2010/main" val="236376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Индукция овуляции (ИО) - фармакологическая терапия у женщин с </a:t>
            </a:r>
            <a:r>
              <a:rPr lang="ru-RU" dirty="0" err="1"/>
              <a:t>ановуляцией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или </a:t>
            </a:r>
            <a:r>
              <a:rPr lang="ru-RU" dirty="0" err="1"/>
              <a:t>олигоовуляцией</a:t>
            </a:r>
            <a:r>
              <a:rPr lang="ru-RU" dirty="0"/>
              <a:t> с целью формирования нормальных овуляторных циклов.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5373621" cy="40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754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Вспомогательные </a:t>
            </a:r>
            <a:r>
              <a:rPr lang="ru-RU" dirty="0" err="1"/>
              <a:t>репродук</a:t>
            </a:r>
            <a:r>
              <a:rPr lang="ru-RU" dirty="0"/>
              <a:t> </a:t>
            </a:r>
            <a:r>
              <a:rPr lang="ru-RU" dirty="0" err="1"/>
              <a:t>тивные</a:t>
            </a:r>
            <a:r>
              <a:rPr lang="ru-RU" dirty="0"/>
              <a:t> технологии (ВРТ)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ru-RU" dirty="0"/>
              <a:t>К вспомогательным репродуктивным технологиям относятся следующие</a:t>
            </a:r>
          </a:p>
          <a:p>
            <a:r>
              <a:rPr lang="ru-RU" dirty="0"/>
              <a:t>программы и методы:</a:t>
            </a:r>
          </a:p>
          <a:p>
            <a:r>
              <a:rPr lang="ru-RU" dirty="0"/>
              <a:t>- экстракорпоральное оплодотворение (ЭКО);</a:t>
            </a:r>
          </a:p>
          <a:p>
            <a:r>
              <a:rPr lang="ru-RU" dirty="0"/>
              <a:t>- инъекция сперматозоида в цитоплазму ооцита (ИКСИ);</a:t>
            </a:r>
          </a:p>
          <a:p>
            <a:r>
              <a:rPr lang="ru-RU" dirty="0"/>
              <a:t>- рассечение оболочки эмбриона (вспомогательный </a:t>
            </a:r>
            <a:r>
              <a:rPr lang="ru-RU" dirty="0" err="1"/>
              <a:t>хетчинг</a:t>
            </a:r>
            <a:r>
              <a:rPr lang="ru-RU" dirty="0"/>
              <a:t>);</a:t>
            </a:r>
          </a:p>
          <a:p>
            <a:r>
              <a:rPr lang="ru-RU" dirty="0"/>
              <a:t>- донорство спермы;</a:t>
            </a:r>
          </a:p>
          <a:p>
            <a:r>
              <a:rPr lang="ru-RU" dirty="0"/>
              <a:t>- донорство ооцитов;</a:t>
            </a:r>
          </a:p>
          <a:p>
            <a:r>
              <a:rPr lang="ru-RU" dirty="0"/>
              <a:t>- донорство эмбрионов;</a:t>
            </a:r>
          </a:p>
          <a:p>
            <a:r>
              <a:rPr lang="ru-RU" dirty="0"/>
              <a:t>- суррогатное материнство;</a:t>
            </a:r>
          </a:p>
          <a:p>
            <a:r>
              <a:rPr lang="ru-RU" dirty="0"/>
              <a:t>- </a:t>
            </a:r>
            <a:r>
              <a:rPr lang="ru-RU" dirty="0" err="1"/>
              <a:t>криоконсервация</a:t>
            </a:r>
            <a:r>
              <a:rPr lang="ru-RU" dirty="0"/>
              <a:t> гамет, эмбрионов;</a:t>
            </a:r>
          </a:p>
          <a:p>
            <a:r>
              <a:rPr lang="ru-RU" dirty="0"/>
              <a:t>- </a:t>
            </a:r>
            <a:r>
              <a:rPr lang="ru-RU" dirty="0" err="1"/>
              <a:t>преимплантационное</a:t>
            </a:r>
            <a:r>
              <a:rPr lang="ru-RU" dirty="0"/>
              <a:t> генетическое тестирование (ПГТ);</a:t>
            </a:r>
          </a:p>
          <a:p>
            <a:r>
              <a:rPr lang="ru-RU" dirty="0"/>
              <a:t>- операции по получению сперматозоидов для ИКСИ</a:t>
            </a:r>
          </a:p>
        </p:txBody>
      </p:sp>
    </p:spTree>
    <p:extLst>
      <p:ext uri="{BB962C8B-B14F-4D97-AF65-F5344CB8AC3E}">
        <p14:creationId xmlns:p14="http://schemas.microsoft.com/office/powerpoint/2010/main" val="36326448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048712"/>
          </a:xfrm>
        </p:spPr>
        <p:txBody>
          <a:bodyPr/>
          <a:lstStyle/>
          <a:p>
            <a:r>
              <a:rPr lang="ru-RU" dirty="0"/>
              <a:t>Клинические этапы проведения программ ЭКО и ИКСИ идентичны и включают</a:t>
            </a:r>
            <a:r>
              <a:rPr lang="ru-RU" dirty="0" smtClean="0"/>
              <a:t>:</a:t>
            </a:r>
            <a:endParaRPr lang="en-US" dirty="0"/>
          </a:p>
          <a:p>
            <a:r>
              <a:rPr lang="ru-RU" dirty="0" smtClean="0"/>
              <a:t>- </a:t>
            </a:r>
            <a:r>
              <a:rPr lang="ru-RU" dirty="0"/>
              <a:t>овариальную стимуляцию (стимуляцию яичников);</a:t>
            </a:r>
          </a:p>
          <a:p>
            <a:r>
              <a:rPr lang="ru-RU" dirty="0"/>
              <a:t>- пункцию фолликулов яичников и аспирацию ооцитов;</a:t>
            </a:r>
          </a:p>
          <a:p>
            <a:r>
              <a:rPr lang="ru-RU" dirty="0"/>
              <a:t>- перенос эмбриона/</a:t>
            </a:r>
            <a:r>
              <a:rPr lang="ru-RU" dirty="0" err="1"/>
              <a:t>ов</a:t>
            </a:r>
            <a:r>
              <a:rPr lang="ru-RU" dirty="0"/>
              <a:t> в полость матки (данный этап не производится при</a:t>
            </a:r>
          </a:p>
          <a:p>
            <a:r>
              <a:rPr lang="ru-RU" dirty="0"/>
              <a:t>сегментации цикла);</a:t>
            </a:r>
          </a:p>
          <a:p>
            <a:r>
              <a:rPr lang="ru-RU" dirty="0"/>
              <a:t>- поддержку лютеиновой фазы;</a:t>
            </a:r>
          </a:p>
          <a:p>
            <a:r>
              <a:rPr lang="ru-RU" dirty="0"/>
              <a:t>- диагностику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0401774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inherit,Bold"/>
              </a:rPr>
              <a:t>Обследование при </a:t>
            </a:r>
            <a:r>
              <a:rPr lang="ru-RU" sz="4400" dirty="0" err="1">
                <a:latin typeface="inherit,Bold"/>
              </a:rPr>
              <a:t>подготовк</a:t>
            </a:r>
            <a:r>
              <a:rPr lang="ru-RU" sz="4400" dirty="0">
                <a:latin typeface="inherit,Bold"/>
              </a:rPr>
              <a:t> е к программам ВРТ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Обоим супругам:</a:t>
            </a:r>
          </a:p>
          <a:p>
            <a:pPr marL="13716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определение </a:t>
            </a:r>
            <a:r>
              <a:rPr lang="ru-RU" dirty="0"/>
              <a:t>иммуноглобулинов класса M и G к вирусу иммунодефицита </a:t>
            </a:r>
            <a:r>
              <a:rPr lang="ru-RU" dirty="0" smtClean="0"/>
              <a:t>человека</a:t>
            </a:r>
            <a:r>
              <a:rPr lang="en-US" dirty="0" smtClean="0"/>
              <a:t> </a:t>
            </a:r>
            <a:r>
              <a:rPr lang="ru-RU" dirty="0" smtClean="0"/>
              <a:t>1</a:t>
            </a:r>
            <a:r>
              <a:rPr lang="ru-RU" dirty="0"/>
              <a:t>, 2 (далее - ВИЧ 1, 2) и антигена p24/25 (Agp24/25) (срок годности </a:t>
            </a:r>
            <a:r>
              <a:rPr lang="ru-RU" dirty="0" smtClean="0"/>
              <a:t>исследования -3 </a:t>
            </a:r>
            <a:r>
              <a:rPr lang="ru-RU" dirty="0"/>
              <a:t>месяца</a:t>
            </a:r>
            <a:r>
              <a:rPr lang="ru-RU" dirty="0" smtClean="0"/>
              <a:t>);</a:t>
            </a:r>
            <a:endParaRPr lang="en-US" dirty="0" smtClean="0"/>
          </a:p>
          <a:p>
            <a:pPr marL="137160" indent="0">
              <a:buNone/>
            </a:pPr>
            <a:r>
              <a:rPr lang="ru-RU" dirty="0"/>
              <a:t>- определение иммуноглобулинов класса M и G вирусам гепатита B и C в крови</a:t>
            </a:r>
          </a:p>
          <a:p>
            <a:pPr marL="137160" indent="0">
              <a:buNone/>
            </a:pPr>
            <a:r>
              <a:rPr lang="ru-RU" dirty="0"/>
              <a:t>(срок годности исследования - 3 месяца);</a:t>
            </a:r>
          </a:p>
          <a:p>
            <a:pPr marL="137160" indent="0">
              <a:buNone/>
            </a:pPr>
            <a:r>
              <a:rPr lang="ru-RU" dirty="0"/>
              <a:t>- определение иммуноглобулинов класса M и G к </a:t>
            </a:r>
            <a:r>
              <a:rPr lang="ru-RU" dirty="0" err="1"/>
              <a:t>Treponema</a:t>
            </a:r>
            <a:r>
              <a:rPr lang="ru-RU" dirty="0"/>
              <a:t> </a:t>
            </a:r>
            <a:r>
              <a:rPr lang="ru-RU" dirty="0" err="1"/>
              <a:t>pallidum</a:t>
            </a:r>
            <a:r>
              <a:rPr lang="ru-RU" dirty="0"/>
              <a:t> в крови (</a:t>
            </a:r>
            <a:r>
              <a:rPr lang="ru-RU" dirty="0" smtClean="0"/>
              <a:t>срок</a:t>
            </a:r>
            <a:r>
              <a:rPr lang="en-US" dirty="0" smtClean="0"/>
              <a:t> </a:t>
            </a:r>
            <a:r>
              <a:rPr lang="ru-RU" dirty="0" smtClean="0"/>
              <a:t>годности </a:t>
            </a:r>
            <a:r>
              <a:rPr lang="ru-RU" dirty="0"/>
              <a:t>исследования - 3 месяца);</a:t>
            </a:r>
          </a:p>
          <a:p>
            <a:pPr marL="13716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молекулярно-биологическое </a:t>
            </a:r>
            <a:r>
              <a:rPr lang="ru-RU" dirty="0"/>
              <a:t>исследование соскоба из цервикального канала (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женщин</a:t>
            </a:r>
            <a:r>
              <a:rPr lang="ru-RU" dirty="0"/>
              <a:t>) или уретры и/или </a:t>
            </a:r>
            <a:r>
              <a:rPr lang="ru-RU" dirty="0" err="1"/>
              <a:t>эякулята</a:t>
            </a:r>
            <a:r>
              <a:rPr lang="ru-RU" dirty="0"/>
              <a:t> (для мужчин) на выявление </a:t>
            </a:r>
            <a:r>
              <a:rPr lang="ru-RU" dirty="0" smtClean="0"/>
              <a:t>генетического</a:t>
            </a:r>
            <a:r>
              <a:rPr lang="en-US" dirty="0" smtClean="0"/>
              <a:t> </a:t>
            </a:r>
            <a:r>
              <a:rPr lang="ru-RU" dirty="0" smtClean="0"/>
              <a:t>материала </a:t>
            </a:r>
            <a:r>
              <a:rPr lang="en-US" dirty="0"/>
              <a:t>Neisseria </a:t>
            </a:r>
            <a:r>
              <a:rPr lang="en-US" dirty="0" err="1"/>
              <a:t>gonorrhoeae</a:t>
            </a:r>
            <a:r>
              <a:rPr lang="en-US" dirty="0"/>
              <a:t>, Chlamydia trachomatis, </a:t>
            </a:r>
            <a:r>
              <a:rPr lang="en-US" dirty="0" err="1"/>
              <a:t>Ureaplasma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 smtClean="0"/>
              <a:t>.,Mycoplasma </a:t>
            </a:r>
            <a:r>
              <a:rPr lang="en-US" dirty="0" err="1"/>
              <a:t>hominis</a:t>
            </a:r>
            <a:r>
              <a:rPr lang="en-US" dirty="0"/>
              <a:t>, Mycoplasma </a:t>
            </a:r>
            <a:r>
              <a:rPr lang="en-US" dirty="0" err="1"/>
              <a:t>genitalium</a:t>
            </a:r>
            <a:r>
              <a:rPr lang="en-US" dirty="0"/>
              <a:t>, </a:t>
            </a:r>
            <a:r>
              <a:rPr lang="en-US" dirty="0" err="1"/>
              <a:t>Trichomonas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(</a:t>
            </a:r>
            <a:r>
              <a:rPr lang="ru-RU" dirty="0"/>
              <a:t>срок </a:t>
            </a:r>
            <a:r>
              <a:rPr lang="ru-RU" dirty="0" err="1" smtClean="0"/>
              <a:t>годностиисследования</a:t>
            </a:r>
            <a:r>
              <a:rPr lang="ru-RU" dirty="0" smtClean="0"/>
              <a:t> </a:t>
            </a:r>
            <a:r>
              <a:rPr lang="ru-RU" dirty="0"/>
              <a:t>- 1 год);</a:t>
            </a:r>
          </a:p>
        </p:txBody>
      </p:sp>
    </p:spTree>
    <p:extLst>
      <p:ext uri="{BB962C8B-B14F-4D97-AF65-F5344CB8AC3E}">
        <p14:creationId xmlns:p14="http://schemas.microsoft.com/office/powerpoint/2010/main" val="9936339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26469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Женщине</a:t>
            </a:r>
            <a:r>
              <a:rPr lang="ru-RU" dirty="0" smtClean="0"/>
              <a:t>:</a:t>
            </a:r>
            <a:endParaRPr lang="en-US" dirty="0" smtClean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клинический анализ крови (срок годности исследования - 1 месяц);</a:t>
            </a:r>
          </a:p>
          <a:p>
            <a:pPr marL="137160" indent="0">
              <a:buNone/>
            </a:pPr>
            <a:r>
              <a:rPr lang="ru-RU" dirty="0"/>
              <a:t>- анализ крови </a:t>
            </a:r>
            <a:r>
              <a:rPr lang="ru-RU" dirty="0" smtClean="0"/>
              <a:t>биохимический</a:t>
            </a:r>
            <a:r>
              <a:rPr lang="en-US" dirty="0" smtClean="0"/>
              <a:t> </a:t>
            </a:r>
            <a:r>
              <a:rPr lang="ru-RU" dirty="0" smtClean="0"/>
              <a:t>общетерапевтический </a:t>
            </a:r>
            <a:r>
              <a:rPr lang="ru-RU" dirty="0"/>
              <a:t>(срок годности </a:t>
            </a:r>
            <a:r>
              <a:rPr lang="ru-RU" dirty="0" smtClean="0"/>
              <a:t>исследования- </a:t>
            </a:r>
            <a:r>
              <a:rPr lang="ru-RU" dirty="0"/>
              <a:t>1 месяц);</a:t>
            </a:r>
          </a:p>
          <a:p>
            <a:pPr marL="137160" indent="0">
              <a:buNone/>
            </a:pPr>
            <a:r>
              <a:rPr lang="en-US" dirty="0" smtClean="0"/>
              <a:t>-</a:t>
            </a:r>
            <a:r>
              <a:rPr lang="ru-RU" dirty="0" err="1" smtClean="0"/>
              <a:t>коагулограмма</a:t>
            </a:r>
            <a:r>
              <a:rPr lang="ru-RU" dirty="0" smtClean="0"/>
              <a:t> </a:t>
            </a:r>
            <a:r>
              <a:rPr lang="ru-RU" dirty="0"/>
              <a:t>(ориентировочное исследование системы гемостаза) (</a:t>
            </a:r>
            <a:r>
              <a:rPr lang="ru-RU" dirty="0" smtClean="0"/>
              <a:t>срок</a:t>
            </a:r>
            <a:r>
              <a:rPr lang="en-US" dirty="0" smtClean="0"/>
              <a:t> </a:t>
            </a:r>
            <a:r>
              <a:rPr lang="ru-RU" dirty="0" smtClean="0"/>
              <a:t>годности </a:t>
            </a:r>
            <a:r>
              <a:rPr lang="ru-RU" dirty="0"/>
              <a:t>исследования - 1 месяц</a:t>
            </a:r>
            <a:r>
              <a:rPr lang="ru-RU" dirty="0" smtClean="0"/>
              <a:t>);</a:t>
            </a:r>
            <a:endParaRPr lang="en-US" dirty="0" smtClean="0"/>
          </a:p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dirty="0"/>
              <a:t>общий анализ мочи (срок годности исследования - 1 месяц);</a:t>
            </a:r>
          </a:p>
          <a:p>
            <a:pPr>
              <a:buFontTx/>
              <a:buChar char="-"/>
            </a:pPr>
            <a:r>
              <a:rPr lang="ru-RU" dirty="0" smtClean="0"/>
              <a:t>определение </a:t>
            </a:r>
            <a:r>
              <a:rPr lang="ru-RU" dirty="0"/>
              <a:t>иммуноглобулинов класса M и G к </a:t>
            </a:r>
            <a:r>
              <a:rPr lang="ru-RU" dirty="0" err="1"/>
              <a:t>Rubella</a:t>
            </a:r>
            <a:r>
              <a:rPr lang="ru-RU" dirty="0"/>
              <a:t> в крови</a:t>
            </a:r>
            <a:r>
              <a:rPr lang="ru-RU" dirty="0" smtClean="0"/>
              <a:t>;</a:t>
            </a:r>
            <a:endParaRPr lang="en-US" dirty="0" smtClean="0"/>
          </a:p>
          <a:p>
            <a:pPr marL="137160" indent="0">
              <a:buNone/>
            </a:pPr>
            <a:r>
              <a:rPr lang="ru-RU" dirty="0"/>
              <a:t>- определение группы крови и резус-фактора (однократно);</a:t>
            </a:r>
          </a:p>
          <a:p>
            <a:pPr marL="137160" indent="0">
              <a:buNone/>
            </a:pPr>
            <a:r>
              <a:rPr lang="ru-RU" dirty="0"/>
              <a:t>- микроскопическое исследование мазка из цервикального канала и </a:t>
            </a:r>
            <a:r>
              <a:rPr lang="ru-RU" dirty="0" smtClean="0"/>
              <a:t>влагалища(срок </a:t>
            </a:r>
            <a:r>
              <a:rPr lang="ru-RU" dirty="0"/>
              <a:t>годности исследования - 1 месяц);</a:t>
            </a:r>
          </a:p>
          <a:p>
            <a:pPr marL="137160" indent="0">
              <a:buNone/>
            </a:pPr>
            <a:r>
              <a:rPr lang="ru-RU" dirty="0"/>
              <a:t>- цитологическое исследование мазка с поверхности шейки матки и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ru-RU" dirty="0" smtClean="0"/>
              <a:t>цервикального </a:t>
            </a:r>
            <a:r>
              <a:rPr lang="ru-RU" dirty="0"/>
              <a:t>канала (срок годности исследования - 1 год);</a:t>
            </a:r>
          </a:p>
          <a:p>
            <a:pPr marL="137160" indent="0">
              <a:buNone/>
            </a:pPr>
            <a:r>
              <a:rPr lang="ru-RU" dirty="0"/>
              <a:t>- молекулярно-биологическое исследование соскоба из цервикального канала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выявление </a:t>
            </a:r>
            <a:r>
              <a:rPr lang="ru-RU" dirty="0"/>
              <a:t>генетического материала </a:t>
            </a:r>
            <a:r>
              <a:rPr lang="ru-RU" dirty="0" err="1"/>
              <a:t>Herpes</a:t>
            </a:r>
            <a:r>
              <a:rPr lang="ru-RU" dirty="0"/>
              <a:t> </a:t>
            </a:r>
            <a:r>
              <a:rPr lang="ru-RU" dirty="0" err="1"/>
              <a:t>simplex</a:t>
            </a:r>
            <a:r>
              <a:rPr lang="ru-RU" dirty="0"/>
              <a:t> 1, 2, </a:t>
            </a:r>
            <a:r>
              <a:rPr lang="ru-RU" dirty="0" err="1"/>
              <a:t>Cytomegalovirus</a:t>
            </a:r>
            <a:r>
              <a:rPr lang="ru-RU" dirty="0"/>
              <a:t> (</a:t>
            </a:r>
            <a:r>
              <a:rPr lang="ru-RU" dirty="0" smtClean="0"/>
              <a:t>срок</a:t>
            </a:r>
            <a:r>
              <a:rPr lang="en-US" dirty="0" smtClean="0"/>
              <a:t> </a:t>
            </a:r>
            <a:r>
              <a:rPr lang="ru-RU" dirty="0" smtClean="0"/>
              <a:t>годности </a:t>
            </a:r>
            <a:r>
              <a:rPr lang="ru-RU" dirty="0"/>
              <a:t>исследования - 1 год);</a:t>
            </a:r>
          </a:p>
          <a:p>
            <a:pPr marL="137160" indent="0">
              <a:buNone/>
            </a:pPr>
            <a:r>
              <a:rPr lang="ru-RU" dirty="0"/>
              <a:t>- УЗИ </a:t>
            </a:r>
            <a:r>
              <a:rPr lang="ru-RU" dirty="0" err="1"/>
              <a:t>трансвагинальное</a:t>
            </a:r>
            <a:r>
              <a:rPr lang="ru-RU" dirty="0"/>
              <a:t> органов малого таза (перед вступлением в программы</a:t>
            </a:r>
          </a:p>
          <a:p>
            <a:pPr marL="137160" indent="0">
              <a:buNone/>
            </a:pPr>
            <a:r>
              <a:rPr lang="ru-RU" dirty="0"/>
              <a:t>ВРТ);</a:t>
            </a:r>
          </a:p>
          <a:p>
            <a:pPr marL="137160" indent="0">
              <a:buNone/>
            </a:pPr>
            <a:r>
              <a:rPr lang="ru-RU" dirty="0"/>
              <a:t>- флюорография легких (срок годности исследования - 1 год);</a:t>
            </a:r>
          </a:p>
          <a:p>
            <a:pPr marL="137160" indent="0">
              <a:buNone/>
            </a:pPr>
            <a:r>
              <a:rPr lang="ru-RU" dirty="0"/>
              <a:t>- электрокардиограмма (срок годности исследования - 1 год);</a:t>
            </a:r>
          </a:p>
          <a:p>
            <a:pPr marL="137160" indent="0">
              <a:buNone/>
            </a:pPr>
            <a:r>
              <a:rPr lang="ru-RU" dirty="0"/>
              <a:t>- консультация врача-терапевта (срок годности консультации - 1 год);</a:t>
            </a:r>
          </a:p>
          <a:p>
            <a:pPr marL="137160" indent="0">
              <a:buNone/>
            </a:pPr>
            <a:r>
              <a:rPr lang="ru-RU" dirty="0"/>
              <a:t>- обследование молочных желез: всем женщинам - УЗИ молочных желез на 7 </a:t>
            </a:r>
            <a:r>
              <a:rPr lang="ru-RU" dirty="0" smtClean="0"/>
              <a:t>-11</a:t>
            </a:r>
            <a:r>
              <a:rPr lang="en-US" dirty="0" smtClean="0"/>
              <a:t> </a:t>
            </a:r>
            <a:r>
              <a:rPr lang="ru-RU" dirty="0" smtClean="0"/>
              <a:t>день </a:t>
            </a:r>
            <a:r>
              <a:rPr lang="ru-RU" dirty="0"/>
              <a:t>менструального цикла, с возраста 40 лет и старше - маммография, при</a:t>
            </a:r>
          </a:p>
          <a:p>
            <a:pPr marL="137160" indent="0">
              <a:buNone/>
            </a:pPr>
            <a:r>
              <a:rPr lang="ru-RU" dirty="0"/>
              <a:t>обнаружении патологии консультация онколога (срок годности исследования - </a:t>
            </a:r>
            <a:r>
              <a:rPr lang="ru-RU" dirty="0" smtClean="0"/>
              <a:t>1год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88826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04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Мужчине:</a:t>
            </a:r>
          </a:p>
          <a:p>
            <a:pPr marL="137160" indent="0">
              <a:buNone/>
            </a:pPr>
            <a:r>
              <a:rPr lang="ru-RU" dirty="0"/>
              <a:t>- исследование </a:t>
            </a:r>
            <a:r>
              <a:rPr lang="ru-RU" dirty="0" err="1"/>
              <a:t>эякулята</a:t>
            </a:r>
            <a:r>
              <a:rPr lang="ru-RU" dirty="0"/>
              <a:t> (срок годности исследования - 6 месяцев).</a:t>
            </a:r>
          </a:p>
          <a:p>
            <a:pPr marL="137160" indent="0">
              <a:buNone/>
            </a:pPr>
            <a:r>
              <a:rPr lang="ru-RU" dirty="0"/>
              <a:t>В ряде случаев назначаются женщине консультации специалистов, показаниями </a:t>
            </a:r>
            <a:r>
              <a:rPr lang="ru-RU" dirty="0" smtClean="0"/>
              <a:t>к</a:t>
            </a:r>
            <a:r>
              <a:rPr lang="en-US" dirty="0" smtClean="0"/>
              <a:t> </a:t>
            </a:r>
            <a:r>
              <a:rPr lang="ru-RU" dirty="0" smtClean="0"/>
              <a:t>которым </a:t>
            </a:r>
            <a:r>
              <a:rPr lang="ru-RU" dirty="0"/>
              <a:t>являются:</a:t>
            </a:r>
          </a:p>
          <a:p>
            <a:pPr marL="137160" indent="0">
              <a:buNone/>
            </a:pPr>
            <a:r>
              <a:rPr lang="ru-RU" dirty="0"/>
              <a:t>- консультация терапевта при наличии соматических заболеваний;</a:t>
            </a:r>
          </a:p>
          <a:p>
            <a:pPr marL="137160" indent="0">
              <a:buNone/>
            </a:pPr>
            <a:r>
              <a:rPr lang="ru-RU" dirty="0"/>
              <a:t>- консультация эндокринолога при наличии заболеваний эндокринной системы;</a:t>
            </a:r>
          </a:p>
          <a:p>
            <a:pPr marL="137160" indent="0">
              <a:buNone/>
            </a:pPr>
            <a:r>
              <a:rPr lang="ru-RU" dirty="0"/>
              <a:t>- консультация нейрохирурга при подозрении на микро- или </a:t>
            </a:r>
            <a:r>
              <a:rPr lang="ru-RU" dirty="0" err="1" smtClean="0"/>
              <a:t>макроаденому</a:t>
            </a:r>
            <a:r>
              <a:rPr lang="en-US" dirty="0" smtClean="0"/>
              <a:t> </a:t>
            </a:r>
            <a:r>
              <a:rPr lang="ru-RU" dirty="0" smtClean="0"/>
              <a:t>гипофиза</a:t>
            </a:r>
            <a:r>
              <a:rPr lang="ru-RU" dirty="0"/>
              <a:t>;</a:t>
            </a:r>
          </a:p>
          <a:p>
            <a:pPr marL="137160" indent="0">
              <a:buNone/>
            </a:pPr>
            <a:r>
              <a:rPr lang="ru-RU" dirty="0"/>
              <a:t>- консультация онколога при подозрении на патологию молочных желез;</a:t>
            </a:r>
          </a:p>
          <a:p>
            <a:pPr marL="137160" indent="0">
              <a:buNone/>
            </a:pPr>
            <a:r>
              <a:rPr lang="ru-RU" dirty="0"/>
              <a:t>- консультации других специалистов при выявлении соответствующей патологии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17779294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Инсеминация</a:t>
            </a:r>
            <a:r>
              <a:rPr lang="ru-RU" dirty="0"/>
              <a:t> ооцитов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 - эк </a:t>
            </a:r>
            <a:r>
              <a:rPr lang="ru-RU" dirty="0" err="1"/>
              <a:t>страк</a:t>
            </a:r>
            <a:r>
              <a:rPr lang="ru-RU" dirty="0"/>
              <a:t> </a:t>
            </a:r>
            <a:r>
              <a:rPr lang="ru-RU" dirty="0" err="1"/>
              <a:t>орпоральное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оплодотворение (метод ЭК 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Инсеминация</a:t>
            </a:r>
            <a:r>
              <a:rPr lang="ru-RU" dirty="0"/>
              <a:t> ооцитов методом экстракорпорального оплодотворения </a:t>
            </a:r>
            <a:r>
              <a:rPr lang="ru-RU" dirty="0" smtClean="0"/>
              <a:t>заключается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совместном культивировании ооцитов и сперматозоидов, </a:t>
            </a:r>
            <a:r>
              <a:rPr lang="ru-RU" dirty="0" smtClean="0"/>
              <a:t>прошедших</a:t>
            </a:r>
            <a:r>
              <a:rPr lang="en-US" dirty="0" smtClean="0"/>
              <a:t> </a:t>
            </a:r>
            <a:r>
              <a:rPr lang="ru-RU" dirty="0" err="1" smtClean="0"/>
              <a:t>капацитацию</a:t>
            </a:r>
            <a:r>
              <a:rPr lang="ru-RU" dirty="0" smtClean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9170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Инъек</a:t>
            </a:r>
            <a:r>
              <a:rPr lang="ru-RU" dirty="0"/>
              <a:t> </a:t>
            </a:r>
            <a:r>
              <a:rPr lang="ru-RU" dirty="0" err="1"/>
              <a:t>ция</a:t>
            </a:r>
            <a:r>
              <a:rPr lang="ru-RU" dirty="0"/>
              <a:t> сперматозоида в цитоплазму яйцеклетки</a:t>
            </a:r>
            <a:br>
              <a:rPr lang="ru-RU" dirty="0"/>
            </a:br>
            <a:r>
              <a:rPr lang="ru-RU" dirty="0"/>
              <a:t>(метод ИК СИ)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ИКСИ - инъекция сперматозоида в цитоплазму яйцеклетки является </a:t>
            </a:r>
            <a:r>
              <a:rPr lang="ru-RU" dirty="0" smtClean="0"/>
              <a:t>вариантом</a:t>
            </a:r>
            <a:r>
              <a:rPr lang="en-US" dirty="0" smtClean="0"/>
              <a:t> </a:t>
            </a:r>
            <a:r>
              <a:rPr lang="ru-RU" dirty="0" smtClean="0"/>
              <a:t>экстракорпорального </a:t>
            </a:r>
            <a:r>
              <a:rPr lang="ru-RU" dirty="0"/>
              <a:t>оплодотворения, которое достигается путем введения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сперматозоида </a:t>
            </a:r>
            <a:r>
              <a:rPr lang="ru-RU" dirty="0"/>
              <a:t>в ооцит с помощью специальных микроинструментов.</a:t>
            </a:r>
          </a:p>
          <a:p>
            <a:pPr marL="137160" indent="0">
              <a:buNone/>
            </a:pPr>
            <a:r>
              <a:rPr lang="ru-RU" dirty="0"/>
              <a:t>Сперматозоид отбирается эмбриологом из множества других в </a:t>
            </a:r>
            <a:r>
              <a:rPr lang="ru-RU" dirty="0" smtClean="0"/>
              <a:t>обработанной</a:t>
            </a:r>
            <a:r>
              <a:rPr lang="en-US" dirty="0" smtClean="0"/>
              <a:t> </a:t>
            </a:r>
            <a:r>
              <a:rPr lang="ru-RU" dirty="0" smtClean="0"/>
              <a:t>сперме </a:t>
            </a:r>
            <a:r>
              <a:rPr lang="ru-RU" dirty="0"/>
              <a:t>на основании нескольких параметров: степень подвижности и </a:t>
            </a:r>
            <a:r>
              <a:rPr lang="ru-RU" dirty="0" err="1" smtClean="0"/>
              <a:t>морфология,однако</a:t>
            </a:r>
            <a:r>
              <a:rPr lang="ru-RU" dirty="0" smtClean="0"/>
              <a:t> </a:t>
            </a:r>
            <a:r>
              <a:rPr lang="ru-RU" dirty="0"/>
              <a:t>могут использоваться и другие характеристики (</a:t>
            </a:r>
            <a:r>
              <a:rPr lang="ru-RU" dirty="0" smtClean="0"/>
              <a:t>поверхностный</a:t>
            </a:r>
            <a:r>
              <a:rPr lang="en-US" dirty="0" smtClean="0"/>
              <a:t> </a:t>
            </a:r>
            <a:r>
              <a:rPr lang="ru-RU" dirty="0" smtClean="0"/>
              <a:t>электрический </a:t>
            </a:r>
            <a:r>
              <a:rPr lang="ru-RU" dirty="0"/>
              <a:t>заряд мембраны, способность связываться с </a:t>
            </a:r>
            <a:r>
              <a:rPr lang="ru-RU" dirty="0" err="1" smtClean="0"/>
              <a:t>гиалуроновой</a:t>
            </a:r>
            <a:r>
              <a:rPr lang="en-US" dirty="0" smtClean="0"/>
              <a:t> </a:t>
            </a:r>
            <a:r>
              <a:rPr lang="ru-RU" dirty="0" smtClean="0"/>
              <a:t>кислотой</a:t>
            </a:r>
            <a:r>
              <a:rPr lang="ru-RU" dirty="0"/>
              <a:t>, экспрессия маркеров </a:t>
            </a:r>
            <a:r>
              <a:rPr lang="ru-RU" dirty="0" err="1"/>
              <a:t>апоптоза</a:t>
            </a:r>
            <a:r>
              <a:rPr lang="ru-RU" dirty="0"/>
              <a:t>, оценка морфологии под </a:t>
            </a:r>
            <a:r>
              <a:rPr lang="ru-RU" dirty="0" smtClean="0"/>
              <a:t>большим</a:t>
            </a:r>
            <a:r>
              <a:rPr lang="en-US" dirty="0" smtClean="0"/>
              <a:t> </a:t>
            </a:r>
            <a:r>
              <a:rPr lang="ru-RU" dirty="0" smtClean="0"/>
              <a:t>увеличением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469678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Осложнения в программах ВРТ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К возможным осложнениям в программах ВРТ относятся:</a:t>
            </a:r>
          </a:p>
          <a:p>
            <a:r>
              <a:rPr lang="ru-RU" dirty="0"/>
              <a:t>- многоплодная беременность;</a:t>
            </a:r>
          </a:p>
          <a:p>
            <a:r>
              <a:rPr lang="ru-RU" dirty="0"/>
              <a:t>- синдром </a:t>
            </a:r>
            <a:r>
              <a:rPr lang="ru-RU" dirty="0" err="1"/>
              <a:t>гиперстимуляции</a:t>
            </a:r>
            <a:r>
              <a:rPr lang="ru-RU" dirty="0"/>
              <a:t> яичников;</a:t>
            </a:r>
          </a:p>
          <a:p>
            <a:r>
              <a:rPr lang="ru-RU" dirty="0"/>
              <a:t>- внематочная и </a:t>
            </a:r>
            <a:r>
              <a:rPr lang="ru-RU" dirty="0" err="1"/>
              <a:t>гетеротопическая</a:t>
            </a:r>
            <a:r>
              <a:rPr lang="ru-RU" dirty="0"/>
              <a:t> беременность;</a:t>
            </a:r>
          </a:p>
          <a:p>
            <a:r>
              <a:rPr lang="ru-RU" dirty="0"/>
              <a:t>- кровотечения, связанные с пункцией фолликулов яичников;</a:t>
            </a:r>
          </a:p>
          <a:p>
            <a:r>
              <a:rPr lang="ru-RU" dirty="0"/>
              <a:t>- аллергические реакции на применяемые препараты;</a:t>
            </a:r>
          </a:p>
          <a:p>
            <a:r>
              <a:rPr lang="ru-RU" dirty="0"/>
              <a:t>- </a:t>
            </a:r>
            <a:r>
              <a:rPr lang="ru-RU" dirty="0" err="1"/>
              <a:t>перекрут</a:t>
            </a:r>
            <a:r>
              <a:rPr lang="ru-RU" dirty="0"/>
              <a:t> яичника;</a:t>
            </a:r>
          </a:p>
          <a:p>
            <a:r>
              <a:rPr lang="ru-RU" dirty="0"/>
              <a:t>- инфекционные осложнения.</a:t>
            </a:r>
          </a:p>
        </p:txBody>
      </p:sp>
    </p:spTree>
    <p:extLst>
      <p:ext uri="{BB962C8B-B14F-4D97-AF65-F5344CB8AC3E}">
        <p14:creationId xmlns:p14="http://schemas.microsoft.com/office/powerpoint/2010/main" val="41242139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Донорство гамет и эмбрионов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Донорство ооцитов осуществляется при наличии </a:t>
            </a:r>
            <a:r>
              <a:rPr lang="ru-RU" dirty="0" smtClean="0"/>
              <a:t>информированного</a:t>
            </a:r>
            <a:r>
              <a:rPr lang="en-US" dirty="0" smtClean="0"/>
              <a:t> </a:t>
            </a:r>
            <a:r>
              <a:rPr lang="ru-RU" dirty="0" smtClean="0"/>
              <a:t>добровольного </a:t>
            </a:r>
            <a:r>
              <a:rPr lang="ru-RU" dirty="0"/>
              <a:t>согласия женщины-донора. Донорство может быть анонимным, </a:t>
            </a:r>
            <a:r>
              <a:rPr lang="ru-RU" dirty="0" smtClean="0"/>
              <a:t>при</a:t>
            </a:r>
            <a:r>
              <a:rPr lang="en-US" dirty="0" smtClean="0"/>
              <a:t> </a:t>
            </a:r>
            <a:r>
              <a:rPr lang="ru-RU" dirty="0" smtClean="0"/>
              <a:t>котором </a:t>
            </a:r>
            <a:r>
              <a:rPr lang="ru-RU" dirty="0"/>
              <a:t>персональные данные донора неизвестны реципиенту, или </a:t>
            </a:r>
            <a:r>
              <a:rPr lang="ru-RU" dirty="0" err="1"/>
              <a:t>неанонимным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/>
              <a:t>- В программах ВРТ могут использоваться как свежие, так и </a:t>
            </a:r>
            <a:r>
              <a:rPr lang="ru-RU" dirty="0" smtClean="0"/>
              <a:t>замороженные</a:t>
            </a:r>
            <a:r>
              <a:rPr lang="en-US" dirty="0" smtClean="0"/>
              <a:t> </a:t>
            </a:r>
            <a:r>
              <a:rPr lang="ru-RU" dirty="0" smtClean="0"/>
              <a:t>донорские </a:t>
            </a:r>
            <a:r>
              <a:rPr lang="ru-RU" dirty="0"/>
              <a:t>ооциты. Прогноз считается оптимистичным при </a:t>
            </a:r>
            <a:r>
              <a:rPr lang="ru-RU" dirty="0" smtClean="0"/>
              <a:t>использовании</a:t>
            </a:r>
            <a:r>
              <a:rPr lang="en-US" dirty="0" smtClean="0"/>
              <a:t> </a:t>
            </a:r>
            <a:r>
              <a:rPr lang="ru-RU" dirty="0" smtClean="0"/>
              <a:t>(размораживании</a:t>
            </a:r>
            <a:r>
              <a:rPr lang="ru-RU" dirty="0"/>
              <a:t>) не менее 9 </a:t>
            </a:r>
            <a:r>
              <a:rPr lang="ru-RU" dirty="0" err="1"/>
              <a:t>витрифицированных</a:t>
            </a:r>
            <a:r>
              <a:rPr lang="ru-RU" dirty="0"/>
              <a:t> </a:t>
            </a:r>
            <a:r>
              <a:rPr lang="ru-RU" dirty="0" smtClean="0"/>
              <a:t>ооцитов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34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67413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Требования</a:t>
            </a:r>
            <a:r>
              <a:rPr lang="ru-RU" dirty="0"/>
              <a:t>, предъявляемые к донорам ооцитов</a:t>
            </a:r>
            <a:r>
              <a:rPr lang="ru-RU" dirty="0" smtClean="0"/>
              <a:t>:</a:t>
            </a:r>
            <a:endParaRPr lang="en-US" dirty="0" smtClean="0"/>
          </a:p>
          <a:p>
            <a:pPr marL="137160" indent="0">
              <a:buNone/>
            </a:pPr>
            <a:r>
              <a:rPr lang="ru-RU" dirty="0"/>
              <a:t>физическое и психическое здоровье; ИМТ "= 30 кг/м2; отсутствие </a:t>
            </a:r>
            <a:r>
              <a:rPr lang="ru-RU" dirty="0" smtClean="0"/>
              <a:t>ярких</a:t>
            </a:r>
            <a:r>
              <a:rPr lang="en-US" dirty="0" smtClean="0"/>
              <a:t> </a:t>
            </a:r>
            <a:r>
              <a:rPr lang="ru-RU" dirty="0" smtClean="0"/>
              <a:t>фенотипических особенностей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ru-RU" dirty="0" smtClean="0"/>
              <a:t>противопоказаниями </a:t>
            </a:r>
            <a:r>
              <a:rPr lang="ru-RU" dirty="0"/>
              <a:t>к участию в программе "Донорство ооцитов" являются:</a:t>
            </a:r>
          </a:p>
          <a:p>
            <a:pPr marL="137160" indent="0">
              <a:buNone/>
            </a:pPr>
            <a:r>
              <a:rPr lang="ru-RU" dirty="0"/>
              <a:t>признаки или повышенный риск наличия ВИЧ-инфекции, ИППП или </a:t>
            </a:r>
            <a:r>
              <a:rPr lang="ru-RU" dirty="0" smtClean="0"/>
              <a:t>других</a:t>
            </a:r>
            <a:r>
              <a:rPr lang="en-US" dirty="0" smtClean="0"/>
              <a:t> </a:t>
            </a:r>
            <a:r>
              <a:rPr lang="ru-RU" dirty="0" smtClean="0"/>
              <a:t>заболеваний</a:t>
            </a:r>
            <a:r>
              <a:rPr lang="ru-RU" dirty="0"/>
              <a:t>, которые могут быть причиной инфицирования реципиента; </a:t>
            </a:r>
            <a:r>
              <a:rPr lang="ru-RU" dirty="0" smtClean="0"/>
              <a:t>пересадка</a:t>
            </a:r>
            <a:r>
              <a:rPr lang="en-US" dirty="0" smtClean="0"/>
              <a:t> </a:t>
            </a:r>
            <a:r>
              <a:rPr lang="ru-RU" dirty="0" smtClean="0"/>
              <a:t>костного </a:t>
            </a:r>
            <a:r>
              <a:rPr lang="ru-RU" dirty="0"/>
              <a:t>мозга в анамнезе; наличие детей с врожденной патологией; привычное</a:t>
            </a:r>
          </a:p>
          <a:p>
            <a:pPr marL="137160" indent="0">
              <a:buNone/>
            </a:pPr>
            <a:r>
              <a:rPr lang="ru-RU" dirty="0" err="1"/>
              <a:t>невынашивание</a:t>
            </a:r>
            <a:r>
              <a:rPr lang="ru-RU" dirty="0"/>
              <a:t> беременности; онкологические заболевания; </a:t>
            </a:r>
            <a:r>
              <a:rPr lang="ru-RU" dirty="0" smtClean="0"/>
              <a:t>эндокринные</a:t>
            </a:r>
            <a:r>
              <a:rPr lang="en-US" dirty="0" smtClean="0"/>
              <a:t> </a:t>
            </a:r>
            <a:r>
              <a:rPr lang="ru-RU" dirty="0" smtClean="0"/>
              <a:t>нарушения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07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/>
              <a:t>Клиническая беременность - беременность, диагностированная путем</a:t>
            </a:r>
          </a:p>
          <a:p>
            <a:pPr marL="137160" indent="0">
              <a:buNone/>
            </a:pPr>
            <a:r>
              <a:rPr lang="ru-RU" sz="2000" dirty="0"/>
              <a:t>визуализации при ультразвуковом исследовании одного или более плодных яиц,</a:t>
            </a:r>
          </a:p>
          <a:p>
            <a:pPr marL="137160" indent="0">
              <a:buNone/>
            </a:pPr>
            <a:r>
              <a:rPr lang="ru-RU" sz="2000" dirty="0"/>
              <a:t>или наличия достоверных клинических признаков беременности. Кроме маточной</a:t>
            </a:r>
          </a:p>
          <a:p>
            <a:pPr marL="137160" indent="0">
              <a:buNone/>
            </a:pPr>
            <a:r>
              <a:rPr lang="ru-RU" sz="2000" dirty="0"/>
              <a:t>беременности, термин включает клинически подтвержденную эктопическую</a:t>
            </a:r>
          </a:p>
          <a:p>
            <a:pPr marL="137160" indent="0">
              <a:buNone/>
            </a:pPr>
            <a:r>
              <a:rPr lang="ru-RU" sz="2000" dirty="0"/>
              <a:t>беременность.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6052870" cy="36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045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568952" cy="655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Требования, предъявляемые к донорам спермы</a:t>
            </a:r>
            <a:r>
              <a:rPr lang="ru-RU" dirty="0" smtClean="0"/>
              <a:t>:</a:t>
            </a:r>
            <a:endParaRPr lang="en-US" dirty="0" smtClean="0"/>
          </a:p>
          <a:p>
            <a:pPr marL="137160" indent="0">
              <a:buNone/>
            </a:pPr>
            <a:r>
              <a:rPr lang="ru-RU" dirty="0"/>
              <a:t>возраст от 18 до 35 лет;</a:t>
            </a:r>
          </a:p>
          <a:p>
            <a:pPr marL="137160" indent="0">
              <a:buNone/>
            </a:pPr>
            <a:r>
              <a:rPr lang="ru-RU" dirty="0"/>
              <a:t>нормальные показатели </a:t>
            </a:r>
            <a:r>
              <a:rPr lang="ru-RU" dirty="0" err="1"/>
              <a:t>спермограммы</a:t>
            </a:r>
            <a:r>
              <a:rPr lang="ru-RU" dirty="0"/>
              <a:t>; физическое и психическое здоровье;</a:t>
            </a:r>
          </a:p>
          <a:p>
            <a:pPr marL="137160" indent="0">
              <a:buNone/>
            </a:pPr>
            <a:r>
              <a:rPr lang="ru-RU" dirty="0"/>
              <a:t>доказанная фертильность донора желательна, но не обязательна; отсутствие </a:t>
            </a:r>
            <a:r>
              <a:rPr lang="ru-RU" dirty="0" smtClean="0"/>
              <a:t>ярких</a:t>
            </a:r>
            <a:r>
              <a:rPr lang="en-US" dirty="0" smtClean="0"/>
              <a:t> </a:t>
            </a:r>
            <a:r>
              <a:rPr lang="ru-RU" dirty="0" smtClean="0"/>
              <a:t>фенотипических особенностей</a:t>
            </a:r>
            <a:r>
              <a:rPr lang="en-US" dirty="0" smtClean="0"/>
              <a:t>.</a:t>
            </a:r>
          </a:p>
          <a:p>
            <a:r>
              <a:rPr lang="ru-RU" dirty="0"/>
              <a:t>противопоказаниями к участию в программе "Донорство спермы" являются:</a:t>
            </a:r>
          </a:p>
          <a:p>
            <a:pPr marL="137160" indent="0">
              <a:buNone/>
            </a:pPr>
            <a:r>
              <a:rPr lang="ru-RU" dirty="0"/>
              <a:t>признаки или повышенный риск наличия ВИЧ-инфекции, ИППП или </a:t>
            </a:r>
            <a:r>
              <a:rPr lang="ru-RU" dirty="0" smtClean="0"/>
              <a:t>других</a:t>
            </a:r>
            <a:r>
              <a:rPr lang="en-US" dirty="0" smtClean="0"/>
              <a:t> </a:t>
            </a:r>
            <a:r>
              <a:rPr lang="ru-RU" dirty="0" smtClean="0"/>
              <a:t>заболеваний</a:t>
            </a:r>
            <a:r>
              <a:rPr lang="ru-RU" dirty="0"/>
              <a:t>, которые могут быть причиной инфицирования реципиента;</a:t>
            </a:r>
          </a:p>
          <a:p>
            <a:pPr marL="137160" indent="0">
              <a:buNone/>
            </a:pPr>
            <a:r>
              <a:rPr lang="ru-RU" dirty="0"/>
              <a:t>носительство хромосомной патологии; отягощенный наследственный анамнез.</a:t>
            </a:r>
          </a:p>
        </p:txBody>
      </p:sp>
    </p:spTree>
    <p:extLst>
      <p:ext uri="{BB962C8B-B14F-4D97-AF65-F5344CB8AC3E}">
        <p14:creationId xmlns:p14="http://schemas.microsoft.com/office/powerpoint/2010/main" val="6599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7541515" cy="501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7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Баранов В.С., Кузнецова Т.В. Цитогенетика эмбрионального развития </a:t>
            </a:r>
            <a:r>
              <a:rPr lang="ru-RU" dirty="0" err="1" smtClean="0"/>
              <a:t>человека:Научно-практические</a:t>
            </a:r>
            <a:r>
              <a:rPr lang="ru-RU" dirty="0" smtClean="0"/>
              <a:t> </a:t>
            </a:r>
            <a:r>
              <a:rPr lang="ru-RU" dirty="0"/>
              <a:t>аспекты. </a:t>
            </a:r>
            <a:r>
              <a:rPr lang="ru-RU" dirty="0" err="1"/>
              <a:t>Издательст</a:t>
            </a:r>
            <a:r>
              <a:rPr lang="ru-RU" dirty="0"/>
              <a:t>. </a:t>
            </a:r>
            <a:r>
              <a:rPr lang="ru-RU" dirty="0" smtClean="0"/>
              <a:t>СПб;2006.</a:t>
            </a:r>
            <a:endParaRPr lang="en-US" dirty="0" smtClean="0"/>
          </a:p>
          <a:p>
            <a:r>
              <a:rPr lang="ru-RU" dirty="0" err="1" smtClean="0"/>
              <a:t>Гинтер</a:t>
            </a:r>
            <a:r>
              <a:rPr lang="ru-RU" dirty="0" smtClean="0"/>
              <a:t> </a:t>
            </a:r>
            <a:r>
              <a:rPr lang="ru-RU" dirty="0"/>
              <a:t>Е.К. ПВ. Наследственные болезни. Национальное руководство. </a:t>
            </a:r>
            <a:r>
              <a:rPr lang="ru-RU" dirty="0" smtClean="0"/>
              <a:t>Краткое</a:t>
            </a:r>
            <a:r>
              <a:rPr lang="en-US" dirty="0" smtClean="0"/>
              <a:t> </a:t>
            </a:r>
            <a:r>
              <a:rPr lang="ru-RU" dirty="0" smtClean="0"/>
              <a:t>издание</a:t>
            </a:r>
            <a:r>
              <a:rPr lang="ru-RU" dirty="0"/>
              <a:t>. ГЭОТАР-Мед. Москва; 2017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Сухих Г.Т., Назаренко Т.А., </a:t>
            </a:r>
            <a:r>
              <a:rPr lang="ru-RU" dirty="0" err="1"/>
              <a:t>editors</a:t>
            </a:r>
            <a:r>
              <a:rPr lang="ru-RU" dirty="0"/>
              <a:t>. Бесплодный брак. Современные подходы </a:t>
            </a:r>
            <a:r>
              <a:rPr lang="ru-RU" dirty="0" smtClean="0"/>
              <a:t>к</a:t>
            </a:r>
            <a:r>
              <a:rPr lang="en-US" dirty="0" smtClean="0"/>
              <a:t> </a:t>
            </a:r>
            <a:r>
              <a:rPr lang="ru-RU" dirty="0" smtClean="0"/>
              <a:t>диагностике </a:t>
            </a:r>
            <a:r>
              <a:rPr lang="ru-RU" dirty="0"/>
              <a:t>и лечению. М.: ГЭОТАР-Медиа; </a:t>
            </a:r>
            <a:r>
              <a:rPr lang="ru-RU" dirty="0" smtClean="0"/>
              <a:t>2010</a:t>
            </a:r>
            <a:endParaRPr lang="en-US" dirty="0" smtClean="0"/>
          </a:p>
          <a:p>
            <a:r>
              <a:rPr lang="ru-RU" dirty="0"/>
              <a:t>Назаренко Т.А. Стимуляция функции яичников. М.: </a:t>
            </a:r>
            <a:r>
              <a:rPr lang="ru-RU" dirty="0" err="1"/>
              <a:t>МЕДпресс-информ</a:t>
            </a:r>
            <a:r>
              <a:rPr lang="ru-RU" dirty="0"/>
              <a:t>; </a:t>
            </a:r>
            <a:r>
              <a:rPr lang="ru-RU" dirty="0" smtClean="0"/>
              <a:t>2015</a:t>
            </a:r>
            <a:endParaRPr lang="en-US" dirty="0" smtClean="0"/>
          </a:p>
          <a:p>
            <a:r>
              <a:rPr lang="ru-RU" dirty="0"/>
              <a:t>Кулаков В.И. Диагностика и лечение женского бесплодия. </a:t>
            </a:r>
            <a:r>
              <a:rPr lang="ru-RU" dirty="0" err="1"/>
              <a:t>In</a:t>
            </a:r>
            <a:r>
              <a:rPr lang="ru-RU" dirty="0"/>
              <a:t>: Кулаков В.И</a:t>
            </a:r>
            <a:r>
              <a:rPr lang="ru-RU" dirty="0" smtClean="0"/>
              <a:t>.,</a:t>
            </a:r>
            <a:r>
              <a:rPr lang="ru-RU" dirty="0" err="1" smtClean="0"/>
              <a:t>Прилепская</a:t>
            </a:r>
            <a:r>
              <a:rPr lang="ru-RU" dirty="0" smtClean="0"/>
              <a:t> </a:t>
            </a:r>
            <a:r>
              <a:rPr lang="ru-RU" dirty="0"/>
              <a:t>В.Н., </a:t>
            </a:r>
            <a:r>
              <a:rPr lang="ru-RU" dirty="0" err="1"/>
              <a:t>editors</a:t>
            </a:r>
            <a:r>
              <a:rPr lang="ru-RU" dirty="0"/>
              <a:t>. Практическая гинекология (Клинические лекции). М</a:t>
            </a:r>
            <a:r>
              <a:rPr lang="ru-RU" dirty="0" smtClean="0"/>
              <a:t>.:</a:t>
            </a:r>
            <a:r>
              <a:rPr lang="ru-RU" dirty="0" err="1" smtClean="0"/>
              <a:t>МЕДпресс-информ</a:t>
            </a:r>
            <a:r>
              <a:rPr lang="ru-RU" dirty="0"/>
              <a:t>; 2001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Чалый М.Е., Ахвледиани Н.Д., </a:t>
            </a:r>
            <a:r>
              <a:rPr lang="ru-RU" dirty="0" err="1"/>
              <a:t>Харчилава</a:t>
            </a:r>
            <a:r>
              <a:rPr lang="ru-RU" dirty="0"/>
              <a:t> Р.Р. Мужское бесплодие. </a:t>
            </a:r>
            <a:r>
              <a:rPr lang="ru-RU" dirty="0" smtClean="0"/>
              <a:t>Российские</a:t>
            </a:r>
            <a:r>
              <a:rPr lang="en-US" dirty="0" smtClean="0"/>
              <a:t> </a:t>
            </a:r>
            <a:r>
              <a:rPr lang="ru-RU" dirty="0" smtClean="0"/>
              <a:t>клинические </a:t>
            </a:r>
            <a:r>
              <a:rPr lang="ru-RU" dirty="0"/>
              <a:t>рекомендации. Урология. 2016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err="1"/>
              <a:t>Адамян</a:t>
            </a:r>
            <a:r>
              <a:rPr lang="ru-RU" dirty="0"/>
              <a:t> Л.В., Андреева Е.Н., </a:t>
            </a:r>
            <a:r>
              <a:rPr lang="ru-RU" dirty="0" err="1"/>
              <a:t>Аполихина</a:t>
            </a:r>
            <a:r>
              <a:rPr lang="ru-RU" dirty="0"/>
              <a:t> И.А., </a:t>
            </a:r>
            <a:r>
              <a:rPr lang="ru-RU" dirty="0" err="1"/>
              <a:t>Беженарь</a:t>
            </a:r>
            <a:r>
              <a:rPr lang="ru-RU" dirty="0"/>
              <a:t> В.Ф., Геворкян М.А., </a:t>
            </a:r>
            <a:r>
              <a:rPr lang="ru-RU" dirty="0" smtClean="0"/>
              <a:t>Гус</a:t>
            </a:r>
            <a:r>
              <a:rPr lang="en-US" dirty="0" smtClean="0"/>
              <a:t> </a:t>
            </a:r>
            <a:r>
              <a:rPr lang="ru-RU" dirty="0" smtClean="0"/>
              <a:t>А.И</a:t>
            </a:r>
            <a:r>
              <a:rPr lang="ru-RU" dirty="0"/>
              <a:t>.,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Эндометриоз</a:t>
            </a:r>
            <a:r>
              <a:rPr lang="ru-RU" dirty="0"/>
              <a:t>: диагностика, лечение и реабилитация. </a:t>
            </a:r>
            <a:r>
              <a:rPr lang="ru-RU" dirty="0" smtClean="0"/>
              <a:t>Федеральные</a:t>
            </a:r>
            <a:r>
              <a:rPr lang="en-US" dirty="0" smtClean="0"/>
              <a:t> </a:t>
            </a:r>
            <a:r>
              <a:rPr lang="ru-RU" dirty="0" smtClean="0"/>
              <a:t>клинические </a:t>
            </a:r>
            <a:r>
              <a:rPr lang="ru-RU" dirty="0"/>
              <a:t>рекомендации по ведению больных. </a:t>
            </a:r>
            <a:r>
              <a:rPr lang="ru-RU" dirty="0" err="1"/>
              <a:t>Адамян</a:t>
            </a:r>
            <a:r>
              <a:rPr lang="ru-RU" dirty="0"/>
              <a:t> Л.В., </a:t>
            </a:r>
            <a:r>
              <a:rPr lang="ru-RU" dirty="0" err="1"/>
              <a:t>editor</a:t>
            </a:r>
            <a:r>
              <a:rPr lang="ru-RU" dirty="0"/>
              <a:t>. М.; 2013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Коган Е.А., Калинина Е.А., </a:t>
            </a:r>
            <a:r>
              <a:rPr lang="ru-RU" dirty="0" err="1"/>
              <a:t>Колотовкина</a:t>
            </a:r>
            <a:r>
              <a:rPr lang="ru-RU" dirty="0"/>
              <a:t> А.В., </a:t>
            </a:r>
            <a:r>
              <a:rPr lang="ru-RU" dirty="0" err="1"/>
              <a:t>Файзуллина</a:t>
            </a:r>
            <a:r>
              <a:rPr lang="ru-RU" dirty="0"/>
              <a:t> Н.М., </a:t>
            </a:r>
            <a:r>
              <a:rPr lang="ru-RU" dirty="0" err="1"/>
              <a:t>Адамян</a:t>
            </a:r>
            <a:r>
              <a:rPr lang="ru-RU" dirty="0"/>
              <a:t> </a:t>
            </a:r>
            <a:r>
              <a:rPr lang="ru-RU" dirty="0" smtClean="0"/>
              <a:t>Л.В.</a:t>
            </a:r>
            <a:r>
              <a:rPr lang="en-US" dirty="0" smtClean="0"/>
              <a:t> </a:t>
            </a:r>
            <a:r>
              <a:rPr lang="ru-RU" dirty="0" smtClean="0"/>
              <a:t>Морфологический </a:t>
            </a:r>
            <a:r>
              <a:rPr lang="ru-RU" dirty="0"/>
              <a:t>и молекулярный субстрат нарушения </a:t>
            </a:r>
            <a:r>
              <a:rPr lang="ru-RU" dirty="0" err="1"/>
              <a:t>рецептивности</a:t>
            </a:r>
            <a:r>
              <a:rPr lang="ru-RU" dirty="0"/>
              <a:t> </a:t>
            </a:r>
            <a:r>
              <a:rPr lang="ru-RU" dirty="0" smtClean="0"/>
              <a:t>эндометрия</a:t>
            </a:r>
            <a:r>
              <a:rPr lang="en-US" dirty="0" smtClean="0"/>
              <a:t> </a:t>
            </a:r>
            <a:r>
              <a:rPr lang="ru-RU" dirty="0" smtClean="0"/>
              <a:t>у </a:t>
            </a:r>
            <a:r>
              <a:rPr lang="ru-RU" dirty="0"/>
              <a:t>бесплодных пациенток с наружно-генитальным </a:t>
            </a:r>
            <a:r>
              <a:rPr lang="ru-RU" dirty="0" err="1"/>
              <a:t>эндометриозом</a:t>
            </a:r>
            <a:r>
              <a:rPr lang="ru-RU" dirty="0"/>
              <a:t>. Акушерство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гинекология</a:t>
            </a:r>
            <a:r>
              <a:rPr lang="ru-RU" dirty="0"/>
              <a:t>. 2014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/>
              <a:t>Краснопольская К.В., Назаренко Т.А. Клинические аспекты лечения </a:t>
            </a:r>
            <a:r>
              <a:rPr lang="ru-RU" dirty="0" smtClean="0"/>
              <a:t>бесплодия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браке. М.: ГЭОТАР-Медиа; 2014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Применение эстрогенов в программах ВРТ. </a:t>
            </a:r>
            <a:r>
              <a:rPr lang="ru-RU" dirty="0" smtClean="0"/>
              <a:t>Научно-практические</a:t>
            </a:r>
            <a:r>
              <a:rPr lang="en-US" dirty="0" smtClean="0"/>
              <a:t> </a:t>
            </a:r>
            <a:r>
              <a:rPr lang="ru-RU" dirty="0" smtClean="0"/>
              <a:t>рекомендации</a:t>
            </a:r>
            <a:r>
              <a:rPr lang="ru-RU" dirty="0"/>
              <a:t>. РАРЧ. </a:t>
            </a:r>
            <a:r>
              <a:rPr lang="ru-RU" dirty="0" smtClean="0"/>
              <a:t>2015.</a:t>
            </a:r>
            <a:r>
              <a:rPr lang="en-US" dirty="0"/>
              <a:t> </a:t>
            </a:r>
            <a:r>
              <a:rPr lang="ru-RU" sz="2300" b="1" dirty="0" smtClean="0"/>
              <a:t>МИНИСТЕРСТВО </a:t>
            </a:r>
            <a:r>
              <a:rPr lang="ru-RU" sz="2300" b="1" dirty="0"/>
              <a:t>ЗДРАВООХРАНЕНИЯ РОССИЙСК ОЙ </a:t>
            </a:r>
            <a:r>
              <a:rPr lang="ru-RU" sz="2300" b="1" dirty="0" smtClean="0"/>
              <a:t>ФЕДЕРАЦИИ</a:t>
            </a:r>
            <a:r>
              <a:rPr lang="en-US" sz="2300" b="1" dirty="0" smtClean="0"/>
              <a:t> </a:t>
            </a:r>
            <a:r>
              <a:rPr lang="ru-RU" sz="2300" b="1" dirty="0" smtClean="0"/>
              <a:t>ПИСЬМО</a:t>
            </a:r>
            <a:r>
              <a:rPr lang="en-US" sz="2300" b="1" dirty="0" smtClean="0"/>
              <a:t> </a:t>
            </a:r>
            <a:r>
              <a:rPr lang="ru-RU" sz="2300" b="1" dirty="0" smtClean="0"/>
              <a:t>от </a:t>
            </a:r>
            <a:r>
              <a:rPr lang="ru-RU" sz="2300" b="1" dirty="0"/>
              <a:t>15 февраля 2019 г. N 15-4/И/2-1218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3309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err="1"/>
              <a:t>Криоконсервация</a:t>
            </a:r>
            <a:r>
              <a:rPr lang="ru-RU" dirty="0"/>
              <a:t> - процесс медленного замораживания или витрификации для</a:t>
            </a:r>
          </a:p>
          <a:p>
            <a:pPr marL="137160" indent="0">
              <a:buNone/>
            </a:pPr>
            <a:r>
              <a:rPr lang="ru-RU" dirty="0"/>
              <a:t>сохранения биологического материала (например, гамет, зигот, эмбрионов на</a:t>
            </a:r>
          </a:p>
          <a:p>
            <a:pPr marL="137160" indent="0">
              <a:buNone/>
            </a:pPr>
            <a:r>
              <a:rPr lang="ru-RU" dirty="0"/>
              <a:t>стадии дробления, </a:t>
            </a:r>
            <a:r>
              <a:rPr lang="ru-RU" dirty="0" err="1"/>
              <a:t>бластоцист</a:t>
            </a:r>
            <a:r>
              <a:rPr lang="ru-RU" dirty="0"/>
              <a:t> или ткани гонад) при экстремально низких</a:t>
            </a:r>
          </a:p>
          <a:p>
            <a:pPr marL="137160" indent="0">
              <a:buNone/>
            </a:pPr>
            <a:r>
              <a:rPr lang="ru-RU" dirty="0"/>
              <a:t>температурах.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481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3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602</TotalTime>
  <Words>5930</Words>
  <Application>Microsoft Office PowerPoint</Application>
  <PresentationFormat>Экран (4:3)</PresentationFormat>
  <Paragraphs>540</Paragraphs>
  <Slides>82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Апекс</vt:lpstr>
      <vt:lpstr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Кафедра Акушерства и гинекологии ИПО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Факторы, влияющие на наступление беременности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 жизни и питание</vt:lpstr>
      <vt:lpstr>2. Женск ое бесплодие</vt:lpstr>
      <vt:lpstr>2.1. Диагностик а 2.1.1. Обследование женщины</vt:lpstr>
      <vt:lpstr>Презентация PowerPoint</vt:lpstr>
      <vt:lpstr>Презентация PowerPoint</vt:lpstr>
      <vt:lpstr>Лабораторная диагностика</vt:lpstr>
      <vt:lpstr>Оценка овуляции</vt:lpstr>
      <vt:lpstr>Оценка овариального резерва</vt:lpstr>
      <vt:lpstr>Методы:</vt:lpstr>
      <vt:lpstr>Презентация PowerPoint</vt:lpstr>
      <vt:lpstr>Определение гормонов в крови включает:</vt:lpstr>
      <vt:lpstr>Инструментальная диагностика</vt:lpstr>
      <vt:lpstr>Презентация PowerPoint</vt:lpstr>
      <vt:lpstr>2.1.2. Обследование мужчины</vt:lpstr>
      <vt:lpstr>2.2. Лечение</vt:lpstr>
      <vt:lpstr>Профилактические мероприятия</vt:lpstr>
      <vt:lpstr>Генетическое консультирование при бесплодии</vt:lpstr>
      <vt:lpstr>Презентация PowerPoint</vt:lpstr>
      <vt:lpstr>Женское бесплодие, связанное с отсутствием овуляции (М К Б-10/N97.0)</vt:lpstr>
      <vt:lpstr>Презентация PowerPoint</vt:lpstr>
      <vt:lpstr>Лечение</vt:lpstr>
      <vt:lpstr>Женское бесплодие трубного происхождения (М К Б-10/N97.1)</vt:lpstr>
      <vt:lpstr>Этиологические факторы</vt:lpstr>
      <vt:lpstr>Диагностика</vt:lpstr>
      <vt:lpstr>Презентация PowerPoint</vt:lpstr>
      <vt:lpstr>Лечение</vt:lpstr>
      <vt:lpstr>Презентация PowerPoint</vt:lpstr>
      <vt:lpstr>Женское бесплодие маточного происхождения (М К Б-10/N97.2)</vt:lpstr>
      <vt:lpstr>Диагностика</vt:lpstr>
      <vt:lpstr>Лечение</vt:lpstr>
      <vt:lpstr>Презентация PowerPoint</vt:lpstr>
      <vt:lpstr>Презентация PowerPoint</vt:lpstr>
      <vt:lpstr>Презентация PowerPoint</vt:lpstr>
      <vt:lpstr>Женское бесплодие цервикального происхождения (М К Б-10/N97.3)</vt:lpstr>
      <vt:lpstr>Анатомия Ш/М</vt:lpstr>
      <vt:lpstr>Диагностика,лечение:</vt:lpstr>
      <vt:lpstr>Женское бесплодие, комбинированное с мужскими факторами (М К Б-10/N97.4, N46)</vt:lpstr>
      <vt:lpstr>Фертильность мужчин может снижаться в результате следующих факторов:</vt:lpstr>
      <vt:lpstr>Презентация PowerPoint</vt:lpstr>
      <vt:lpstr>Другие формы бесплодия (М К Б-10/N97.8) Эндометриоз (М К Б-10/N80</vt:lpstr>
      <vt:lpstr>Презентация PowerPoint</vt:lpstr>
      <vt:lpstr>Лечение</vt:lpstr>
      <vt:lpstr>Презентация PowerPoint</vt:lpstr>
      <vt:lpstr>Презентация PowerPoint</vt:lpstr>
      <vt:lpstr>Женское бесплодие неуточненное (М К Б-10/N97.9)</vt:lpstr>
      <vt:lpstr>Лечение</vt:lpstr>
      <vt:lpstr>Вспомогательные репродук тивные технологии (ВРТ)</vt:lpstr>
      <vt:lpstr>Презентация PowerPoint</vt:lpstr>
      <vt:lpstr>Обследование при подготовк е к программам ВРТ</vt:lpstr>
      <vt:lpstr>Презентация PowerPoint</vt:lpstr>
      <vt:lpstr>Презентация PowerPoint</vt:lpstr>
      <vt:lpstr>Инсеминация ооцитов in vitro - эк страк орпоральное оплодотворение (метод ЭК О)</vt:lpstr>
      <vt:lpstr>Инъек ция сперматозоида в цитоплазму яйцеклетки (метод ИК СИ)</vt:lpstr>
      <vt:lpstr>Осложнения в программах ВРТ</vt:lpstr>
      <vt:lpstr>Донорство гамет и эмбрионов</vt:lpstr>
      <vt:lpstr>Презентация PowerPoint</vt:lpstr>
      <vt:lpstr>Презентация PowerPoint</vt:lpstr>
      <vt:lpstr>Спасибо за внимание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Кафедра Акушерства и гинекологии ИПО</dc:title>
  <dc:creator>Алена</dc:creator>
  <cp:lastModifiedBy>Алена</cp:lastModifiedBy>
  <cp:revision>24</cp:revision>
  <dcterms:created xsi:type="dcterms:W3CDTF">2021-01-10T16:29:08Z</dcterms:created>
  <dcterms:modified xsi:type="dcterms:W3CDTF">2021-01-13T10:16:49Z</dcterms:modified>
</cp:coreProperties>
</file>