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1" r:id="rId2"/>
    <p:sldId id="329" r:id="rId3"/>
    <p:sldId id="339" r:id="rId4"/>
    <p:sldId id="331" r:id="rId5"/>
    <p:sldId id="332" r:id="rId6"/>
    <p:sldId id="333" r:id="rId7"/>
    <p:sldId id="337" r:id="rId8"/>
    <p:sldId id="338" r:id="rId9"/>
    <p:sldId id="330" r:id="rId10"/>
    <p:sldId id="335" r:id="rId11"/>
    <p:sldId id="340" r:id="rId1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9116829-6E8E-4569-9AF8-7E07B7DF290A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6840D270-42B2-4A45-BCDC-0C38CE2EC7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1923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8FD2551-489C-4014-B76F-CB39F0BBE7B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BE5D32F5-23DE-42E3-8F6D-0CDEB77927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06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B803-7AAA-4F04-BB17-4A7ABC64CADE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66AA-5076-48E8-AB58-A946FA024D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168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8F42-D65B-406B-A199-6305FD22C29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FA421-77D7-4D8F-8A92-D1D051CDB1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88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656E-4B4D-483B-91DC-986CC06F6488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8D11-8C6D-4768-8C23-C1B84CAC01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538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38C2-2AE4-492C-A1A6-7B58982BF258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B0AA-4E45-4A7C-8C0D-2F11DFF592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87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FC6F-AF1A-48D1-A3AD-01752670E7EE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D7BDA-E050-4E28-AA1D-8EEE7FF25B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0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702F-D51D-4145-AB6E-3D3C05BC32BD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7525-5926-442C-8B2B-87230FEDD4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71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DC2B-C9DA-4216-9A00-F7CF964D103E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1DCA-230D-4544-A063-0F21B8D079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990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C6C2-12D1-4E95-A8EA-DDC5806593D3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4336-C111-4B50-9173-9A56E5F0D9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4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C95B-0F44-4B5C-87FD-8847ED02B653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2684-57D7-4343-80EC-2118F657D8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58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B4F3-E42A-41E4-99C1-F5EDB9A53A73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4B26-7B17-4981-932B-E4A57FE4FE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95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5139D-8E51-45C4-BAE5-01516FDD495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5FD8-1CA0-4976-AF14-1EE9AA7B13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853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3469EE-F79D-4076-8B7C-4CA153243C55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5218975E-32AC-46E7-BE26-7504AC0341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378889E-228B-4668-A82E-9A0257E2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9" r="1"/>
          <a:stretch/>
        </p:blipFill>
        <p:spPr>
          <a:xfrm rot="16200000" flipV="1">
            <a:off x="1143000" y="-1101671"/>
            <a:ext cx="6858000" cy="914400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5279E09-F8E8-4D5A-B2F8-06BBFAECCA01}"/>
              </a:ext>
            </a:extLst>
          </p:cNvPr>
          <p:cNvSpPr/>
          <p:nvPr/>
        </p:nvSpPr>
        <p:spPr>
          <a:xfrm>
            <a:off x="0" y="1"/>
            <a:ext cx="9144000" cy="83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8A6AD1D5-4FCE-4435-BD23-0C88F5794D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5297" b="44482"/>
          <a:stretch/>
        </p:blipFill>
        <p:spPr>
          <a:xfrm>
            <a:off x="1343854" y="2904901"/>
            <a:ext cx="7764651" cy="3980483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C76491B-142F-4304-9999-AB3E0D256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1700809"/>
            <a:ext cx="7920880" cy="159392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Правила приема</a:t>
            </a:r>
            <a:b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на обучение </a:t>
            </a:r>
            <a:b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по программам ординатуры </a:t>
            </a:r>
            <a:b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в  2022  году</a:t>
            </a: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B9E4AD-72F8-475C-A727-FDCA0A5CF703}"/>
              </a:ext>
            </a:extLst>
          </p:cNvPr>
          <p:cNvSpPr txBox="1"/>
          <p:nvPr/>
        </p:nvSpPr>
        <p:spPr>
          <a:xfrm>
            <a:off x="210981" y="51881"/>
            <a:ext cx="8722037" cy="512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 ВЫСШЕГО ОБРАЗОВАНИЯ </a:t>
            </a:r>
          </a:p>
          <a:p>
            <a:pPr>
              <a:lnSpc>
                <a:spcPct val="120000"/>
              </a:lnSpc>
            </a:pPr>
            <a:r>
              <a:rPr lang="ru-RU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«КРАСНОЯРСКИЙ ГОСУДАРСТВЕННЫЙ МЕДИЦИНСКИЙ УНИВЕРСИТЕТ ИМЕНИ ПРОФЕССОРА В.Ф. ВОЙНО-ЯСЕНЕЦКОГО» </a:t>
            </a:r>
          </a:p>
          <a:p>
            <a:pPr>
              <a:lnSpc>
                <a:spcPct val="120000"/>
              </a:lnSpc>
            </a:pPr>
            <a:r>
              <a:rPr lang="ru-RU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ЗДРАВООХРАНЕНИЯ РОССИЙСКОЙ ФЕДЕРАЦИИ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34FCA8CA-0A2C-4CD6-9CC1-765323BCAA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648166"/>
            <a:ext cx="3385800" cy="1147175"/>
          </a:xfrm>
          <a:prstGeom prst="rect">
            <a:avLst/>
          </a:prstGeom>
        </p:spPr>
      </p:pic>
      <p:sp>
        <p:nvSpPr>
          <p:cNvPr id="28" name="Подзаголовок 2">
            <a:extLst>
              <a:ext uri="{FF2B5EF4-FFF2-40B4-BE49-F238E27FC236}">
                <a16:creationId xmlns:a16="http://schemas.microsoft.com/office/drawing/2014/main" xmlns="" id="{60F77279-DD59-4D86-861E-48ECD781AF13}"/>
              </a:ext>
            </a:extLst>
          </p:cNvPr>
          <p:cNvSpPr txBox="1">
            <a:spLocks/>
          </p:cNvSpPr>
          <p:nvPr/>
        </p:nvSpPr>
        <p:spPr>
          <a:xfrm>
            <a:off x="6490767" y="5737907"/>
            <a:ext cx="2450431" cy="96769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ИПО </a:t>
            </a:r>
          </a:p>
          <a:p>
            <a:pPr algn="r">
              <a:lnSpc>
                <a:spcPct val="100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Юрьева ЕА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3046"/>
              </p:ext>
            </p:extLst>
          </p:nvPr>
        </p:nvGraphicFramePr>
        <p:xfrm>
          <a:off x="675306" y="544591"/>
          <a:ext cx="7920879" cy="5332453"/>
        </p:xfrm>
        <a:graphic>
          <a:graphicData uri="http://schemas.openxmlformats.org/drawingml/2006/table">
            <a:tbl>
              <a:tblPr firstRow="1" firstCol="1" bandRow="1"/>
              <a:tblGrid>
                <a:gridCol w="4439896"/>
                <a:gridCol w="3480983"/>
              </a:tblGrid>
              <a:tr h="165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приемной кампании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приема документов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11.07.2022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Завершение приема документов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4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оригинала документа / или согласия на зачисление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(до 18.00 </a:t>
                      </a:r>
                      <a:r>
                        <a:rPr lang="ru-RU" sz="1600" b="1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местн.вр</a:t>
                      </a: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  </a:t>
                      </a: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(тестирование /  получение сведений о результатах аккредитации)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21.07.2022, 28.07.2022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04.08.2022, 11.08.2022, 18.08.2022,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22.08.2022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Размещение результатов вступительных испытаний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22.07.2022, 29.07.2022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05.08.2022, 12.08.2022, 19.08.2022,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23.08.2022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списков поступающих 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раздельно по каждому условию конкурса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Заседание приемной комиссии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приказа о зачислении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26.08.2022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Хранение приказа о зачислении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26.02.2023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0" marR="37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0390503A-D736-4812-AE7C-081473EAAC75}"/>
              </a:ext>
            </a:extLst>
          </p:cNvPr>
          <p:cNvCxnSpPr/>
          <p:nvPr/>
        </p:nvCxnSpPr>
        <p:spPr>
          <a:xfrm>
            <a:off x="8604448" y="51470"/>
            <a:ext cx="0" cy="49312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8DD9B9FD-22C0-43FA-97B7-D539E43F8FAC}"/>
              </a:ext>
            </a:extLst>
          </p:cNvPr>
          <p:cNvSpPr txBox="1">
            <a:spLocks/>
          </p:cNvSpPr>
          <p:nvPr/>
        </p:nvSpPr>
        <p:spPr>
          <a:xfrm>
            <a:off x="8446346" y="51470"/>
            <a:ext cx="668365" cy="68518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3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5279E09-F8E8-4D5A-B2F8-06BBFAECCA01}"/>
              </a:ext>
            </a:extLst>
          </p:cNvPr>
          <p:cNvSpPr/>
          <p:nvPr/>
        </p:nvSpPr>
        <p:spPr>
          <a:xfrm>
            <a:off x="0" y="1"/>
            <a:ext cx="9144000" cy="12021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B9E4AD-72F8-475C-A727-FDCA0A5CF703}"/>
              </a:ext>
            </a:extLst>
          </p:cNvPr>
          <p:cNvSpPr txBox="1"/>
          <p:nvPr/>
        </p:nvSpPr>
        <p:spPr>
          <a:xfrm>
            <a:off x="314459" y="324062"/>
            <a:ext cx="6071695" cy="6601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 ВЫСШЕГО ОБРАЗОВАНИЯ </a:t>
            </a:r>
          </a:p>
          <a:p>
            <a:pPr>
              <a:lnSpc>
                <a:spcPct val="120000"/>
              </a:lnSpc>
            </a:pPr>
            <a:r>
              <a:rPr lang="ru-RU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«КРАСНОЯРСКИЙ ГОСУДАРСТВЕННЫЙ МЕДИЦИНСКИЙ УНИВЕРСИТЕТ ИМЕНИ ПРОФЕССОРА В.Ф. ВОЙНО-ЯСЕНЕЦКОГО» </a:t>
            </a:r>
          </a:p>
          <a:p>
            <a:pPr>
              <a:lnSpc>
                <a:spcPct val="120000"/>
              </a:lnSpc>
            </a:pPr>
            <a:r>
              <a:rPr lang="ru-RU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ЗДРАВООХРАНЕНИЯ РОССИЙСКОЙ ФЕДЕРАЦИИ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378889E-228B-4668-A82E-9A0257E2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9" r="1"/>
          <a:stretch/>
        </p:blipFill>
        <p:spPr>
          <a:xfrm rot="16200000" flipV="1">
            <a:off x="1143000" y="-1066159"/>
            <a:ext cx="6858000" cy="9144000"/>
          </a:xfrm>
          <a:prstGeom prst="rect">
            <a:avLst/>
          </a:prstGeom>
          <a:ln>
            <a:noFill/>
          </a:ln>
        </p:spPr>
      </p:pic>
      <p:grpSp>
        <p:nvGrpSpPr>
          <p:cNvPr id="2" name="Группа 1"/>
          <p:cNvGrpSpPr/>
          <p:nvPr/>
        </p:nvGrpSpPr>
        <p:grpSpPr>
          <a:xfrm>
            <a:off x="314459" y="2918847"/>
            <a:ext cx="8829542" cy="3980483"/>
            <a:chOff x="419278" y="2918846"/>
            <a:chExt cx="11772723" cy="3980483"/>
          </a:xfrm>
        </p:grpSpPr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xmlns="" id="{8A6AD1D5-4FCE-4435-BD23-0C88F5794D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5297" b="44482"/>
            <a:stretch/>
          </p:blipFill>
          <p:spPr>
            <a:xfrm>
              <a:off x="1839133" y="2918846"/>
              <a:ext cx="10352868" cy="3980483"/>
            </a:xfrm>
            <a:prstGeom prst="rect">
              <a:avLst/>
            </a:prstGeom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xmlns="" id="{34FCA8CA-0A2C-4CD6-9CC1-765323BCA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278" y="5302929"/>
              <a:ext cx="4514400" cy="1147174"/>
            </a:xfrm>
            <a:prstGeom prst="rect">
              <a:avLst/>
            </a:prstGeom>
          </p:spPr>
        </p:pic>
        <p:sp>
          <p:nvSpPr>
            <p:cNvPr id="28" name="Подзаголовок 2">
              <a:extLst>
                <a:ext uri="{FF2B5EF4-FFF2-40B4-BE49-F238E27FC236}">
                  <a16:creationId xmlns:a16="http://schemas.microsoft.com/office/drawing/2014/main" xmlns="" id="{60F77279-DD59-4D86-861E-48ECD781AF13}"/>
                </a:ext>
              </a:extLst>
            </p:cNvPr>
            <p:cNvSpPr txBox="1">
              <a:spLocks/>
            </p:cNvSpPr>
            <p:nvPr/>
          </p:nvSpPr>
          <p:spPr>
            <a:xfrm>
              <a:off x="7920204" y="5406725"/>
              <a:ext cx="4214528" cy="145127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НОВАЯ СТУПЕНЬ</a:t>
              </a:r>
              <a:b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ПРОФЕССИОНАЛЬНОГО </a:t>
              </a:r>
              <a:b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РАЗВИТИЯ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 rot="21039560">
            <a:off x="448765" y="1918015"/>
            <a:ext cx="79972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Bad Script" pitchFamily="2" charset="0"/>
              </a:rPr>
              <a:t>Благодарим за внимание и время! </a:t>
            </a:r>
          </a:p>
          <a:p>
            <a:endParaRPr lang="ru-RU" sz="3600" b="1" dirty="0" smtClean="0">
              <a:solidFill>
                <a:schemeClr val="bg1"/>
              </a:solidFill>
              <a:latin typeface="Bad Script" pitchFamily="2" charset="0"/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Bad Script" pitchFamily="2" charset="0"/>
              </a:rPr>
              <a:t>искренне ваш,</a:t>
            </a:r>
            <a:endParaRPr lang="ru-RU" sz="3600" b="1" dirty="0">
              <a:solidFill>
                <a:schemeClr val="bg1"/>
              </a:solidFill>
              <a:latin typeface="Bad Scrip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50824" y="836712"/>
            <a:ext cx="8713788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dirty="0"/>
              <a:t> </a:t>
            </a:r>
            <a:r>
              <a:rPr lang="ru-RU" altLang="ru-RU" sz="2800" b="1" dirty="0">
                <a:solidFill>
                  <a:srgbClr val="C00000"/>
                </a:solidFill>
              </a:rPr>
              <a:t>Особенности</a:t>
            </a:r>
            <a:r>
              <a:rPr lang="ru-RU" altLang="ru-RU" sz="2800" dirty="0"/>
              <a:t> приема на обучение по образовательным программам высшего образования - программам ординатуры на 2022/23 учебный год – </a:t>
            </a:r>
            <a:r>
              <a:rPr lang="ru-RU" altLang="ru-RU" sz="2800" b="1" dirty="0">
                <a:solidFill>
                  <a:srgbClr val="FF0000"/>
                </a:solidFill>
              </a:rPr>
              <a:t>на данный момент не приняты</a:t>
            </a:r>
          </a:p>
          <a:p>
            <a:pPr algn="ctr" eaLnBrk="1" hangingPunct="1"/>
            <a:endParaRPr lang="ru-RU" altLang="ru-RU" sz="2800" b="1" dirty="0">
              <a:solidFill>
                <a:srgbClr val="FF0000"/>
              </a:solidFill>
            </a:endParaRPr>
          </a:p>
          <a:p>
            <a:pPr algn="ctr" eaLnBrk="1" hangingPunct="1"/>
            <a:endParaRPr lang="ru-RU" altLang="ru-RU" sz="2800" b="1" dirty="0">
              <a:solidFill>
                <a:srgbClr val="FF0000"/>
              </a:solidFill>
            </a:endParaRPr>
          </a:p>
          <a:p>
            <a:pPr algn="just"/>
            <a:r>
              <a:rPr lang="ru-RU" altLang="ru-RU" sz="2800" dirty="0"/>
              <a:t>Приказ Министерства здравоохранения РФ 636н от 26.06.2020г. </a:t>
            </a:r>
            <a:r>
              <a:rPr lang="ru-RU" altLang="ru-RU" sz="2800" b="1" dirty="0">
                <a:solidFill>
                  <a:srgbClr val="FF0000"/>
                </a:solidFill>
              </a:rPr>
              <a:t>– документ утратил силу  в связи с изданием </a:t>
            </a:r>
            <a:r>
              <a:rPr lang="ru-RU" sz="2800" dirty="0"/>
              <a:t>Приказа Минздрава России от 28.04.2021 </a:t>
            </a:r>
          </a:p>
          <a:p>
            <a:pPr algn="just"/>
            <a:r>
              <a:rPr lang="ru-RU" sz="2800" dirty="0"/>
              <a:t>№ 413н «Об особенностях приема на обучение по образовательным программам высшего образования - программам ординатуры на 2021/22 учебный год»</a:t>
            </a:r>
          </a:p>
          <a:p>
            <a:pPr algn="ctr" eaLnBrk="1" hangingPunct="1"/>
            <a:endParaRPr lang="ru-RU" altLang="ru-RU" sz="2000" b="1" dirty="0">
              <a:solidFill>
                <a:srgbClr val="FF0000"/>
              </a:solidFill>
            </a:endParaRPr>
          </a:p>
          <a:p>
            <a:pPr algn="ctr" eaLnBrk="1" hangingPunct="1"/>
            <a:endParaRPr lang="ru-RU" altLang="ru-RU" sz="1200" dirty="0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48456" y="2060848"/>
            <a:ext cx="8518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50825" y="476250"/>
            <a:ext cx="8713788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dirty="0">
                <a:solidFill>
                  <a:prstClr val="black"/>
                </a:solidFill>
                <a:cs typeface="Arial" charset="0"/>
              </a:rPr>
              <a:t>Приемная компании-2022</a:t>
            </a:r>
          </a:p>
          <a:p>
            <a:pPr algn="ctr" eaLnBrk="1" hangingPunct="1">
              <a:defRPr/>
            </a:pPr>
            <a:r>
              <a:rPr lang="ru-RU" altLang="ru-RU" sz="1800" dirty="0">
                <a:solidFill>
                  <a:prstClr val="black"/>
                </a:solidFill>
                <a:cs typeface="Arial" charset="0"/>
              </a:rPr>
              <a:t>(ред. Приказа Министерства здравоохранения РФ 212н от 20.10.2020г.):</a:t>
            </a:r>
          </a:p>
          <a:p>
            <a:pPr eaLnBrk="1" hangingPunct="1">
              <a:defRPr/>
            </a:pPr>
            <a:r>
              <a:rPr lang="ru-RU" altLang="ru-RU" sz="1800" b="1" dirty="0">
                <a:solidFill>
                  <a:srgbClr val="FF0000"/>
                </a:solidFill>
                <a:cs typeface="Arial" charset="0"/>
              </a:rPr>
              <a:t>Применяется в части: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размещения информации на информационном стенде организации;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способов предоставления документов, необходимых для поступления;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способов подачи апелляции;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предоставления оригинала (заверенной копии) документа об образовании и о квалификации (далее- документа установленного образца), оригинала (заверенной копии) договора о целевом обучении;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указания в списках поступающих наличия оригинала документа установленного образца;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зачисления поступающих, предоставивших оригинал документа установленного образца;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cs typeface="Arial" charset="0"/>
              </a:rPr>
              <a:t>возврат организацией поданных документов поступающим</a:t>
            </a:r>
            <a:endParaRPr lang="ru-RU" altLang="ru-RU" sz="1800" dirty="0">
              <a:solidFill>
                <a:prstClr val="black"/>
              </a:solidFill>
              <a:cs typeface="Arial" charset="0"/>
            </a:endParaRP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 smtClean="0">
                <a:solidFill>
                  <a:prstClr val="black"/>
                </a:solidFill>
                <a:cs typeface="Arial" charset="0"/>
              </a:rPr>
              <a:t>обеспечение технической возможности записи видеоизображения и </a:t>
            </a:r>
            <a:r>
              <a:rPr lang="ru-RU" altLang="ru-RU" sz="1600" dirty="0" err="1" smtClean="0">
                <a:solidFill>
                  <a:prstClr val="black"/>
                </a:solidFill>
                <a:cs typeface="Arial" charset="0"/>
              </a:rPr>
              <a:t>аудиосигнала</a:t>
            </a:r>
            <a:r>
              <a:rPr lang="ru-RU" altLang="ru-RU" sz="1600" dirty="0" smtClean="0">
                <a:solidFill>
                  <a:prstClr val="black"/>
                </a:solidFill>
                <a:cs typeface="Arial" charset="0"/>
              </a:rPr>
              <a:t> в помещениях для проведения тестирования;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 smtClean="0">
                <a:solidFill>
                  <a:prstClr val="black"/>
                </a:solidFill>
                <a:cs typeface="Arial" charset="0"/>
              </a:rPr>
              <a:t>удаления поступающего с места поведения вступительного испытания при нарушении им во время проведения тестирования правил приема, утвержденных организацией;</a:t>
            </a:r>
          </a:p>
          <a:p>
            <a:pPr marL="457200" indent="-457200" algn="just" eaLnBrk="1" hangingPunct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altLang="ru-RU" sz="1600" dirty="0" smtClean="0">
                <a:solidFill>
                  <a:prstClr val="black"/>
                </a:solidFill>
                <a:cs typeface="Arial" charset="0"/>
              </a:rPr>
              <a:t>заверения подписью поступающего факта его ознакомления с решением апелляционной комиссии.</a:t>
            </a:r>
            <a:endParaRPr lang="ru-RU" altLang="ru-RU" sz="2800" dirty="0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2238" y="836613"/>
          <a:ext cx="8913812" cy="5618162"/>
        </p:xfrm>
        <a:graphic>
          <a:graphicData uri="http://schemas.openxmlformats.org/drawingml/2006/table">
            <a:tbl>
              <a:tblPr/>
              <a:tblGrid>
                <a:gridCol w="6157912"/>
                <a:gridCol w="1420813"/>
                <a:gridCol w="1335087"/>
              </a:tblGrid>
              <a:tr h="268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достижения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2022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2021 г…..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5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стипендиаты Президента Российской Федерации, Правительства Российской Федерации (в случае назначения стипендии в период получения высшего медицинского или высшего фармацевтического образования)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23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документ установленного образца с отличием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69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наличие не менее одной статьи в профильном научном журнале, индексируемом в базе данных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базе данных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автором которой является поступающий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либо в которой поступающий указан первым в коллективе соавторов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указан наряду с первым соавтором как внесший равный вклад в опубликованную статью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03649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1. Новые достижения  - п. 46 Правил приема…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77825"/>
          <a:ext cx="9036050" cy="6054727"/>
        </p:xfrm>
        <a:graphic>
          <a:graphicData uri="http://schemas.openxmlformats.org/drawingml/2006/table">
            <a:tbl>
              <a:tblPr/>
              <a:tblGrid>
                <a:gridCol w="7092950"/>
                <a:gridCol w="1008063"/>
                <a:gridCol w="935037"/>
              </a:tblGrid>
              <a:tr h="521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достижения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2022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2021 г…..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803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общий стаж работы в должностях медицинских и (или) фармацевтических работников в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(период военной  службы, связанной с осуществлением медицинской  деятельности), </a:t>
                      </a: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подтвержденный в порядке, установленном трудовым законодательством Российской Федерации (если трудовая деятельность осуществлялась в период с зачисления на обучение по программам высшего медицинского или высшего фармацевтического образования):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43076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одного года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 9 месяцев)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должностях медицинских и (или) фармацевтических работников со средним профессиональным образованием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 менее 0,5 ставки по основному месту работы либо при работе по совместительству)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4461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одного года до двух лет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 9 месяцев до полутора лет)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должностях медицинских и (или) фармацевтических работников с высшим образованием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(1,0 ставка по основному месту работы)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4461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двух лет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 полутора лет)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более на должностях медицинских и (или) фармацевтических работников с высшим образованием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(1,0 ставка по основному месту работы)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803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д) дополнительно к баллам, начисленным при наличии общего стажа работы на должностях медицинских и (или) фармацевтических работников с высшим образованием,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(работа на указанных должностях не менее 9 месяцев)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медицинских и (или) фармацевтических организациях, расположенных в сельских населенных пунктах либо рабочих поселках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баллов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03649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1. Новые достижения  - п. 46 Правил приема…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0" y="1239838"/>
            <a:ext cx="7019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47813" y="2276475"/>
            <a:ext cx="1152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16238" y="3438525"/>
            <a:ext cx="2808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547813" y="4365625"/>
            <a:ext cx="1439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4925" y="5732463"/>
            <a:ext cx="4824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4925" y="377825"/>
          <a:ext cx="9109075" cy="5891214"/>
        </p:xfrm>
        <a:graphic>
          <a:graphicData uri="http://schemas.openxmlformats.org/drawingml/2006/table">
            <a:tbl>
              <a:tblPr/>
              <a:tblGrid>
                <a:gridCol w="6921726"/>
                <a:gridCol w="1148346"/>
                <a:gridCol w="1039003"/>
              </a:tblGrid>
              <a:tr h="268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достижения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2022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2021 г…..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8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 дипломанты Всероссийской студенческой олимпиады "Я - профессионал"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28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ж) участие в добровольческой (волонтерской) деятельности в сфере охраны здоровья, в том числе с регистрацией в единой информационной системе в сфере развития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добровольничества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волонтерства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717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з) участие в добровольческой (волонтерской)  деятельности в сфере охраны здоровья, связанной с  осуществлением мероприятий по профилактике,  диагностике и лечению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коронавирусной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инфекции, при  продолжительности указанной деятельности не менее  150 часов;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  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435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и) осуществление трудовой деятельности на  должностях медицинских работников с высшим  образованием или средним профессиональным  образованием, на должностях младшего медицинского  персонала и (или) прохождение практической  подготовки по образовательной программе  медицинского образования (программе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программе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бакалавриата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программе магистратуры), если  указанные деятельность и (или) практическая  подготовка включали в себя проведение мероприятий по  диагностике и лечению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коронавирусной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инфекции и их  общая продолжительность составляет не менее 30  календарных дней;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  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баллов</a:t>
                      </a:r>
                    </a:p>
                  </a:txBody>
                  <a:tcPr marL="35246" marR="3524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1. Новые достижения  - п. 46 Правил приема…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189474"/>
              </p:ext>
            </p:extLst>
          </p:nvPr>
        </p:nvGraphicFramePr>
        <p:xfrm>
          <a:off x="41275" y="369888"/>
          <a:ext cx="9144000" cy="6722358"/>
        </p:xfrm>
        <a:graphic>
          <a:graphicData uri="http://schemas.openxmlformats.org/drawingml/2006/table">
            <a:tbl>
              <a:tblPr/>
              <a:tblGrid>
                <a:gridCol w="6732588"/>
                <a:gridCol w="1223962"/>
                <a:gridCol w="1187450"/>
              </a:tblGrid>
              <a:tr h="31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достижения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2022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2021 г…..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73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з) иные индивидуальные достижения: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области науки (победители именных конкурсов Университета: И.И.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Гительзона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В.Ф.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Войно-Ясенецкого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В.К. Сологуба, А.Н. Орлова, В.А. Руднева, В.А.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Опалевой-Стеганцевой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П.Г.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Подзолкова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М.Г. Привеса, А.И.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Инжутовой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области культуры (победители творческих конкурсов уровня РФ и международных);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области спорта (победители спортивных соревнований уровня РФ и международных);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общественной деятельности (руководители общественных организаций (и/или их структурных подразделений) образовательной организации высшего образования);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 факультативной дисциплины в рамках основной профессиональной образовательной программы;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проектном обучении Университета, подтвержденное распорядительным актом проректора по  учебной работе;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суммарно не более 5 баллов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суммарно не более 20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Отсутствовал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1. Новые достижения  - п. 46 Правил приема…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38150"/>
          <a:ext cx="9144000" cy="6011863"/>
        </p:xfrm>
        <a:graphic>
          <a:graphicData uri="http://schemas.openxmlformats.org/drawingml/2006/table">
            <a:tbl>
              <a:tblPr/>
              <a:tblGrid>
                <a:gridCol w="6732588"/>
                <a:gridCol w="1223962"/>
                <a:gridCol w="11874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достижения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2022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2021 г…..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0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з) иные индивидуальные достижения: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английского языка, подтвержденное  действующими международными сертификатами: OEFL- 2 года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даты выдачи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IELTS – 2 года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даты выдачи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TOEIC– 2 года с даты выдачи, CAE - бессрочно, FCEбессрочно, Cambridge English (ESOL- бессрочно);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программах международного академического обмена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образовательной организации высшего образования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партнерскими университетами, научным или клиническими центрами, подтвержденное сертификатом принимающей или направляющей стороны.</a:t>
                      </a: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5244" marR="352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1. Новые достижения  - п. 46 Правил приема…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372225" y="6858000"/>
            <a:ext cx="3440113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4099" name="TextBox 32"/>
          <p:cNvSpPr txBox="1">
            <a:spLocks noChangeArrowheads="1"/>
          </p:cNvSpPr>
          <p:nvPr/>
        </p:nvSpPr>
        <p:spPr bwMode="auto">
          <a:xfrm>
            <a:off x="482511" y="43635"/>
            <a:ext cx="8040687" cy="68738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5782" tIns="47891" rIns="95782" bIns="47891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</a:rPr>
              <a:t>2. СРОКИ ПРОВЕДЕНИЯ ПРИЕМНОЙ КАМПАНИИ В 2022 г.</a:t>
            </a:r>
          </a:p>
        </p:txBody>
      </p:sp>
      <p:grpSp>
        <p:nvGrpSpPr>
          <p:cNvPr id="46" name="Группа 31"/>
          <p:cNvGrpSpPr>
            <a:grpSpLocks/>
          </p:cNvGrpSpPr>
          <p:nvPr/>
        </p:nvGrpSpPr>
        <p:grpSpPr bwMode="auto">
          <a:xfrm>
            <a:off x="-20638" y="764704"/>
            <a:ext cx="9164638" cy="81434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47" name="Прямоугольник 46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0247" name="Прямоугольник 1"/>
          <p:cNvSpPr>
            <a:spLocks noChangeArrowheads="1"/>
          </p:cNvSpPr>
          <p:nvPr/>
        </p:nvSpPr>
        <p:spPr bwMode="auto">
          <a:xfrm>
            <a:off x="2593975" y="908050"/>
            <a:ext cx="403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ИНФОРМИРОВАНИЕ ПОСТУПАЮЩИХ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04788" y="879475"/>
            <a:ext cx="2422525" cy="5689600"/>
          </a:xfrm>
          <a:prstGeom prst="downArrow">
            <a:avLst>
              <a:gd name="adj1" fmla="val 76837"/>
              <a:gd name="adj2" fmla="val 30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sp>
        <p:nvSpPr>
          <p:cNvPr id="10249" name="TextBox 5"/>
          <p:cNvSpPr txBox="1">
            <a:spLocks noChangeArrowheads="1"/>
          </p:cNvSpPr>
          <p:nvPr/>
        </p:nvSpPr>
        <p:spPr bwMode="auto">
          <a:xfrm>
            <a:off x="622300" y="908050"/>
            <a:ext cx="160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до 01 июня вкл.</a:t>
            </a:r>
          </a:p>
        </p:txBody>
      </p:sp>
      <p:sp>
        <p:nvSpPr>
          <p:cNvPr id="10250" name="TextBox 17"/>
          <p:cNvSpPr txBox="1">
            <a:spLocks noChangeArrowheads="1"/>
          </p:cNvSpPr>
          <p:nvPr/>
        </p:nvSpPr>
        <p:spPr bwMode="auto">
          <a:xfrm>
            <a:off x="395288" y="1412875"/>
            <a:ext cx="188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С 11 июля по 19 августа</a:t>
            </a:r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0251" name="Прямоугольник 18"/>
          <p:cNvSpPr>
            <a:spLocks noChangeArrowheads="1"/>
          </p:cNvSpPr>
          <p:nvPr/>
        </p:nvSpPr>
        <p:spPr bwMode="auto">
          <a:xfrm>
            <a:off x="2530475" y="1431925"/>
            <a:ext cx="409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ПРИЕМ ДОКУМЕНТОВ ОТ ПОСТУПАЮЩИХ</a:t>
            </a:r>
          </a:p>
          <a:p>
            <a:pPr eaLnBrk="1" hangingPunct="1"/>
            <a:endParaRPr lang="ru-RU" altLang="ru-RU" sz="1600">
              <a:solidFill>
                <a:schemeClr val="tx2"/>
              </a:solidFill>
            </a:endParaRPr>
          </a:p>
        </p:txBody>
      </p:sp>
      <p:sp>
        <p:nvSpPr>
          <p:cNvPr id="10252" name="TextBox 19"/>
          <p:cNvSpPr txBox="1">
            <a:spLocks noChangeArrowheads="1"/>
          </p:cNvSpPr>
          <p:nvPr/>
        </p:nvSpPr>
        <p:spPr bwMode="auto">
          <a:xfrm>
            <a:off x="395288" y="2349500"/>
            <a:ext cx="187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С 21 июля по 22 августа (5 потоков)</a:t>
            </a:r>
          </a:p>
        </p:txBody>
      </p:sp>
      <p:sp>
        <p:nvSpPr>
          <p:cNvPr id="10253" name="Прямоугольник 20"/>
          <p:cNvSpPr>
            <a:spLocks noChangeArrowheads="1"/>
          </p:cNvSpPr>
          <p:nvPr/>
        </p:nvSpPr>
        <p:spPr bwMode="auto">
          <a:xfrm>
            <a:off x="2744788" y="2268538"/>
            <a:ext cx="37322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ПОЛУЧЕНИЕ СВЕДЕНИЙ О РЕЗУЛЬТАТАХ </a:t>
            </a:r>
          </a:p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АККРЕД.ТЕСТИРОВАНИЯ/</a:t>
            </a:r>
          </a:p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ТЕСТИРОВАНИЕ ЛИЦ, НЕ ПОДЛЕЖАЩИХ </a:t>
            </a:r>
          </a:p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АККРЕДИТАЦИИ </a:t>
            </a:r>
          </a:p>
        </p:txBody>
      </p:sp>
      <p:sp>
        <p:nvSpPr>
          <p:cNvPr id="10254" name="TextBox 21"/>
          <p:cNvSpPr txBox="1">
            <a:spLocks noChangeArrowheads="1"/>
          </p:cNvSpPr>
          <p:nvPr/>
        </p:nvSpPr>
        <p:spPr bwMode="auto">
          <a:xfrm>
            <a:off x="395288" y="3284538"/>
            <a:ext cx="1892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в течение</a:t>
            </a:r>
          </a:p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10 рабочих дней</a:t>
            </a:r>
          </a:p>
          <a:p>
            <a:pPr algn="ctr" eaLnBrk="1" hangingPunct="1"/>
            <a:r>
              <a:rPr lang="ru-RU" altLang="ru-RU" sz="1600">
                <a:solidFill>
                  <a:schemeClr val="bg1"/>
                </a:solidFill>
              </a:rPr>
              <a:t>с даты завершения тестирования</a:t>
            </a:r>
          </a:p>
        </p:txBody>
      </p:sp>
      <p:sp>
        <p:nvSpPr>
          <p:cNvPr id="10255" name="Прямоугольник 22"/>
          <p:cNvSpPr>
            <a:spLocks noChangeArrowheads="1"/>
          </p:cNvSpPr>
          <p:nvPr/>
        </p:nvSpPr>
        <p:spPr bwMode="auto">
          <a:xfrm>
            <a:off x="2530475" y="3575050"/>
            <a:ext cx="39497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ПУБЛИКАЦИЯ СПИСКОВ ПОСТУПАЮЩИХ – </a:t>
            </a:r>
          </a:p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203 бюджет, 120??? внебюджет</a:t>
            </a:r>
          </a:p>
        </p:txBody>
      </p:sp>
      <p:sp>
        <p:nvSpPr>
          <p:cNvPr id="10256" name="Прямоугольник 24"/>
          <p:cNvSpPr>
            <a:spLocks noChangeArrowheads="1"/>
          </p:cNvSpPr>
          <p:nvPr/>
        </p:nvSpPr>
        <p:spPr bwMode="auto">
          <a:xfrm>
            <a:off x="2530475" y="4541838"/>
            <a:ext cx="3841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ПРИЕМ ОРИГИНАЛОВ ДОКУМЕНТОВ </a:t>
            </a:r>
          </a:p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ОБ ОБРАЗОВАНИИ / СОГЛАСИЯ   НА ЗАЧИСЛЕНИЕ</a:t>
            </a:r>
          </a:p>
        </p:txBody>
      </p:sp>
      <p:sp>
        <p:nvSpPr>
          <p:cNvPr id="10257" name="TextBox 25"/>
          <p:cNvSpPr txBox="1">
            <a:spLocks noChangeArrowheads="1"/>
          </p:cNvSpPr>
          <p:nvPr/>
        </p:nvSpPr>
        <p:spPr bwMode="auto">
          <a:xfrm>
            <a:off x="638175" y="5580063"/>
            <a:ext cx="1349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26-31 августа</a:t>
            </a:r>
          </a:p>
        </p:txBody>
      </p:sp>
      <p:sp>
        <p:nvSpPr>
          <p:cNvPr id="10258" name="Прямоугольник 26"/>
          <p:cNvSpPr>
            <a:spLocks noChangeArrowheads="1"/>
          </p:cNvSpPr>
          <p:nvPr/>
        </p:nvSpPr>
        <p:spPr bwMode="auto">
          <a:xfrm>
            <a:off x="2784475" y="5580063"/>
            <a:ext cx="3575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ЗАЧИСЛЕНИЕ НА ОБУЧЕНИЕ </a:t>
            </a:r>
          </a:p>
          <a:p>
            <a:pPr eaLnBrk="1" hangingPunct="1"/>
            <a:r>
              <a:rPr lang="ru-RU" altLang="ru-RU" sz="1600">
                <a:solidFill>
                  <a:schemeClr val="tx2"/>
                </a:solidFill>
              </a:rPr>
              <a:t>(ИЗДАНИЕ И ПУБЛИКАЦИЯ ПРИКАЗОВ)</a:t>
            </a:r>
          </a:p>
        </p:txBody>
      </p:sp>
      <p:sp>
        <p:nvSpPr>
          <p:cNvPr id="10259" name="TextBox 27"/>
          <p:cNvSpPr txBox="1">
            <a:spLocks noChangeArrowheads="1"/>
          </p:cNvSpPr>
          <p:nvPr/>
        </p:nvSpPr>
        <p:spPr bwMode="auto">
          <a:xfrm>
            <a:off x="450850" y="4541838"/>
            <a:ext cx="1817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600" b="1">
              <a:solidFill>
                <a:schemeClr val="bg1"/>
              </a:solidFill>
            </a:endParaRPr>
          </a:p>
          <a:p>
            <a:pPr algn="ctr" eaLnBrk="1" hangingPunct="1"/>
            <a:r>
              <a:rPr lang="ru-RU" altLang="ru-RU" sz="1600" b="1">
                <a:solidFill>
                  <a:schemeClr val="bg1"/>
                </a:solidFill>
              </a:rPr>
              <a:t>25 августа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6372225" y="846138"/>
            <a:ext cx="2422525" cy="5688012"/>
          </a:xfrm>
          <a:prstGeom prst="downArrow">
            <a:avLst>
              <a:gd name="adj1" fmla="val 76837"/>
              <a:gd name="adj2" fmla="val 3086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0261" name="TextBox 29"/>
          <p:cNvSpPr txBox="1">
            <a:spLocks noChangeArrowheads="1"/>
          </p:cNvSpPr>
          <p:nvPr/>
        </p:nvSpPr>
        <p:spPr bwMode="auto">
          <a:xfrm>
            <a:off x="7092950" y="817563"/>
            <a:ext cx="1196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до 01 июня</a:t>
            </a:r>
          </a:p>
        </p:txBody>
      </p:sp>
      <p:sp>
        <p:nvSpPr>
          <p:cNvPr id="10262" name="TextBox 30"/>
          <p:cNvSpPr txBox="1">
            <a:spLocks noChangeArrowheads="1"/>
          </p:cNvSpPr>
          <p:nvPr/>
        </p:nvSpPr>
        <p:spPr bwMode="auto">
          <a:xfrm>
            <a:off x="6659563" y="1320800"/>
            <a:ext cx="18891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не ранее 1 июля </a:t>
            </a:r>
            <a:r>
              <a:rPr lang="ru-RU" altLang="ru-RU" sz="1600"/>
              <a:t>(длится не менее 30 рабочих дней)</a:t>
            </a:r>
          </a:p>
        </p:txBody>
      </p:sp>
      <p:sp>
        <p:nvSpPr>
          <p:cNvPr id="10263" name="TextBox 31"/>
          <p:cNvSpPr txBox="1">
            <a:spLocks noChangeArrowheads="1"/>
          </p:cNvSpPr>
          <p:nvPr/>
        </p:nvSpPr>
        <p:spPr bwMode="auto">
          <a:xfrm>
            <a:off x="6659563" y="2257425"/>
            <a:ext cx="1817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сроки </a:t>
            </a:r>
          </a:p>
          <a:p>
            <a:pPr algn="ctr" eaLnBrk="1" hangingPunct="1"/>
            <a:r>
              <a:rPr lang="ru-RU" altLang="ru-RU" sz="1600" b="1"/>
              <a:t>определяются организацией</a:t>
            </a:r>
          </a:p>
        </p:txBody>
      </p:sp>
      <p:sp>
        <p:nvSpPr>
          <p:cNvPr id="10264" name="TextBox 33"/>
          <p:cNvSpPr txBox="1">
            <a:spLocks noChangeArrowheads="1"/>
          </p:cNvSpPr>
          <p:nvPr/>
        </p:nvSpPr>
        <p:spPr bwMode="auto">
          <a:xfrm>
            <a:off x="6659563" y="3194050"/>
            <a:ext cx="1892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в течение</a:t>
            </a:r>
          </a:p>
          <a:p>
            <a:pPr algn="ctr" eaLnBrk="1" hangingPunct="1"/>
            <a:r>
              <a:rPr lang="ru-RU" altLang="ru-RU" sz="1600" b="1"/>
              <a:t>10 рабочих дней</a:t>
            </a:r>
          </a:p>
          <a:p>
            <a:pPr algn="ctr" eaLnBrk="1" hangingPunct="1"/>
            <a:r>
              <a:rPr lang="ru-RU" altLang="ru-RU" sz="1600"/>
              <a:t>с даты завершения тестирования</a:t>
            </a:r>
          </a:p>
        </p:txBody>
      </p:sp>
      <p:sp>
        <p:nvSpPr>
          <p:cNvPr id="10265" name="TextBox 34"/>
          <p:cNvSpPr txBox="1">
            <a:spLocks noChangeArrowheads="1"/>
          </p:cNvSpPr>
          <p:nvPr/>
        </p:nvSpPr>
        <p:spPr bwMode="auto">
          <a:xfrm>
            <a:off x="6869113" y="5489575"/>
            <a:ext cx="1416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до 1 сентября</a:t>
            </a:r>
          </a:p>
        </p:txBody>
      </p:sp>
      <p:sp>
        <p:nvSpPr>
          <p:cNvPr id="10266" name="TextBox 35"/>
          <p:cNvSpPr txBox="1">
            <a:spLocks noChangeArrowheads="1"/>
          </p:cNvSpPr>
          <p:nvPr/>
        </p:nvSpPr>
        <p:spPr bwMode="auto">
          <a:xfrm>
            <a:off x="6715125" y="4449763"/>
            <a:ext cx="1817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сроки </a:t>
            </a:r>
          </a:p>
          <a:p>
            <a:pPr algn="ctr" eaLnBrk="1" hangingPunct="1"/>
            <a:r>
              <a:rPr lang="ru-RU" altLang="ru-RU" sz="1600" b="1"/>
              <a:t>определяются организацией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91300" y="6067425"/>
            <a:ext cx="1963738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Норма Приказа Минздрава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2750" y="6084888"/>
            <a:ext cx="1963738" cy="646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Правила Приема  КрасГМУ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1285</Words>
  <Application>Microsoft Office PowerPoint</Application>
  <PresentationFormat>Экран (4:3)</PresentationFormat>
  <Paragraphs>239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ЮрьеваЕА</dc:creator>
  <cp:lastModifiedBy>Юрьева</cp:lastModifiedBy>
  <cp:revision>145</cp:revision>
  <cp:lastPrinted>2022-03-22T11:41:24Z</cp:lastPrinted>
  <dcterms:created xsi:type="dcterms:W3CDTF">2017-08-04T08:06:46Z</dcterms:created>
  <dcterms:modified xsi:type="dcterms:W3CDTF">2022-03-22T11:47:50Z</dcterms:modified>
</cp:coreProperties>
</file>