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</p:sldMasterIdLst>
  <p:notesMasterIdLst>
    <p:notesMasterId r:id="rId30"/>
  </p:notesMasterIdLst>
  <p:sldIdLst>
    <p:sldId id="304" r:id="rId3"/>
    <p:sldId id="359" r:id="rId4"/>
    <p:sldId id="360" r:id="rId5"/>
    <p:sldId id="284" r:id="rId6"/>
    <p:sldId id="348" r:id="rId7"/>
    <p:sldId id="340" r:id="rId8"/>
    <p:sldId id="349" r:id="rId9"/>
    <p:sldId id="341" r:id="rId10"/>
    <p:sldId id="350" r:id="rId11"/>
    <p:sldId id="331" r:id="rId12"/>
    <p:sldId id="361" r:id="rId13"/>
    <p:sldId id="306" r:id="rId14"/>
    <p:sldId id="290" r:id="rId15"/>
    <p:sldId id="291" r:id="rId16"/>
    <p:sldId id="336" r:id="rId17"/>
    <p:sldId id="362" r:id="rId18"/>
    <p:sldId id="363" r:id="rId19"/>
    <p:sldId id="364" r:id="rId20"/>
    <p:sldId id="342" r:id="rId21"/>
    <p:sldId id="344" r:id="rId22"/>
    <p:sldId id="330" r:id="rId23"/>
    <p:sldId id="365" r:id="rId24"/>
    <p:sldId id="366" r:id="rId25"/>
    <p:sldId id="367" r:id="rId26"/>
    <p:sldId id="368" r:id="rId27"/>
    <p:sldId id="302" r:id="rId28"/>
    <p:sldId id="36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73" autoAdjust="0"/>
    <p:restoredTop sz="94660"/>
  </p:normalViewPr>
  <p:slideViewPr>
    <p:cSldViewPr>
      <p:cViewPr varScale="1">
        <p:scale>
          <a:sx n="75" d="100"/>
          <a:sy n="75" d="100"/>
        </p:scale>
        <p:origin x="-1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0204148818715485"/>
          <c:w val="0.64308253135024795"/>
          <c:h val="0.8670921525430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90969184407509"/>
          <c:y val="0.10394760186948061"/>
          <c:w val="0.20259648099543109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95.85</c:v>
                </c:pt>
                <c:pt idx="1">
                  <c:v>98.34</c:v>
                </c:pt>
                <c:pt idx="2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психиат. и психол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93.4</c:v>
                </c:pt>
                <c:pt idx="4">
                  <c:v>86.5</c:v>
                </c:pt>
                <c:pt idx="5">
                  <c:v>84.3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51872"/>
        <c:axId val="107756864"/>
        <c:axId val="0"/>
      </c:bar3DChart>
      <c:catAx>
        <c:axId val="3355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756864"/>
        <c:crosses val="autoZero"/>
        <c:auto val="1"/>
        <c:lblAlgn val="ctr"/>
        <c:lblOffset val="100"/>
        <c:noMultiLvlLbl val="0"/>
      </c:catAx>
      <c:valAx>
        <c:axId val="107756864"/>
        <c:scaling>
          <c:orientation val="minMax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33551872"/>
        <c:crosses val="autoZero"/>
        <c:crossBetween val="between"/>
      </c:valAx>
      <c:spPr>
        <a:noFill/>
        <a:ln w="2534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4.6296296296296294E-3"/>
                  <c:y val="-4.20904899134173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93.52</c:v>
                </c:pt>
                <c:pt idx="1">
                  <c:v>88.22</c:v>
                </c:pt>
                <c:pt idx="2">
                  <c:v>85.1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психиат. и психол.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432098765432098E-3"/>
                  <c:y val="-5.33146205569952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84.5</c:v>
                </c:pt>
                <c:pt idx="4">
                  <c:v>74.38</c:v>
                </c:pt>
                <c:pt idx="5">
                  <c:v>75.099999999999994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81920"/>
        <c:axId val="107825408"/>
        <c:axId val="0"/>
      </c:bar3DChart>
      <c:catAx>
        <c:axId val="336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825408"/>
        <c:crosses val="autoZero"/>
        <c:auto val="1"/>
        <c:lblAlgn val="ctr"/>
        <c:lblOffset val="100"/>
        <c:noMultiLvlLbl val="0"/>
      </c:catAx>
      <c:valAx>
        <c:axId val="10782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681920"/>
        <c:crosses val="autoZero"/>
        <c:crossBetween val="between"/>
      </c:valAx>
      <c:spPr>
        <a:noFill/>
        <a:ln w="2534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305353875200199E-2"/>
                  <c:y val="-4.3408877648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Травмат.ортоп.</c:v>
                </c:pt>
                <c:pt idx="1">
                  <c:v>Госп.терапия</c:v>
                </c:pt>
                <c:pt idx="2">
                  <c:v>Фтизиатрия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4.5</c:v>
                </c:pt>
                <c:pt idx="1">
                  <c:v>4.0999999999999996</c:v>
                </c:pt>
                <c:pt idx="2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63793057163978E-2"/>
                  <c:y val="-4.085541425721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3048977454726E-3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Травмат.ортоп.</c:v>
                </c:pt>
                <c:pt idx="1">
                  <c:v>Госп.терапия</c:v>
                </c:pt>
                <c:pt idx="2">
                  <c:v>Фтизиатрия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4.3</c:v>
                </c:pt>
                <c:pt idx="1">
                  <c:v>4.2</c:v>
                </c:pt>
                <c:pt idx="2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44992"/>
        <c:axId val="107921408"/>
        <c:axId val="0"/>
      </c:bar3DChart>
      <c:catAx>
        <c:axId val="330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921408"/>
        <c:crosses val="autoZero"/>
        <c:auto val="1"/>
        <c:lblAlgn val="ctr"/>
        <c:lblOffset val="100"/>
        <c:noMultiLvlLbl val="0"/>
      </c:catAx>
      <c:valAx>
        <c:axId val="10792140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33044992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6134284218309E-2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Травмат.ортоп.</c:v>
                </c:pt>
                <c:pt idx="1">
                  <c:v>Госп.терапия</c:v>
                </c:pt>
                <c:pt idx="2">
                  <c:v>Фтизиатрия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90.2</c:v>
                </c:pt>
                <c:pt idx="1">
                  <c:v>92.8</c:v>
                </c:pt>
                <c:pt idx="2">
                  <c:v>92.1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671692108232067E-7"/>
                  <c:y val="-1.787424373753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3048977454726E-3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Травмат.ортоп.</c:v>
                </c:pt>
                <c:pt idx="1">
                  <c:v>Госп.терапия</c:v>
                </c:pt>
                <c:pt idx="2">
                  <c:v>Фтизиатрия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92.8</c:v>
                </c:pt>
                <c:pt idx="1">
                  <c:v>91.8</c:v>
                </c:pt>
                <c:pt idx="2">
                  <c:v>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50048"/>
        <c:axId val="108888640"/>
        <c:axId val="0"/>
      </c:bar3DChart>
      <c:catAx>
        <c:axId val="324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8888640"/>
        <c:crosses val="autoZero"/>
        <c:auto val="1"/>
        <c:lblAlgn val="ctr"/>
        <c:lblOffset val="100"/>
        <c:noMultiLvlLbl val="0"/>
      </c:catAx>
      <c:valAx>
        <c:axId val="10888864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32450048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6134284218309E-2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Травмат.ортоп.</c:v>
                </c:pt>
                <c:pt idx="1">
                  <c:v>Госп.терапия</c:v>
                </c:pt>
                <c:pt idx="2">
                  <c:v>Фтизиатрия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88.5</c:v>
                </c:pt>
                <c:pt idx="1">
                  <c:v>76.400000000000006</c:v>
                </c:pt>
                <c:pt idx="2">
                  <c:v>76.3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671692108232067E-7"/>
                  <c:y val="-1.787424373753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3048977454726E-3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Травмат.ортоп.</c:v>
                </c:pt>
                <c:pt idx="1">
                  <c:v>Госп.терапия</c:v>
                </c:pt>
                <c:pt idx="2">
                  <c:v>Фтизиатрия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78.099999999999994</c:v>
                </c:pt>
                <c:pt idx="1">
                  <c:v>74.599999999999994</c:v>
                </c:pt>
                <c:pt idx="2">
                  <c:v>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82944"/>
        <c:axId val="108889792"/>
        <c:axId val="0"/>
      </c:bar3DChart>
      <c:catAx>
        <c:axId val="336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8889792"/>
        <c:crosses val="autoZero"/>
        <c:auto val="1"/>
        <c:lblAlgn val="ctr"/>
        <c:lblOffset val="100"/>
        <c:noMultiLvlLbl val="0"/>
      </c:catAx>
      <c:valAx>
        <c:axId val="108889792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33682944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11.5</c:v>
                </c:pt>
                <c:pt idx="1">
                  <c:v>12.1</c:v>
                </c:pt>
                <c:pt idx="2">
                  <c:v>10.4</c:v>
                </c:pt>
                <c:pt idx="3">
                  <c:v>10.8</c:v>
                </c:pt>
                <c:pt idx="4">
                  <c:v>18</c:v>
                </c:pt>
                <c:pt idx="5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9.9</c:v>
                </c:pt>
                <c:pt idx="2">
                  <c:v>5.6</c:v>
                </c:pt>
                <c:pt idx="3">
                  <c:v>5.8</c:v>
                </c:pt>
                <c:pt idx="4">
                  <c:v>7.3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курс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5.6</c:v>
                </c:pt>
                <c:pt idx="2">
                  <c:v>8.9</c:v>
                </c:pt>
                <c:pt idx="3">
                  <c:v>14.7</c:v>
                </c:pt>
                <c:pt idx="4">
                  <c:v>5.0999999999999996</c:v>
                </c:pt>
                <c:pt idx="5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74592"/>
        <c:axId val="108893248"/>
        <c:axId val="0"/>
      </c:bar3DChart>
      <c:catAx>
        <c:axId val="337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93248"/>
        <c:crosses val="autoZero"/>
        <c:auto val="1"/>
        <c:lblAlgn val="ctr"/>
        <c:lblOffset val="100"/>
        <c:noMultiLvlLbl val="0"/>
      </c:catAx>
      <c:valAx>
        <c:axId val="108893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774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0.10204148818715485"/>
          <c:w val="0.64308253135024795"/>
          <c:h val="0.8670921525430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7435112277631963E-2"/>
                  <c:y val="9.993674274403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32949353553028"/>
                  <c:y val="-0.22493975315308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15632594536794E-2"/>
                  <c:y val="-1.2980662899807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74798289103036E-3"/>
                  <c:y val="-3.959201610795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69473607465732E-2"/>
                  <c:y val="-1.012867316856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14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190969184407509"/>
          <c:y val="0.10394760186948061"/>
          <c:w val="0.20259648099543109"/>
          <c:h val="0.7191479470777820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6134284218309E-2"/>
                  <c:y val="-2.5534633910757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4.0199999999999996</c:v>
                </c:pt>
                <c:pt idx="1">
                  <c:v>3.46</c:v>
                </c:pt>
                <c:pt idx="2">
                  <c:v>3.99</c:v>
                </c:pt>
                <c:pt idx="3">
                  <c:v>3.59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3048977454726E-3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4.3600000000000003</c:v>
                </c:pt>
                <c:pt idx="1">
                  <c:v>3.41</c:v>
                </c:pt>
                <c:pt idx="2">
                  <c:v>4.3600000000000003</c:v>
                </c:pt>
                <c:pt idx="3">
                  <c:v>4.05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142857142857144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15244887273087E-3"/>
                  <c:y val="-1.27673169553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69146932364177E-3"/>
                  <c:y val="-2.04277071286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8439181963781E-2"/>
                  <c:y val="-2.298117051968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5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4.37</c:v>
                </c:pt>
                <c:pt idx="1">
                  <c:v>3.54</c:v>
                </c:pt>
                <c:pt idx="2">
                  <c:v>4.29</c:v>
                </c:pt>
                <c:pt idx="3">
                  <c:v>3.98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199183261673034E-2"/>
                  <c:y val="-2.553463391075787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646097954909452E-3"/>
                  <c:y val="-2.042770712860626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5353875200199E-2"/>
                  <c:y val="-1.276731695537894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843918196389E-2"/>
                  <c:y val="-4.340887764828836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4.3499999999999996</c:v>
                </c:pt>
                <c:pt idx="1">
                  <c:v>3.65</c:v>
                </c:pt>
                <c:pt idx="2">
                  <c:v>4.42</c:v>
                </c:pt>
                <c:pt idx="3">
                  <c:v>4.12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61824"/>
        <c:axId val="33979712"/>
        <c:axId val="0"/>
      </c:bar3DChart>
      <c:catAx>
        <c:axId val="3246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3979712"/>
        <c:crosses val="autoZero"/>
        <c:auto val="1"/>
        <c:lblAlgn val="ctr"/>
        <c:lblOffset val="100"/>
        <c:noMultiLvlLbl val="0"/>
      </c:catAx>
      <c:valAx>
        <c:axId val="33979712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32461824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25143384854678E-2"/>
          <c:y val="2.8214768879020885E-2"/>
          <c:w val="0.91048349859045397"/>
          <c:h val="0.85260352327228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493827160493797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209876543209874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20987654320986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012345679012343E-2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4.1399999999999997</c:v>
                </c:pt>
                <c:pt idx="1">
                  <c:v>3.9</c:v>
                </c:pt>
                <c:pt idx="2">
                  <c:v>3.8</c:v>
                </c:pt>
                <c:pt idx="3">
                  <c:v>4</c:v>
                </c:pt>
                <c:pt idx="4">
                  <c:v>4.05</c:v>
                </c:pt>
                <c:pt idx="5">
                  <c:v>4.1399999999999997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56352"/>
        <c:axId val="60192384"/>
      </c:lineChart>
      <c:catAx>
        <c:axId val="323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192384"/>
        <c:crosses val="autoZero"/>
        <c:auto val="1"/>
        <c:lblAlgn val="ctr"/>
        <c:lblOffset val="100"/>
        <c:noMultiLvlLbl val="0"/>
      </c:catAx>
      <c:valAx>
        <c:axId val="60192384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235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6134284218309E-2"/>
                  <c:y val="-2.5534633910757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90.2</c:v>
                </c:pt>
                <c:pt idx="1">
                  <c:v>64.400000000000006</c:v>
                </c:pt>
                <c:pt idx="2">
                  <c:v>91.1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40887764828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5353875200199E-2"/>
                  <c:y val="-2.553463391075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92195909818905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92.6</c:v>
                </c:pt>
                <c:pt idx="1">
                  <c:v>59.7</c:v>
                </c:pt>
                <c:pt idx="2">
                  <c:v>88.8</c:v>
                </c:pt>
                <c:pt idx="3">
                  <c:v>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142857142857144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15244887273087E-3"/>
                  <c:y val="-1.27673169553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69146932364177E-3"/>
                  <c:y val="-2.04277071286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8439181963781E-2"/>
                  <c:y val="-2.298117051968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5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87.2</c:v>
                </c:pt>
                <c:pt idx="1">
                  <c:v>67.14</c:v>
                </c:pt>
                <c:pt idx="2">
                  <c:v>83.4</c:v>
                </c:pt>
                <c:pt idx="3">
                  <c:v>83.63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0752268568436642E-2"/>
                  <c:y val="-2.5534633910757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0744079709199E-2"/>
                  <c:y val="-2.553463391075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69963670691143E-2"/>
                  <c:y val="-2.808809730183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163793057163978E-2"/>
                  <c:y val="-3.0641560692909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80.400000000000006</c:v>
                </c:pt>
                <c:pt idx="1">
                  <c:v>68.25</c:v>
                </c:pt>
                <c:pt idx="2">
                  <c:v>78.12</c:v>
                </c:pt>
                <c:pt idx="3">
                  <c:v>79.900000000000006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49024"/>
        <c:axId val="78324288"/>
        <c:axId val="0"/>
      </c:bar3DChart>
      <c:catAx>
        <c:axId val="324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8324288"/>
        <c:crosses val="autoZero"/>
        <c:auto val="1"/>
        <c:lblAlgn val="ctr"/>
        <c:lblOffset val="100"/>
        <c:noMultiLvlLbl val="0"/>
      </c:catAx>
      <c:valAx>
        <c:axId val="7832428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2449024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5884125595414E-2"/>
          <c:y val="2.8214768879020885E-2"/>
          <c:w val="0.90275201710897246"/>
          <c:h val="0.85260352327228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493827160493797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28395061728392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604938271604937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3.086635926983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80.62</c:v>
                </c:pt>
                <c:pt idx="1">
                  <c:v>88.11</c:v>
                </c:pt>
                <c:pt idx="2">
                  <c:v>83.65</c:v>
                </c:pt>
                <c:pt idx="3">
                  <c:v>82.1</c:v>
                </c:pt>
                <c:pt idx="4">
                  <c:v>80.099999999999994</c:v>
                </c:pt>
                <c:pt idx="5">
                  <c:v>76.7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85632"/>
        <c:axId val="78338816"/>
      </c:lineChart>
      <c:catAx>
        <c:axId val="332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338816"/>
        <c:crosses val="autoZero"/>
        <c:auto val="1"/>
        <c:lblAlgn val="ctr"/>
        <c:lblOffset val="100"/>
        <c:noMultiLvlLbl val="0"/>
      </c:catAx>
      <c:valAx>
        <c:axId val="78338816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3328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2.042790818871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16878363927562E-2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46.8</c:v>
                </c:pt>
                <c:pt idx="2">
                  <c:v>80.599999999999994</c:v>
                </c:pt>
                <c:pt idx="3">
                  <c:v>65.900000000000006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87658772945671E-2"/>
                  <c:y val="-2.553463391075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5353875200199E-2"/>
                  <c:y val="-2.553463391075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92195909818905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44</c:v>
                </c:pt>
                <c:pt idx="2">
                  <c:v>77.599999999999994</c:v>
                </c:pt>
                <c:pt idx="3">
                  <c:v>66.599999999999994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142857142857144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2932260533644E-2"/>
                  <c:y val="-2.808809730183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52268568436618E-2"/>
                  <c:y val="-2.04277071286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2268568436618E-2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5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39.299999999999997</c:v>
                </c:pt>
                <c:pt idx="2">
                  <c:v>71.400000000000006</c:v>
                </c:pt>
                <c:pt idx="3">
                  <c:v>57.4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0752268568436642E-2"/>
                  <c:y val="-1.787424373753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87658772945671E-2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16878363927562E-2"/>
                  <c:y val="-1.532078034645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269963670691035E-2"/>
                  <c:y val="-1.276731695537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65.3</c:v>
                </c:pt>
                <c:pt idx="1">
                  <c:v>44.4</c:v>
                </c:pt>
                <c:pt idx="2">
                  <c:v>69.599999999999994</c:v>
                </c:pt>
                <c:pt idx="3">
                  <c:v>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57120"/>
        <c:axId val="101731712"/>
        <c:axId val="0"/>
      </c:bar3DChart>
      <c:catAx>
        <c:axId val="3315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731712"/>
        <c:crosses val="autoZero"/>
        <c:auto val="1"/>
        <c:lblAlgn val="ctr"/>
        <c:lblOffset val="100"/>
        <c:noMultiLvlLbl val="0"/>
      </c:catAx>
      <c:valAx>
        <c:axId val="10173171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3157120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9834742879359E-2"/>
          <c:y val="2.8214768879020885E-2"/>
          <c:w val="0.90275201710897246"/>
          <c:h val="0.85260352327228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diamond"/>
            <c:size val="10"/>
            <c:spPr>
              <a:solidFill>
                <a:srgbClr val="7030A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493827160493797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91358024691357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864197530864196E-3"/>
                  <c:y val="-3.928445725252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80.81</c:v>
                </c:pt>
                <c:pt idx="1">
                  <c:v>70.680000000000007</c:v>
                </c:pt>
                <c:pt idx="2">
                  <c:v>68.849999999999994</c:v>
                </c:pt>
                <c:pt idx="3">
                  <c:v>68.3</c:v>
                </c:pt>
                <c:pt idx="4">
                  <c:v>60.8</c:v>
                </c:pt>
                <c:pt idx="5">
                  <c:v>57.3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72320"/>
        <c:axId val="101735744"/>
      </c:lineChart>
      <c:catAx>
        <c:axId val="332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735744"/>
        <c:crosses val="autoZero"/>
        <c:auto val="1"/>
        <c:lblAlgn val="ctr"/>
        <c:lblOffset val="100"/>
        <c:noMultiLvlLbl val="0"/>
      </c:catAx>
      <c:valAx>
        <c:axId val="101735744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3327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психиат.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91529400158461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4941162688173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43998316191979E-3"/>
                  <c:y val="-5.14314049293033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89265928802863E-3"/>
                  <c:y val="-2.691764626089420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4.32</c:v>
                </c:pt>
                <c:pt idx="1">
                  <c:v>4.2</c:v>
                </c:pt>
                <c:pt idx="2">
                  <c:v>4.1500000000000004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психиат и психол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9378555694198768E-3"/>
                  <c:y val="-2.93955556259546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94110828312066E-16"/>
                  <c:y val="-1.71726480860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4.32</c:v>
                </c:pt>
                <c:pt idx="4">
                  <c:v>4.38</c:v>
                </c:pt>
                <c:pt idx="5">
                  <c:v>4.47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81408"/>
        <c:axId val="107752832"/>
        <c:axId val="0"/>
      </c:bar3DChart>
      <c:catAx>
        <c:axId val="336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752832"/>
        <c:crosses val="autoZero"/>
        <c:auto val="1"/>
        <c:lblAlgn val="ctr"/>
        <c:lblOffset val="100"/>
        <c:noMultiLvlLbl val="0"/>
      </c:catAx>
      <c:valAx>
        <c:axId val="107752832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3681408"/>
        <c:crosses val="autoZero"/>
        <c:crossBetween val="between"/>
      </c:valAx>
      <c:spPr>
        <a:noFill/>
        <a:ln w="25358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0.14303</cdr:x>
      <cdr:y>0.19945</cdr:y>
    </cdr:from>
    <cdr:to>
      <cdr:x>0.23811</cdr:x>
      <cdr:y>0.28364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6175" y="915987"/>
          <a:ext cx="762000" cy="386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23,9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0.26664</cdr:x>
      <cdr:y>0.11649</cdr:y>
    </cdr:from>
    <cdr:to>
      <cdr:x>0.35222</cdr:x>
      <cdr:y>0.19945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6775" y="534987"/>
          <a:ext cx="685813" cy="38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27,6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0.40927</cdr:x>
      <cdr:y>0.16626</cdr:y>
    </cdr:from>
    <cdr:to>
      <cdr:x>0.49485</cdr:x>
      <cdr:y>0.2336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9775" y="763587"/>
          <a:ext cx="685812" cy="30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24,9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0.5519</cdr:x>
      <cdr:y>0.06671</cdr:y>
    </cdr:from>
    <cdr:to>
      <cdr:x>0.64699</cdr:x>
      <cdr:y>0.13405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2775" y="306387"/>
          <a:ext cx="762023" cy="30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31,3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0.67552</cdr:x>
      <cdr:y>0.06671</cdr:y>
    </cdr:from>
    <cdr:to>
      <cdr:x>0.7706</cdr:x>
      <cdr:y>0.13405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13375" y="306387"/>
          <a:ext cx="761943" cy="30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30,4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0.82765</cdr:x>
      <cdr:y>0.0833</cdr:y>
    </cdr:from>
    <cdr:to>
      <cdr:x>0.92273</cdr:x>
      <cdr:y>0.15064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32575" y="382587"/>
          <a:ext cx="761943" cy="30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29,8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4AFFA3-637F-45DE-B4CE-106B5F1CCA0F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2B57B0-2D10-4A15-B4A7-880F072F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B35C42-2E38-463A-9C3C-29B0E9961DD8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B35C42-2E38-463A-9C3C-29B0E9961DD8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7A77-654E-4008-B586-D2D04251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3086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C947-20F6-483D-BE42-A4912801E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4314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26E9-CE61-433C-A930-AA892887C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053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7C42C-D2A7-409E-AF05-9E7236AD5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44877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5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5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4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F486-6095-45A4-8B0F-E964A2D68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90921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9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7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7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869A1-5C49-4621-9237-5F3A1DD7E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232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0E6F-91BE-4097-A0F5-AD4EE1AFF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7624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810F-8719-46DA-A9B8-DBE8E7F7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76672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C4CB-CEB5-4793-B9C2-2B489BCD6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3834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CC7B-E916-4BC1-A49D-23B7C6E1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59426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F022-BFDE-4093-A9F6-45E25232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03959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66B1-F5B8-4CD2-8D9A-731F298A8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0595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67DA91F-23A8-41A2-9CF8-7AF32A19F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4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923" y="2286000"/>
            <a:ext cx="8382000" cy="1600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ИТОГИ ЗИМНЕЙ СЕССИИ</a:t>
            </a:r>
            <a:b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2018г.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6523" y="1524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</a:rPr>
              <a:t>ФЕДЕРАЛЬНОЕ </a:t>
            </a:r>
            <a:r>
              <a:rPr lang="ru-RU" sz="1200" dirty="0">
                <a:solidFill>
                  <a:srgbClr val="002060"/>
                </a:solidFill>
              </a:rPr>
              <a:t>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a:t>
            </a:r>
          </a:p>
          <a:p>
            <a:r>
              <a:rPr lang="ru-RU" sz="12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ЛЕЧЕБНЫЙ </a:t>
            </a:r>
            <a:r>
              <a:rPr lang="ru-RU" sz="1200" dirty="0" smtClean="0">
                <a:solidFill>
                  <a:srgbClr val="002060"/>
                </a:solidFill>
              </a:rPr>
              <a:t>ФАКУЛЬТЕТ</a:t>
            </a:r>
            <a:endParaRPr lang="ru-RU" altLang="ru-RU" sz="1200" i="1" kern="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07523" y="5231423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Декан Газенкампф А.А.</a:t>
            </a:r>
            <a:endParaRPr lang="ru-RU" altLang="ru-RU" sz="1800" i="1" kern="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35823" y="61722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</a:rPr>
              <a:t>14 февраля 2018г.</a:t>
            </a:r>
            <a:endParaRPr lang="ru-RU" altLang="ru-RU" sz="1200" i="1" kern="0" dirty="0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81200" y="12700"/>
            <a:ext cx="4953000" cy="603738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95600" y="5651500"/>
            <a:ext cx="4038600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2016г.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42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10,8%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студента</a:t>
            </a:r>
          </a:p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2017г.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75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19,8%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студентов</a:t>
            </a:r>
          </a:p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2018г.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79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17,4%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</a:t>
            </a:r>
            <a:r>
              <a:rPr lang="ru-RU" altLang="ru-RU" sz="2000" b="1" kern="0" dirty="0">
                <a:solidFill>
                  <a:srgbClr val="0070C0"/>
                </a:solidFill>
              </a:rPr>
              <a:t> </a:t>
            </a:r>
            <a:r>
              <a:rPr lang="ru-RU" altLang="ru-RU" sz="2000" kern="0" dirty="0">
                <a:solidFill>
                  <a:srgbClr val="0070C0"/>
                </a:solidFill>
              </a:rPr>
              <a:t>студентов</a:t>
            </a:r>
            <a:endParaRPr lang="ru-RU" altLang="ru-RU" sz="2000" kern="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63274"/>
              </p:ext>
            </p:extLst>
          </p:nvPr>
        </p:nvGraphicFramePr>
        <p:xfrm>
          <a:off x="152400" y="690422"/>
          <a:ext cx="8623300" cy="51288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5986"/>
                <a:gridCol w="1724480"/>
                <a:gridCol w="883863"/>
                <a:gridCol w="5568971"/>
              </a:tblGrid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Дисциплины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Вуколов С.В.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Колесников Н.О.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Джураев С.М.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ОЗиЗ, ТАиОХ, факульт. Терапия, мед. реабил., 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Шуров В.А.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Шишко И.Д.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 ТАиОХ, факульт. Терапия, мед. реабил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Арутюнян А.С.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Сорокина С.В.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ОЗиЗ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Пулотов А.А.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8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Буклов В.В.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Богатырь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Неврол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ОЗиЗ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ТАиОХ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факульт</a:t>
                      </a:r>
                      <a:r>
                        <a:rPr lang="ru-RU" sz="1400" dirty="0">
                          <a:effectLst/>
                        </a:rPr>
                        <a:t>. Терапия, мед. </a:t>
                      </a:r>
                      <a:r>
                        <a:rPr lang="ru-RU" sz="1400" dirty="0" err="1">
                          <a:effectLst/>
                        </a:rPr>
                        <a:t>реабил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Веоняев Н.М.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Холматов Э.Р.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Философ Д.П.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Щипцов И.С.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Яшкина Т.Б.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 3 курс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37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Шамова Л.С.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Неврол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ОЗиЗ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ТАиОХ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факульт</a:t>
                      </a:r>
                      <a:r>
                        <a:rPr lang="ru-RU" sz="1400" dirty="0">
                          <a:effectLst/>
                        </a:rPr>
                        <a:t>. Терапия, мед. </a:t>
                      </a:r>
                      <a:r>
                        <a:rPr lang="ru-RU" sz="1400" dirty="0" err="1">
                          <a:effectLst/>
                        </a:rPr>
                        <a:t>реабил</a:t>
                      </a:r>
                      <a:r>
                        <a:rPr lang="ru-RU" sz="1400" dirty="0">
                          <a:effectLst/>
                        </a:rPr>
                        <a:t>., ЛПП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81200" y="12700"/>
            <a:ext cx="4953000" cy="603738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65006"/>
              </p:ext>
            </p:extLst>
          </p:nvPr>
        </p:nvGraphicFramePr>
        <p:xfrm>
          <a:off x="304800" y="762000"/>
          <a:ext cx="8686801" cy="5344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9271"/>
                <a:gridCol w="1737179"/>
                <a:gridCol w="890373"/>
                <a:gridCol w="5609978"/>
              </a:tblGrid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Дисциплины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Дуктуг</a:t>
                      </a:r>
                      <a:r>
                        <a:rPr lang="ru-RU" sz="1400" dirty="0">
                          <a:effectLst/>
                        </a:rPr>
                        <a:t>-Бора А.К.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Неврол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ОЗиЗ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ТАиОХ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факульт</a:t>
                      </a:r>
                      <a:r>
                        <a:rPr lang="ru-RU" sz="1400" dirty="0">
                          <a:effectLst/>
                        </a:rPr>
                        <a:t>. Терапия, мед. </a:t>
                      </a:r>
                      <a:r>
                        <a:rPr lang="ru-RU" sz="1400" dirty="0" err="1">
                          <a:effectLst/>
                        </a:rPr>
                        <a:t>реабил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Радкевич В.А.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Черкашина А.В.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Ключникова К.А.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Карамашева В.А.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 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Мосин Д.С.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 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Костюченко В.В.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Ефимова А.С.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 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Юркова А.С.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Неврол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ОЗиЗ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ТАиОХ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факульт</a:t>
                      </a:r>
                      <a:r>
                        <a:rPr lang="ru-RU" sz="1400" dirty="0">
                          <a:effectLst/>
                        </a:rPr>
                        <a:t>. Терапия, мед. </a:t>
                      </a:r>
                      <a:r>
                        <a:rPr lang="ru-RU" sz="1400" dirty="0" err="1">
                          <a:effectLst/>
                        </a:rPr>
                        <a:t>реабил</a:t>
                      </a:r>
                      <a:r>
                        <a:rPr lang="ru-RU" sz="1400" dirty="0">
                          <a:effectLst/>
                        </a:rPr>
                        <a:t>., ЛПП,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Богданова Д.А.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Джалиашвили О.Г.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Неврол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ОЗиЗ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ТАиОХ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факульт</a:t>
                      </a:r>
                      <a:r>
                        <a:rPr lang="ru-RU" sz="1400" dirty="0">
                          <a:effectLst/>
                        </a:rPr>
                        <a:t>. Терапия, мед. </a:t>
                      </a:r>
                      <a:r>
                        <a:rPr lang="ru-RU" sz="1400" dirty="0" err="1">
                          <a:effectLst/>
                        </a:rPr>
                        <a:t>реабил</a:t>
                      </a:r>
                      <a:r>
                        <a:rPr lang="ru-RU" sz="1400" dirty="0">
                          <a:effectLst/>
                        </a:rPr>
                        <a:t>., ЛПП,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Слепченко О.В.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 ЛПП,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Дадобоев Д.И.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Неврол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ОЗиЗ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ТАиОХ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факульт</a:t>
                      </a:r>
                      <a:r>
                        <a:rPr lang="ru-RU" sz="1400" dirty="0">
                          <a:effectLst/>
                        </a:rPr>
                        <a:t>. Терапия, мед. </a:t>
                      </a:r>
                      <a:r>
                        <a:rPr lang="ru-RU" sz="1400" dirty="0" err="1">
                          <a:effectLst/>
                        </a:rPr>
                        <a:t>реабил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smtClean="0">
                          <a:effectLst/>
                        </a:rPr>
                        <a:t>ЛПП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Родыгин А,А.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Хороших А.Н.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мед. реабил., ЛПП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29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Белозерова Е.Н.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Неврол., ОЗиЗ, ТАиОХ, факульт. Терапия, ЛПП, 3 курс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  <a:tr h="14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89" marR="487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232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в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5 курсе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12231783"/>
              </p:ext>
            </p:extLst>
          </p:nvPr>
        </p:nvGraphicFramePr>
        <p:xfrm>
          <a:off x="147638" y="1147763"/>
          <a:ext cx="8628062" cy="517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в зимней сессии</a:t>
            </a:r>
            <a:b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5 курсе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6529916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качественного показателя в зимней сессии на 5 курсе за 4 года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89281026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95600" y="5943600"/>
            <a:ext cx="3581400" cy="8381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altLang="ru-RU" sz="1800" kern="0" dirty="0" smtClean="0">
                <a:solidFill>
                  <a:srgbClr val="0070C0"/>
                </a:solidFill>
              </a:rPr>
              <a:t>2016г. – </a:t>
            </a:r>
            <a:r>
              <a:rPr lang="ru-RU" altLang="ru-RU" sz="1800" b="1" kern="0" dirty="0" smtClean="0">
                <a:solidFill>
                  <a:srgbClr val="0070C0"/>
                </a:solidFill>
              </a:rPr>
              <a:t>15 (</a:t>
            </a:r>
            <a:r>
              <a:rPr lang="ru-RU" altLang="ru-RU" sz="1800" b="1" kern="0" dirty="0" smtClean="0">
                <a:solidFill>
                  <a:srgbClr val="FF0000"/>
                </a:solidFill>
              </a:rPr>
              <a:t>5,8%</a:t>
            </a:r>
            <a:r>
              <a:rPr lang="ru-RU" altLang="ru-RU" sz="18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1800" kern="0" dirty="0" smtClean="0">
                <a:solidFill>
                  <a:srgbClr val="0070C0"/>
                </a:solidFill>
              </a:rPr>
              <a:t>студента</a:t>
            </a:r>
          </a:p>
          <a:p>
            <a:pPr algn="l"/>
            <a:r>
              <a:rPr lang="ru-RU" altLang="ru-RU" sz="1800" kern="0" dirty="0" smtClean="0">
                <a:solidFill>
                  <a:srgbClr val="0070C0"/>
                </a:solidFill>
              </a:rPr>
              <a:t>2017г. – </a:t>
            </a:r>
            <a:r>
              <a:rPr lang="ru-RU" altLang="ru-RU" sz="1800" b="1" kern="0" dirty="0" smtClean="0">
                <a:solidFill>
                  <a:srgbClr val="0070C0"/>
                </a:solidFill>
              </a:rPr>
              <a:t>27 (</a:t>
            </a:r>
            <a:r>
              <a:rPr lang="ru-RU" altLang="ru-RU" sz="1800" b="1" kern="0" dirty="0" smtClean="0">
                <a:solidFill>
                  <a:srgbClr val="FF0000"/>
                </a:solidFill>
              </a:rPr>
              <a:t>7,0%</a:t>
            </a:r>
            <a:r>
              <a:rPr lang="ru-RU" altLang="ru-RU" sz="18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1800" kern="0" dirty="0" smtClean="0">
                <a:solidFill>
                  <a:srgbClr val="0070C0"/>
                </a:solidFill>
              </a:rPr>
              <a:t>студентов</a:t>
            </a:r>
          </a:p>
          <a:p>
            <a:pPr algn="l"/>
            <a:r>
              <a:rPr lang="ru-RU" altLang="ru-RU" sz="1800" kern="0" dirty="0" smtClean="0">
                <a:solidFill>
                  <a:srgbClr val="0070C0"/>
                </a:solidFill>
              </a:rPr>
              <a:t>2018г. – </a:t>
            </a:r>
            <a:r>
              <a:rPr lang="ru-RU" altLang="ru-RU" sz="1800" b="1" kern="0" dirty="0" smtClean="0">
                <a:solidFill>
                  <a:srgbClr val="0070C0"/>
                </a:solidFill>
              </a:rPr>
              <a:t>37 (</a:t>
            </a:r>
            <a:r>
              <a:rPr lang="ru-RU" altLang="ru-RU" sz="1800" b="1" kern="0" dirty="0" smtClean="0">
                <a:solidFill>
                  <a:srgbClr val="FF0000"/>
                </a:solidFill>
              </a:rPr>
              <a:t>9,0%</a:t>
            </a:r>
            <a:r>
              <a:rPr lang="ru-RU" altLang="ru-RU" sz="18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1800" kern="0" dirty="0" smtClean="0">
                <a:solidFill>
                  <a:srgbClr val="0070C0"/>
                </a:solidFill>
              </a:rPr>
              <a:t>студентов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209800" y="5862"/>
            <a:ext cx="4953000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kern="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52569"/>
              </p:ext>
            </p:extLst>
          </p:nvPr>
        </p:nvGraphicFramePr>
        <p:xfrm>
          <a:off x="203200" y="444500"/>
          <a:ext cx="8737600" cy="551316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1898"/>
                <a:gridCol w="1747337"/>
                <a:gridCol w="895579"/>
                <a:gridCol w="5642786"/>
              </a:tblGrid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Гр.</a:t>
                      </a:r>
                      <a:endParaRPr lang="ru-RU" dirty="0"/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Дисциплины</a:t>
                      </a:r>
                      <a:endParaRPr lang="ru-RU" dirty="0"/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Трошин Е.В.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Психиатр.,госп.</a:t>
                      </a:r>
                      <a:r>
                        <a:rPr lang="ru-RU" sz="1400" dirty="0" err="1">
                          <a:effectLst/>
                        </a:rPr>
                        <a:t>хир</a:t>
                      </a:r>
                      <a:r>
                        <a:rPr lang="ru-RU" sz="1400" dirty="0">
                          <a:effectLst/>
                        </a:rPr>
                        <a:t>.,ЛПП,</a:t>
                      </a:r>
                      <a:r>
                        <a:rPr lang="ru-RU" sz="1400" dirty="0" err="1">
                          <a:effectLst/>
                        </a:rPr>
                        <a:t>стомат</a:t>
                      </a:r>
                      <a:r>
                        <a:rPr lang="ru-RU" sz="1400" dirty="0">
                          <a:effectLst/>
                        </a:rPr>
                        <a:t>.,</a:t>
                      </a:r>
                      <a:r>
                        <a:rPr lang="ru-RU" sz="1400" dirty="0" err="1">
                          <a:effectLst/>
                        </a:rPr>
                        <a:t>дерматов</a:t>
                      </a:r>
                      <a:r>
                        <a:rPr lang="ru-RU" sz="1400" dirty="0">
                          <a:effectLst/>
                        </a:rPr>
                        <a:t>.,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Тошматов М.М.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Психиатр.,госп.хир.,ЛПП,стомат.,.,иммунол., эндокринол.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Толбей</a:t>
                      </a:r>
                      <a:r>
                        <a:rPr lang="ru-RU" sz="1400" dirty="0">
                          <a:effectLst/>
                        </a:rPr>
                        <a:t> Д.Д.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Психиатр.,госп.хир.,ЛПП,стомат.,.,иммунол., эндокринол., расхождение за 3 года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Аклевкин Р.А.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 иммунол.,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Манушариди Л.А.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Психиатр.,госп.хир.,ЛПП,стомат.,.,иммунол.,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Тимофеев А.С.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 ЛПП,стомат.,дерматов.,иммунол.,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Ермакова С.И.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Психиатр.,госп.</a:t>
                      </a:r>
                      <a:r>
                        <a:rPr lang="ru-RU" sz="1400" dirty="0" err="1">
                          <a:effectLst/>
                        </a:rPr>
                        <a:t>хир</a:t>
                      </a:r>
                      <a:r>
                        <a:rPr lang="ru-RU" sz="1400" dirty="0">
                          <a:effectLst/>
                        </a:rPr>
                        <a:t>.,ЛПП,,.,</a:t>
                      </a:r>
                      <a:r>
                        <a:rPr lang="ru-RU" sz="1400" dirty="0" err="1">
                          <a:effectLst/>
                        </a:rPr>
                        <a:t>иммунол</a:t>
                      </a:r>
                      <a:r>
                        <a:rPr lang="ru-RU" sz="1400" dirty="0">
                          <a:effectLst/>
                        </a:rPr>
                        <a:t>., </a:t>
                      </a:r>
                      <a:r>
                        <a:rPr lang="ru-RU" sz="1400" dirty="0" err="1">
                          <a:effectLst/>
                        </a:rPr>
                        <a:t>эндокринол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Данабоев Ж.И.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Психиатр.,госп.хир.,ЛПП,дермат.,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Бадалов Ш.Г.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Психиатр.,госп.хир.,ЛПП,дермат.,.,иммунол., эндокринол.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Мачульский А.А.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Психиатр.,госп.хир.,ЛПП,дермат,.,иммунол., эндокринол.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Ахмедов О.М.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Психиатр.,госп.хир.,ЛПП,дермат.,.,иммунол.,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Оюн В.Ч.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Психиатр.,госп.хир.,ЛПП,.,дерм.,иммунол., эндокринол.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Тевдорашвили З.Г.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Психиатр.,госп.хир.,ЛПП,дерм,.,иммунол.,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Баховадинов М.М.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Гамзатов Х-М.Г.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Психиатр.,госп.хир.,ЛПП,дермат,.,иммунол., эндокринол.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Хороших К.С.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Психиатр.,госп.хир.,ЛПП,стомат.,.,дермат., эндокринол.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34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Абдуллаев Р.В.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Психиатр.,госп.</a:t>
                      </a:r>
                      <a:r>
                        <a:rPr lang="ru-RU" sz="1400" dirty="0" err="1">
                          <a:effectLst/>
                        </a:rPr>
                        <a:t>хир</a:t>
                      </a:r>
                      <a:r>
                        <a:rPr lang="ru-RU" sz="1400" dirty="0">
                          <a:effectLst/>
                        </a:rPr>
                        <a:t>.,</a:t>
                      </a:r>
                      <a:r>
                        <a:rPr lang="ru-RU" sz="1400" dirty="0" err="1">
                          <a:effectLst/>
                        </a:rPr>
                        <a:t>ЛПП,дермат</a:t>
                      </a:r>
                      <a:r>
                        <a:rPr lang="ru-RU" sz="1400" dirty="0">
                          <a:effectLst/>
                        </a:rPr>
                        <a:t>.,.,., </a:t>
                      </a:r>
                      <a:r>
                        <a:rPr lang="ru-RU" sz="1400" dirty="0" err="1">
                          <a:effectLst/>
                        </a:rPr>
                        <a:t>эндокринол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6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204414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4626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14478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по зимней сессии на 6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645920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34907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14478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качественного показателя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 зимней сессии на 6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569585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78914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02076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Итоги зимней сессии на 6-ом курсе</a:t>
            </a:r>
            <a:br>
              <a:rPr lang="ru-RU" alt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в 2016-2017 учебном году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32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Средний балл – 4,23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(4,16)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Общая успеваемость – 94,1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(87,7%)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Качественный показатель – 83,4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(76,4%)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Задолжники – 14 (3,4%)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 (5,1%)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521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Отчисленные студенты за 2017г.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</a:rPr>
              <a:t>Всего – 73 студента (2,8%)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19 – бюджет 54 - </a:t>
            </a:r>
            <a:r>
              <a:rPr lang="ru-RU" sz="2400" dirty="0" err="1" smtClean="0">
                <a:solidFill>
                  <a:srgbClr val="0070C0"/>
                </a:solidFill>
              </a:rPr>
              <a:t>внебюджет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674294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995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057400" y="152400"/>
            <a:ext cx="4953000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kern="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37045"/>
              </p:ext>
            </p:extLst>
          </p:nvPr>
        </p:nvGraphicFramePr>
        <p:xfrm>
          <a:off x="571499" y="838200"/>
          <a:ext cx="7924801" cy="56746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94518"/>
                <a:gridCol w="2377284"/>
                <a:gridCol w="1066800"/>
                <a:gridCol w="3886199"/>
              </a:tblGrid>
              <a:tr h="22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Долги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6583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Сидоров А.К.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smtClean="0">
                          <a:effectLst/>
                        </a:rPr>
                        <a:t>хир. Травматология, Фтизиатрия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4531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Шипилова А.С.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хир</a:t>
                      </a:r>
                      <a:r>
                        <a:rPr lang="ru-RU" sz="1600" dirty="0" smtClean="0">
                          <a:effectLst/>
                        </a:rPr>
                        <a:t>., Фтизиатрия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4531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Мухаметшин Д.Ш.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хир</a:t>
                      </a:r>
                      <a:r>
                        <a:rPr lang="ru-RU" sz="1600" dirty="0" smtClean="0">
                          <a:effectLst/>
                        </a:rPr>
                        <a:t>., Травматология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4531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</a:rPr>
                        <a:t>Гецманов</a:t>
                      </a:r>
                      <a:r>
                        <a:rPr lang="ru-RU" sz="1600" b="1" i="1" dirty="0">
                          <a:effectLst/>
                        </a:rPr>
                        <a:t> И.А.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smtClean="0">
                          <a:effectLst/>
                        </a:rPr>
                        <a:t>хир. Травматология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6797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</a:rPr>
                        <a:t>Глушнев</a:t>
                      </a:r>
                      <a:r>
                        <a:rPr lang="ru-RU" sz="1600" b="1" i="1" dirty="0">
                          <a:effectLst/>
                        </a:rPr>
                        <a:t> А.Ф.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smtClean="0">
                          <a:effectLst/>
                        </a:rPr>
                        <a:t>хир. Травматология, Фтизиатрия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4531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Сиротенко К.Е.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smtClean="0">
                          <a:effectLst/>
                        </a:rPr>
                        <a:t>хир. Травматология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Ооржак</a:t>
                      </a:r>
                      <a:r>
                        <a:rPr lang="ru-RU" sz="1600" dirty="0">
                          <a:effectLst/>
                        </a:rPr>
                        <a:t> В.А.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Травматология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Ловягина Н.С.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</a:t>
                      </a:r>
                      <a:r>
                        <a:rPr lang="ru-RU" sz="1600" dirty="0">
                          <a:effectLst/>
                        </a:rPr>
                        <a:t>. хир.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Рюдигер Ю.В.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Фтизиатрия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10.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Абулфатзаде Р.Н.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Травматология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Булычев А.А.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Травматология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Махнутина Т.Ю.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Госп. хир.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Ховалыг А.К.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Госп. хир.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  <a:tr h="2265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Щеголев С.С.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Госп.хир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01" marR="550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485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0892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Динамика количества задолжников</a:t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r>
              <a:rPr lang="ru-RU" altLang="ru-RU" sz="3200" dirty="0" smtClean="0">
                <a:solidFill>
                  <a:srgbClr val="C00000"/>
                </a:solidFill>
              </a:rPr>
              <a:t>на лечебном факультете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126688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4 семестр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gazenkampfaa\Documents\ДЕКАНАТ\Деканат_новая_эра\Ученый_совет_факультета\Ученый совет_2018\Февраль_2018\20180212_17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071"/>
            <a:ext cx="9078110" cy="32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33456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5</a:t>
            </a:r>
            <a:r>
              <a:rPr lang="ru-RU" dirty="0" smtClean="0">
                <a:solidFill>
                  <a:srgbClr val="C00000"/>
                </a:solidFill>
              </a:rPr>
              <a:t> семестр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gazenkampfaa\Documents\ДЕКАНАТ\Деканат_новая_эра\Ученый_совет_факультета\Ученый совет_2018\Февраль_2018\20180212_17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0" y="1828800"/>
            <a:ext cx="915631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49230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6 семестр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gazenkampfaa\Documents\ДЕКАНАТ\Деканат_новая_эра\Ученый_совет_факультета\Ученый совет_2018\Февраль_2018\20180212_171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016"/>
            <a:ext cx="9174956" cy="31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65767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7 семестр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azenkampfaa\Documents\ДЕКАНАТ\Деканат_новая_эра\Ученый_совет_факультета\Ученый совет_2018\Февраль_2018\20180212_171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947900" cy="30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68071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План реализации замечаний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678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1. При отработке навыков по чек-листам на практических занятиях, расширять круг обсуждаемых вопросов, касающихся навыка, моделировать клинические ситуации.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2. Своевременно и регулярно подавать в деканат / размещать на стендах кафедр и на сайте </a:t>
            </a:r>
            <a:r>
              <a:rPr lang="ru-RU" altLang="ru-RU" sz="2000" dirty="0" err="1" smtClean="0">
                <a:solidFill>
                  <a:srgbClr val="0070C0"/>
                </a:solidFill>
              </a:rPr>
              <a:t>КрасГМУ</a:t>
            </a:r>
            <a:r>
              <a:rPr lang="ru-RU" altLang="ru-RU" sz="2000" dirty="0" smtClean="0">
                <a:solidFill>
                  <a:srgbClr val="0070C0"/>
                </a:solidFill>
              </a:rPr>
              <a:t> графики приема отработок.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3. Отработки принимать не только преподавателю, проводившему цикл, но и «дежурному доценту».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4. После окончания цикла в течение 3х рабочих дней подавать ведомость.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5. При появлении «сложных / пропавших» студентов незамедлительно сообщать о них в деканат.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6. 28-го числа каждого месяца – подавать в деканат экран неуспеваемости по установленной форме.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7. Донести до сотрудников кафедр информацию по заполнению зачетных книжек.</a:t>
            </a:r>
          </a:p>
          <a:p>
            <a:pPr marL="0" indent="0"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70" y="-8708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Секретари ГИА – 2017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3606" y="827314"/>
            <a:ext cx="6264696" cy="115212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Крапошина</a:t>
            </a:r>
            <a:r>
              <a:rPr lang="ru-RU" sz="2800" b="1" dirty="0" smtClean="0">
                <a:solidFill>
                  <a:srgbClr val="002060"/>
                </a:solidFill>
              </a:rPr>
              <a:t> Ангелина Юрьевна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к.м.н</a:t>
            </a:r>
            <a:r>
              <a:rPr lang="ru-RU" sz="2800" dirty="0">
                <a:solidFill>
                  <a:srgbClr val="002060"/>
                </a:solidFill>
              </a:rPr>
              <a:t>., доцент кафедры Внутренних болезней № 2 с курсом ПО</a:t>
            </a:r>
          </a:p>
        </p:txBody>
      </p:sp>
      <p:pic>
        <p:nvPicPr>
          <p:cNvPr id="1029" name="Picture 5" descr="C:\Users\gazenkampfaa\Documents\Деканат\Деканат_новая_эра\Ученый_совет_факультета\Ученый совет_2017\Февраль_2017\крапош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7314"/>
            <a:ext cx="136525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azenkampfaa\Documents\Деканат\Деканат_новая_эра\Ученый_совет_факультета\Ученый совет_2017\Февраль_2017\пелипецк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9" y="2778885"/>
            <a:ext cx="1349995" cy="180224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411760" y="2778885"/>
            <a:ext cx="6264696" cy="11521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Пелипецкая</a:t>
            </a:r>
            <a:r>
              <a:rPr lang="ru-RU" sz="2800" b="1" dirty="0" smtClean="0">
                <a:solidFill>
                  <a:srgbClr val="002060"/>
                </a:solidFill>
              </a:rPr>
              <a:t> Елена Юрьевна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к.м.н</a:t>
            </a:r>
            <a:r>
              <a:rPr lang="ru-RU" sz="2800" dirty="0">
                <a:solidFill>
                  <a:srgbClr val="002060"/>
                </a:solidFill>
              </a:rPr>
              <a:t>., ассистент кафедры Внутренних болезней № 1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43606" y="4725144"/>
            <a:ext cx="6448874" cy="13681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err="1" smtClean="0">
                <a:solidFill>
                  <a:srgbClr val="002060"/>
                </a:solidFill>
              </a:rPr>
              <a:t>Тюшевская</a:t>
            </a:r>
            <a:r>
              <a:rPr lang="ru-RU" sz="2600" b="1" dirty="0" smtClean="0">
                <a:solidFill>
                  <a:srgbClr val="002060"/>
                </a:solidFill>
              </a:rPr>
              <a:t> Ольга Анатольевна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ассистент </a:t>
            </a:r>
            <a:r>
              <a:rPr lang="ru-RU" sz="2600" dirty="0">
                <a:solidFill>
                  <a:srgbClr val="002060"/>
                </a:solidFill>
              </a:rPr>
              <a:t>кафедры </a:t>
            </a:r>
            <a:r>
              <a:rPr lang="ru-RU" sz="2600" dirty="0" smtClean="0">
                <a:solidFill>
                  <a:srgbClr val="002060"/>
                </a:solidFill>
              </a:rPr>
              <a:t>инфекционных болезней и эпидемиологии с курсом </a:t>
            </a:r>
            <a:r>
              <a:rPr lang="ru-RU" sz="2600" dirty="0">
                <a:solidFill>
                  <a:srgbClr val="002060"/>
                </a:solidFill>
              </a:rPr>
              <a:t>ПО</a:t>
            </a:r>
          </a:p>
        </p:txBody>
      </p:sp>
      <p:pic>
        <p:nvPicPr>
          <p:cNvPr id="1026" name="Picture 2" descr="C:\Users\gazenkampfaa\Documents\ДЕКАНАТ\Деканат_новая_эра\Ученый_совет_факультета\Ученый совет_2018\Февраль_2018\10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9" y="4661991"/>
            <a:ext cx="1397515" cy="18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48484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09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Академический отпуск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0361" y="692696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</a:rPr>
              <a:t>Предоставлен 47-и студентам</a:t>
            </a:r>
          </a:p>
          <a:p>
            <a:pPr fontAlgn="auto">
              <a:spcAft>
                <a:spcPts val="0"/>
              </a:spcAft>
            </a:pPr>
            <a:r>
              <a:rPr lang="ru-RU" sz="3300" b="1" dirty="0" smtClean="0">
                <a:solidFill>
                  <a:srgbClr val="0070C0"/>
                </a:solidFill>
              </a:rPr>
              <a:t>В 2016 – 27-и</a:t>
            </a:r>
            <a:endParaRPr lang="ru-RU" sz="33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6697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968948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201176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0"/>
            <a:ext cx="7848600" cy="944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зимней сессии</a:t>
            </a:r>
            <a:b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</p:spTree>
    <p:extLst>
      <p:ext uri="{BB962C8B-B14F-4D97-AF65-F5344CB8AC3E}">
        <p14:creationId xmlns:p14="http://schemas.microsoft.com/office/powerpoint/2010/main" val="1042351971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221688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8374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330509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</p:spTree>
    <p:extLst>
      <p:ext uri="{BB962C8B-B14F-4D97-AF65-F5344CB8AC3E}">
        <p14:creationId xmlns:p14="http://schemas.microsoft.com/office/powerpoint/2010/main" val="2888000042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качественного показателя зимней сессии на 4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558859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9620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042037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</p:spTree>
    <p:extLst>
      <p:ext uri="{BB962C8B-B14F-4D97-AF65-F5344CB8AC3E}">
        <p14:creationId xmlns:p14="http://schemas.microsoft.com/office/powerpoint/2010/main" val="300195568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4280</TotalTime>
  <Words>1506</Words>
  <Application>Microsoft Office PowerPoint</Application>
  <PresentationFormat>Экран (4:3)</PresentationFormat>
  <Paragraphs>435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Оформление по умолчанию</vt:lpstr>
      <vt:lpstr>Тема Office</vt:lpstr>
      <vt:lpstr>ИТОГИ ЗИМНЕЙ СЕССИИ 2018г.</vt:lpstr>
      <vt:lpstr>Отчисленные студенты за 2017г.</vt:lpstr>
      <vt:lpstr>Академический отпуск </vt:lpstr>
      <vt:lpstr>Динамика среднего балла зимней сессии на 4 курсе</vt:lpstr>
      <vt:lpstr>Презентация PowerPoint</vt:lpstr>
      <vt:lpstr>Динамика общей успеваемости зимней сессии на 4 курсе</vt:lpstr>
      <vt:lpstr>Динамика общей успеваемости зимней сессии на 4 курсе</vt:lpstr>
      <vt:lpstr>Динамика качественного показателя зимней сессии на 4 курсе</vt:lpstr>
      <vt:lpstr>Динамика общей успеваемости зимней сессии на 4 курсе</vt:lpstr>
      <vt:lpstr>Черный список</vt:lpstr>
      <vt:lpstr>Черный список</vt:lpstr>
      <vt:lpstr>Динамика среднего балла в зимней сессии на 5 курсе</vt:lpstr>
      <vt:lpstr>Динамика общей успеваемости в зимней сессии на 5 курсе</vt:lpstr>
      <vt:lpstr>Динамика качественного показателя в зимней сессии на 5 курсе за 4 года</vt:lpstr>
      <vt:lpstr>Презентация PowerPoint</vt:lpstr>
      <vt:lpstr>Динамика среднего балла зимней сессии на 6 курсе</vt:lpstr>
      <vt:lpstr>Динамика общей успеваемости по зимней сессии на 6 курсе</vt:lpstr>
      <vt:lpstr>Динамика качественного показателя по зимней сессии на 6 курсе</vt:lpstr>
      <vt:lpstr>Итоги зимней сессии на 6-ом курсе  в 2016-2017 учебном году</vt:lpstr>
      <vt:lpstr>Презентация PowerPoint</vt:lpstr>
      <vt:lpstr>Динамика количества задолжников на лечебном факультете</vt:lpstr>
      <vt:lpstr>4 семестр</vt:lpstr>
      <vt:lpstr>5 семестр</vt:lpstr>
      <vt:lpstr>6 семестр</vt:lpstr>
      <vt:lpstr>7 семестр</vt:lpstr>
      <vt:lpstr>План реализации замечаний</vt:lpstr>
      <vt:lpstr>Секретари ГИА –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эльдорадо</dc:creator>
  <cp:lastModifiedBy>Газенкампф Андрей Александрович</cp:lastModifiedBy>
  <cp:revision>321</cp:revision>
  <cp:lastPrinted>1601-01-01T00:00:00Z</cp:lastPrinted>
  <dcterms:created xsi:type="dcterms:W3CDTF">2008-11-22T09:52:34Z</dcterms:created>
  <dcterms:modified xsi:type="dcterms:W3CDTF">2018-02-14T04:35:22Z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