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9" r:id="rId4"/>
    <p:sldId id="272" r:id="rId5"/>
    <p:sldId id="273" r:id="rId6"/>
    <p:sldId id="281" r:id="rId7"/>
    <p:sldId id="284" r:id="rId8"/>
    <p:sldId id="283" r:id="rId9"/>
    <p:sldId id="285" r:id="rId10"/>
    <p:sldId id="282" r:id="rId11"/>
    <p:sldId id="286" r:id="rId12"/>
    <p:sldId id="263" r:id="rId13"/>
    <p:sldId id="264" r:id="rId14"/>
    <p:sldId id="288" r:id="rId15"/>
    <p:sldId id="275" r:id="rId16"/>
    <p:sldId id="289" r:id="rId17"/>
    <p:sldId id="277" r:id="rId18"/>
    <p:sldId id="265" r:id="rId19"/>
    <p:sldId id="280" r:id="rId20"/>
    <p:sldId id="290" r:id="rId21"/>
    <p:sldId id="279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773" y="1508760"/>
            <a:ext cx="9605835" cy="1562514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Рецидивирующие афты полости рта. Клиника, диагностика, тактика врача-стоматолога.</a:t>
            </a:r>
            <a:endParaRPr lang="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773" y="4434684"/>
            <a:ext cx="3954843" cy="2304444"/>
          </a:xfrm>
        </p:spPr>
        <p:txBody>
          <a:bodyPr rtlCol="0">
            <a:norm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Выполнил ординатор 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кафедры стоматологии ИПО 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по специальности 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«Стоматология детская» </a:t>
            </a:r>
          </a:p>
          <a:p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Маштакова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Полина Сергеевна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Рецензент к.м.н., доцент </a:t>
            </a:r>
          </a:p>
          <a:p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Буянкина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Римма Геннадьевна</a:t>
            </a:r>
          </a:p>
          <a:p>
            <a:pPr rtl="0"/>
            <a:endParaRPr lang="ru-RU" dirty="0"/>
          </a:p>
          <a:p>
            <a:pPr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C4254-D9EA-EE5F-664A-105168EB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45" y="374904"/>
            <a:ext cx="9372600" cy="599960"/>
          </a:xfrm>
        </p:spPr>
        <p:txBody>
          <a:bodyPr>
            <a:noAutofit/>
          </a:bodyPr>
          <a:lstStyle/>
          <a:p>
            <a:pPr algn="ctr"/>
            <a:r>
              <a:rPr lang="ru-RU" sz="4000" b="1" spc="-15" dirty="0">
                <a:solidFill>
                  <a:srgbClr val="002060"/>
                </a:solidFill>
              </a:rPr>
              <a:t>Классификация</a:t>
            </a:r>
            <a:r>
              <a:rPr lang="ru-RU" sz="4000" b="1" spc="35" dirty="0">
                <a:solidFill>
                  <a:srgbClr val="002060"/>
                </a:solidFill>
              </a:rPr>
              <a:t> </a:t>
            </a:r>
            <a:r>
              <a:rPr lang="ru-RU" sz="4000" b="1" spc="-10" dirty="0">
                <a:solidFill>
                  <a:srgbClr val="002060"/>
                </a:solidFill>
              </a:rPr>
              <a:t>МКБ-10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F1432-7F1C-8519-32A4-26089BF54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232" y="1170432"/>
            <a:ext cx="10661904" cy="5999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j-lt"/>
                <a:cs typeface="Calibri"/>
              </a:rPr>
              <a:t>К12.0 </a:t>
            </a:r>
            <a:r>
              <a:rPr lang="ru-RU" sz="3200" spc="-5" dirty="0">
                <a:solidFill>
                  <a:srgbClr val="002060"/>
                </a:solidFill>
                <a:latin typeface="+mj-lt"/>
                <a:cs typeface="Calibri"/>
              </a:rPr>
              <a:t>Хронический </a:t>
            </a:r>
            <a:r>
              <a:rPr lang="ru-RU" sz="3200" spc="-6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200" spc="-5" dirty="0">
                <a:solidFill>
                  <a:srgbClr val="002060"/>
                </a:solidFill>
                <a:latin typeface="+mj-lt"/>
                <a:cs typeface="Calibri"/>
              </a:rPr>
              <a:t>рецидивирующий </a:t>
            </a:r>
            <a:r>
              <a:rPr lang="ru-RU" sz="32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200" spc="-10" dirty="0">
                <a:solidFill>
                  <a:srgbClr val="002060"/>
                </a:solidFill>
                <a:latin typeface="+mj-lt"/>
                <a:cs typeface="Calibri"/>
              </a:rPr>
              <a:t>афтозный</a:t>
            </a:r>
            <a:r>
              <a:rPr lang="ru-RU" sz="3200" spc="-6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200" spc="-10" dirty="0">
                <a:solidFill>
                  <a:srgbClr val="002060"/>
                </a:solidFill>
                <a:latin typeface="+mj-lt"/>
                <a:cs typeface="Calibri"/>
              </a:rPr>
              <a:t>стоматит</a:t>
            </a:r>
            <a:endParaRPr lang="ru-RU" sz="32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5720" indent="0">
              <a:buNone/>
            </a:pP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92FC69-DC06-3CB6-DEEC-01470FC60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1928"/>
            <a:ext cx="3657600" cy="19141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5D08EA-6E39-79C4-A72F-2A6F853B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51" y="2261997"/>
            <a:ext cx="3178683" cy="31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A15DC-AE9C-CF64-8D6C-604AE33D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256032"/>
            <a:ext cx="10885869" cy="700544"/>
          </a:xfrm>
        </p:spPr>
        <p:txBody>
          <a:bodyPr>
            <a:normAutofit/>
          </a:bodyPr>
          <a:lstStyle/>
          <a:p>
            <a:pPr algn="ctr"/>
            <a:r>
              <a:rPr lang="ru-RU" sz="4000" b="1" spc="-10" dirty="0">
                <a:solidFill>
                  <a:srgbClr val="002060"/>
                </a:solidFill>
              </a:rPr>
              <a:t>Клинические</a:t>
            </a:r>
            <a:r>
              <a:rPr lang="ru-RU" sz="4000" b="1" spc="-20" dirty="0">
                <a:solidFill>
                  <a:srgbClr val="002060"/>
                </a:solidFill>
              </a:rPr>
              <a:t> </a:t>
            </a:r>
            <a:r>
              <a:rPr lang="ru-RU" sz="4000" b="1" spc="-10" dirty="0">
                <a:solidFill>
                  <a:srgbClr val="002060"/>
                </a:solidFill>
              </a:rPr>
              <a:t>проявления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B9256-9E57-6614-F7EA-FA32769E4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369" y="1216152"/>
            <a:ext cx="5660136" cy="5212080"/>
          </a:xfrm>
        </p:spPr>
        <p:txBody>
          <a:bodyPr>
            <a:normAutofit/>
          </a:bodyPr>
          <a:lstStyle/>
          <a:p>
            <a:pPr marL="356870" marR="69850" indent="-344805" algn="just">
              <a:lnSpc>
                <a:spcPct val="89900"/>
              </a:lnSpc>
              <a:spcBef>
                <a:spcPts val="440"/>
              </a:spcBef>
              <a:buFont typeface="Arial MT"/>
              <a:buChar char="•"/>
              <a:tabLst>
                <a:tab pos="357505" algn="l"/>
              </a:tabLst>
            </a:pP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У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 большинства</a:t>
            </a:r>
            <a:r>
              <a:rPr lang="ru-RU" sz="2000" spc="-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больных</a:t>
            </a:r>
            <a:r>
              <a:rPr lang="ru-RU" sz="2000" spc="-6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детей</a:t>
            </a:r>
            <a:r>
              <a:rPr lang="ru-RU" sz="2000" spc="-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5" dirty="0">
                <a:solidFill>
                  <a:srgbClr val="002060"/>
                </a:solidFill>
                <a:latin typeface="+mj-lt"/>
                <a:cs typeface="Calibri"/>
              </a:rPr>
              <a:t>ХРАС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протекает</a:t>
            </a:r>
            <a:r>
              <a:rPr lang="ru-RU" sz="2000" spc="-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виде </a:t>
            </a:r>
            <a:r>
              <a:rPr lang="ru-RU" sz="2000" spc="-6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фибринозной формы и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характеризуется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появлением </a:t>
            </a:r>
            <a:r>
              <a:rPr lang="ru-RU" sz="2000" spc="-6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единичных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(1 - 3)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афт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округлой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или овальной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формы </a:t>
            </a:r>
            <a:r>
              <a:rPr lang="ru-RU" sz="2000" spc="-6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диаметром</a:t>
            </a:r>
            <a:r>
              <a:rPr lang="ru-RU" sz="20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от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2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 до</a:t>
            </a:r>
            <a:r>
              <a:rPr lang="ru-RU" sz="20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8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мм</a:t>
            </a:r>
            <a:r>
              <a:rPr lang="ru-RU" sz="20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на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инфильтрированном</a:t>
            </a:r>
            <a:r>
              <a:rPr lang="ru-RU" sz="20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гиперемированном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основании,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покрытых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 фибринозным</a:t>
            </a:r>
            <a:r>
              <a:rPr lang="ru-RU" sz="20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или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некротическим</a:t>
            </a:r>
            <a:r>
              <a:rPr lang="ru-RU" sz="2000" spc="-7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налетом.</a:t>
            </a:r>
          </a:p>
          <a:p>
            <a:pPr marL="356870" marR="622300" indent="-344805">
              <a:lnSpc>
                <a:spcPct val="90000"/>
              </a:lnSpc>
              <a:spcBef>
                <a:spcPts val="6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Афты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болезненны,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затрудняют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прием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пищи, </a:t>
            </a:r>
            <a:r>
              <a:rPr lang="ru-RU" sz="2000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локализуются</a:t>
            </a:r>
            <a:r>
              <a:rPr lang="ru-RU" sz="20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основном</a:t>
            </a:r>
            <a:r>
              <a:rPr lang="ru-RU" sz="20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на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слизистой</a:t>
            </a:r>
            <a:r>
              <a:rPr lang="ru-RU" sz="2000" spc="-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оболочке </a:t>
            </a:r>
            <a:r>
              <a:rPr lang="ru-RU" sz="2000" spc="-5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щек,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вестибулярной</a:t>
            </a:r>
            <a:r>
              <a:rPr lang="ru-RU" sz="2000" spc="-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поверхности</a:t>
            </a:r>
            <a:r>
              <a:rPr lang="ru-RU" sz="2000" spc="-7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губ,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боковых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поверхностях</a:t>
            </a:r>
            <a:r>
              <a:rPr lang="ru-RU" sz="20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кончике</a:t>
            </a:r>
            <a:r>
              <a:rPr lang="ru-RU" sz="2000" spc="-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языка,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области</a:t>
            </a:r>
            <a:r>
              <a:rPr lang="ru-RU" sz="20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переходных </a:t>
            </a:r>
            <a:r>
              <a:rPr lang="ru-RU" sz="2000" spc="-5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складок,</a:t>
            </a:r>
            <a:r>
              <a:rPr lang="ru-RU" sz="20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реже</a:t>
            </a:r>
            <a:r>
              <a:rPr lang="ru-RU" sz="2000" spc="-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-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на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мягком</a:t>
            </a:r>
            <a:r>
              <a:rPr lang="ru-RU" sz="20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небе</a:t>
            </a:r>
            <a:r>
              <a:rPr lang="ru-RU" sz="20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и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десне.</a:t>
            </a:r>
            <a:endParaRPr lang="ru-RU" sz="20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6870" marR="356870" indent="-344805">
              <a:lnSpc>
                <a:spcPts val="2930"/>
              </a:lnSpc>
              <a:spcBef>
                <a:spcPts val="6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Существуют</a:t>
            </a:r>
            <a:r>
              <a:rPr lang="ru-RU" sz="2000" spc="-7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не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более</a:t>
            </a:r>
            <a:r>
              <a:rPr lang="ru-RU" sz="20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10—14</a:t>
            </a:r>
            <a:r>
              <a:rPr lang="ru-RU" sz="20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25" dirty="0" err="1">
                <a:solidFill>
                  <a:srgbClr val="002060"/>
                </a:solidFill>
                <a:latin typeface="+mj-lt"/>
                <a:cs typeface="Calibri"/>
              </a:rPr>
              <a:t>сут</a:t>
            </a:r>
            <a:r>
              <a:rPr lang="ru-RU" sz="2000" spc="-25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Афта</a:t>
            </a:r>
            <a:r>
              <a:rPr lang="ru-RU" sz="2000" spc="-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не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оставляет </a:t>
            </a:r>
            <a:r>
              <a:rPr lang="ru-RU" sz="2000" spc="-5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10" dirty="0">
                <a:solidFill>
                  <a:srgbClr val="002060"/>
                </a:solidFill>
                <a:latin typeface="+mj-lt"/>
                <a:cs typeface="Calibri"/>
              </a:rPr>
              <a:t>после</a:t>
            </a:r>
            <a:r>
              <a:rPr lang="ru-RU" sz="20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себя</a:t>
            </a:r>
            <a:r>
              <a:rPr lang="ru-RU" sz="2000" spc="-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рубца.</a:t>
            </a:r>
            <a:endParaRPr lang="ru-RU" sz="2000" dirty="0">
              <a:solidFill>
                <a:srgbClr val="002060"/>
              </a:solidFill>
              <a:latin typeface="+mj-lt"/>
              <a:cs typeface="Calibri"/>
            </a:endParaRPr>
          </a:p>
          <a:p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196A2-0D19-9AFD-A391-825EDB2BB139}"/>
              </a:ext>
            </a:extLst>
          </p:cNvPr>
          <p:cNvSpPr txBox="1"/>
          <p:nvPr/>
        </p:nvSpPr>
        <p:spPr>
          <a:xfrm>
            <a:off x="6254497" y="1332818"/>
            <a:ext cx="566013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870" marR="5080" indent="-344805">
              <a:lnSpc>
                <a:spcPts val="3240"/>
              </a:lnSpc>
              <a:spcBef>
                <a:spcPts val="50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При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рубцующейся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форме </a:t>
            </a:r>
            <a:r>
              <a:rPr lang="ru-RU" sz="2000" spc="-60" dirty="0">
                <a:solidFill>
                  <a:srgbClr val="002060"/>
                </a:solidFill>
                <a:latin typeface="+mj-lt"/>
                <a:cs typeface="Calibri"/>
              </a:rPr>
              <a:t>ХРАС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(афта </a:t>
            </a:r>
            <a:r>
              <a:rPr lang="ru-RU" sz="2000" spc="-10" dirty="0" err="1">
                <a:solidFill>
                  <a:srgbClr val="002060"/>
                </a:solidFill>
                <a:latin typeface="+mj-lt"/>
                <a:cs typeface="Calibri"/>
              </a:rPr>
              <a:t>Сеттона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по </a:t>
            </a:r>
            <a:r>
              <a:rPr lang="ru-RU" sz="2000" spc="-6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периферии</a:t>
            </a:r>
            <a:r>
              <a:rPr lang="ru-RU" sz="20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у</a:t>
            </a:r>
            <a:r>
              <a:rPr lang="ru-RU" sz="20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основания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афт</a:t>
            </a:r>
            <a:r>
              <a:rPr lang="ru-RU" sz="20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развивается</a:t>
            </a:r>
            <a:endParaRPr lang="ru-RU" sz="20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6870" marR="111125">
              <a:lnSpc>
                <a:spcPts val="3240"/>
              </a:lnSpc>
              <a:spcBef>
                <a:spcPts val="5"/>
              </a:spcBef>
            </a:pP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инфильтрация,</a:t>
            </a:r>
            <a:r>
              <a:rPr lang="ru-RU" sz="20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афты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углубляются</a:t>
            </a:r>
            <a:r>
              <a:rPr lang="ru-RU" sz="20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переходят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в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язвы.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Язвы</a:t>
            </a:r>
            <a:r>
              <a:rPr lang="ru-RU" sz="20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отличаются</a:t>
            </a:r>
            <a:r>
              <a:rPr lang="ru-RU" sz="2000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резкой</a:t>
            </a:r>
            <a:r>
              <a:rPr lang="ru-RU" sz="20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болезненностью,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упорным</a:t>
            </a:r>
            <a:r>
              <a:rPr lang="ru-RU" sz="2000" spc="-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течением,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длительным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существованием</a:t>
            </a:r>
            <a:r>
              <a:rPr lang="ru-RU" sz="2000" spc="-5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язв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(иногда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до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1,5-3</a:t>
            </a:r>
            <a:r>
              <a:rPr lang="ru-RU" sz="2000" spc="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мес.).</a:t>
            </a:r>
          </a:p>
          <a:p>
            <a:pPr marL="356870" indent="-344805">
              <a:lnSpc>
                <a:spcPts val="3420"/>
              </a:lnSpc>
              <a:spcBef>
                <a:spcPts val="36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При</a:t>
            </a:r>
            <a:r>
              <a:rPr lang="ru-RU" sz="20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заживлении</a:t>
            </a:r>
            <a:r>
              <a:rPr lang="ru-RU" sz="20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их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остаются</a:t>
            </a:r>
            <a:r>
              <a:rPr lang="ru-RU" sz="2000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рубцы,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30" dirty="0">
                <a:solidFill>
                  <a:srgbClr val="002060"/>
                </a:solidFill>
                <a:latin typeface="+mj-lt"/>
                <a:cs typeface="Calibri"/>
              </a:rPr>
              <a:t>иногда</a:t>
            </a:r>
            <a:endParaRPr lang="ru-RU" sz="20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6870" marR="175260">
              <a:lnSpc>
                <a:spcPct val="90000"/>
              </a:lnSpc>
              <a:spcBef>
                <a:spcPts val="180"/>
              </a:spcBef>
            </a:pP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настолько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грубые,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что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изменяют архитектонику </a:t>
            </a:r>
            <a:r>
              <a:rPr lang="ru-RU" sz="2000" spc="-6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слизистой</a:t>
            </a:r>
            <a:r>
              <a:rPr lang="ru-RU" sz="2000" spc="-6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оболочки</a:t>
            </a:r>
            <a:r>
              <a:rPr lang="ru-RU" sz="20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рта.</a:t>
            </a:r>
            <a:r>
              <a:rPr lang="ru-RU" sz="2000" spc="-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На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месте</a:t>
            </a:r>
            <a:r>
              <a:rPr lang="ru-RU" sz="20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заживающей </a:t>
            </a:r>
            <a:r>
              <a:rPr lang="ru-RU" sz="2000" spc="-6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язвы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остается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поверхностный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белесоватый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рубец.</a:t>
            </a:r>
          </a:p>
        </p:txBody>
      </p:sp>
    </p:spTree>
    <p:extLst>
      <p:ext uri="{BB962C8B-B14F-4D97-AF65-F5344CB8AC3E}">
        <p14:creationId xmlns:p14="http://schemas.microsoft.com/office/powerpoint/2010/main" val="112638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9" y="295656"/>
            <a:ext cx="10460736" cy="71932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развития заболевания</a:t>
            </a:r>
            <a:endParaRPr lang="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9392" y="1408176"/>
            <a:ext cx="10640568" cy="2258568"/>
          </a:xfrm>
        </p:spPr>
        <p:txBody>
          <a:bodyPr rtlCol="0">
            <a:normAutofit/>
          </a:bodyPr>
          <a:lstStyle/>
          <a:p>
            <a:pPr rtl="0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Продромальный период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точно указывают на участок СОПР, где, по их мнению, появится «язва».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многих детей изменяется настроение, они становятся вялыми, капризными, раздражительными, жалуются на головную боль.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Кожные покровы и СОПР в продромальном периоде бледные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887FE4-B1FC-74DA-9193-FA89A560A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18" y="4221480"/>
            <a:ext cx="3714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639" y="215478"/>
            <a:ext cx="6327648" cy="4352544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2. Период афты и язвы </a:t>
            </a:r>
          </a:p>
          <a:p>
            <a:r>
              <a:rPr lang="ru-R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Процесс образования афты на СОПР начинается с появления гиперемированного, резко ограниченного пятна, круглой или овальной формы, болезненного, </a:t>
            </a:r>
          </a:p>
          <a:p>
            <a:r>
              <a:rPr lang="ru-R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Через 1 – 2 часа пятно приподнимается над окружающей СОПР, в основании ее возникает инфильтрация. </a:t>
            </a:r>
          </a:p>
          <a:p>
            <a:pPr marL="605155" marR="747395" indent="-228600">
              <a:lnSpc>
                <a:spcPts val="2590"/>
              </a:lnSpc>
              <a:spcBef>
                <a:spcPts val="425"/>
              </a:spcBef>
              <a:buFont typeface="Microsoft Sans Serif"/>
              <a:buChar char="•"/>
              <a:tabLst>
                <a:tab pos="605790" algn="l"/>
              </a:tabLst>
            </a:pP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Затем элемент</a:t>
            </a:r>
            <a:r>
              <a:rPr lang="ru-RU" spc="2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эрозируется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ru-RU" spc="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покрывается</a:t>
            </a:r>
            <a:r>
              <a:rPr lang="ru-RU" spc="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серовато-белым плотно</a:t>
            </a:r>
            <a:r>
              <a:rPr lang="ru-RU" spc="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сидящим </a:t>
            </a:r>
            <a:r>
              <a:rPr lang="ru-RU" spc="-53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налетом.</a:t>
            </a:r>
          </a:p>
          <a:p>
            <a:pPr marL="605155" indent="-228600">
              <a:lnSpc>
                <a:spcPct val="100000"/>
              </a:lnSpc>
              <a:spcBef>
                <a:spcPts val="665"/>
              </a:spcBef>
              <a:buFont typeface="Microsoft Sans Serif"/>
              <a:buChar char="•"/>
              <a:tabLst>
                <a:tab pos="605790" algn="l"/>
              </a:tabLst>
            </a:pP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Фибринозно-некротический</a:t>
            </a:r>
            <a:r>
              <a:rPr lang="ru-RU" spc="4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очаг</a:t>
            </a:r>
            <a:r>
              <a:rPr lang="ru-RU" spc="-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окружен</a:t>
            </a:r>
            <a:r>
              <a:rPr lang="ru-RU" spc="4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тонким</a:t>
            </a:r>
            <a:r>
              <a:rPr lang="ru-RU" spc="-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гиперемированным</a:t>
            </a:r>
            <a:r>
              <a:rPr lang="ru-RU" spc="4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венчиком.</a:t>
            </a:r>
          </a:p>
          <a:p>
            <a:pPr marL="605155" indent="-228600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605790" algn="l"/>
              </a:tabLst>
            </a:pP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Афта</a:t>
            </a:r>
            <a:r>
              <a:rPr lang="ru-RU" spc="-4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очень</a:t>
            </a:r>
            <a:r>
              <a:rPr lang="ru-RU" spc="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болезненна</a:t>
            </a:r>
            <a:r>
              <a:rPr lang="ru-RU" spc="2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при</a:t>
            </a:r>
            <a:r>
              <a:rPr lang="ru-RU" spc="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дотрагивании</a:t>
            </a:r>
            <a:endParaRPr lang="ru-RU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+mj-lt"/>
            </a:endParaRPr>
          </a:p>
          <a:p>
            <a:pPr rtl="0"/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AA0619-7992-C203-93A4-D9BC6E39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38" y="427698"/>
            <a:ext cx="4217381" cy="16785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489EC3-EE4B-3F40-C6C1-8A6C95129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38" y="2231330"/>
            <a:ext cx="3907880" cy="2023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2DA888-F011-76F7-7DB5-CE6AE302C7DC}"/>
              </a:ext>
            </a:extLst>
          </p:cNvPr>
          <p:cNvSpPr txBox="1"/>
          <p:nvPr/>
        </p:nvSpPr>
        <p:spPr>
          <a:xfrm>
            <a:off x="2873502" y="4675976"/>
            <a:ext cx="60944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18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1800" b="1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угасания</a:t>
            </a:r>
            <a:r>
              <a:rPr lang="ru-RU" sz="1800" b="1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</a:p>
          <a:p>
            <a:pPr algn="ctr"/>
            <a:endParaRPr lang="ru-RU" sz="1800" b="1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</a:t>
            </a:r>
            <a:r>
              <a:rPr lang="ru-RU" sz="1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фибринозный налет </a:t>
            </a:r>
            <a:r>
              <a:rPr lang="ru-RU" sz="18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отторгается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8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афта </a:t>
            </a:r>
            <a:r>
              <a:rPr lang="ru-RU" sz="1800" spc="-5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разрешается.</a:t>
            </a:r>
            <a:r>
              <a:rPr lang="ru-RU" sz="1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lang="ru-RU" sz="1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ru-RU" sz="18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держится</a:t>
            </a:r>
            <a:r>
              <a:rPr lang="ru-RU" sz="18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застойная</a:t>
            </a:r>
            <a:r>
              <a:rPr lang="ru-RU" sz="1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138A7488-C679-8F43-491D-292E19739F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0225" y="3999841"/>
            <a:ext cx="3419855" cy="2769275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0148B494-747F-302D-9F53-E8120DC61E5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7832" y="3867912"/>
            <a:ext cx="2389632" cy="25603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8FDBE-5754-1684-608A-679FDB3E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5" y="168136"/>
            <a:ext cx="9372600" cy="737120"/>
          </a:xfrm>
        </p:spPr>
        <p:txBody>
          <a:bodyPr>
            <a:normAutofit/>
          </a:bodyPr>
          <a:lstStyle/>
          <a:p>
            <a:pPr algn="ctr"/>
            <a:r>
              <a:rPr lang="ru-RU" sz="4000" b="1" spc="-10" dirty="0">
                <a:solidFill>
                  <a:srgbClr val="002060"/>
                </a:solidFill>
              </a:rPr>
              <a:t>Дифференциальная</a:t>
            </a:r>
            <a:r>
              <a:rPr lang="ru-RU" sz="4000" b="1" spc="65" dirty="0">
                <a:solidFill>
                  <a:srgbClr val="002060"/>
                </a:solidFill>
              </a:rPr>
              <a:t> </a:t>
            </a:r>
            <a:r>
              <a:rPr lang="ru-RU" sz="4000" b="1" spc="-15" dirty="0">
                <a:solidFill>
                  <a:srgbClr val="002060"/>
                </a:solidFill>
              </a:rPr>
              <a:t>диагностика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D8571-53CA-C845-F1D4-580688973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994080"/>
            <a:ext cx="7178040" cy="4261104"/>
          </a:xfrm>
        </p:spPr>
        <p:txBody>
          <a:bodyPr>
            <a:normAutofit fontScale="92500" lnSpcReduction="20000"/>
          </a:bodyPr>
          <a:lstStyle/>
          <a:p>
            <a:pPr marL="356870" indent="-344805">
              <a:lnSpc>
                <a:spcPts val="2375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Фибринозные</a:t>
            </a:r>
            <a:r>
              <a:rPr lang="ru-RU" sz="24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афты</a:t>
            </a:r>
            <a:r>
              <a:rPr lang="ru-RU" sz="2400" spc="-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дифференцируют от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травматических</a:t>
            </a:r>
            <a:r>
              <a:rPr lang="ru-RU" sz="2400" spc="-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эрозий,</a:t>
            </a:r>
            <a:r>
              <a:rPr lang="ru-RU" sz="24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вторичного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сифилиса,</a:t>
            </a:r>
            <a:r>
              <a:rPr lang="ru-RU" sz="2400" spc="-9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хронического рецидивирующего</a:t>
            </a:r>
            <a:r>
              <a:rPr lang="ru-RU" sz="2400" spc="-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герпетического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стоматита.</a:t>
            </a:r>
          </a:p>
          <a:p>
            <a:pPr marL="356870" marR="161290" indent="-344805">
              <a:lnSpc>
                <a:spcPct val="80100"/>
              </a:lnSpc>
              <a:spcBef>
                <a:spcPts val="5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Язвы при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рубцующейся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форме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следует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дифференцировать</a:t>
            </a:r>
            <a:r>
              <a:rPr lang="ru-RU" sz="24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от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специфических</a:t>
            </a:r>
            <a:r>
              <a:rPr lang="ru-RU" sz="2400" spc="-7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и </a:t>
            </a:r>
            <a:r>
              <a:rPr lang="ru-RU" sz="2400" spc="-484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злокачественных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язв.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Трофическая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язва </a:t>
            </a:r>
            <a:r>
              <a:rPr lang="ru-RU" sz="2400" spc="-484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развивается</a:t>
            </a:r>
            <a:r>
              <a:rPr lang="ru-RU" sz="2400" spc="-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на</a:t>
            </a:r>
            <a:r>
              <a:rPr lang="ru-RU" sz="24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фоне</a:t>
            </a:r>
            <a:r>
              <a:rPr lang="ru-RU" sz="24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заболеваний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сердечно-сосудистой</a:t>
            </a:r>
            <a:r>
              <a:rPr lang="ru-RU" sz="2400" spc="-7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системы.</a:t>
            </a:r>
            <a:r>
              <a:rPr lang="ru-RU" sz="24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У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злокачественной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язвы края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плотные,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малоболезненные,</a:t>
            </a:r>
            <a:r>
              <a:rPr lang="ru-RU" sz="2400" spc="-7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нередко</a:t>
            </a:r>
            <a:r>
              <a:rPr lang="ru-RU" sz="2400" spc="-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имеет</a:t>
            </a:r>
            <a:r>
              <a:rPr lang="ru-RU" sz="2400" spc="-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место </a:t>
            </a:r>
            <a:r>
              <a:rPr lang="ru-RU" sz="2400" spc="-484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хроническая</a:t>
            </a:r>
            <a:r>
              <a:rPr lang="ru-RU" sz="2400" spc="-9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травма.</a:t>
            </a:r>
          </a:p>
          <a:p>
            <a:pPr marL="356870" indent="-344805">
              <a:lnSpc>
                <a:spcPts val="2375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Решающее</a:t>
            </a:r>
            <a:r>
              <a:rPr lang="ru-RU" sz="24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значение</a:t>
            </a:r>
            <a:r>
              <a:rPr lang="ru-RU" sz="2400" spc="-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для</a:t>
            </a:r>
            <a:r>
              <a:rPr lang="ru-RU" sz="24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постановки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диагноза</a:t>
            </a:r>
            <a:r>
              <a:rPr lang="ru-RU" sz="2400" spc="-5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24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таких</a:t>
            </a:r>
            <a:r>
              <a:rPr lang="ru-RU" sz="24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случаях</a:t>
            </a:r>
            <a:r>
              <a:rPr lang="ru-RU" sz="2400" spc="-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имеет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цитологическое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или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гистологическое </a:t>
            </a:r>
            <a:r>
              <a:rPr lang="ru-RU" sz="2400" spc="-484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исследование.</a:t>
            </a:r>
            <a:r>
              <a:rPr lang="ru-RU" sz="24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Выявление</a:t>
            </a:r>
            <a:r>
              <a:rPr lang="ru-RU" sz="24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атипичных </a:t>
            </a:r>
            <a:r>
              <a:rPr lang="ru-RU" sz="2400" spc="-4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клеток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свидетельствует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о </a:t>
            </a:r>
            <a:r>
              <a:rPr lang="ru-RU" sz="2400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злокачественной</a:t>
            </a:r>
            <a:r>
              <a:rPr lang="ru-RU" sz="2400" spc="-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опухоли.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817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0DB72-8316-C29F-6571-0221E4F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75488"/>
            <a:ext cx="9372600" cy="663968"/>
          </a:xfrm>
        </p:spPr>
        <p:txBody>
          <a:bodyPr>
            <a:normAutofit/>
          </a:bodyPr>
          <a:lstStyle/>
          <a:p>
            <a:pPr algn="ctr"/>
            <a:r>
              <a:rPr lang="ru-RU" sz="4000" b="1" spc="-10" dirty="0">
                <a:solidFill>
                  <a:srgbClr val="002060"/>
                </a:solidFill>
                <a:cs typeface="Calibri Light"/>
              </a:rPr>
              <a:t>Локализация</a:t>
            </a:r>
            <a:r>
              <a:rPr lang="ru-RU" sz="4000" b="1" spc="-5" dirty="0">
                <a:solidFill>
                  <a:srgbClr val="002060"/>
                </a:solidFill>
                <a:cs typeface="Calibri Light"/>
              </a:rPr>
              <a:t> афт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5DF172-3730-431F-CE13-C8E79CD0F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4682" y="1416938"/>
            <a:ext cx="5784374" cy="4508374"/>
          </a:xfrm>
        </p:spPr>
        <p:txBody>
          <a:bodyPr>
            <a:norm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lang="ru-RU" sz="2600" dirty="0">
                <a:solidFill>
                  <a:srgbClr val="002060"/>
                </a:solidFill>
                <a:latin typeface="+mj-lt"/>
                <a:cs typeface="Calibri Light"/>
              </a:rPr>
              <a:t>Периодичность</a:t>
            </a:r>
            <a:r>
              <a:rPr lang="ru-RU" sz="2600" spc="-3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высыпания</a:t>
            </a:r>
            <a:r>
              <a:rPr lang="ru-RU" sz="2600" spc="-2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+mj-lt"/>
                <a:cs typeface="Calibri Light"/>
              </a:rPr>
              <a:t>афт </a:t>
            </a:r>
            <a:r>
              <a:rPr lang="ru-RU" sz="2600" spc="-53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при ХРАС</a:t>
            </a:r>
            <a:r>
              <a:rPr lang="ru-RU" sz="2600" spc="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варьирует</a:t>
            </a:r>
            <a:r>
              <a:rPr lang="ru-RU" sz="2600" spc="-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от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нескольких</a:t>
            </a:r>
            <a:r>
              <a:rPr lang="ru-RU" sz="2600" spc="-2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дней</a:t>
            </a:r>
            <a:r>
              <a:rPr lang="ru-RU" sz="2600" spc="-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5" dirty="0">
                <a:solidFill>
                  <a:srgbClr val="002060"/>
                </a:solidFill>
                <a:latin typeface="+mj-lt"/>
                <a:cs typeface="Calibri Light"/>
              </a:rPr>
              <a:t>до</a:t>
            </a:r>
            <a:r>
              <a:rPr lang="ru-RU" sz="2600" spc="-2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месяцев. </a:t>
            </a:r>
            <a:r>
              <a:rPr lang="ru-RU" sz="2600" spc="-53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endParaRPr lang="en-US" sz="2600" spc="-530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12700" marR="5080" indent="0">
              <a:lnSpc>
                <a:spcPts val="2590"/>
              </a:lnSpc>
              <a:spcBef>
                <a:spcPts val="425"/>
              </a:spcBef>
              <a:buNone/>
              <a:tabLst>
                <a:tab pos="241300" algn="l"/>
              </a:tabLst>
            </a:pPr>
            <a:r>
              <a:rPr lang="ru-RU" sz="2600" u="sng" spc="-5" dirty="0">
                <a:solidFill>
                  <a:srgbClr val="002060"/>
                </a:solidFill>
                <a:latin typeface="+mj-lt"/>
                <a:cs typeface="Calibri Light"/>
              </a:rPr>
              <a:t>Излюбленной</a:t>
            </a:r>
            <a:r>
              <a:rPr lang="ru-RU" sz="2600" u="sng" spc="-10" dirty="0">
                <a:solidFill>
                  <a:srgbClr val="002060"/>
                </a:solidFill>
                <a:latin typeface="+mj-lt"/>
                <a:cs typeface="Calibri Light"/>
              </a:rPr>
              <a:t> локализацией</a:t>
            </a:r>
            <a:r>
              <a:rPr lang="en-US" sz="2600" u="sng" spc="-1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u="sng" dirty="0">
                <a:solidFill>
                  <a:srgbClr val="002060"/>
                </a:solidFill>
                <a:latin typeface="+mj-lt"/>
                <a:cs typeface="Calibri Light"/>
              </a:rPr>
              <a:t>афт</a:t>
            </a:r>
            <a:r>
              <a:rPr lang="ru-RU" sz="2600" u="sng" spc="-5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u="sng" dirty="0">
                <a:solidFill>
                  <a:srgbClr val="002060"/>
                </a:solidFill>
                <a:latin typeface="+mj-lt"/>
                <a:cs typeface="Calibri Light"/>
              </a:rPr>
              <a:t>у</a:t>
            </a:r>
            <a:r>
              <a:rPr lang="ru-RU" sz="2600" u="sng" spc="-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u="sng" dirty="0">
                <a:solidFill>
                  <a:srgbClr val="002060"/>
                </a:solidFill>
                <a:latin typeface="+mj-lt"/>
                <a:cs typeface="Calibri Light"/>
              </a:rPr>
              <a:t>детей</a:t>
            </a:r>
            <a:r>
              <a:rPr lang="ru-RU" sz="2600" u="sng" spc="-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u="sng" spc="-5" dirty="0">
                <a:solidFill>
                  <a:srgbClr val="002060"/>
                </a:solidFill>
                <a:latin typeface="+mj-lt"/>
                <a:cs typeface="Calibri Light"/>
              </a:rPr>
              <a:t>является:</a:t>
            </a:r>
            <a:endParaRPr lang="ru-RU" sz="2600" u="sng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Wingdings"/>
              <a:buChar char=""/>
              <a:tabLst>
                <a:tab pos="241300" algn="l"/>
              </a:tabLst>
            </a:pP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передний</a:t>
            </a:r>
            <a:r>
              <a:rPr lang="ru-RU" sz="2600" spc="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отдел</a:t>
            </a:r>
            <a:r>
              <a:rPr lang="ru-RU" sz="2600" spc="2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полости</a:t>
            </a:r>
            <a:r>
              <a:rPr lang="ru-RU" sz="2600" spc="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рта</a:t>
            </a:r>
            <a:endParaRPr lang="ru-RU" sz="2600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241300" indent="-228600">
              <a:lnSpc>
                <a:spcPts val="2280"/>
              </a:lnSpc>
              <a:spcBef>
                <a:spcPts val="745"/>
              </a:spcBef>
              <a:buFont typeface="Wingdings"/>
              <a:buChar char=""/>
              <a:tabLst>
                <a:tab pos="241300" algn="l"/>
              </a:tabLst>
            </a:pP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переходная</a:t>
            </a:r>
            <a:r>
              <a:rPr lang="ru-RU" sz="2600" spc="1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складка</a:t>
            </a:r>
            <a:r>
              <a:rPr lang="ru-RU" sz="2600" spc="3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верхней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и</a:t>
            </a:r>
            <a:r>
              <a:rPr lang="ru-RU" sz="26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нижней</a:t>
            </a:r>
            <a:r>
              <a:rPr lang="ru-RU" sz="2600" spc="-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губы</a:t>
            </a:r>
            <a:endParaRPr lang="ru-RU" sz="2600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241300" indent="-228600">
              <a:lnSpc>
                <a:spcPts val="2280"/>
              </a:lnSpc>
              <a:spcBef>
                <a:spcPts val="770"/>
              </a:spcBef>
              <a:buFont typeface="Wingdings"/>
              <a:buChar char=""/>
              <a:tabLst>
                <a:tab pos="241300" algn="l"/>
              </a:tabLst>
            </a:pP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кончик</a:t>
            </a:r>
            <a:r>
              <a:rPr lang="ru-RU" sz="2600" spc="3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и</a:t>
            </a:r>
            <a:r>
              <a:rPr lang="ru-RU" sz="2600" spc="-2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боковые</a:t>
            </a:r>
            <a:r>
              <a:rPr lang="ru-RU" sz="2600" spc="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поверхности</a:t>
            </a:r>
            <a:r>
              <a:rPr lang="ru-RU" sz="2600" spc="4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языка</a:t>
            </a:r>
            <a:r>
              <a:rPr lang="ru-RU" sz="26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5" dirty="0">
                <a:solidFill>
                  <a:srgbClr val="002060"/>
                </a:solidFill>
                <a:latin typeface="+mj-lt"/>
                <a:cs typeface="Calibri Light"/>
              </a:rPr>
              <a:t>и</a:t>
            </a:r>
            <a:r>
              <a:rPr lang="ru-RU" sz="2600" spc="-4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600" spc="-10" dirty="0">
                <a:solidFill>
                  <a:srgbClr val="002060"/>
                </a:solidFill>
                <a:latin typeface="+mj-lt"/>
                <a:cs typeface="Calibri Light"/>
              </a:rPr>
              <a:t>др.</a:t>
            </a:r>
            <a:endParaRPr lang="ru-RU" sz="2600" dirty="0">
              <a:solidFill>
                <a:srgbClr val="002060"/>
              </a:solidFill>
              <a:latin typeface="+mj-lt"/>
              <a:cs typeface="Calibri Light"/>
            </a:endParaRPr>
          </a:p>
          <a:p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D0D29B8B-BC27-03BD-8285-88D4F89DACEE}"/>
              </a:ext>
            </a:extLst>
          </p:cNvPr>
          <p:cNvGrpSpPr/>
          <p:nvPr/>
        </p:nvGrpSpPr>
        <p:grpSpPr>
          <a:xfrm>
            <a:off x="8711185" y="1438769"/>
            <a:ext cx="2453640" cy="3758184"/>
            <a:chOff x="6717792" y="0"/>
            <a:chExt cx="5474335" cy="6858000"/>
          </a:xfrm>
        </p:grpSpPr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64A32A9B-798F-7931-C049-28BB6F1BD72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7792" y="3340608"/>
              <a:ext cx="5474207" cy="3517390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4BBA6AC2-6D2F-2237-877F-D5444065A5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7792" y="0"/>
              <a:ext cx="5474208" cy="3471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82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BB87D-EA22-7AE5-10E1-DB0A9A7D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61" y="192024"/>
            <a:ext cx="9372600" cy="663968"/>
          </a:xfrm>
        </p:spPr>
        <p:txBody>
          <a:bodyPr>
            <a:normAutofit/>
          </a:bodyPr>
          <a:lstStyle/>
          <a:p>
            <a:pPr algn="ctr"/>
            <a:r>
              <a:rPr lang="ru-RU" sz="4000" b="1" spc="-15" dirty="0">
                <a:solidFill>
                  <a:srgbClr val="002060"/>
                </a:solidFill>
              </a:rPr>
              <a:t>Диагностика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AB8244-4A22-6311-B760-0A15BDCCE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5256" y="1170432"/>
            <a:ext cx="10675557" cy="4672203"/>
          </a:xfrm>
        </p:spPr>
        <p:txBody>
          <a:bodyPr>
            <a:normAutofit/>
          </a:bodyPr>
          <a:lstStyle/>
          <a:p>
            <a:pPr marL="95885" indent="0">
              <a:lnSpc>
                <a:spcPts val="3075"/>
              </a:lnSpc>
              <a:spcBef>
                <a:spcPts val="115"/>
              </a:spcBef>
              <a:buNone/>
            </a:pP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Для</a:t>
            </a:r>
            <a:r>
              <a:rPr lang="ru-RU" sz="24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целенаправленного</a:t>
            </a:r>
            <a:r>
              <a:rPr lang="ru-RU" sz="2400" spc="-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комплексного</a:t>
            </a:r>
            <a:r>
              <a:rPr lang="ru-RU" sz="2400" spc="-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лечения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больных</a:t>
            </a:r>
            <a:r>
              <a:rPr lang="ru-RU" sz="2400" spc="-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хроническим</a:t>
            </a:r>
            <a:r>
              <a:rPr lang="ru-RU" sz="2400" spc="-6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рецидивирующим</a:t>
            </a:r>
            <a:r>
              <a:rPr lang="ru-RU" sz="2400" spc="-6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афтозным </a:t>
            </a:r>
            <a:r>
              <a:rPr lang="ru-RU" sz="2400" spc="-6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стоматитом</a:t>
            </a:r>
            <a:r>
              <a:rPr lang="ru-RU" sz="2400" spc="-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необходимо</a:t>
            </a:r>
            <a:r>
              <a:rPr lang="ru-RU" sz="2400" spc="-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провести: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57200" marR="682625" indent="-457200">
              <a:lnSpc>
                <a:spcPct val="90000"/>
              </a:lnSpc>
              <a:spcBef>
                <a:spcPts val="595"/>
              </a:spcBef>
              <a:buFont typeface="+mj-lt"/>
              <a:buAutoNum type="arabicPeriod"/>
              <a:tabLst>
                <a:tab pos="367030" algn="l"/>
              </a:tabLst>
            </a:pP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обследование</a:t>
            </a:r>
            <a:r>
              <a:rPr lang="ru-RU" sz="2400" spc="-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желудочно-кишечного</a:t>
            </a:r>
            <a:r>
              <a:rPr lang="ru-RU" sz="24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тракта</a:t>
            </a:r>
            <a:r>
              <a:rPr lang="ru-RU" sz="24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на </a:t>
            </a:r>
            <a:r>
              <a:rPr lang="ru-RU" sz="2400" spc="-5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выявление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воспалительных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процессов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в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нем,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дисбактериоза,</a:t>
            </a:r>
            <a:r>
              <a:rPr lang="ru-RU" sz="2400" spc="-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гельминтозов;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335"/>
              </a:spcBef>
              <a:buFont typeface="+mj-lt"/>
              <a:buAutoNum type="arabicPeriod"/>
              <a:tabLst>
                <a:tab pos="367030" algn="l"/>
              </a:tabLst>
            </a:pP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исследование</a:t>
            </a:r>
            <a:r>
              <a:rPr lang="ru-RU" sz="2400" spc="-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функционального</a:t>
            </a:r>
            <a:r>
              <a:rPr lang="ru-RU" sz="24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состояния</a:t>
            </a:r>
            <a:r>
              <a:rPr lang="ru-RU" sz="2400" spc="-9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печени;</a:t>
            </a:r>
          </a:p>
          <a:p>
            <a:pPr marL="469265" indent="-457200">
              <a:lnSpc>
                <a:spcPct val="100000"/>
              </a:lnSpc>
              <a:spcBef>
                <a:spcPts val="335"/>
              </a:spcBef>
              <a:buFont typeface="+mj-lt"/>
              <a:buAutoNum type="arabicPeriod"/>
              <a:tabLst>
                <a:tab pos="367030" algn="l"/>
              </a:tabLst>
            </a:pP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выявление</a:t>
            </a:r>
            <a:r>
              <a:rPr lang="ru-RU" sz="24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очагов</a:t>
            </a:r>
            <a:r>
              <a:rPr lang="ru-RU" sz="2400" spc="-6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хронической</a:t>
            </a:r>
            <a:r>
              <a:rPr lang="ru-RU" sz="2400" spc="-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инфекции,</a:t>
            </a:r>
            <a:r>
              <a:rPr lang="ru-RU" sz="2400" spc="-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том </a:t>
            </a:r>
            <a:r>
              <a:rPr lang="ru-RU" sz="2400" spc="-5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числе</a:t>
            </a:r>
            <a:r>
              <a:rPr lang="ru-RU" sz="24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latin typeface="+mj-lt"/>
                <a:cs typeface="Calibri"/>
              </a:rPr>
              <a:t>одонтогенных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;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270"/>
              </a:spcBef>
              <a:buFont typeface="+mj-lt"/>
              <a:buAutoNum type="arabicPeriod"/>
              <a:tabLst>
                <a:tab pos="367030" algn="l"/>
              </a:tabLst>
            </a:pP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аллергологическое</a:t>
            </a:r>
            <a:r>
              <a:rPr lang="ru-RU" sz="2400" spc="-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обследование;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57200" marR="1568450" indent="-457200">
              <a:lnSpc>
                <a:spcPts val="2910"/>
              </a:lnSpc>
              <a:spcBef>
                <a:spcPts val="705"/>
              </a:spcBef>
              <a:buFont typeface="+mj-lt"/>
              <a:buAutoNum type="arabicPeriod"/>
              <a:tabLst>
                <a:tab pos="367030" algn="l"/>
              </a:tabLst>
            </a:pP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иммунологическое</a:t>
            </a:r>
            <a:r>
              <a:rPr lang="ru-RU" sz="2400" spc="-1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обследование</a:t>
            </a:r>
            <a:r>
              <a:rPr lang="ru-RU" sz="2400" spc="-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"/>
              </a:rPr>
              <a:t>(после </a:t>
            </a:r>
            <a:r>
              <a:rPr lang="ru-RU" sz="2400" spc="-5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20" dirty="0">
                <a:solidFill>
                  <a:srgbClr val="002060"/>
                </a:solidFill>
                <a:latin typeface="+mj-lt"/>
                <a:cs typeface="Calibri"/>
              </a:rPr>
              <a:t>консультации</a:t>
            </a:r>
            <a:r>
              <a:rPr lang="ru-RU" sz="2400" spc="-7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иммунолога).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489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80694"/>
            <a:ext cx="492577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2060"/>
                </a:solidFill>
                <a:cs typeface="Calibri Light"/>
              </a:rPr>
              <a:t>Лечение</a:t>
            </a:r>
            <a:r>
              <a:rPr sz="4000" b="1" spc="-30" dirty="0">
                <a:solidFill>
                  <a:srgbClr val="002060"/>
                </a:solidFill>
                <a:cs typeface="Calibri Light"/>
              </a:rPr>
              <a:t> </a:t>
            </a:r>
            <a:r>
              <a:rPr sz="4000" b="1" spc="-10" dirty="0">
                <a:solidFill>
                  <a:srgbClr val="002060"/>
                </a:solidFill>
                <a:cs typeface="Calibri Light"/>
              </a:rPr>
              <a:t>ХРАС</a:t>
            </a:r>
            <a:endParaRPr sz="4000" b="1" dirty="0">
              <a:solidFill>
                <a:srgbClr val="002060"/>
              </a:solidFill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37104" y="603504"/>
            <a:ext cx="6582409" cy="5866130"/>
            <a:chOff x="2737104" y="603504"/>
            <a:chExt cx="6582409" cy="5866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872" y="853389"/>
              <a:ext cx="5009260" cy="49787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603504"/>
              <a:ext cx="568325" cy="568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3016" y="5471159"/>
              <a:ext cx="419100" cy="419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5344" y="5900927"/>
              <a:ext cx="568325" cy="5683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8839" y="1395984"/>
              <a:ext cx="416051" cy="4160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4776" y="3706368"/>
              <a:ext cx="419100" cy="419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7104" y="1737359"/>
              <a:ext cx="2049652" cy="204660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56330" y="2460751"/>
            <a:ext cx="5263515" cy="1167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775"/>
              </a:lnSpc>
              <a:spcBef>
                <a:spcPts val="90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Общее</a:t>
            </a:r>
            <a:endParaRPr sz="3200" dirty="0">
              <a:latin typeface="Calibri"/>
              <a:cs typeface="Calibri"/>
            </a:endParaRPr>
          </a:p>
          <a:p>
            <a:pPr marL="2073275">
              <a:lnSpc>
                <a:spcPts val="5215"/>
              </a:lnSpc>
            </a:pP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Комплексное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47301" y="2874866"/>
            <a:ext cx="409575" cy="40935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554755" y="1414246"/>
            <a:ext cx="6935470" cy="4573905"/>
            <a:chOff x="2554755" y="1414246"/>
            <a:chExt cx="6935470" cy="457390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8920" y="1414246"/>
              <a:ext cx="568325" cy="5653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128" y="4370832"/>
              <a:ext cx="1016355" cy="10194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21496" y="2185390"/>
              <a:ext cx="568325" cy="5653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4755" y="5578221"/>
              <a:ext cx="406376" cy="4095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1488" y="4995672"/>
              <a:ext cx="416051" cy="416051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71025" y="853389"/>
            <a:ext cx="2046604" cy="204660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768965" y="1601532"/>
            <a:ext cx="125222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Местное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664" y="313356"/>
            <a:ext cx="5454459" cy="81941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400" b="1" spc="-10" dirty="0">
                <a:solidFill>
                  <a:srgbClr val="002060"/>
                </a:solidFill>
                <a:cs typeface="Calibri Light"/>
              </a:rPr>
              <a:t>Лечение</a:t>
            </a:r>
            <a:r>
              <a:rPr lang="ru-RU" sz="4400" b="1" spc="15" dirty="0">
                <a:solidFill>
                  <a:srgbClr val="002060"/>
                </a:solidFill>
                <a:cs typeface="Calibri Light"/>
              </a:rPr>
              <a:t> </a:t>
            </a:r>
            <a:r>
              <a:rPr lang="ru-RU" sz="4400" b="1" spc="-10" dirty="0">
                <a:solidFill>
                  <a:srgbClr val="002060"/>
                </a:solidFill>
                <a:cs typeface="Calibri Light"/>
              </a:rPr>
              <a:t>ХРАС. Общее</a:t>
            </a:r>
            <a:endParaRPr lang="ru" sz="4000" b="1" dirty="0">
              <a:solidFill>
                <a:srgbClr val="002060"/>
              </a:solidFill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C9DA3DAC-735E-FBC3-D17B-45FB2FA96B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900" y="338328"/>
            <a:ext cx="3599693" cy="4398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9D3B0-F9E9-B07D-A5DB-92DAFE72CB6E}"/>
              </a:ext>
            </a:extLst>
          </p:cNvPr>
          <p:cNvSpPr txBox="1"/>
          <p:nvPr/>
        </p:nvSpPr>
        <p:spPr>
          <a:xfrm>
            <a:off x="1194816" y="1508761"/>
            <a:ext cx="5093208" cy="354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685" marR="5080" indent="-515620">
              <a:lnSpc>
                <a:spcPct val="90000"/>
              </a:lnSpc>
              <a:spcBef>
                <a:spcPts val="4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Консультация и лечение у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соответствующего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 Light"/>
              </a:rPr>
              <a:t>специалиста, </a:t>
            </a:r>
            <a:r>
              <a:rPr lang="ru-RU" sz="2400" spc="-62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выявление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 Light"/>
              </a:rPr>
              <a:t>и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 Light"/>
              </a:rPr>
              <a:t>ликвидация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 Light"/>
              </a:rPr>
              <a:t>скрытых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очагов хронической 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 Light"/>
              </a:rPr>
              <a:t>инфекции.</a:t>
            </a:r>
            <a:endParaRPr lang="ru-RU" sz="2400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527685" marR="1273175" indent="-515620">
              <a:lnSpc>
                <a:spcPts val="3030"/>
              </a:lnSpc>
              <a:spcBef>
                <a:spcPts val="10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ru-RU" sz="2400" spc="-10" dirty="0">
                <a:solidFill>
                  <a:srgbClr val="002060"/>
                </a:solidFill>
                <a:latin typeface="+mj-lt"/>
                <a:cs typeface="Calibri Light"/>
              </a:rPr>
              <a:t>Д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е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 Light"/>
              </a:rPr>
              <a:t>с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ен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 Light"/>
              </a:rPr>
              <a:t>с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и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 Light"/>
              </a:rPr>
              <a:t>б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илиз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 Light"/>
              </a:rPr>
              <a:t>и</a:t>
            </a:r>
            <a:r>
              <a:rPr lang="ru-RU" sz="2400" spc="5" dirty="0">
                <a:solidFill>
                  <a:srgbClr val="002060"/>
                </a:solidFill>
                <a:latin typeface="+mj-lt"/>
                <a:cs typeface="Calibri Light"/>
              </a:rPr>
              <a:t>ру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 Light"/>
              </a:rPr>
              <a:t>ю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 Light"/>
              </a:rPr>
              <a:t>щая  терапия.</a:t>
            </a:r>
            <a:endParaRPr lang="ru-RU" sz="2400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527685" indent="-515620">
              <a:lnSpc>
                <a:spcPts val="3195"/>
              </a:lnSpc>
              <a:spcBef>
                <a:spcPts val="6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Общеукрепляющая</a:t>
            </a:r>
            <a:r>
              <a:rPr lang="ru-RU" sz="2400" spc="-10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терапия</a:t>
            </a:r>
          </a:p>
          <a:p>
            <a:pPr marL="527685">
              <a:lnSpc>
                <a:spcPts val="3195"/>
              </a:lnSpc>
            </a:pP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(витамины,</a:t>
            </a:r>
            <a:r>
              <a:rPr lang="ru-RU" sz="2400" spc="-3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 Light"/>
              </a:rPr>
              <a:t>адаптогены,</a:t>
            </a:r>
            <a:r>
              <a:rPr lang="ru-RU" sz="2400" spc="-5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 Light"/>
              </a:rPr>
              <a:t>диета)</a:t>
            </a:r>
            <a:endParaRPr lang="ru-RU" sz="2400" dirty="0">
              <a:solidFill>
                <a:srgbClr val="002060"/>
              </a:solidFill>
              <a:latin typeface="+mj-lt"/>
              <a:cs typeface="Calibri Light"/>
            </a:endParaRP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D233AF22-B78B-DFF5-CA85-81DD34764AB4}"/>
              </a:ext>
            </a:extLst>
          </p:cNvPr>
          <p:cNvGrpSpPr/>
          <p:nvPr/>
        </p:nvGrpSpPr>
        <p:grpSpPr>
          <a:xfrm>
            <a:off x="3960876" y="5141795"/>
            <a:ext cx="3194305" cy="1575701"/>
            <a:chOff x="5163311" y="3496054"/>
            <a:chExt cx="6906895" cy="3362325"/>
          </a:xfrm>
        </p:grpSpPr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8D9682FB-5DC8-14BE-28AC-09554F61B5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5744" y="3508248"/>
              <a:ext cx="4974336" cy="3227832"/>
            </a:xfrm>
            <a:prstGeom prst="rect">
              <a:avLst/>
            </a:prstGeom>
          </p:spPr>
        </p:pic>
        <p:pic>
          <p:nvPicPr>
            <p:cNvPr id="7" name="object 8">
              <a:extLst>
                <a:ext uri="{FF2B5EF4-FFF2-40B4-BE49-F238E27FC236}">
                  <a16:creationId xmlns:a16="http://schemas.microsoft.com/office/drawing/2014/main" id="{136E019D-3A1F-CFBB-6B19-E0528676E05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3311" y="3496054"/>
              <a:ext cx="2023872" cy="3361943"/>
            </a:xfrm>
            <a:prstGeom prst="rect">
              <a:avLst/>
            </a:prstGeom>
          </p:spPr>
        </p:pic>
      </p:grpSp>
      <p:pic>
        <p:nvPicPr>
          <p:cNvPr id="8" name="object 4">
            <a:extLst>
              <a:ext uri="{FF2B5EF4-FFF2-40B4-BE49-F238E27FC236}">
                <a16:creationId xmlns:a16="http://schemas.microsoft.com/office/drawing/2014/main" id="{C01B7E9B-6DD0-0F18-2513-1D467435394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5049" y="4815544"/>
            <a:ext cx="2828544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9D6531C2-DCB1-E50A-BA1A-1BBB441C3A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308" y="155200"/>
            <a:ext cx="2375967" cy="11671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E82EF-8AE6-5803-E256-183BF120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25" y="429768"/>
            <a:ext cx="9372600" cy="892568"/>
          </a:xfrm>
        </p:spPr>
        <p:txBody>
          <a:bodyPr>
            <a:normAutofit/>
          </a:bodyPr>
          <a:lstStyle/>
          <a:p>
            <a:pPr algn="ctr"/>
            <a:r>
              <a:rPr lang="ru-RU" sz="4400" b="1" spc="-10" dirty="0">
                <a:solidFill>
                  <a:srgbClr val="002060"/>
                </a:solidFill>
                <a:cs typeface="Calibri Light"/>
              </a:rPr>
              <a:t>Лечение</a:t>
            </a:r>
            <a:r>
              <a:rPr lang="ru-RU" sz="4400" b="1" spc="10" dirty="0">
                <a:solidFill>
                  <a:srgbClr val="002060"/>
                </a:solidFill>
                <a:cs typeface="Calibri Light"/>
              </a:rPr>
              <a:t> </a:t>
            </a:r>
            <a:r>
              <a:rPr lang="ru-RU" sz="4400" b="1" spc="-10" dirty="0">
                <a:solidFill>
                  <a:srgbClr val="002060"/>
                </a:solidFill>
                <a:cs typeface="Calibri Light"/>
              </a:rPr>
              <a:t>ХРАС.</a:t>
            </a:r>
            <a:r>
              <a:rPr lang="ru-RU" sz="4400" b="1" spc="-15" dirty="0">
                <a:solidFill>
                  <a:srgbClr val="002060"/>
                </a:solidFill>
                <a:cs typeface="Calibri Light"/>
              </a:rPr>
              <a:t> </a:t>
            </a:r>
            <a:r>
              <a:rPr lang="ru-RU" sz="4400" b="1" spc="-5" dirty="0">
                <a:solidFill>
                  <a:srgbClr val="002060"/>
                </a:solidFill>
                <a:cs typeface="Calibri Light"/>
              </a:rPr>
              <a:t>Местное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735C7-1B12-C8AD-5DF0-FB401E23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08" y="1247127"/>
            <a:ext cx="7868476" cy="3566160"/>
          </a:xfrm>
        </p:spPr>
        <p:txBody>
          <a:bodyPr>
            <a:normAutofit fontScale="25000" lnSpcReduction="20000"/>
          </a:bodyPr>
          <a:lstStyle/>
          <a:p>
            <a:pPr marL="12700" indent="0">
              <a:lnSpc>
                <a:spcPts val="2650"/>
              </a:lnSpc>
              <a:spcBef>
                <a:spcPts val="90"/>
              </a:spcBef>
              <a:buNone/>
              <a:tabLst>
                <a:tab pos="241300" algn="l"/>
              </a:tabLst>
            </a:pP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Местная</a:t>
            </a:r>
            <a:r>
              <a:rPr lang="ru-RU" sz="7200" spc="3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обработка</a:t>
            </a:r>
            <a:r>
              <a:rPr lang="ru-RU" sz="7200" spc="2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СОПР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р-рами</a:t>
            </a:r>
            <a:r>
              <a:rPr lang="ru-RU" sz="72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антисептиков,</a:t>
            </a:r>
            <a:r>
              <a:rPr lang="ru-RU" sz="72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обезболивающих </a:t>
            </a:r>
            <a:r>
              <a:rPr lang="ru-RU" sz="7200" spc="-57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средств.</a:t>
            </a:r>
            <a:endParaRPr lang="ru-RU" sz="7200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12700" indent="0">
              <a:lnSpc>
                <a:spcPts val="2655"/>
              </a:lnSpc>
              <a:spcBef>
                <a:spcPts val="70"/>
              </a:spcBef>
              <a:buNone/>
              <a:tabLst>
                <a:tab pos="241300" algn="l"/>
              </a:tabLst>
            </a:pPr>
            <a:endParaRPr lang="ru-RU" sz="7200" spc="-5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12700" indent="0">
              <a:lnSpc>
                <a:spcPts val="2655"/>
              </a:lnSpc>
              <a:spcBef>
                <a:spcPts val="70"/>
              </a:spcBef>
              <a:buNone/>
              <a:tabLst>
                <a:tab pos="241300" algn="l"/>
              </a:tabLst>
            </a:pP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Для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5" dirty="0">
                <a:solidFill>
                  <a:srgbClr val="002060"/>
                </a:solidFill>
                <a:latin typeface="+mj-lt"/>
                <a:cs typeface="Calibri Light"/>
              </a:rPr>
              <a:t>очищения</a:t>
            </a:r>
            <a:r>
              <a:rPr lang="ru-RU" sz="7200" spc="6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поврежденных участков</a:t>
            </a:r>
            <a:r>
              <a:rPr lang="ru-RU" sz="7200" spc="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от</a:t>
            </a:r>
            <a:r>
              <a:rPr lang="ru-RU" sz="7200" spc="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5" dirty="0">
                <a:solidFill>
                  <a:srgbClr val="002060"/>
                </a:solidFill>
                <a:latin typeface="+mj-lt"/>
                <a:cs typeface="Calibri Light"/>
              </a:rPr>
              <a:t>некротических</a:t>
            </a:r>
            <a:r>
              <a:rPr lang="ru-RU" sz="7200" spc="9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налетов</a:t>
            </a:r>
            <a:r>
              <a:rPr lang="ru-RU" sz="72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применяются</a:t>
            </a:r>
            <a:r>
              <a:rPr lang="ru-RU" sz="7200" spc="6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ферментные</a:t>
            </a:r>
            <a:r>
              <a:rPr lang="ru-RU" sz="72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препараты</a:t>
            </a:r>
            <a:r>
              <a:rPr lang="ru-RU" sz="7200" spc="2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(трипсин,</a:t>
            </a:r>
            <a:r>
              <a:rPr lang="ru-RU" sz="7200" spc="3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химотрипсин, </a:t>
            </a:r>
            <a:r>
              <a:rPr lang="ru-RU" sz="7200" spc="-57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5" dirty="0" err="1">
                <a:solidFill>
                  <a:srgbClr val="002060"/>
                </a:solidFill>
                <a:latin typeface="+mj-lt"/>
                <a:cs typeface="Calibri Light"/>
              </a:rPr>
              <a:t>химопсин</a:t>
            </a:r>
            <a:r>
              <a:rPr lang="ru-RU" sz="7200" spc="7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и</a:t>
            </a:r>
            <a:r>
              <a:rPr lang="ru-RU" sz="72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пр.).</a:t>
            </a:r>
            <a:endParaRPr lang="ru-RU" sz="7200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12700" indent="0">
              <a:lnSpc>
                <a:spcPts val="2655"/>
              </a:lnSpc>
              <a:spcBef>
                <a:spcPts val="75"/>
              </a:spcBef>
              <a:buNone/>
              <a:tabLst>
                <a:tab pos="241300" algn="l"/>
              </a:tabLst>
            </a:pPr>
            <a:endParaRPr lang="ru-RU" sz="7200" spc="-5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12700" indent="0">
              <a:lnSpc>
                <a:spcPts val="2655"/>
              </a:lnSpc>
              <a:spcBef>
                <a:spcPts val="75"/>
              </a:spcBef>
              <a:buNone/>
              <a:tabLst>
                <a:tab pos="241300" algn="l"/>
              </a:tabLst>
            </a:pP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Для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заживления</a:t>
            </a:r>
            <a:r>
              <a:rPr lang="ru-RU" sz="7200" spc="4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афты</a:t>
            </a:r>
            <a:r>
              <a:rPr lang="ru-RU" sz="7200" spc="-3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–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способствующие</a:t>
            </a:r>
            <a:r>
              <a:rPr lang="ru-RU" sz="7200" spc="3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эпителизации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(масло</a:t>
            </a:r>
            <a:r>
              <a:rPr lang="ru-RU" sz="7200" spc="-2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5" dirty="0">
                <a:solidFill>
                  <a:srgbClr val="002060"/>
                </a:solidFill>
                <a:latin typeface="+mj-lt"/>
                <a:cs typeface="Calibri Light"/>
              </a:rPr>
              <a:t>облепихи,</a:t>
            </a:r>
            <a:r>
              <a:rPr lang="ru-RU" sz="7200" spc="8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шиповника,</a:t>
            </a:r>
            <a:r>
              <a:rPr lang="ru-RU" sz="7200" spc="9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 err="1">
                <a:solidFill>
                  <a:srgbClr val="002060"/>
                </a:solidFill>
                <a:latin typeface="+mj-lt"/>
                <a:cs typeface="Calibri Light"/>
              </a:rPr>
              <a:t>масл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.</a:t>
            </a:r>
            <a:r>
              <a:rPr lang="ru-RU" sz="720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растворы</a:t>
            </a:r>
            <a:r>
              <a:rPr lang="ru-RU" sz="7200" spc="-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вит.</a:t>
            </a:r>
            <a:r>
              <a:rPr lang="ru-RU" sz="7200" spc="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А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и</a:t>
            </a:r>
            <a:r>
              <a:rPr lang="ru-RU" sz="7200" spc="-2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Е,</a:t>
            </a:r>
            <a:r>
              <a:rPr lang="ru-RU" sz="7200" spc="2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желе</a:t>
            </a:r>
            <a:r>
              <a:rPr lang="ru-RU" sz="7200" spc="-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5" dirty="0">
                <a:solidFill>
                  <a:srgbClr val="002060"/>
                </a:solidFill>
                <a:latin typeface="+mj-lt"/>
                <a:cs typeface="Calibri Light"/>
              </a:rPr>
              <a:t>и</a:t>
            </a:r>
            <a:r>
              <a:rPr lang="ru-RU" sz="7200" spc="1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мазь </a:t>
            </a:r>
            <a:r>
              <a:rPr lang="ru-RU" sz="7200" spc="-570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5" dirty="0" err="1">
                <a:solidFill>
                  <a:srgbClr val="002060"/>
                </a:solidFill>
                <a:latin typeface="+mj-lt"/>
                <a:cs typeface="Calibri Light"/>
              </a:rPr>
              <a:t>солкосерила</a:t>
            </a:r>
            <a:r>
              <a:rPr lang="ru-RU" sz="7200" spc="-15" dirty="0">
                <a:solidFill>
                  <a:srgbClr val="002060"/>
                </a:solidFill>
                <a:latin typeface="+mj-lt"/>
                <a:cs typeface="Calibri Light"/>
              </a:rPr>
              <a:t>,</a:t>
            </a:r>
            <a:r>
              <a:rPr lang="ru-RU" sz="7200" spc="75" dirty="0">
                <a:solidFill>
                  <a:srgbClr val="002060"/>
                </a:solidFill>
                <a:latin typeface="+mj-lt"/>
                <a:cs typeface="Calibri Light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Calibri Light"/>
              </a:rPr>
              <a:t>актовегина).</a:t>
            </a:r>
            <a:endParaRPr lang="ru-RU" sz="7200" dirty="0">
              <a:solidFill>
                <a:srgbClr val="002060"/>
              </a:solidFill>
              <a:latin typeface="+mj-lt"/>
              <a:cs typeface="Calibri Light"/>
            </a:endParaRPr>
          </a:p>
          <a:p>
            <a:pPr marL="5558155" lvl="1" indent="-287655">
              <a:lnSpc>
                <a:spcPct val="100000"/>
              </a:lnSpc>
              <a:spcBef>
                <a:spcPts val="1070"/>
              </a:spcBef>
              <a:buFont typeface="Wingdings"/>
              <a:buChar char=""/>
              <a:tabLst>
                <a:tab pos="5558790" algn="l"/>
              </a:tabLst>
            </a:pPr>
            <a:r>
              <a:rPr lang="ru-RU" sz="7200" spc="5" dirty="0">
                <a:solidFill>
                  <a:srgbClr val="002060"/>
                </a:solidFill>
                <a:latin typeface="+mj-lt"/>
                <a:cs typeface="Microsoft Sans Serif"/>
              </a:rPr>
              <a:t>топик–анестетики</a:t>
            </a:r>
            <a:endParaRPr lang="ru-RU" sz="7200" dirty="0">
              <a:solidFill>
                <a:srgbClr val="002060"/>
              </a:solidFill>
              <a:latin typeface="+mj-lt"/>
              <a:cs typeface="Microsoft Sans Serif"/>
            </a:endParaRPr>
          </a:p>
          <a:p>
            <a:pPr marL="5558155" marR="5080" lvl="1" indent="-287020">
              <a:lnSpc>
                <a:spcPts val="2110"/>
              </a:lnSpc>
              <a:spcBef>
                <a:spcPts val="114"/>
              </a:spcBef>
              <a:buFont typeface="Wingdings"/>
              <a:buChar char=""/>
              <a:tabLst>
                <a:tab pos="5558790" algn="l"/>
              </a:tabLst>
            </a:pPr>
            <a:r>
              <a:rPr lang="ru-RU" sz="7200" dirty="0">
                <a:solidFill>
                  <a:srgbClr val="002060"/>
                </a:solidFill>
                <a:latin typeface="+mj-lt"/>
                <a:cs typeface="Microsoft Sans Serif"/>
              </a:rPr>
              <a:t>5%</a:t>
            </a:r>
            <a:r>
              <a:rPr lang="ru-RU" sz="7200" spc="-80" dirty="0">
                <a:solidFill>
                  <a:srgbClr val="002060"/>
                </a:solidFill>
                <a:latin typeface="+mj-lt"/>
                <a:cs typeface="Microsoft Sans Serif"/>
              </a:rPr>
              <a:t> </a:t>
            </a:r>
            <a:r>
              <a:rPr lang="ru-RU" sz="7200" spc="-15" dirty="0" err="1">
                <a:solidFill>
                  <a:srgbClr val="002060"/>
                </a:solidFill>
                <a:latin typeface="+mj-lt"/>
                <a:cs typeface="Microsoft Sans Serif"/>
              </a:rPr>
              <a:t>анестезиновая</a:t>
            </a:r>
            <a:r>
              <a:rPr lang="ru-RU" sz="7200" spc="-15" dirty="0">
                <a:solidFill>
                  <a:srgbClr val="002060"/>
                </a:solidFill>
                <a:latin typeface="+mj-lt"/>
                <a:cs typeface="Microsoft Sans Serif"/>
              </a:rPr>
              <a:t> </a:t>
            </a:r>
            <a:r>
              <a:rPr lang="ru-RU" sz="7200" spc="-465" dirty="0">
                <a:solidFill>
                  <a:srgbClr val="002060"/>
                </a:solidFill>
                <a:latin typeface="+mj-lt"/>
                <a:cs typeface="Microsoft Sans Serif"/>
              </a:rPr>
              <a:t> </a:t>
            </a:r>
            <a:r>
              <a:rPr lang="ru-RU" sz="7200" spc="-10" dirty="0">
                <a:solidFill>
                  <a:srgbClr val="002060"/>
                </a:solidFill>
                <a:latin typeface="+mj-lt"/>
                <a:cs typeface="Microsoft Sans Serif"/>
              </a:rPr>
              <a:t>эмульсия</a:t>
            </a:r>
            <a:endParaRPr lang="ru-RU" sz="7200" dirty="0">
              <a:solidFill>
                <a:srgbClr val="002060"/>
              </a:solidFill>
              <a:latin typeface="+mj-lt"/>
              <a:cs typeface="Microsoft Sans Serif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84D77FC6-BFFE-8750-A933-13B1DB1443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275" y="4359135"/>
            <a:ext cx="2542034" cy="219760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260DA9F7-3EA2-4638-5D3E-DF2591ACF1F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963" y="4813287"/>
            <a:ext cx="2193101" cy="1743456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1CA20A1F-7BB7-6240-A4EF-6849B8928B1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2865" y="5027923"/>
            <a:ext cx="2354645" cy="1645921"/>
          </a:xfrm>
          <a:prstGeom prst="rect">
            <a:avLst/>
          </a:prstGeom>
        </p:spPr>
      </p:pic>
      <p:grpSp>
        <p:nvGrpSpPr>
          <p:cNvPr id="8" name="object 4">
            <a:extLst>
              <a:ext uri="{FF2B5EF4-FFF2-40B4-BE49-F238E27FC236}">
                <a16:creationId xmlns:a16="http://schemas.microsoft.com/office/drawing/2014/main" id="{331D6CE1-CF82-E54C-027F-F809596703C9}"/>
              </a:ext>
            </a:extLst>
          </p:cNvPr>
          <p:cNvGrpSpPr/>
          <p:nvPr/>
        </p:nvGrpSpPr>
        <p:grpSpPr>
          <a:xfrm>
            <a:off x="8240709" y="1481315"/>
            <a:ext cx="3468625" cy="4172712"/>
            <a:chOff x="6623304" y="433097"/>
            <a:chExt cx="4977765" cy="6289040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EE697C44-18DC-E2CB-F733-C7BFB702304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0701" y="433097"/>
              <a:ext cx="4852622" cy="212112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68DCB5EC-BA00-35B4-672A-C2AD563B496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3304" y="4480591"/>
              <a:ext cx="4053840" cy="2240968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0B8654AA-EE43-729B-8DD6-BE5FD9C95EE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39072" y="2279904"/>
              <a:ext cx="2261616" cy="2410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82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525" y="713232"/>
            <a:ext cx="9372600" cy="75540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dirty="0">
                <a:solidFill>
                  <a:srgbClr val="002060"/>
                </a:solidFill>
              </a:rPr>
              <a:t>Актуальность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525" y="2029968"/>
            <a:ext cx="9372600" cy="3255264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Рецидивирующие афты полости рта достаточно часто встречаются у детей младшего и подросткового возраста, и связано оно с различными факторами.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 На сегодняшний день множество заболеваний СОПР протекают не в классической форме, и знание и умение дифференцировать симптоматику этого заболевания поможет докторам в более раннем периоде распознать его и начать соответствующее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0A51-7B42-677C-A2C7-DDF040E7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245" y="338328"/>
            <a:ext cx="9372600" cy="673112"/>
          </a:xfrm>
        </p:spPr>
        <p:txBody>
          <a:bodyPr>
            <a:normAutofit/>
          </a:bodyPr>
          <a:lstStyle/>
          <a:p>
            <a:pPr algn="ctr"/>
            <a:r>
              <a:rPr lang="ru-RU" sz="4000" b="1" spc="-5" dirty="0">
                <a:solidFill>
                  <a:srgbClr val="002060"/>
                </a:solidFill>
              </a:rPr>
              <a:t>З</a:t>
            </a:r>
            <a:r>
              <a:rPr lang="ru-RU" sz="4000" b="1" spc="5" dirty="0">
                <a:solidFill>
                  <a:srgbClr val="002060"/>
                </a:solidFill>
              </a:rPr>
              <a:t>а</a:t>
            </a:r>
            <a:r>
              <a:rPr lang="ru-RU" sz="4000" b="1" spc="-5" dirty="0">
                <a:solidFill>
                  <a:srgbClr val="002060"/>
                </a:solidFill>
              </a:rPr>
              <a:t>ключение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81525-080D-A9B4-4A4D-CC79E569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245" y="1901952"/>
            <a:ext cx="9372600" cy="40142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Основываясь</a:t>
            </a:r>
            <a:r>
              <a:rPr lang="ru-RU" sz="2800" spc="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на</a:t>
            </a:r>
            <a:r>
              <a:rPr lang="ru-RU" sz="28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полученных</a:t>
            </a:r>
            <a:r>
              <a:rPr lang="ru-RU" sz="2800" spc="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latin typeface="+mj-lt"/>
                <a:cs typeface="Calibri"/>
              </a:rPr>
              <a:t>данных</a:t>
            </a:r>
            <a:r>
              <a:rPr lang="ru-RU" sz="2800" spc="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о</a:t>
            </a:r>
            <a:r>
              <a:rPr lang="ru-RU" sz="28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latin typeface="+mj-lt"/>
                <a:cs typeface="Calibri"/>
              </a:rPr>
              <a:t>стадийности</a:t>
            </a:r>
            <a:r>
              <a:rPr lang="ru-RU" sz="2800" spc="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28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клиническом</a:t>
            </a:r>
            <a:r>
              <a:rPr lang="ru-RU" sz="2800" spc="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latin typeface="+mj-lt"/>
                <a:cs typeface="Calibri"/>
              </a:rPr>
              <a:t>течении</a:t>
            </a:r>
            <a:r>
              <a:rPr lang="ru-RU" sz="28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65" dirty="0">
                <a:solidFill>
                  <a:srgbClr val="002060"/>
                </a:solidFill>
                <a:latin typeface="+mj-lt"/>
                <a:cs typeface="Calibri"/>
              </a:rPr>
              <a:t>ХРАС, </a:t>
            </a:r>
            <a:r>
              <a:rPr lang="ru-RU" sz="2800" spc="-7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можно</a:t>
            </a:r>
            <a:r>
              <a:rPr lang="ru-RU" sz="2800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20" dirty="0">
                <a:solidFill>
                  <a:srgbClr val="002060"/>
                </a:solidFill>
                <a:latin typeface="+mj-lt"/>
                <a:cs typeface="Calibri"/>
              </a:rPr>
              <a:t>сделать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25" dirty="0">
                <a:solidFill>
                  <a:srgbClr val="002060"/>
                </a:solidFill>
                <a:latin typeface="+mj-lt"/>
                <a:cs typeface="Calibri"/>
              </a:rPr>
              <a:t>вывод</a:t>
            </a:r>
            <a:r>
              <a:rPr lang="ru-RU" sz="2800" spc="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о 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наибольшей</a:t>
            </a:r>
            <a:r>
              <a:rPr lang="ru-RU" sz="2800" dirty="0">
                <a:solidFill>
                  <a:srgbClr val="002060"/>
                </a:solidFill>
                <a:latin typeface="+mj-lt"/>
                <a:cs typeface="Calibri"/>
              </a:rPr>
              <a:t> э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ффективности</a:t>
            </a:r>
            <a:r>
              <a:rPr lang="ru-RU" sz="2800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комплексной</a:t>
            </a:r>
            <a:r>
              <a:rPr lang="ru-RU" sz="28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5" dirty="0" err="1">
                <a:solidFill>
                  <a:srgbClr val="002060"/>
                </a:solidFill>
                <a:latin typeface="+mj-lt"/>
                <a:cs typeface="Calibri"/>
              </a:rPr>
              <a:t>этиопатогенетической</a:t>
            </a:r>
            <a:r>
              <a:rPr lang="ru-RU" sz="28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терапии</a:t>
            </a:r>
            <a:r>
              <a:rPr lang="ru-RU" sz="2800" spc="-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20" dirty="0">
                <a:solidFill>
                  <a:srgbClr val="002060"/>
                </a:solidFill>
                <a:latin typeface="+mj-lt"/>
                <a:cs typeface="Calibri"/>
              </a:rPr>
              <a:t>хронического </a:t>
            </a:r>
            <a:r>
              <a:rPr lang="ru-RU" sz="2800" spc="-7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рецидивирующего</a:t>
            </a:r>
            <a:r>
              <a:rPr lang="ru-RU" sz="2800" spc="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25" dirty="0">
                <a:solidFill>
                  <a:srgbClr val="002060"/>
                </a:solidFill>
                <a:latin typeface="+mj-lt"/>
                <a:cs typeface="Calibri"/>
              </a:rPr>
              <a:t>афтозного</a:t>
            </a:r>
            <a:r>
              <a:rPr lang="ru-RU" sz="2800" spc="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latin typeface="+mj-lt"/>
                <a:cs typeface="Calibri"/>
              </a:rPr>
              <a:t>стоматита</a:t>
            </a:r>
            <a:r>
              <a:rPr lang="ru-RU" sz="28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с </a:t>
            </a:r>
            <a:r>
              <a:rPr lang="ru-RU" sz="28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latin typeface="+mj-lt"/>
                <a:cs typeface="Calibri"/>
              </a:rPr>
              <a:t>включением</a:t>
            </a:r>
            <a:r>
              <a:rPr lang="ru-RU" sz="28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25" dirty="0">
                <a:solidFill>
                  <a:srgbClr val="002060"/>
                </a:solidFill>
                <a:latin typeface="+mj-lt"/>
                <a:cs typeface="Calibri"/>
              </a:rPr>
              <a:t>схему</a:t>
            </a:r>
            <a:r>
              <a:rPr lang="ru-RU" sz="2800" spc="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latin typeface="+mj-lt"/>
                <a:cs typeface="Calibri"/>
              </a:rPr>
              <a:t>препаратов</a:t>
            </a:r>
            <a:r>
              <a:rPr lang="ru-RU" sz="28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20" dirty="0">
                <a:solidFill>
                  <a:srgbClr val="002060"/>
                </a:solidFill>
                <a:latin typeface="+mj-lt"/>
                <a:cs typeface="Calibri"/>
              </a:rPr>
              <a:t>как</a:t>
            </a:r>
            <a:r>
              <a:rPr lang="ru-RU" sz="2800" spc="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20" dirty="0">
                <a:solidFill>
                  <a:srgbClr val="002060"/>
                </a:solidFill>
                <a:latin typeface="+mj-lt"/>
                <a:cs typeface="Calibri"/>
              </a:rPr>
              <a:t>общего, </a:t>
            </a:r>
            <a:r>
              <a:rPr lang="ru-RU" sz="2800" spc="-70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5" dirty="0">
                <a:solidFill>
                  <a:srgbClr val="002060"/>
                </a:solidFill>
                <a:latin typeface="+mj-lt"/>
                <a:cs typeface="Calibri"/>
              </a:rPr>
              <a:t>так	и </a:t>
            </a:r>
            <a:r>
              <a:rPr lang="ru-RU" sz="2800" spc="-15" dirty="0">
                <a:solidFill>
                  <a:srgbClr val="002060"/>
                </a:solidFill>
                <a:latin typeface="+mj-lt"/>
                <a:cs typeface="Calibri"/>
              </a:rPr>
              <a:t>местного</a:t>
            </a:r>
            <a:r>
              <a:rPr lang="ru-RU" sz="2800" spc="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latin typeface="+mj-lt"/>
                <a:cs typeface="Calibri"/>
              </a:rPr>
              <a:t>лечения</a:t>
            </a:r>
            <a:endParaRPr lang="ru-RU" sz="2800" dirty="0">
              <a:solidFill>
                <a:srgbClr val="002060"/>
              </a:solidFill>
              <a:latin typeface="+mj-lt"/>
              <a:cs typeface="Calibri"/>
            </a:endParaRPr>
          </a:p>
          <a:p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02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E2F93A-CD7E-08F9-3F0F-242BFCE3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09" y="1088136"/>
            <a:ext cx="10867581" cy="4882896"/>
          </a:xfrm>
        </p:spPr>
        <p:txBody>
          <a:bodyPr>
            <a:normAutofit fontScale="70000" lnSpcReduction="20000"/>
          </a:bodyPr>
          <a:lstStyle/>
          <a:p>
            <a:pPr marL="469900" marR="12700" indent="-457200">
              <a:lnSpc>
                <a:spcPct val="80000"/>
              </a:lnSpc>
              <a:spcBef>
                <a:spcPts val="470"/>
              </a:spcBef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Леонтьев,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В.К.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Детская</a:t>
            </a:r>
            <a:r>
              <a:rPr lang="ru-RU" sz="1900" spc="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терапевтическая</a:t>
            </a:r>
            <a:r>
              <a:rPr lang="ru-RU" sz="1900" spc="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стоматология.</a:t>
            </a:r>
            <a:r>
              <a:rPr lang="ru-RU" sz="1900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Национальное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руководство.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2-е</a:t>
            </a:r>
            <a:r>
              <a:rPr lang="ru-RU" sz="1900" spc="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издание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/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В.К.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 err="1">
                <a:solidFill>
                  <a:srgbClr val="002060"/>
                </a:solidFill>
                <a:latin typeface="+mj-lt"/>
                <a:cs typeface="Calibri"/>
              </a:rPr>
              <a:t>Ленонтьев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,</a:t>
            </a:r>
            <a:r>
              <a:rPr lang="ru-RU" sz="1900" spc="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Л.П. </a:t>
            </a:r>
            <a:r>
              <a:rPr lang="ru-RU" sz="1900" spc="-3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Кисельникова/</a:t>
            </a:r>
            <a:r>
              <a:rPr lang="ru-RU" sz="1900" spc="-1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национальное</a:t>
            </a:r>
            <a:r>
              <a:rPr lang="ru-RU" sz="1900" spc="-1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руководство</a:t>
            </a:r>
            <a:r>
              <a:rPr lang="ru-RU" sz="1900" spc="-1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1900" spc="3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Москва,</a:t>
            </a:r>
            <a:r>
              <a:rPr lang="ru-RU" sz="1900" spc="-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2017г.</a:t>
            </a:r>
            <a:r>
              <a:rPr lang="ru-RU" sz="1900" spc="-1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–952с.</a:t>
            </a:r>
          </a:p>
          <a:p>
            <a:pPr marL="469900" indent="-457200">
              <a:lnSpc>
                <a:spcPts val="1620"/>
              </a:lnSpc>
              <a:spcBef>
                <a:spcPts val="50"/>
              </a:spcBef>
              <a:buFont typeface="+mj-lt"/>
              <a:buAutoNum type="arabicPeriod"/>
              <a:tabLst>
                <a:tab pos="469265" algn="l"/>
                <a:tab pos="469900" algn="l"/>
              </a:tabLst>
            </a:pPr>
            <a:endParaRPr lang="ru-RU" sz="1900" spc="-1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>
              <a:lnSpc>
                <a:spcPts val="1620"/>
              </a:lnSpc>
              <a:spcBef>
                <a:spcPts val="50"/>
              </a:spcBef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ru-RU" sz="1900" spc="-10" dirty="0" err="1">
                <a:solidFill>
                  <a:srgbClr val="002060"/>
                </a:solidFill>
                <a:latin typeface="+mj-lt"/>
                <a:cs typeface="Calibri"/>
              </a:rPr>
              <a:t>Велбери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,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40" dirty="0">
                <a:solidFill>
                  <a:srgbClr val="002060"/>
                </a:solidFill>
                <a:latin typeface="+mj-lt"/>
                <a:cs typeface="Calibri"/>
              </a:rPr>
              <a:t>Р.Л.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Детская</a:t>
            </a:r>
            <a:r>
              <a:rPr lang="ru-RU" sz="1900" spc="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стоматология</a:t>
            </a:r>
            <a:r>
              <a:rPr lang="ru-RU" sz="19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/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Ричард</a:t>
            </a:r>
            <a:r>
              <a:rPr lang="ru-RU" sz="1900" spc="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Л.</a:t>
            </a:r>
            <a:r>
              <a:rPr lang="ru-RU" sz="19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 err="1">
                <a:solidFill>
                  <a:srgbClr val="002060"/>
                </a:solidFill>
                <a:latin typeface="+mj-lt"/>
                <a:cs typeface="Calibri"/>
              </a:rPr>
              <a:t>Велбери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перевод</a:t>
            </a:r>
            <a:r>
              <a:rPr lang="ru-RU" sz="19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с</a:t>
            </a:r>
            <a:r>
              <a:rPr lang="ru-RU" sz="1900" spc="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английского</a:t>
            </a:r>
            <a:r>
              <a:rPr lang="ru-RU" sz="1900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Л.П.</a:t>
            </a:r>
            <a:r>
              <a:rPr lang="ru-RU" sz="19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Кисельникова</a:t>
            </a:r>
            <a:r>
              <a:rPr lang="ru-RU" sz="1900" spc="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1900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Москва,</a:t>
            </a:r>
            <a:r>
              <a:rPr lang="ru-RU" sz="1900" spc="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2016г.</a:t>
            </a:r>
            <a:r>
              <a:rPr lang="ru-RU" sz="19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–456с.</a:t>
            </a:r>
          </a:p>
          <a:p>
            <a:pPr marL="469900" indent="-457200">
              <a:lnSpc>
                <a:spcPts val="1620"/>
              </a:lnSpc>
              <a:spcBef>
                <a:spcPts val="50"/>
              </a:spcBef>
              <a:buAutoNum type="arabicPeriod"/>
              <a:tabLst>
                <a:tab pos="469265" algn="l"/>
                <a:tab pos="469900" algn="l"/>
              </a:tabLst>
            </a:pPr>
            <a:endParaRPr lang="ru-RU" sz="19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  <a:tabLst>
                <a:tab pos="469265" algn="l"/>
                <a:tab pos="469900" algn="l"/>
              </a:tabLst>
            </a:pPr>
            <a:endParaRPr lang="ru-RU" sz="1900" spc="-15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>
              <a:lnSpc>
                <a:spcPts val="1620"/>
              </a:lnSpc>
              <a:spcBef>
                <a:spcPts val="50"/>
              </a:spcBef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Елизарова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В.М.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Стоматология 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детского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возраста: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учебник: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3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ч.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Ч.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1.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Терапия</a:t>
            </a:r>
            <a:r>
              <a:rPr lang="ru-RU" sz="1900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/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В.М.</a:t>
            </a:r>
            <a:r>
              <a:rPr lang="ru-RU" sz="1900" spc="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Елизарова.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 –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М.: </a:t>
            </a:r>
            <a:r>
              <a:rPr lang="ru-RU" sz="1900" spc="-30" dirty="0">
                <a:solidFill>
                  <a:srgbClr val="002060"/>
                </a:solidFill>
                <a:latin typeface="+mj-lt"/>
                <a:cs typeface="Calibri"/>
              </a:rPr>
              <a:t>ГЭОТАР- </a:t>
            </a:r>
            <a:r>
              <a:rPr lang="ru-RU" sz="1900" spc="10" dirty="0">
                <a:solidFill>
                  <a:srgbClr val="002060"/>
                </a:solidFill>
                <a:latin typeface="+mj-lt"/>
                <a:cs typeface="Calibri"/>
              </a:rPr>
              <a:t>М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е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диа,</a:t>
            </a:r>
            <a:r>
              <a:rPr lang="ru-RU" sz="1900" spc="-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2016.</a:t>
            </a:r>
            <a:r>
              <a:rPr lang="ru-RU" sz="1900" spc="-1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1900" spc="-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48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0</a:t>
            </a:r>
            <a:r>
              <a:rPr lang="ru-RU" sz="1900" spc="10" dirty="0">
                <a:solidFill>
                  <a:srgbClr val="002060"/>
                </a:solidFill>
                <a:latin typeface="+mj-lt"/>
                <a:cs typeface="Calibri"/>
              </a:rPr>
              <a:t>с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</a:p>
          <a:p>
            <a:pPr marL="469900" indent="-457200">
              <a:lnSpc>
                <a:spcPts val="1620"/>
              </a:lnSpc>
              <a:spcBef>
                <a:spcPts val="50"/>
              </a:spcBef>
              <a:buFont typeface="+mj-lt"/>
              <a:buAutoNum type="arabicPeriod"/>
              <a:tabLst>
                <a:tab pos="469265" algn="l"/>
                <a:tab pos="469900" algn="l"/>
              </a:tabLst>
            </a:pPr>
            <a:endParaRPr lang="ru-RU" sz="19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>
              <a:lnSpc>
                <a:spcPts val="1620"/>
              </a:lnSpc>
              <a:spcBef>
                <a:spcPts val="50"/>
              </a:spcBef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ru-RU" sz="1900" dirty="0" err="1">
                <a:solidFill>
                  <a:srgbClr val="002060"/>
                </a:solidFill>
                <a:latin typeface="+mj-lt"/>
                <a:cs typeface="Calibri"/>
              </a:rPr>
              <a:t>Смердина</a:t>
            </a:r>
            <a:r>
              <a:rPr lang="ru-RU" sz="19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35" dirty="0">
                <a:solidFill>
                  <a:srgbClr val="002060"/>
                </a:solidFill>
                <a:latin typeface="+mj-lt"/>
                <a:cs typeface="Calibri"/>
              </a:rPr>
              <a:t>Ю.Г.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65" dirty="0" err="1">
                <a:solidFill>
                  <a:srgbClr val="002060"/>
                </a:solidFill>
                <a:latin typeface="+mj-lt"/>
                <a:cs typeface="Calibri"/>
              </a:rPr>
              <a:t>Тё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Е.А.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 err="1">
                <a:solidFill>
                  <a:srgbClr val="002060"/>
                </a:solidFill>
                <a:latin typeface="+mj-lt"/>
                <a:cs typeface="Calibri"/>
              </a:rPr>
              <a:t>Смердина</a:t>
            </a:r>
            <a:r>
              <a:rPr lang="ru-RU" sz="1900" spc="-5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+mj-lt"/>
                <a:cs typeface="Calibri"/>
              </a:rPr>
              <a:t>Л.Н.Современные</a:t>
            </a:r>
            <a:r>
              <a:rPr lang="ru-RU" sz="1900" spc="-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проблемы</a:t>
            </a:r>
            <a:r>
              <a:rPr lang="ru-RU" sz="19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науки</a:t>
            </a:r>
            <a:r>
              <a:rPr lang="ru-RU" sz="1900" spc="-5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образования.</a:t>
            </a:r>
            <a:r>
              <a:rPr lang="ru-RU" sz="1900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2016.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10" dirty="0">
                <a:solidFill>
                  <a:srgbClr val="002060"/>
                </a:solidFill>
                <a:latin typeface="+mj-lt"/>
                <a:cs typeface="Calibri"/>
              </a:rPr>
              <a:t>№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2</a:t>
            </a:r>
            <a:endParaRPr lang="ru-RU" sz="19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marR="682625" indent="-457200" algn="just">
              <a:lnSpc>
                <a:spcPts val="1440"/>
              </a:lnSpc>
              <a:spcBef>
                <a:spcPts val="370"/>
              </a:spcBef>
              <a:buFont typeface="+mj-lt"/>
              <a:buAutoNum type="arabicPeriod"/>
              <a:tabLst>
                <a:tab pos="469900" algn="l"/>
              </a:tabLst>
            </a:pPr>
            <a:endParaRPr lang="ru-RU" sz="1900" spc="-1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marR="682625" indent="-457200" algn="just">
              <a:lnSpc>
                <a:spcPts val="1440"/>
              </a:lnSpc>
              <a:spcBef>
                <a:spcPts val="37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Козловская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Л.В., Белик Л.П., </a:t>
            </a:r>
            <a:r>
              <a:rPr lang="ru-RU" sz="1900" dirty="0" err="1">
                <a:solidFill>
                  <a:srgbClr val="002060"/>
                </a:solidFill>
                <a:latin typeface="+mj-lt"/>
                <a:cs typeface="Calibri"/>
              </a:rPr>
              <a:t>Шнип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Е.В., </a:t>
            </a:r>
            <a:r>
              <a:rPr lang="ru-RU" sz="1900" spc="-5" dirty="0" err="1">
                <a:solidFill>
                  <a:srgbClr val="002060"/>
                </a:solidFill>
                <a:latin typeface="+mj-lt"/>
                <a:cs typeface="Calibri"/>
              </a:rPr>
              <a:t>Чичко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 М.В. Хронический рецидивирующий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афтозный стоматит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у </a:t>
            </a:r>
            <a:r>
              <a:rPr lang="ru-RU" sz="1900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детей: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многофакторность </a:t>
            </a:r>
            <a:r>
              <a:rPr lang="ru-RU" sz="1900" spc="-10" dirty="0" err="1">
                <a:solidFill>
                  <a:srgbClr val="002060"/>
                </a:solidFill>
                <a:latin typeface="+mj-lt"/>
                <a:cs typeface="Calibri"/>
              </a:rPr>
              <a:t>этиопатогенеза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,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особенности клинических проявлений,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комплексная терапия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//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Экологическая</a:t>
            </a:r>
            <a:r>
              <a:rPr lang="ru-RU" sz="1900" spc="-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антропология: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Ежегодник</a:t>
            </a:r>
            <a:r>
              <a:rPr lang="ru-RU" sz="19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Белорусского</a:t>
            </a:r>
            <a:r>
              <a:rPr lang="ru-RU" sz="19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комитета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«Дети</a:t>
            </a:r>
            <a:r>
              <a:rPr lang="ru-RU" sz="1900" spc="-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Чернобыля».</a:t>
            </a:r>
            <a:r>
              <a:rPr lang="ru-RU" sz="19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Мн.,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2011.-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С.266-269</a:t>
            </a:r>
            <a:endParaRPr lang="ru-RU" sz="19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 algn="just">
              <a:lnSpc>
                <a:spcPts val="1620"/>
              </a:lnSpc>
              <a:spcBef>
                <a:spcPts val="60"/>
              </a:spcBef>
              <a:buFont typeface="+mj-lt"/>
              <a:buAutoNum type="arabicPeriod"/>
              <a:tabLst>
                <a:tab pos="469900" algn="l"/>
              </a:tabLst>
            </a:pPr>
            <a:endParaRPr lang="ru-RU" sz="19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 algn="just">
              <a:lnSpc>
                <a:spcPts val="1620"/>
              </a:lnSpc>
              <a:spcBef>
                <a:spcPts val="55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ru-RU" sz="1900" spc="-5" dirty="0" err="1">
                <a:solidFill>
                  <a:srgbClr val="002060"/>
                </a:solidFill>
                <a:latin typeface="+mj-lt"/>
                <a:cs typeface="Calibri"/>
              </a:rPr>
              <a:t>Караков</a:t>
            </a:r>
            <a:r>
              <a:rPr lang="ru-RU" sz="1900" spc="15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30" dirty="0">
                <a:solidFill>
                  <a:srgbClr val="002060"/>
                </a:solidFill>
                <a:latin typeface="+mj-lt"/>
                <a:cs typeface="Calibri"/>
              </a:rPr>
              <a:t>К.Г.</a:t>
            </a:r>
            <a:r>
              <a:rPr lang="ru-RU" sz="1900" spc="2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+mj-lt"/>
                <a:cs typeface="Calibri"/>
              </a:rPr>
              <a:t>Грибковые,</a:t>
            </a:r>
            <a:r>
              <a:rPr lang="ru-RU" sz="1900" spc="2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вирусные</a:t>
            </a:r>
            <a:r>
              <a:rPr lang="ru-RU" sz="1900" spc="1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1900" spc="1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травматические</a:t>
            </a:r>
            <a:r>
              <a:rPr lang="ru-RU" sz="1900" spc="1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стоматиты</a:t>
            </a:r>
            <a:r>
              <a:rPr lang="ru-RU" sz="1900" spc="17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1900" spc="1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клинике</a:t>
            </a:r>
            <a:r>
              <a:rPr lang="ru-RU" sz="1900" spc="19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терапевтической</a:t>
            </a:r>
            <a:r>
              <a:rPr lang="ru-RU" sz="1900" spc="1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стоматологии.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+mj-lt"/>
                <a:cs typeface="Calibri"/>
              </a:rPr>
              <a:t>/Под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редакцией</a:t>
            </a:r>
            <a:r>
              <a:rPr lang="ru-RU" sz="1900" dirty="0">
                <a:solidFill>
                  <a:srgbClr val="002060"/>
                </a:solidFill>
                <a:latin typeface="+mj-lt"/>
                <a:cs typeface="Calibri"/>
              </a:rPr>
              <a:t> проф.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30" dirty="0">
                <a:solidFill>
                  <a:srgbClr val="002060"/>
                </a:solidFill>
                <a:latin typeface="+mj-lt"/>
                <a:cs typeface="Calibri"/>
              </a:rPr>
              <a:t>К.Г.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 err="1">
                <a:solidFill>
                  <a:srgbClr val="002060"/>
                </a:solidFill>
                <a:latin typeface="+mj-lt"/>
                <a:cs typeface="Calibri"/>
              </a:rPr>
              <a:t>Каракова</a:t>
            </a:r>
            <a:r>
              <a:rPr lang="ru-RU" sz="1900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10" dirty="0">
                <a:solidFill>
                  <a:srgbClr val="002060"/>
                </a:solidFill>
                <a:latin typeface="+mj-lt"/>
                <a:cs typeface="Calibri"/>
              </a:rPr>
              <a:t>ООО</a:t>
            </a:r>
            <a:r>
              <a:rPr lang="ru-RU" sz="19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Издательско-информационный</a:t>
            </a:r>
            <a:r>
              <a:rPr lang="ru-RU" sz="1900" spc="-6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центр</a:t>
            </a:r>
            <a:r>
              <a:rPr lang="ru-RU" sz="19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latin typeface="+mj-lt"/>
                <a:cs typeface="Calibri"/>
              </a:rPr>
              <a:t>«Фабула»,</a:t>
            </a:r>
            <a:r>
              <a:rPr lang="ru-RU" sz="1900" spc="-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2013.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1900" spc="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100</a:t>
            </a:r>
            <a:r>
              <a:rPr lang="ru-RU" sz="19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1900" spc="5" dirty="0">
                <a:solidFill>
                  <a:srgbClr val="002060"/>
                </a:solidFill>
                <a:latin typeface="+mj-lt"/>
                <a:cs typeface="Calibri"/>
              </a:rPr>
              <a:t>с.</a:t>
            </a:r>
          </a:p>
          <a:p>
            <a:pPr marL="469900" indent="-457200" algn="just">
              <a:lnSpc>
                <a:spcPts val="1620"/>
              </a:lnSpc>
              <a:spcBef>
                <a:spcPts val="55"/>
              </a:spcBef>
              <a:buFont typeface="+mj-lt"/>
              <a:buAutoNum type="arabicPeriod"/>
              <a:tabLst>
                <a:tab pos="469900" algn="l"/>
              </a:tabLst>
            </a:pPr>
            <a:endParaRPr lang="ru-RU" sz="1900" spc="5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 algn="just">
              <a:lnSpc>
                <a:spcPts val="1620"/>
              </a:lnSpc>
              <a:spcBef>
                <a:spcPts val="55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Исмаилов, К. Р. Рациональное питание в профилактике стоматологических заболеваний / Исмаилов, К. Р., Валиева, Р. М., Исмаилов, Р. М. – Текст: электронный // Вестник. 2015. № 4. С. - 126- 201. </a:t>
            </a:r>
          </a:p>
          <a:p>
            <a:pPr marL="527685" indent="-515620">
              <a:lnSpc>
                <a:spcPts val="1945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Хронический</a:t>
            </a:r>
            <a:r>
              <a:rPr lang="ru-RU" sz="20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рецидивирующий</a:t>
            </a:r>
            <a:r>
              <a:rPr lang="ru-RU" sz="2000" spc="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афтозный стоматит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у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детей:</a:t>
            </a:r>
            <a:endParaRPr lang="ru-RU" sz="20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527685" marR="5080">
              <a:lnSpc>
                <a:spcPct val="80100"/>
              </a:lnSpc>
              <a:spcBef>
                <a:spcPts val="215"/>
              </a:spcBef>
            </a:pP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многофакторность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0" dirty="0" err="1">
                <a:solidFill>
                  <a:srgbClr val="002060"/>
                </a:solidFill>
                <a:latin typeface="+mj-lt"/>
                <a:cs typeface="Calibri"/>
              </a:rPr>
              <a:t>этиопатогенеза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,</a:t>
            </a:r>
            <a:r>
              <a:rPr lang="ru-RU" sz="2000" spc="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особенности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клинических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 проявлений,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комплексная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терапия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/ Л. В.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Козловская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, Л. 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П.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Белик,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Е. В. </a:t>
            </a:r>
            <a:r>
              <a:rPr lang="ru-RU" sz="2000" spc="-5" dirty="0" err="1">
                <a:solidFill>
                  <a:srgbClr val="002060"/>
                </a:solidFill>
                <a:latin typeface="+mj-lt"/>
                <a:cs typeface="Calibri"/>
              </a:rPr>
              <a:t>Шнип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М. В. </a:t>
            </a:r>
            <a:r>
              <a:rPr lang="ru-RU" sz="2000" dirty="0" err="1">
                <a:solidFill>
                  <a:srgbClr val="002060"/>
                </a:solidFill>
                <a:latin typeface="+mj-lt"/>
                <a:cs typeface="Calibri"/>
              </a:rPr>
              <a:t>Чичко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// </a:t>
            </a:r>
            <a:r>
              <a:rPr lang="ru-RU" sz="2000" spc="-39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Экологическая</a:t>
            </a:r>
            <a:r>
              <a:rPr lang="ru-RU" sz="2000" spc="-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антропология:</a:t>
            </a:r>
            <a:r>
              <a:rPr lang="ru-RU" sz="20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Ежегодник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Белорусского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комитета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15" dirty="0">
                <a:solidFill>
                  <a:srgbClr val="002060"/>
                </a:solidFill>
                <a:latin typeface="+mj-lt"/>
                <a:cs typeface="Calibri"/>
              </a:rPr>
              <a:t>«Дети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Чернобыля».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 –</a:t>
            </a:r>
            <a:r>
              <a:rPr lang="ru-RU" sz="2000" spc="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Мн.,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Calibri"/>
              </a:rPr>
              <a:t>2011.-</a:t>
            </a:r>
            <a:r>
              <a:rPr lang="ru-RU" sz="2000" spc="-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+mj-lt"/>
                <a:cs typeface="Calibri"/>
              </a:rPr>
              <a:t>С.266-269</a:t>
            </a:r>
            <a:endParaRPr lang="ru-RU" sz="20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 algn="just">
              <a:lnSpc>
                <a:spcPts val="1620"/>
              </a:lnSpc>
              <a:spcBef>
                <a:spcPts val="55"/>
              </a:spcBef>
              <a:buFont typeface="+mj-lt"/>
              <a:buAutoNum type="arabicPeriod"/>
              <a:tabLst>
                <a:tab pos="469900" algn="l"/>
              </a:tabLst>
            </a:pPr>
            <a:endParaRPr lang="ru-RU" sz="1900" dirty="0">
              <a:solidFill>
                <a:srgbClr val="002060"/>
              </a:solidFill>
              <a:latin typeface="+mj-lt"/>
            </a:endParaRPr>
          </a:p>
          <a:p>
            <a:pPr marL="469900" indent="-457200" algn="just">
              <a:lnSpc>
                <a:spcPts val="1620"/>
              </a:lnSpc>
              <a:spcBef>
                <a:spcPts val="55"/>
              </a:spcBef>
              <a:buFont typeface="+mj-lt"/>
              <a:buAutoNum type="arabicPeriod"/>
              <a:tabLst>
                <a:tab pos="469900" algn="l"/>
              </a:tabLst>
            </a:pPr>
            <a:endParaRPr lang="ru-RU" sz="20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20"/>
              </a:spcBef>
              <a:buAutoNum type="arabicPeriod" startAt="9"/>
              <a:tabLst>
                <a:tab pos="469900" algn="l"/>
              </a:tabLst>
            </a:pPr>
            <a:endParaRPr lang="ru-RU" sz="2000" spc="-10" dirty="0">
              <a:solidFill>
                <a:srgbClr val="002060"/>
              </a:solidFill>
              <a:latin typeface="+mj-lt"/>
              <a:cs typeface="Calibri"/>
            </a:endParaRPr>
          </a:p>
          <a:p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0D6517-8C04-2E3E-23FE-E297A3F0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338328"/>
            <a:ext cx="9133730" cy="5259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19366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933" y="570472"/>
            <a:ext cx="9372600" cy="590816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b="1" dirty="0">
                <a:solidFill>
                  <a:srgbClr val="002060"/>
                </a:solidFill>
              </a:rPr>
              <a:t>Цель</a:t>
            </a:r>
            <a:endParaRPr lang="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16" y="1700784"/>
            <a:ext cx="11228832" cy="3666744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Выявить факторы риска развития ХРАС с целью прогнозирования течения и подбора методов лечения.</a:t>
            </a: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Всестороннее обследование больного и установление диагноза в максимально короткий срок с привлечением компетентных специалистов; </a:t>
            </a: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Выявление очагов хронической инфекции;</a:t>
            </a: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F64B2-45A9-859B-CE1E-9EEC0043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40" y="372104"/>
            <a:ext cx="9372600" cy="7005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Задачи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032DF5-72E9-3560-36D3-999AD5E96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186" y="1280160"/>
            <a:ext cx="10227628" cy="45537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Дать определение понятию «Хронический рецидивирующий афтозный стоматит»;</a:t>
            </a: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Изучить этиологию и патогенез ХРАС ;</a:t>
            </a: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Рассмотреть классификации ХРАС;</a:t>
            </a: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Определить наиболее оптимальные методы общего и местного лечения ХРАС.</a:t>
            </a:r>
          </a:p>
          <a:p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82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1790-FF08-E6DE-13AF-8541650B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68136"/>
            <a:ext cx="9372600" cy="691400"/>
          </a:xfrm>
        </p:spPr>
        <p:txBody>
          <a:bodyPr>
            <a:normAutofit/>
          </a:bodyPr>
          <a:lstStyle/>
          <a:p>
            <a:pPr algn="ctr"/>
            <a:r>
              <a:rPr lang="ru-RU" sz="4000" b="1" spc="-10" dirty="0">
                <a:solidFill>
                  <a:srgbClr val="002060"/>
                </a:solidFill>
                <a:cs typeface="Calibri Light"/>
              </a:rPr>
              <a:t>Определение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1B164-968A-F545-227C-CC3A64CE4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648" y="1051560"/>
            <a:ext cx="6998208" cy="48737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Хронический рецидивирующий афтозный стоматит (ХРАС)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– это хроническое воспалительное заболевание с различной длительности ремиссиями, характеризующееся периодическим высыпанием афт на слизистой оболочке полости рта. Чаще развивается у больных детей, страдающих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желудочнокишечными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заболеваниями и с выраженной сенсибилизацией к микробным аллергенам на фоне нарушения клеточного иммунитета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D09F193-381B-4A06-2030-D7B4721926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0" y="1143000"/>
            <a:ext cx="3145536" cy="46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B0F5-6BCE-4AEB-E1D5-49942C8E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89" y="649224"/>
            <a:ext cx="9372600" cy="8011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274B7-7843-6A66-69BB-9EE8E7CFC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1746504"/>
            <a:ext cx="10341864" cy="446227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Этиология и патогенез хронического рецидивирующего афтозного стоматита окончательно не выяснены, остаются предметом многочисленных дискуссий. Анализ литературных данных выявил многофакторность патогенеза ХРАС.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• Освещены различные концепции патогенеза, особое значение имеют психогенные, наследственные, микробные факторы. Популярны вирусная, иммунологическая, иммуногенетическая концепции</a:t>
            </a:r>
          </a:p>
        </p:txBody>
      </p:sp>
    </p:spTree>
    <p:extLst>
      <p:ext uri="{BB962C8B-B14F-4D97-AF65-F5344CB8AC3E}">
        <p14:creationId xmlns:p14="http://schemas.microsoft.com/office/powerpoint/2010/main" val="46956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A0AB1-6E82-608E-778C-79B9F599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356616"/>
            <a:ext cx="9450261" cy="7223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Этиология и патогенез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AE29FF-6C8D-1A7D-CDE8-F7FCB1CD8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" y="1289304"/>
            <a:ext cx="10831005" cy="4425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1.пониженная иммунологическая реактивность 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2. нарушения неспецифической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защиты,причины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которых: 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• очаги хронической инфекции в организме (заболевания ЖКТ, печени и желчевыводящих путей, аллергические состояния, хронический тонзиллит, отит, ринит, ангина, фарингит)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• нейроэндокринные расстройства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• влияние хронических стрессов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• смена климата 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• гиповитаминоз В1, В12, С,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Fе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B4B58E8F-7F33-80B1-BE57-B081F90C90A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1852" y="4933188"/>
            <a:ext cx="2869692" cy="1787652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59172C65-1E5C-4328-7B2B-CD72D498BF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9052" y="3566744"/>
            <a:ext cx="3872720" cy="2934640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CC0314C7-C84F-BE90-6ADB-E18ACE051C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3304" y="99293"/>
            <a:ext cx="3338112" cy="208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8815-A670-202D-93F8-710A9DF1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38912"/>
            <a:ext cx="9372600" cy="8102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680CD-BD86-6E4F-8821-0905E79E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536" y="1499616"/>
            <a:ext cx="10213848" cy="46451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Выделяют большие, малые формы ХРАС,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по тяжести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2400" u="sng" dirty="0">
                <a:solidFill>
                  <a:srgbClr val="002060"/>
                </a:solidFill>
                <a:latin typeface="+mj-lt"/>
              </a:rPr>
              <a:t>легкую, среднюю, тяжелую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формы </a:t>
            </a:r>
          </a:p>
          <a:p>
            <a:pPr marL="4572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Рабинович И. М. (1998 г.) выделяет следующие формы:</a:t>
            </a: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 Фибринозная; 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+mj-lt"/>
              </a:rPr>
              <a:t>Гландулярная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; </a:t>
            </a: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Деформирующая; </a:t>
            </a: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Некротическая; </a:t>
            </a:r>
          </a:p>
        </p:txBody>
      </p:sp>
    </p:spTree>
    <p:extLst>
      <p:ext uri="{BB962C8B-B14F-4D97-AF65-F5344CB8AC3E}">
        <p14:creationId xmlns:p14="http://schemas.microsoft.com/office/powerpoint/2010/main" val="179412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F9256-B552-CE21-88A3-C0F6B00F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93192"/>
            <a:ext cx="9372600" cy="663968"/>
          </a:xfrm>
        </p:spPr>
        <p:txBody>
          <a:bodyPr>
            <a:normAutofit/>
          </a:bodyPr>
          <a:lstStyle/>
          <a:p>
            <a:pPr algn="ctr"/>
            <a:r>
              <a:rPr lang="ru-RU" sz="4000" b="1" spc="-5" dirty="0">
                <a:solidFill>
                  <a:srgbClr val="002060"/>
                </a:solidFill>
              </a:rPr>
              <a:t>К</a:t>
            </a:r>
            <a:r>
              <a:rPr lang="ru-RU" sz="4000" b="1" spc="-25" dirty="0">
                <a:solidFill>
                  <a:srgbClr val="002060"/>
                </a:solidFill>
              </a:rPr>
              <a:t>л</a:t>
            </a:r>
            <a:r>
              <a:rPr lang="ru-RU" sz="4000" b="1" spc="-5" dirty="0">
                <a:solidFill>
                  <a:srgbClr val="002060"/>
                </a:solidFill>
              </a:rPr>
              <a:t>а</a:t>
            </a:r>
            <a:r>
              <a:rPr lang="ru-RU" sz="4000" b="1" spc="-35" dirty="0">
                <a:solidFill>
                  <a:srgbClr val="002060"/>
                </a:solidFill>
              </a:rPr>
              <a:t>с</a:t>
            </a:r>
            <a:r>
              <a:rPr lang="ru-RU" sz="4000" b="1" spc="-5" dirty="0">
                <a:solidFill>
                  <a:srgbClr val="002060"/>
                </a:solidFill>
              </a:rPr>
              <a:t>сифи</a:t>
            </a:r>
            <a:r>
              <a:rPr lang="ru-RU" sz="4000" b="1" spc="-90" dirty="0">
                <a:solidFill>
                  <a:srgbClr val="002060"/>
                </a:solidFill>
              </a:rPr>
              <a:t>к</a:t>
            </a:r>
            <a:r>
              <a:rPr lang="ru-RU" sz="4000" b="1" spc="-5" dirty="0">
                <a:solidFill>
                  <a:srgbClr val="002060"/>
                </a:solidFill>
              </a:rPr>
              <a:t>ация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01012-DA1F-D4D1-2E36-2F49B713B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7552" y="1362456"/>
            <a:ext cx="9930383" cy="49011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90"/>
              </a:spcBef>
              <a:buNone/>
            </a:pPr>
            <a:r>
              <a:rPr lang="ru-RU" sz="2400" b="1" spc="-10" dirty="0">
                <a:solidFill>
                  <a:srgbClr val="002060"/>
                </a:solidFill>
                <a:latin typeface="+mj-lt"/>
                <a:cs typeface="Calibri"/>
              </a:rPr>
              <a:t>Классификация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-45" dirty="0">
                <a:solidFill>
                  <a:srgbClr val="002060"/>
                </a:solidFill>
                <a:latin typeface="+mj-lt"/>
                <a:cs typeface="Calibri"/>
              </a:rPr>
              <a:t>ХРАС,</a:t>
            </a:r>
            <a:r>
              <a:rPr lang="ru-RU" sz="2400" b="1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-15" dirty="0">
                <a:solidFill>
                  <a:srgbClr val="002060"/>
                </a:solidFill>
                <a:latin typeface="+mj-lt"/>
                <a:cs typeface="Calibri"/>
              </a:rPr>
              <a:t>предложенная</a:t>
            </a:r>
            <a:r>
              <a:rPr lang="ru-RU" sz="2400" b="1" spc="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-15" dirty="0">
                <a:solidFill>
                  <a:srgbClr val="002060"/>
                </a:solidFill>
                <a:latin typeface="+mj-lt"/>
                <a:cs typeface="Calibri"/>
              </a:rPr>
              <a:t>ВОЗ: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28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Фибринозная</a:t>
            </a:r>
            <a:r>
              <a:rPr lang="ru-RU" sz="2400" spc="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форма</a:t>
            </a:r>
            <a:r>
              <a:rPr lang="ru-RU" sz="2400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0" dirty="0">
                <a:solidFill>
                  <a:srgbClr val="002060"/>
                </a:solidFill>
                <a:latin typeface="+mj-lt"/>
                <a:cs typeface="Calibri"/>
              </a:rPr>
              <a:t>ХРАС</a:t>
            </a:r>
            <a:r>
              <a:rPr lang="ru-RU" sz="2400" spc="1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(афта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Микулича);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Некротический</a:t>
            </a:r>
            <a:r>
              <a:rPr lang="ru-RU" sz="2400" spc="1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периаденит</a:t>
            </a:r>
            <a:r>
              <a:rPr lang="ru-RU" sz="2400" spc="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(афта</a:t>
            </a:r>
            <a:r>
              <a:rPr lang="ru-RU" sz="2400" spc="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latin typeface="+mj-lt"/>
                <a:cs typeface="Calibri"/>
              </a:rPr>
              <a:t>Сеттона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)</a:t>
            </a:r>
            <a:r>
              <a:rPr lang="ru-RU" sz="2400" spc="8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(рецидивирующие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рубцующиеся</a:t>
            </a:r>
            <a:r>
              <a:rPr lang="ru-RU" sz="2400" spc="3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глубокие</a:t>
            </a:r>
            <a:r>
              <a:rPr lang="ru-RU" sz="2400" spc="-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афты,</a:t>
            </a:r>
            <a:r>
              <a:rPr lang="ru-RU" sz="2400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деформирующие</a:t>
            </a:r>
            <a:r>
              <a:rPr lang="ru-RU" sz="2400" spc="2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афты,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ползущие</a:t>
            </a:r>
            <a:r>
              <a:rPr lang="ru-RU" sz="2400" spc="4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афты);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400" spc="-25" dirty="0">
                <a:solidFill>
                  <a:srgbClr val="002060"/>
                </a:solidFill>
                <a:latin typeface="+mj-lt"/>
                <a:cs typeface="Calibri"/>
              </a:rPr>
              <a:t>Герпетиформный</a:t>
            </a:r>
            <a:r>
              <a:rPr lang="ru-RU" sz="2400" spc="6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афтозный</a:t>
            </a:r>
            <a:r>
              <a:rPr lang="ru-RU" sz="2400" spc="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стоматит;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2400" spc="-15" dirty="0">
                <a:solidFill>
                  <a:srgbClr val="002060"/>
                </a:solidFill>
                <a:latin typeface="+mj-lt"/>
                <a:cs typeface="Calibri"/>
              </a:rPr>
              <a:t>Симптом</a:t>
            </a:r>
            <a:r>
              <a:rPr lang="ru-RU" sz="2400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+mj-lt"/>
                <a:cs typeface="Calibri"/>
              </a:rPr>
              <a:t>при</a:t>
            </a:r>
            <a:r>
              <a:rPr lang="ru-RU" sz="2400" spc="-20" dirty="0">
                <a:solidFill>
                  <a:srgbClr val="002060"/>
                </a:solidFill>
                <a:latin typeface="+mj-lt"/>
                <a:cs typeface="Calibri"/>
              </a:rPr>
              <a:t> болезни</a:t>
            </a:r>
            <a:r>
              <a:rPr lang="ru-RU" sz="2400" spc="8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latin typeface="+mj-lt"/>
                <a:cs typeface="Calibri"/>
              </a:rPr>
              <a:t>Бехчета</a:t>
            </a:r>
            <a:r>
              <a:rPr lang="ru-RU" sz="2400" spc="-10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2400" dirty="0">
              <a:solidFill>
                <a:srgbClr val="002060"/>
              </a:solidFill>
              <a:latin typeface="+mj-lt"/>
              <a:cs typeface="Calibri"/>
            </a:endParaRPr>
          </a:p>
          <a:p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8958520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302</TotalTime>
  <Words>1364</Words>
  <Application>Microsoft Office PowerPoint</Application>
  <PresentationFormat>Широкоэкранный</PresentationFormat>
  <Paragraphs>129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MT</vt:lpstr>
      <vt:lpstr>Calibri</vt:lpstr>
      <vt:lpstr>Euphemia</vt:lpstr>
      <vt:lpstr>Microsoft Sans Serif</vt:lpstr>
      <vt:lpstr>Times New Roman</vt:lpstr>
      <vt:lpstr>Wingdings</vt:lpstr>
      <vt:lpstr>Играющие дети 16 х 9</vt:lpstr>
      <vt:lpstr>Рецидивирующие афты полости рта. Клиника, диагностика, тактика врача-стоматолога.</vt:lpstr>
      <vt:lpstr>Актуальность</vt:lpstr>
      <vt:lpstr>Цель</vt:lpstr>
      <vt:lpstr>Задачи </vt:lpstr>
      <vt:lpstr>Определение</vt:lpstr>
      <vt:lpstr>Этиология и патогенез</vt:lpstr>
      <vt:lpstr>Этиология и патогенез</vt:lpstr>
      <vt:lpstr>Классификация</vt:lpstr>
      <vt:lpstr>Классификация</vt:lpstr>
      <vt:lpstr>Классификация МКБ-10</vt:lpstr>
      <vt:lpstr>Клинические проявления</vt:lpstr>
      <vt:lpstr>Периоды развития заболевания</vt:lpstr>
      <vt:lpstr>Презентация PowerPoint</vt:lpstr>
      <vt:lpstr>Дифференциальная диагностика</vt:lpstr>
      <vt:lpstr>Локализация афт</vt:lpstr>
      <vt:lpstr>Диагностика</vt:lpstr>
      <vt:lpstr>Лечение ХРАС</vt:lpstr>
      <vt:lpstr>Лечение ХРАС. Общее</vt:lpstr>
      <vt:lpstr>Лечение ХРАС. Местное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Рецидивирующие афты полости рта. Клиника, диагностика, тактика врача-стоматолога.</dc:title>
  <dc:creator>Константин Никитин</dc:creator>
  <cp:lastModifiedBy>Константин Никитин</cp:lastModifiedBy>
  <cp:revision>4</cp:revision>
  <dcterms:created xsi:type="dcterms:W3CDTF">2023-02-20T16:29:50Z</dcterms:created>
  <dcterms:modified xsi:type="dcterms:W3CDTF">2023-02-25T17:08:08Z</dcterms:modified>
</cp:coreProperties>
</file>