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84" r:id="rId4"/>
    <p:sldId id="285" r:id="rId5"/>
    <p:sldId id="286" r:id="rId6"/>
    <p:sldId id="263" r:id="rId7"/>
    <p:sldId id="288" r:id="rId8"/>
    <p:sldId id="291" r:id="rId9"/>
    <p:sldId id="289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34" autoAdjust="0"/>
  </p:normalViewPr>
  <p:slideViewPr>
    <p:cSldViewPr>
      <p:cViewPr>
        <p:scale>
          <a:sx n="75" d="100"/>
          <a:sy n="75" d="100"/>
        </p:scale>
        <p:origin x="-2664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1F686-041E-43A3-91FD-FEB190632C7A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55BB6-663D-4DCA-8F74-E465B5BF7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0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5BB6-663D-4DCA-8F74-E465B5BF7E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3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5BB6-663D-4DCA-8F74-E465B5BF7E8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3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1772816"/>
            <a:ext cx="7886700" cy="3097212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ВНУТРЕННЕГО АУДИТА ПОДРАЗДЕЛЕНИЙ УНИВЕРСИТЕТА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Прямоугольник 8"/>
          <p:cNvSpPr>
            <a:spLocks noChangeArrowheads="1"/>
          </p:cNvSpPr>
          <p:nvPr/>
        </p:nvSpPr>
        <p:spPr bwMode="auto">
          <a:xfrm>
            <a:off x="5580063" y="5470525"/>
            <a:ext cx="29908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Специалист по СМК ОЛАСС УМУ: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Буянкина Р.Г.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1835150" y="304800"/>
            <a:ext cx="4608513" cy="646113"/>
          </a:xfrm>
          <a:prstGeom prst="rect">
            <a:avLst/>
          </a:prstGeom>
          <a:noFill/>
          <a:effectLst>
            <a:outerShdw blurRad="12700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ГОСУДАРСТВЕННЫЙ МЕДИЦИНСКИЙ УНИВЕРСИТЕТ</a:t>
            </a:r>
          </a:p>
        </p:txBody>
      </p:sp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Прямоугольник 6"/>
          <p:cNvSpPr>
            <a:spLocks noChangeArrowheads="1"/>
          </p:cNvSpPr>
          <p:nvPr/>
        </p:nvSpPr>
        <p:spPr bwMode="auto">
          <a:xfrm>
            <a:off x="3203575" y="6265863"/>
            <a:ext cx="29908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Красноярск,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307956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32099" name="Picture 2" descr="http://900igr.net/datas/doshkolnoe-obrazovanie/Multfilmy-dlja-detej/0024-024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2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1835150" y="304800"/>
            <a:ext cx="4608513" cy="584775"/>
          </a:xfrm>
          <a:prstGeom prst="rect">
            <a:avLst/>
          </a:prstGeom>
          <a:noFill/>
          <a:effectLst>
            <a:outerShdw blurRad="1270000" dist="50800" dir="54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Приказ ректора № </a:t>
            </a:r>
            <a:r>
              <a:rPr lang="ru-RU" dirty="0" smtClean="0"/>
              <a:t>110 </a:t>
            </a:r>
            <a:r>
              <a:rPr lang="ru-RU" dirty="0" err="1"/>
              <a:t>осн</a:t>
            </a:r>
            <a:r>
              <a:rPr lang="ru-RU" dirty="0"/>
              <a:t>. от </a:t>
            </a:r>
            <a:r>
              <a:rPr lang="ru-RU" dirty="0" smtClean="0"/>
              <a:t>16.02.2024 </a:t>
            </a:r>
            <a:r>
              <a:rPr lang="ru-RU" dirty="0"/>
              <a:t>г. «О проведении внутреннего </a:t>
            </a:r>
            <a:r>
              <a:rPr lang="ru-RU" dirty="0" smtClean="0"/>
              <a:t>аудита»;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СТО СМК 9.2.01-20 - «Внутренний аудит»; </a:t>
            </a:r>
          </a:p>
          <a:p>
            <a:pPr marL="0" indent="0">
              <a:buNone/>
            </a:pPr>
            <a:r>
              <a:rPr lang="ru-RU" dirty="0"/>
              <a:t>- Инструкция по делопроизводству в ФГБОУ ВО     </a:t>
            </a:r>
            <a:r>
              <a:rPr lang="ru-RU" dirty="0" err="1"/>
              <a:t>КрасГМУ</a:t>
            </a:r>
            <a:r>
              <a:rPr lang="ru-RU" dirty="0"/>
              <a:t> им. проф. В.Ф. им.  проф. В.Ф. </a:t>
            </a:r>
            <a:r>
              <a:rPr lang="ru-RU" dirty="0" err="1"/>
              <a:t>Войно-Ясенецкого</a:t>
            </a:r>
            <a:r>
              <a:rPr lang="ru-RU" dirty="0"/>
              <a:t> Минздрава </a:t>
            </a:r>
            <a:r>
              <a:rPr lang="ru-RU" dirty="0" smtClean="0"/>
              <a:t>России.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5603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36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1835150" y="304800"/>
            <a:ext cx="6841306" cy="954107"/>
          </a:xfrm>
          <a:prstGeom prst="rect">
            <a:avLst/>
          </a:prstGeom>
          <a:noFill/>
          <a:effectLst>
            <a:outerShdw blurRad="12700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ПРОВЕДЕНИЯ ВНУТРЕННЕГО АУДИТА КАЧЕСТВА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/>
              <a:t>- Соответствие требованиям ГОСТ Р ИСО 9001-2015:</a:t>
            </a:r>
          </a:p>
          <a:p>
            <a:pPr marL="0" indent="0">
              <a:buNone/>
            </a:pPr>
            <a:r>
              <a:rPr lang="ru-RU" sz="2000" dirty="0"/>
              <a:t>6.1 Действия в отношении рисков и возможностей</a:t>
            </a:r>
          </a:p>
          <a:p>
            <a:pPr marL="0" indent="0">
              <a:buNone/>
            </a:pPr>
            <a:r>
              <a:rPr lang="ru-RU" sz="2000" dirty="0"/>
              <a:t>6.2 Цели в области качества и планирование их достижения</a:t>
            </a:r>
          </a:p>
          <a:p>
            <a:pPr marL="0" indent="0">
              <a:buNone/>
            </a:pPr>
            <a:r>
              <a:rPr lang="ru-RU" sz="2000" dirty="0"/>
              <a:t>6.3 Планирование изменений</a:t>
            </a:r>
          </a:p>
          <a:p>
            <a:pPr marL="0" indent="0">
              <a:buNone/>
            </a:pPr>
            <a:r>
              <a:rPr lang="ru-RU" sz="2000" dirty="0"/>
              <a:t>5.3 Функции, ответственность и полномочия в организации</a:t>
            </a:r>
          </a:p>
          <a:p>
            <a:pPr marL="0" indent="0">
              <a:buNone/>
            </a:pPr>
            <a:r>
              <a:rPr lang="ru-RU" sz="2000" dirty="0"/>
              <a:t>7.3 Осведомленность</a:t>
            </a:r>
          </a:p>
          <a:p>
            <a:pPr marL="0" indent="0">
              <a:buNone/>
            </a:pPr>
            <a:r>
              <a:rPr lang="ru-RU" sz="2000" dirty="0"/>
              <a:t>7.4 Обмен информацией </a:t>
            </a:r>
          </a:p>
          <a:p>
            <a:pPr marL="0" indent="0">
              <a:buNone/>
            </a:pPr>
            <a:r>
              <a:rPr lang="ru-RU" sz="2000" dirty="0"/>
              <a:t>7.5 Документированная информация</a:t>
            </a:r>
          </a:p>
          <a:p>
            <a:pPr marL="0" indent="0">
              <a:buNone/>
            </a:pPr>
            <a:r>
              <a:rPr lang="ru-RU" sz="2000" dirty="0"/>
              <a:t>9.1.1 Общие положения</a:t>
            </a:r>
          </a:p>
          <a:p>
            <a:pPr marL="0" indent="0">
              <a:buNone/>
            </a:pPr>
            <a:r>
              <a:rPr lang="ru-RU" sz="2000" dirty="0"/>
              <a:t>9.1.3 Анализ и оценка</a:t>
            </a:r>
          </a:p>
          <a:p>
            <a:pPr marL="0" indent="0">
              <a:buNone/>
            </a:pPr>
            <a:r>
              <a:rPr lang="ru-RU" sz="2000" dirty="0"/>
              <a:t>8.1 Планирование и управление операциями</a:t>
            </a:r>
          </a:p>
          <a:p>
            <a:pPr marL="0" indent="0">
              <a:buNone/>
            </a:pPr>
            <a:r>
              <a:rPr lang="ru-RU" sz="2000" dirty="0"/>
              <a:t>8.5 Производство продукции и предоставление услуг</a:t>
            </a:r>
          </a:p>
          <a:p>
            <a:pPr marL="0" indent="0">
              <a:buNone/>
            </a:pPr>
            <a:r>
              <a:rPr lang="ru-RU" sz="2000" dirty="0"/>
              <a:t>8.6 Выпуск продукции и услуг</a:t>
            </a:r>
          </a:p>
          <a:p>
            <a:pPr marL="0" indent="0">
              <a:buNone/>
            </a:pPr>
            <a:r>
              <a:rPr lang="ru-RU" sz="2000" dirty="0"/>
              <a:t>8.7 Управление несоответствующими выходами</a:t>
            </a:r>
          </a:p>
          <a:p>
            <a:pPr marL="0" indent="0">
              <a:buNone/>
            </a:pPr>
            <a:r>
              <a:rPr lang="ru-RU" sz="2000" dirty="0"/>
              <a:t>10.2 Несоответствия и корректирующие действия</a:t>
            </a:r>
          </a:p>
          <a:p>
            <a:pPr marL="0" indent="0">
              <a:buNone/>
            </a:pPr>
            <a:r>
              <a:rPr lang="ru-RU" sz="2000" dirty="0"/>
              <a:t>10.3 Постоянное улучшение 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815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/>
            </a:extLst>
          </p:cNvPr>
          <p:cNvSpPr txBox="1"/>
          <p:nvPr/>
        </p:nvSpPr>
        <p:spPr>
          <a:xfrm>
            <a:off x="1835150" y="304800"/>
            <a:ext cx="6841306" cy="646331"/>
          </a:xfrm>
          <a:prstGeom prst="rect">
            <a:avLst/>
          </a:prstGeom>
          <a:noFill/>
          <a:effectLst>
            <a:outerShdw blurRad="1270000" dist="50800" dir="54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АУДИТА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1.	Провести вступительное совещание с проверяемыми </a:t>
            </a:r>
            <a:r>
              <a:rPr lang="ru-RU" sz="2000" dirty="0" smtClean="0"/>
              <a:t>подразделениями (дистанционно);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2.	Собрать доказательства проверки наличия и доступности всех документов СМК, соответствия деятельности подразделения требованиям, установленным в документации СМК;</a:t>
            </a:r>
          </a:p>
          <a:p>
            <a:pPr marL="0" indent="0">
              <a:buNone/>
            </a:pPr>
            <a:r>
              <a:rPr lang="ru-RU" sz="2000" dirty="0"/>
              <a:t>3.	Задокументировать наблюдения в рамках анализа;</a:t>
            </a:r>
          </a:p>
          <a:p>
            <a:pPr marL="0" indent="0">
              <a:buNone/>
            </a:pPr>
            <a:r>
              <a:rPr lang="ru-RU" sz="2000" dirty="0"/>
              <a:t>4.	Подготовить </a:t>
            </a:r>
            <a:r>
              <a:rPr lang="ru-RU" sz="2000" dirty="0" smtClean="0"/>
              <a:t>заключения </a:t>
            </a:r>
            <a:r>
              <a:rPr lang="ru-RU" sz="2000" dirty="0"/>
              <a:t>по результатам </a:t>
            </a:r>
            <a:r>
              <a:rPr lang="ru-RU" sz="2000" dirty="0" smtClean="0"/>
              <a:t>аудита ( </a:t>
            </a:r>
            <a:r>
              <a:rPr lang="ru-RU" sz="2000" dirty="0"/>
              <a:t>аудиторской </a:t>
            </a:r>
            <a:r>
              <a:rPr lang="ru-RU" sz="2000" dirty="0" smtClean="0"/>
              <a:t>группе);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5.	Подготовить отчет по внутреннему аудиту СМК руководителю группы аудиторов;</a:t>
            </a:r>
          </a:p>
          <a:p>
            <a:pPr marL="457200" indent="-457200">
              <a:buAutoNum type="arabicPeriod" startAt="6"/>
            </a:pPr>
            <a:r>
              <a:rPr lang="ru-RU" sz="2000" dirty="0" smtClean="0"/>
              <a:t>Довести </a:t>
            </a:r>
            <a:r>
              <a:rPr lang="ru-RU" sz="2000" dirty="0"/>
              <a:t>до сведения наблюдения аудита до руководителя подразделения</a:t>
            </a:r>
            <a:r>
              <a:rPr lang="ru-RU" sz="2000" dirty="0" smtClean="0"/>
              <a:t>.</a:t>
            </a:r>
          </a:p>
          <a:p>
            <a:pPr marL="457200" indent="-457200">
              <a:buAutoNum type="arabicPeriod" startAt="6"/>
            </a:pPr>
            <a:r>
              <a:rPr lang="ru-RU" sz="2000" dirty="0" smtClean="0"/>
              <a:t>Довести до сведения наблюдения аудита руководству Университета.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3872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44650" y="274638"/>
            <a:ext cx="704215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внутреннего аудита качества. Соблюдение требований:</a:t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- Стандарта ГОСТ Р ИСО 9001:2015;</a:t>
            </a:r>
          </a:p>
          <a:p>
            <a:pPr marL="0" indent="0">
              <a:buNone/>
            </a:pPr>
            <a:r>
              <a:rPr lang="ru-RU" dirty="0"/>
              <a:t>- Нормативной документации Министерства </a:t>
            </a:r>
            <a:r>
              <a:rPr lang="ru-RU" dirty="0" smtClean="0"/>
              <a:t>науки и высшего </a:t>
            </a:r>
            <a:r>
              <a:rPr lang="ru-RU" dirty="0" smtClean="0"/>
              <a:t>образования </a:t>
            </a:r>
            <a:r>
              <a:rPr lang="ru-RU" dirty="0"/>
              <a:t>РФ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Нормативной документации Министерства здравоохранения РФ;</a:t>
            </a:r>
          </a:p>
          <a:p>
            <a:pPr marL="0" indent="0">
              <a:buNone/>
            </a:pPr>
            <a:r>
              <a:rPr lang="ru-RU" dirty="0"/>
              <a:t>- Инструкций Университета;</a:t>
            </a:r>
          </a:p>
          <a:p>
            <a:pPr marL="0" indent="0">
              <a:buNone/>
            </a:pPr>
            <a:r>
              <a:rPr lang="ru-RU" dirty="0"/>
              <a:t>- СТО СМК 7.5.01-20 Управление документированной информацией;</a:t>
            </a:r>
          </a:p>
          <a:p>
            <a:pPr marL="0" indent="0">
              <a:buNone/>
            </a:pPr>
            <a:r>
              <a:rPr lang="ru-RU" dirty="0"/>
              <a:t>- СТО СМК 9.2.01-20 Внутренние аудиты;</a:t>
            </a:r>
          </a:p>
          <a:p>
            <a:pPr marL="0" indent="0">
              <a:buNone/>
            </a:pPr>
            <a:r>
              <a:rPr lang="ru-RU" dirty="0"/>
              <a:t>- СТО СМК 8.7.01-20 Управление несоответствующими результатами;</a:t>
            </a:r>
          </a:p>
          <a:p>
            <a:pPr marL="0" indent="0">
              <a:buNone/>
            </a:pPr>
            <a:r>
              <a:rPr lang="ru-RU" dirty="0"/>
              <a:t>- СТО СМК 10.2.01-20- Улучшение. Управление корректирующими действиями. </a:t>
            </a:r>
          </a:p>
          <a:p>
            <a:pPr marL="0" indent="0">
              <a:buNone/>
            </a:pPr>
            <a:r>
              <a:rPr lang="ru-RU" dirty="0"/>
              <a:t>- Внутренних распорядительных документов по организации учебного процесса Университета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753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4650" y="274638"/>
            <a:ext cx="704215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аудита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72651"/>
              </p:ext>
            </p:extLst>
          </p:nvPr>
        </p:nvGraphicFramePr>
        <p:xfrm>
          <a:off x="1599476" y="1196752"/>
          <a:ext cx="6644932" cy="4633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55350"/>
                <a:gridCol w="1852333"/>
                <a:gridCol w="1107373"/>
                <a:gridCol w="2829876"/>
              </a:tblGrid>
              <a:tr h="69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Шифр кафедры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Наименование подразделения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2024г.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Несоответствия в делах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03-22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Деканат педиатрического факультета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№30 – отсутствует план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работы </a:t>
                      </a: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Совета факультета за 2023-2024 годы, отчет за 2023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03-21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Деканат лечебного факультета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№23 – отсутствует журнал регистрации поступающих и отправляемых документов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№27 – отсутствует акт о выделении дел к уничтожению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08-01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Управление по научно-исследовательской 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инновационной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06 –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отсутствуют годовые планы </a:t>
                      </a: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отчеты </a:t>
                      </a: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 работе лабораторий Университета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03-10-01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Управление по работе с иностранными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гражданами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№04 – отсутствует план работы управления на 2024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год, отчет о работе за 2023 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84" marR="670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04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Несоответствия, которые подлежат устранению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 итогам внутреннего аудита в подразделениях проведен анализ несоответствий и разработан план корректирующих действий № 1 от 12 апреля 2024 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4101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и область улучшения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	Пересмотреть номенклатуру дел </a:t>
            </a:r>
            <a:r>
              <a:rPr lang="ru-RU" dirty="0" smtClean="0"/>
              <a:t>структурных подразделений </a:t>
            </a:r>
            <a:r>
              <a:rPr lang="ru-RU" dirty="0"/>
              <a:t>на предмет </a:t>
            </a:r>
            <a:r>
              <a:rPr lang="ru-RU" dirty="0" smtClean="0"/>
              <a:t>соответствия представленной документации. 2. Сделать </a:t>
            </a:r>
            <a:r>
              <a:rPr lang="ru-RU" dirty="0"/>
              <a:t>отметку в новой номенклатуре дел </a:t>
            </a:r>
            <a:r>
              <a:rPr lang="ru-RU" dirty="0" smtClean="0"/>
              <a:t>«документы ведутся </a:t>
            </a:r>
            <a:r>
              <a:rPr lang="ru-RU" dirty="0"/>
              <a:t>в электронном варианте».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32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2" t="16383" r="14565" b="177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0013"/>
            <a:ext cx="15128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44650" y="274638"/>
            <a:ext cx="704215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в следующем отчетном периоде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dirty="0"/>
              <a:t>- Для завершения процедуры внутренних аудитов до </a:t>
            </a:r>
            <a:r>
              <a:rPr lang="ru-RU" smtClean="0"/>
              <a:t>03 мая </a:t>
            </a:r>
            <a:r>
              <a:rPr lang="ru-RU" dirty="0" smtClean="0"/>
              <a:t>2024 </a:t>
            </a:r>
            <a:r>
              <a:rPr lang="ru-RU" dirty="0"/>
              <a:t>г. Отделу ЛАСС, внутренним аудиторам СМК, руководителям и уполномоченным по качеству </a:t>
            </a:r>
            <a:r>
              <a:rPr lang="ru-RU" dirty="0" smtClean="0"/>
              <a:t>структурных подразделений Университета </a:t>
            </a:r>
            <a:r>
              <a:rPr lang="ru-RU" dirty="0"/>
              <a:t>завершить работу по составлению и реализации планов корректирующих и предупреждающих действий.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ru-RU" dirty="0"/>
              <a:t> - Провести очередной внутренний аудит </a:t>
            </a:r>
            <a:r>
              <a:rPr lang="ru-RU" dirty="0" smtClean="0"/>
              <a:t>структурных подразделений Университета </a:t>
            </a:r>
            <a:r>
              <a:rPr lang="ru-RU" dirty="0"/>
              <a:t>в период с </a:t>
            </a:r>
            <a:r>
              <a:rPr lang="ru-RU" dirty="0" smtClean="0"/>
              <a:t>ноябрь по декабрь 2024 </a:t>
            </a:r>
            <a:r>
              <a:rPr lang="ru-RU" dirty="0"/>
              <a:t>г.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322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</TotalTime>
  <Words>442</Words>
  <Application>Microsoft Office PowerPoint</Application>
  <PresentationFormat>Экран (4:3)</PresentationFormat>
  <Paragraphs>79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внутреннего аудита качества. Соблюдение требований: </vt:lpstr>
      <vt:lpstr>Результаты аудита</vt:lpstr>
      <vt:lpstr>Несоответствия, которые подлежат устранению</vt:lpstr>
      <vt:lpstr>Рекомендации и область улучшения</vt:lpstr>
      <vt:lpstr>Работа в следующем отчетном периоде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В. Соколовская</dc:creator>
  <cp:lastModifiedBy>БуянкинаРГ</cp:lastModifiedBy>
  <cp:revision>130</cp:revision>
  <dcterms:created xsi:type="dcterms:W3CDTF">2023-09-25T09:25:17Z</dcterms:created>
  <dcterms:modified xsi:type="dcterms:W3CDTF">2024-04-19T04:22:21Z</dcterms:modified>
</cp:coreProperties>
</file>