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0"/>
  </p:notesMasterIdLst>
  <p:sldIdLst>
    <p:sldId id="256" r:id="rId2"/>
    <p:sldId id="257" r:id="rId3"/>
    <p:sldId id="281" r:id="rId4"/>
    <p:sldId id="258" r:id="rId5"/>
    <p:sldId id="263" r:id="rId6"/>
    <p:sldId id="280" r:id="rId7"/>
    <p:sldId id="260" r:id="rId8"/>
    <p:sldId id="261" r:id="rId9"/>
    <p:sldId id="262" r:id="rId10"/>
    <p:sldId id="268" r:id="rId11"/>
    <p:sldId id="282" r:id="rId12"/>
    <p:sldId id="283" r:id="rId13"/>
    <p:sldId id="286" r:id="rId14"/>
    <p:sldId id="287" r:id="rId15"/>
    <p:sldId id="288" r:id="rId16"/>
    <p:sldId id="284" r:id="rId17"/>
    <p:sldId id="295" r:id="rId18"/>
    <p:sldId id="291" r:id="rId19"/>
    <p:sldId id="294" r:id="rId20"/>
    <p:sldId id="296" r:id="rId21"/>
    <p:sldId id="297" r:id="rId22"/>
    <p:sldId id="298" r:id="rId23"/>
    <p:sldId id="299" r:id="rId24"/>
    <p:sldId id="273" r:id="rId25"/>
    <p:sldId id="275" r:id="rId26"/>
    <p:sldId id="276" r:id="rId27"/>
    <p:sldId id="278" r:id="rId28"/>
    <p:sldId id="27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76" autoAdjust="0"/>
  </p:normalViewPr>
  <p:slideViewPr>
    <p:cSldViewPr>
      <p:cViewPr varScale="1">
        <p:scale>
          <a:sx n="86" d="100"/>
          <a:sy n="86" d="100"/>
        </p:scale>
        <p:origin x="-15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4.5</c:v>
                </c:pt>
                <c:pt idx="1">
                  <c:v>7.9</c:v>
                </c:pt>
                <c:pt idx="2">
                  <c:v>10.200000000000001</c:v>
                </c:pt>
                <c:pt idx="3">
                  <c:v>12.4</c:v>
                </c:pt>
              </c:numCache>
            </c:numRef>
          </c:val>
        </c:ser>
        <c:dLbls>
          <c:showVal val="1"/>
        </c:dLbls>
        <c:axId val="81513856"/>
        <c:axId val="77997184"/>
      </c:barChart>
      <c:catAx>
        <c:axId val="8151385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997184"/>
        <c:crosses val="autoZero"/>
        <c:auto val="1"/>
        <c:lblAlgn val="ctr"/>
        <c:lblOffset val="100"/>
      </c:catAx>
      <c:valAx>
        <c:axId val="77997184"/>
        <c:scaling>
          <c:orientation val="minMax"/>
        </c:scaling>
        <c:delete val="1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sz="1800" b="1" dirty="0">
                    <a:latin typeface="Times New Roman" pitchFamily="18" charset="0"/>
                    <a:cs typeface="Times New Roman" pitchFamily="18" charset="0"/>
                  </a:rPr>
                  <a:t>Число заболевших на 100 тыс. населения</a:t>
                </a:r>
              </a:p>
            </c:rich>
          </c:tx>
          <c:layout>
            <c:manualLayout>
              <c:xMode val="edge"/>
              <c:yMode val="edge"/>
              <c:x val="3.8929421986917158E-2"/>
              <c:y val="9.4872360700135563E-2"/>
            </c:manualLayout>
          </c:layout>
        </c:title>
        <c:numFmt formatCode="General" sourceLinked="1"/>
        <c:majorTickMark val="none"/>
        <c:tickLblPos val="none"/>
        <c:crossAx val="81513856"/>
        <c:crosses val="autoZero"/>
        <c:crossBetween val="between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B6E10-89F2-4143-9424-C669996565C2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4DBFF-366E-417C-925C-7DB31B29B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3835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6389-C742-46A6-85FA-FBC3B8D05B61}" type="datetime1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704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1604-153E-4468-B22D-5BE43EBCB1ED}" type="datetime1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110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D7757-4609-4762-B225-24ED0C32262D}" type="datetime1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363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6657-532B-4602-A244-9952B8703020}" type="datetime1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967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CFCD-A2E0-4A3C-95EA-045C1DFE7E89}" type="datetime1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236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B924-BE1C-4AB4-AB39-807DBE179083}" type="datetime1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49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6F3F9-0F3E-47BD-A096-1010F68E11EC}" type="datetime1">
              <a:rPr lang="ru-RU" smtClean="0"/>
              <a:pPr/>
              <a:t>13.06.2019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7344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F10E-E7DD-4F3E-87F1-77F458C19E76}" type="datetime1">
              <a:rPr lang="ru-RU" smtClean="0"/>
              <a:pPr/>
              <a:t>13.06.2019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438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B204-550E-4F8D-8B3C-E4897967DE22}" type="datetime1">
              <a:rPr lang="ru-RU" smtClean="0"/>
              <a:pPr/>
              <a:t>13.06.2019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378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275C-8D97-4FDD-972E-E764364A5E74}" type="datetime1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3039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C9DD-1B65-4E5D-99F7-8F8A5F21C6AD}" type="datetime1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66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E6CA1-A581-4402-AE46-AA2756665FE3}" type="datetime1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467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8062664" cy="4392488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«Красноярский государственный медицинский университет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профессора В.Ф.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Ясенецкого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КУРСОВАЯ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Тема: Выделение и идентификация возбудителя сифилиса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 специальности 31.02.03 Лабораторная диагностика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ПМ 04. Проведение лабораторных микробиологических исследований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МДК 04.01 Теория и практика лабораторных микробиологических и иммунологических исследований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244" y="4998212"/>
            <a:ext cx="664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Ивасенко Е.А,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К.А.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Проверил: Нестеренко Н.В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630932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Красноярск  2019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177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54054169"/>
              </p:ext>
            </p:extLst>
          </p:nvPr>
        </p:nvGraphicFramePr>
        <p:xfrm>
          <a:off x="179512" y="1412776"/>
          <a:ext cx="8784976" cy="434428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520280"/>
                <a:gridCol w="2304256"/>
                <a:gridCol w="3960440"/>
              </a:tblGrid>
              <a:tr h="109202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Бледна</a:t>
                      </a:r>
                      <a:r>
                        <a:rPr lang="ru-RU" sz="18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трепонема (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Treponema pallidum)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6330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Ферментативные свойства  </a:t>
                      </a:r>
                      <a:endParaRPr lang="ru-RU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Токсино</a:t>
                      </a:r>
                      <a:r>
                        <a:rPr lang="ru-RU" sz="16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-образование</a:t>
                      </a:r>
                      <a:endParaRPr lang="ru-RU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Антигенная структура</a:t>
                      </a:r>
                      <a:endParaRPr lang="ru-RU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7593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обладают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обладают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Комплексы: полисахаридный, липидный и протеиновый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ru-RU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90872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Таблица – 1 Ферментативные свойства и антигенная структура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877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Резистентность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0375" y="1412776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Бледные трепонемы малоустойчивы. Температура 45-55° С губит их через 15 мин. К низким температурам они устойчивы. При замораживании сохраняются до года. Спирохеты чувствительны к солям тяжелых металлов. Обычные концентрации дезинфицирующих веществ губят их в течение нескольких минут.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0" name="AutoShape 2" descr="https://prourologia.ru/wp-content/uploads/2017/02/Vliyanie-uslovij-na-blednuyu-treponem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3012" name="AutoShape 4" descr="https://prourologia.ru/wp-content/uploads/2017/02/Vliyanie-uslovij-na-blednuyu-treponem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3014" name="AutoShape 6" descr="https://prourologia.ru/wp-content/uploads/2017/02/Vliyanie-uslovij-na-blednuyu-treponem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3016" name="Picture 8" descr="https://med-explorer.ru/wp-content/uploads/2017/10/%D0%A1%D0%BA%D1%80%D1%8B%D1%82%D1%8B%D0%B9-%D1%81%D0%B8%D1%84%D0%B8%D0%BB%D0%B8%D1%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695600"/>
            <a:ext cx="3676981" cy="2757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Источники инфекции и пути передачи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Больной человек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Контакт бытовой (прямой контакт), преимущественно половой путь. Иногда сифилис может передаваться через предметы (посуду, белье). 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s://cdn.radiofrance.fr/s3/cruiser-production/2018/07/a0c5dc2d-9025-44cf-a9a4-eee241a8b38d/838_049_f01677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00808"/>
            <a:ext cx="4392488" cy="4392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Клинические проявления: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http://bono-esse.ru/blizzard/img/BPPP/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717032"/>
            <a:ext cx="4536504" cy="300705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1122417"/>
            <a:ext cx="820891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Инкубационный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сифилиса в среднем составляет 3-6 недель.</a:t>
            </a: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	Первичный сифилис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первичные признаки заболевания проявляются в виде так называемого твердого шанкра, который возникает в поврежденном месте кожи или слизистой при контакте с возбудителем. Продолжительность периода 6-8 недель, пока не появится сыпь.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Клинические проявления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Вторичный сифилис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возникновение сыпи объясняется.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Высыпания через 1-2 недели бледнеют и исчезают. Начинается скрытый вторичный период.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Без лечения вторичный сифилис продолжается 1-2 года.</a:t>
            </a:r>
          </a:p>
          <a:p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ÐÐ°ÑÑÐ¸Ð½ÐºÐ¸ Ð¿Ð¾ Ð·Ð°Ð¿ÑÐ¾ÑÑ ÑÐ¸ÑÐ¸Ð»Ð¸Ñ ÑÐ¾ÑÐ¾ ÑÑÐ¿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61048"/>
            <a:ext cx="4320480" cy="259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Клинические проявления: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Третичный сифилис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характеризуется появлением у больного на коже, слизистых, внутренних органах и в костях бугорков-гумм. 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Продолжается стадия до 10-20 лет. </a:t>
            </a:r>
          </a:p>
          <a:p>
            <a:pPr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ÐÐ°ÑÑÐ¸Ð½ÐºÐ¸ Ð¿Ð¾ Ð·Ð°Ð¿ÑÐ¾ÑÑ Ð±ÑÐ³Ð¾ÑÐºÐ¾Ð²-Ð³ÑÐ¼Ð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56992"/>
            <a:ext cx="5350396" cy="243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Иммунитет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56512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Естественного иммунитета нет. При заболевании сифилисом развивается "нестерильный" инфекционный иммунитет. Его называют шанкерный, так как при повторном заражении твердый шанкр не образуется, но все последующие периоды развиваются.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s://my-izumrud.ru/wp-content/uploads/2018/05/ukrepit-zdorov-e-rebenka.jpg"/>
          <p:cNvPicPr>
            <a:picLocks noChangeAspect="1" noChangeArrowheads="1"/>
          </p:cNvPicPr>
          <p:nvPr/>
        </p:nvPicPr>
        <p:blipFill rotWithShape="1">
          <a:blip r:embed="rId2" cstate="print"/>
          <a:srcRect l="12674" r="11318" b="3577"/>
          <a:stretch/>
        </p:blipFill>
        <p:spPr bwMode="auto">
          <a:xfrm>
            <a:off x="2848488" y="3429000"/>
            <a:ext cx="3528392" cy="3228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Основные методы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Нетрепонемные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тесты: РМП,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RPR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реакция быстрых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реагинов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Скрининговые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тесты: ИФА суммарные</a:t>
            </a:r>
          </a:p>
          <a:p>
            <a:pPr lvl="0"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Трепонемные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тесты: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РПГА</a:t>
            </a: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Подтверждающие тесты: ИБ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иммуноблот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РИФ – реакция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иммунофлуоресценции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Микроскопия в темном поле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1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57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Материал для исследования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Содержимое твердого шанкра (первичный период).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Содержимое розеол, папул, везикул (вторичный период).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Кровь (вторичный, третий и четвертый периоды).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18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https://163602-560839-raikfcquaxqncofqfm.stackpathdns.com/wp-content/uploads/2017/12/Laboratory-diagnosis-of-Syphilis-caused-by-Treponema-pallid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852936"/>
            <a:ext cx="6667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Способы сбора материала: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Содержимое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твердого шанкра - язву, образовавшуюся на месте внедрения спирохет, очищают ватой или марлей, смоченной изотоническим раствором натрия хлорида; содержимое язвы собирают стерильной пипеткой.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плохом выделении тканевой жидкости края язвы слегка сдавливают (пинцетом). Собранную пипеткой жидкость наносят на предметное стекло для микроскопии (работу проводят в резиновых перчатках).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19</a:t>
            </a:fld>
            <a:endParaRPr lang="ru-RU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12776"/>
            <a:ext cx="7859216" cy="4713387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Особую актуальность приобретает диагностика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атипичных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 сифилиса, что и послужило обоснованием к проведению данного исследования. Анализ теоретических аспектов изучаемой проблемы позволил установить, что сифилис является инфекционным заболеванием, поражающим все органы и системы.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ru-RU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6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Микроскопический метод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Микроскопия проводится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темном поле, 2-3 капли жидкости язвы наносят на предметное стекло, которое накрывают покровным. Микроскопируют в темном поле (объектив 40х, окуляр 10х). Возбудитель сифилиса имеет вид двигающейся тонкой светлой спирали на темном фоне.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5" name="Рисунок 4" descr="http://polovye-infekcii.ru/wp-content/uploads/2016/10/treponema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573016"/>
            <a:ext cx="28575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9728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555" y="32048"/>
            <a:ext cx="82296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Нетрепонемные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тесты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864" y="112474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НТТ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— реакция микропреципитации с плазмой и инактивированной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сывороткой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(РМП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позволяющая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выявить антитела 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кардиолипину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который представляет собой составную часть бактерии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Активизация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кардиолипинового антигена, спровоцированная проникновением в организм возбудителя инфекции, наблюдается на начальном этапе развития венерического заболевания, а именно на 8-9 день после формирования твердого шанкра (язвы).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21</a:t>
            </a:fld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Ð¢ÐµÑÑ Ð½Ð° ÑÐ¸ÑÐ¸Ð»Ð¸Ñ RPR"/>
          <p:cNvPicPr/>
          <p:nvPr/>
        </p:nvPicPr>
        <p:blipFill>
          <a:blip r:embed="rId2" cstate="print"/>
          <a:srcRect r="45636"/>
          <a:stretch>
            <a:fillRect/>
          </a:stretch>
        </p:blipFill>
        <p:spPr bwMode="auto">
          <a:xfrm>
            <a:off x="3059832" y="4632339"/>
            <a:ext cx="315782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0596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22</a:t>
            </a:fld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Ð°Ð½Ð°Ð»Ð¸Ð· ÐºÑÐ¾Ð²Ð¸ Ð½Ð° ÑÐ¸ÑÐ¸Ð»Ð¸Ñ ÑÐµÐ°ÐºÑÐ¸Ñ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44824"/>
            <a:ext cx="52387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31640" y="4900519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Анализ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крови на сифилис реакция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микропреципитации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09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5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Реакция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иммунофлюоресценции (РИФ)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Реакция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основана на том, что иммунные сыворотки, к которым химическим путем присоединены флюорохромы, при взаимодействии с соответствующими антигенами образуют специфический светящийся комплекс, видимый в люминесцентном микроскопе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высокочувствителен, прост, не требует выделения чистой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культуры.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Результат можно получить через полчаса после нанесения на препарат люминесцирующей сыворотки.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23</a:t>
            </a:fld>
            <a:endParaRPr lang="ru-RU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Ð°Ð½Ð°Ð»Ð¸Ð· ÐºÑÐ¾Ð²Ð¸ Ð½Ð° ÑÐ¸ÑÐ¸Ð»Ð¸Ñ Ð ÐÐ¤ Ð¸Ð¼Ð¼ÑÐ½Ð¾ÑÐ»ÑÐ¾ÑÐµÑÑÐµÐ½ÑÐ¸Ñ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509120"/>
            <a:ext cx="33147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7683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Иммуноферментный анализ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Размещают на полистироловой панели со множеством лунок. При диагностике в сыворотку крови добавляют специальные ферменты, которые при наличии антител/антигенов недуга образуют с ними прочные соединения. 	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образования таких соединений становится изменение цвета плазмы крови в лунке (с бесцветного — на ярко-желтый).</a:t>
            </a: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24</a:t>
            </a:fld>
            <a:endParaRPr lang="ru-RU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://donlab.ru/upload/iblock/5f9/2cbd744e-ab9e-11e4-8c0f-001e672af520_48ee0dd0-9a95-11e6-be24-001e672af52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220134"/>
            <a:ext cx="3746576" cy="2511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3606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6470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Лечение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96747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 наше время, как и раньше, основным методом борьбы с этим заболеванием является применение антибиотиков, таких как: пенициллин,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бициллин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биохинол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Также могут назначаться витамины, физиотерапия, иммунотерапия. 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25</a:t>
            </a:fld>
            <a:endParaRPr lang="ru-RU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ÐÐ°ÑÑÐ¸Ð½ÐºÐ¸ Ð¿Ð¾ Ð·Ð°Ð¿ÑÐ¾ÑÑ Ð¿ÐµÐ½Ð¸ÑÐ¸Ð»Ð»Ð¸Ð½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305"/>
          <a:stretch/>
        </p:blipFill>
        <p:spPr bwMode="auto">
          <a:xfrm>
            <a:off x="1299199" y="4221088"/>
            <a:ext cx="1298619" cy="217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Ð°ÑÑÐ¸Ð½ÐºÐ¸ Ð¿Ð¾ Ð·Ð°Ð¿ÑÐ¾ÑÑ Ð±Ð¸ÑÐ¸Ð»Ð»Ð¸Ð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21088"/>
            <a:ext cx="1905000" cy="217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4372" y="63922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Пенициллин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639414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Бициллин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4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Профилактика сифилиса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Неспецифическая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профилактика: санитарно-просветительная работа, раннее выявление больных сифилисом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Специфическая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профилактика: не разработана.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26</a:t>
            </a:fld>
            <a:endParaRPr lang="ru-RU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canadianinquirer.net/wp-content/uploads/2014/07/sexually-transmitted-diseases-STD-cure-medic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501008"/>
            <a:ext cx="4176464" cy="2785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9942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51125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Таким образом, можно сделать следующие выводы:</a:t>
            </a:r>
          </a:p>
          <a:p>
            <a:pPr marL="531813" indent="-531813" algn="just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Было выявлено,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что Т. pallidum - спиралевидная нить размером 8-18 × 0,08-0,2 мкм с мелкими, равномерными завитками. Число завитков 12-14. Концы трепонемы заострены или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закруглены, подвижны, спор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 капсул не имеют.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Методами для изучения и идентификации бледной трепонемы являются – иммуноферментый анализ,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микроскопический, реакция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иммунофлюоресценции (РИФ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серологическая: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1) реакция Вассермана (РСК), 2) осадочные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реакции, реакция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иммобилизации трепонем (РИТ).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 проведенным данным, мониторинг по статистическим данным заболеваний в Красноярском крае составил следующие результаты: за период 2015-2018 годы уровень первичной инфицированности населения увеличился на 12,4 процента.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27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31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2008"/>
            <a:ext cx="8229600" cy="6926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Список использованных источников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424936" cy="583264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Зверев В.В. Медицинская микробиология, вирусология и иммунология. В 2-х т. Том 2, 2015.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Кишкун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А.А. Руководство по лабораторным методам диагностики. - М.: ГЭОТАР-Медиа, 2014.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Родионов А.Н. Краткое руководство "Сифилис" : СПб.: 3-е издание, 2015.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Скрипкин Ю.К.,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Кубанова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А.А., Акимов В.Г. Кожные и венерические болезни: учебник. - М.: ГЭОТАР-Медиа, 2016.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Сырнева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Т.А.,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Зильберг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Н.В. Основные тенденции заболеваемости сифилисом в свердловской области // Журнал микробиологии, эпидемиологии и иммунобиологии. - 2014. - N 2. - С.33-36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Черкес Ф.К., Богоявленская Л.Б., Бельская Н.А. 'Микробиология' - Москва: Медицина, 2016 - с.512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28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066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анализе динамики показателей заболеваемости населения Красноярского края за период 2015-2018 годы уровень первичной инфицированности населения увеличился на 12,4 процента.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187624" y="2708920"/>
          <a:ext cx="684076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47664" y="5934670"/>
            <a:ext cx="63367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Рисунок 1 - Структура заболеваемости сифилисом в Красноярском крае за 2015-2018 годы (на 100 тыс. человек населения)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64008" indent="0" algn="just">
              <a:lnSpc>
                <a:spcPct val="11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работы: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выявление бледной трепонемы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её серодиагностика.</a:t>
            </a:r>
          </a:p>
          <a:p>
            <a:pPr marL="64008" indent="0" algn="just">
              <a:lnSpc>
                <a:spcPct val="110000"/>
              </a:lnSpc>
              <a:buNone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  <a:p>
            <a:pPr marL="64008" indent="0" algn="just">
              <a:lnSpc>
                <a:spcPct val="11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Изучить морфологию и физиологию возбудителя сифилиса. Патогенез и клинические проявления заболевания.</a:t>
            </a:r>
          </a:p>
          <a:p>
            <a:pPr lvl="0" algn="just"/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Изучить методы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выделения и идентификации возбудителя сифилиса.</a:t>
            </a:r>
            <a:endParaRPr lang="ru-RU" sz="2400" b="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Провести мониторинг по статистическим данным заболеваний в Красноярском крае.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51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Историческая справка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pallidum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открыта Ф.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Шаудином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1905 г. Большой вклад в изучение сифилиса внесли И. И. Мечников, П. Эрлих, Д. К. Заболотный.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ÐÐ°ÑÑÐ¸Ð½ÐºÐ¸ Ð¿Ð¾ Ð·Ð°Ð¿ÑÐ¾ÑÑ Ð¤. Ð¨Ð°ÑÐ´Ð¸Ð½Ð¾Ð¼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528"/>
          <a:stretch/>
        </p:blipFill>
        <p:spPr bwMode="auto">
          <a:xfrm>
            <a:off x="251520" y="3933056"/>
            <a:ext cx="1993929" cy="258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540568" y="647482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Шаудин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ÐÐ°ÑÑÐ¸Ð½ÐºÐ¸ Ð¿Ð¾ Ð·Ð°Ð¿ÑÐ¾ÑÑ Ð¸. Ð¸. Ð¼ÐµÑÐ½Ð¸ÐºÐ¾Ð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35404"/>
            <a:ext cx="2048253" cy="258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3808" y="6453336"/>
            <a:ext cx="167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И.И. Мечников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ÐÐ°ÑÑÐ¸Ð½ÐºÐ¸ Ð¿Ð¾ Ð·Ð°Ð¿ÑÐ¾ÑÑ Ð­ÑÐ»Ð¸Ñ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5404"/>
            <a:ext cx="1912785" cy="258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48064" y="645333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 Эрлих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ÐÐ°ÑÑÐ¸Ð½ÐºÐ¸ Ð¿Ð¾ Ð·Ð°Ð¿ÑÐ¾ÑÑ Ð. ÐÐ°Ð±Ð¾Ð»Ð¾ÑÐ½ÑÐ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935404"/>
            <a:ext cx="19050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64288" y="58052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Заболотный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22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Таксономия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Семейство: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Spirochaetacea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Treponema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Treponema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pallidum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возбудитель сифилиса включен в род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Treponema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(от лат.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trepo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поворачивать,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nemo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нить).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ru-RU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44" y="0"/>
            <a:ext cx="82296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Морфология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944" y="126876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pallidum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спиралевидная нить размером 8-18 × 0,08-0,2 мкм с мелкими, равномерными завитками. Число завитков 12-14. Концы трепонемы заострены или закруглены.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Подвижны.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Спор и капсул не имеют.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ru-RU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ÐÐ°ÑÑÐ¸Ð½ÐºÐ¸ Ð¿Ð¾ Ð·Ð°Ð¿ÑÐ¾ÑÑ Ð¢. pallid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488" y="3404096"/>
            <a:ext cx="4608512" cy="307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52292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42674" y="6479231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Т. pallidum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86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74" y="548681"/>
            <a:ext cx="8229600" cy="3168352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Романовскому - Гимзе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окрашиваются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бледно-розовый цвет.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Спирохеты можно выявлять в препаратах, окрашенных по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Бурри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серебрением.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98" r="15615"/>
          <a:stretch/>
        </p:blipFill>
        <p:spPr bwMode="auto">
          <a:xfrm>
            <a:off x="899592" y="2924944"/>
            <a:ext cx="2724406" cy="253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2906" y="2924944"/>
            <a:ext cx="2535242" cy="253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9587" y="558924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Окраска по Романовскому - Гимзе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9796" y="5593526"/>
            <a:ext cx="2721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Окраска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Бурри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85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Культивирование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91269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Бледные трепонемы облигатные анаэробы, очень требовательны к питательным средам. На искусственных питательных средах они растут только в присутствии кусочков мозга или почек кролика и асцитической жидкости, хорошо размножаются в курином эмбрионе. Растут медленно, 5-12 дней при температуре 35-36° С в анаэробных условиях.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ru-RU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studfiles.net/html/2706/619/html_LeKnnL7B0x.4Wa0/img-Ktst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4762" y="3645024"/>
            <a:ext cx="4425574" cy="28214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3240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832</Words>
  <Application>Microsoft Office PowerPoint</Application>
  <PresentationFormat>Экран (4:3)</PresentationFormat>
  <Paragraphs>135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Федеральное государственное бюджетное образовательное учреждение   высшего образования «Красноярский государственный медицинский университет  имени профессора В.Ф. Войно - Ясенецкого»  Министерства здравоохранения Российской Федерации Фармацевтический колледж     КУРСОВАЯ РАБОТА  Тема: Выделение и идентификация возбудителя сифилиса по специальности 31.02.03 Лабораторная диагностика ПМ 04. Проведение лабораторных микробиологических исследований МДК 04.01 Теория и практика лабораторных микробиологических и иммунологических исследований </vt:lpstr>
      <vt:lpstr>Актуальность</vt:lpstr>
      <vt:lpstr>Актуальность </vt:lpstr>
      <vt:lpstr>Слайд 4</vt:lpstr>
      <vt:lpstr>Историческая справка</vt:lpstr>
      <vt:lpstr>Таксономия:</vt:lpstr>
      <vt:lpstr>Морфология </vt:lpstr>
      <vt:lpstr>Слайд 8</vt:lpstr>
      <vt:lpstr>Культивирование</vt:lpstr>
      <vt:lpstr>Слайд 10</vt:lpstr>
      <vt:lpstr>Резистентность</vt:lpstr>
      <vt:lpstr>Источники инфекции и пути передачи</vt:lpstr>
      <vt:lpstr>Клинические проявления:</vt:lpstr>
      <vt:lpstr>Клинические проявления</vt:lpstr>
      <vt:lpstr>Клинические проявления:</vt:lpstr>
      <vt:lpstr>Иммунитет</vt:lpstr>
      <vt:lpstr>Основные методы исследования</vt:lpstr>
      <vt:lpstr>Материал для исследования</vt:lpstr>
      <vt:lpstr>Способы сбора материала:</vt:lpstr>
      <vt:lpstr>Микроскопический метод</vt:lpstr>
      <vt:lpstr>Нетрепонемные тесты</vt:lpstr>
      <vt:lpstr>Слайд 22</vt:lpstr>
      <vt:lpstr>Реакция иммунофлюоресценции (РИФ)</vt:lpstr>
      <vt:lpstr>Иммуноферментный анализ</vt:lpstr>
      <vt:lpstr>Лечение </vt:lpstr>
      <vt:lpstr>Профилактика сифилиса</vt:lpstr>
      <vt:lpstr>Заключение</vt:lpstr>
      <vt:lpstr>Список использованных источников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  высшего образования «Красноярский государственный медицинский университет  имени профессора В.Ф. Войно - Ясенецкого»  Министерства здравоохранения Российской Федерации Фармацевтический колледж     КУРСОВАЯ РАБОТА  Тема: Выделение и идентификация возбудителя сифилиса по специальности 31.02.03 Лабораторная диагностика ПМ 04. Проведение лабораторных микробиологических исследований МДК 04.01 Теория и практика лабораторных микробиологических и иммунологических исследований </dc:title>
  <dc:creator>Hon ey</dc:creator>
  <cp:lastModifiedBy>Кристина</cp:lastModifiedBy>
  <cp:revision>56</cp:revision>
  <dcterms:created xsi:type="dcterms:W3CDTF">2019-04-28T11:42:34Z</dcterms:created>
  <dcterms:modified xsi:type="dcterms:W3CDTF">2019-06-13T14:38:17Z</dcterms:modified>
</cp:coreProperties>
</file>