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326" r:id="rId2"/>
    <p:sldId id="271" r:id="rId3"/>
    <p:sldId id="327" r:id="rId4"/>
    <p:sldId id="273" r:id="rId5"/>
    <p:sldId id="274" r:id="rId6"/>
    <p:sldId id="328" r:id="rId7"/>
    <p:sldId id="275" r:id="rId8"/>
    <p:sldId id="276" r:id="rId9"/>
    <p:sldId id="277" r:id="rId10"/>
    <p:sldId id="278" r:id="rId11"/>
    <p:sldId id="279" r:id="rId12"/>
    <p:sldId id="281" r:id="rId13"/>
    <p:sldId id="329" r:id="rId14"/>
    <p:sldId id="282" r:id="rId15"/>
    <p:sldId id="286" r:id="rId16"/>
    <p:sldId id="287" r:id="rId17"/>
    <p:sldId id="291" r:id="rId18"/>
    <p:sldId id="331" r:id="rId19"/>
    <p:sldId id="283" r:id="rId20"/>
    <p:sldId id="284" r:id="rId21"/>
    <p:sldId id="285" r:id="rId22"/>
    <p:sldId id="288" r:id="rId23"/>
    <p:sldId id="333" r:id="rId24"/>
    <p:sldId id="334" r:id="rId25"/>
    <p:sldId id="290" r:id="rId26"/>
    <p:sldId id="332" r:id="rId27"/>
    <p:sldId id="32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B9F0-CD39-4913-B59E-3E99AB023FB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475C3-46B0-4167-92C5-3E96E55D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3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44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2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1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0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3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4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4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438" y="1267330"/>
            <a:ext cx="8915399" cy="167747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Компьютерная томография при травме живота. Часть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6731" y="4619297"/>
            <a:ext cx="4405709" cy="1677471"/>
          </a:xfrm>
        </p:spPr>
        <p:txBody>
          <a:bodyPr>
            <a:normAutofit fontScale="92500"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  <a:r>
              <a:rPr lang="ru-RU" altLang="ru-RU" sz="2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Фисун</a:t>
            </a:r>
            <a:r>
              <a:rPr lang="ru-RU" alt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Елена Александровна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7697" y="6414185"/>
            <a:ext cx="38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Красноярск, 2023 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148" y="100493"/>
            <a:ext cx="823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cs typeface="Times New Roman"/>
              </a:rPr>
              <a:t>ФГБОУ ВО </a:t>
            </a:r>
            <a:r>
              <a:rPr lang="ru-RU" altLang="ru-RU" dirty="0" err="1">
                <a:cs typeface="Times New Roman"/>
              </a:rPr>
              <a:t>КрасГМУ</a:t>
            </a:r>
            <a:r>
              <a:rPr lang="ru-RU" altLang="ru-RU" dirty="0">
                <a:cs typeface="Times New Roman"/>
              </a:rPr>
              <a:t> им. проф. В.Ф. </a:t>
            </a:r>
            <a:r>
              <a:rPr lang="ru-RU" altLang="ru-RU" dirty="0" err="1">
                <a:cs typeface="Times New Roman"/>
              </a:rPr>
              <a:t>Войно-Ясенецкого</a:t>
            </a:r>
            <a:r>
              <a:rPr lang="ru-RU" altLang="ru-RU" dirty="0">
                <a:cs typeface="Times New Roman"/>
              </a:rPr>
              <a:t> Минздрава России Кафедра лучевой диагностики ИПО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250" y="0"/>
            <a:ext cx="2194750" cy="149364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F168F5-BC11-8FEC-4BBD-9550D1D7A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3371596"/>
            <a:ext cx="7135717" cy="29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4A107-6DE0-FF10-57F3-95F65098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280890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3. </a:t>
            </a:r>
            <a:r>
              <a:rPr lang="ru-RU" sz="3600" dirty="0"/>
              <a:t>Описание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26364-624C-FA79-FC31-FF10B47D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38" y="1719913"/>
            <a:ext cx="4656407" cy="501147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</a:rPr>
              <a:t>Подкапсульная гематома более 10 см (травма 4 степени)</a:t>
            </a:r>
          </a:p>
          <a:p>
            <a:pPr algn="l"/>
            <a:r>
              <a:rPr lang="ru-RU" sz="2400" dirty="0"/>
              <a:t>Экстравазация контрастного вещества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</a:rPr>
              <a:t>Отсутствие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гемоперитонеума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</a:rPr>
              <a:t>Л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ечение консервативное с благоприятным исходом, так как нет кровотечения в брюшную полость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07426E-E4C0-DA5E-2719-D353BC91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" y="1846522"/>
            <a:ext cx="7006137" cy="41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7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ADAEE-C536-ADFF-8A16-B17829E2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4" y="24007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Варианты КТ-изображений травм печени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8E4FCF6-DC8E-7E70-C8FC-988AA26A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1385919"/>
            <a:ext cx="10086535" cy="44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9D8D3-687E-AF93-65ED-D5CBA03BA522}"/>
              </a:ext>
            </a:extLst>
          </p:cNvPr>
          <p:cNvSpPr txBox="1"/>
          <p:nvPr/>
        </p:nvSpPr>
        <p:spPr>
          <a:xfrm>
            <a:off x="1256494" y="5888465"/>
            <a:ext cx="43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Звездчатый разрыв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2132E-83C2-9320-36EE-6ADA7D83A067}"/>
              </a:ext>
            </a:extLst>
          </p:cNvPr>
          <p:cNvSpPr txBox="1"/>
          <p:nvPr/>
        </p:nvSpPr>
        <p:spPr>
          <a:xfrm>
            <a:off x="6443002" y="5891815"/>
            <a:ext cx="507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Линейный разрыв</a:t>
            </a:r>
          </a:p>
        </p:txBody>
      </p:sp>
    </p:spTree>
    <p:extLst>
      <p:ext uri="{BB962C8B-B14F-4D97-AF65-F5344CB8AC3E}">
        <p14:creationId xmlns:p14="http://schemas.microsoft.com/office/powerpoint/2010/main" val="360761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79BA0-8F49-D091-84AE-9D70FB4C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61778"/>
            <a:ext cx="8911687" cy="1280890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4.</a:t>
            </a:r>
            <a:r>
              <a:rPr lang="ru-RU" b="1" dirty="0"/>
              <a:t> </a:t>
            </a:r>
            <a:r>
              <a:rPr lang="ru-RU" sz="3600" dirty="0"/>
              <a:t>Ответьте на вопросы</a:t>
            </a:r>
            <a:endParaRPr lang="ru-RU" dirty="0"/>
          </a:p>
        </p:txBody>
      </p:sp>
      <p:pic>
        <p:nvPicPr>
          <p:cNvPr id="4" name="Рисунок 3" descr="Изображение выглядит как внутренний, примат, млекопитающее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9BF6A335-0EA7-5109-8526-0B7BAFB2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" y="1555844"/>
            <a:ext cx="8396434" cy="49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8CDD9-1F35-8F9B-8D4C-1DB0207004B5}"/>
              </a:ext>
            </a:extLst>
          </p:cNvPr>
          <p:cNvSpPr txBox="1"/>
          <p:nvPr/>
        </p:nvSpPr>
        <p:spPr>
          <a:xfrm>
            <a:off x="8857397" y="1146412"/>
            <a:ext cx="3334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400" b="0" i="0" u="sng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Какие методы контрастирования использовались?</a:t>
            </a:r>
          </a:p>
          <a:p>
            <a:pPr algn="l">
              <a:buFont typeface="+mj-lt"/>
              <a:buAutoNum type="arabicPeriod"/>
            </a:pP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В какой фазе выполнены изображения?</a:t>
            </a:r>
          </a:p>
          <a:p>
            <a:pPr algn="l">
              <a:buFont typeface="+mj-lt"/>
              <a:buAutoNum type="arabicPeriod"/>
            </a:pP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Откуда появился контраст вокруг печени?</a:t>
            </a:r>
          </a:p>
        </p:txBody>
      </p:sp>
    </p:spTree>
    <p:extLst>
      <p:ext uri="{BB962C8B-B14F-4D97-AF65-F5344CB8AC3E}">
        <p14:creationId xmlns:p14="http://schemas.microsoft.com/office/powerpoint/2010/main" val="317429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D43FA-1A09-13D7-D18A-D4B04BA6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3" y="306333"/>
            <a:ext cx="8911687" cy="1280890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4. </a:t>
            </a:r>
            <a:r>
              <a:rPr lang="ru-RU" sz="3600" dirty="0"/>
              <a:t>Описание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84251-8176-91AD-20A0-00261E31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724" y="1414944"/>
            <a:ext cx="5994276" cy="558875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dirty="0">
                <a:solidFill>
                  <a:srgbClr val="000000"/>
                </a:solidFill>
              </a:rPr>
              <a:t>В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нутривенное контрастирование</a:t>
            </a:r>
            <a:r>
              <a:rPr lang="ru-RU" sz="3600" dirty="0">
                <a:solidFill>
                  <a:srgbClr val="000000"/>
                </a:solidFill>
              </a:rPr>
              <a:t> и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 пероральное контрастное заполнение желудка.</a:t>
            </a:r>
          </a:p>
          <a:p>
            <a:pPr algn="l"/>
            <a:r>
              <a:rPr lang="ru-RU" sz="3600" dirty="0">
                <a:solidFill>
                  <a:srgbClr val="000000"/>
                </a:solidFill>
              </a:rPr>
              <a:t>П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ортальная фаза.</a:t>
            </a:r>
            <a:endParaRPr lang="ru-RU" sz="3600" dirty="0">
              <a:solidFill>
                <a:srgbClr val="000000"/>
              </a:solidFill>
            </a:endParaRPr>
          </a:p>
          <a:p>
            <a:pPr algn="l"/>
            <a:r>
              <a:rPr lang="ru-RU" sz="3600" dirty="0">
                <a:solidFill>
                  <a:srgbClr val="000000"/>
                </a:solidFill>
              </a:rPr>
              <a:t>Э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кстравазация является результатом активного кровотечения, печень окружена большим количеством контраста.</a:t>
            </a:r>
          </a:p>
          <a:p>
            <a:pPr algn="l"/>
            <a:r>
              <a:rPr lang="ru-RU" sz="3600" dirty="0">
                <a:solidFill>
                  <a:srgbClr val="000000"/>
                </a:solidFill>
              </a:rPr>
              <a:t>Интраоперационно диагностирован</a:t>
            </a:r>
            <a:r>
              <a:rPr lang="ru-RU" sz="3600" b="0" i="0" dirty="0">
                <a:solidFill>
                  <a:srgbClr val="000000"/>
                </a:solidFill>
                <a:effectLst/>
              </a:rPr>
              <a:t> разрыв правой печеночной вены(летальность 90-100%)</a:t>
            </a:r>
            <a:endParaRPr lang="ru-RU" dirty="0"/>
          </a:p>
        </p:txBody>
      </p:sp>
      <p:pic>
        <p:nvPicPr>
          <p:cNvPr id="4" name="Рисунок 3" descr="Изображение выглядит как внутренний, примат, млекопитающее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68EDDFD7-7895-9AAC-3D51-A45005F6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8" y="1680758"/>
            <a:ext cx="5834830" cy="43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DDE5-1C21-14E5-C4F1-96E411A4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01" y="173734"/>
            <a:ext cx="9239713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Травма печени. Резюме:</a:t>
            </a:r>
            <a:br>
              <a:rPr lang="ru-RU" sz="4000" dirty="0">
                <a:highlight>
                  <a:srgbClr val="FFFF00"/>
                </a:highlight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D2F20-2F3C-AD7D-521D-1721E9B2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750" y="1555823"/>
            <a:ext cx="9239714" cy="4953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</a:rPr>
              <a:t>Исторически повреждения печени лечили хирургическим путем, но при лапаротомии было обнаружено, что 70% кровотечений к моменту прибытия хирургов уже останавливались.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</a:rPr>
              <a:t>После проведения операций 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было больше переливаний крови и осложнений, чем при консервативном лечении.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</a:rPr>
              <a:t>Сегодня около 80% лечится консервативно.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</a:rPr>
              <a:t>Отсроченные осложнения возникают у 10-25% пациентов: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</a:rPr>
              <a:t>кровоизлияние (2-6%)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</a:rPr>
              <a:t>абсцесс печени (1-4%)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600" b="0" i="0" dirty="0" err="1">
                <a:solidFill>
                  <a:srgbClr val="000000"/>
                </a:solidFill>
                <a:effectLst/>
              </a:rPr>
              <a:t>билома</a:t>
            </a:r>
            <a:endParaRPr lang="ru-RU" sz="26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6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3A623C7-5F26-16AA-BC62-CDEF8AD0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4" y="404342"/>
            <a:ext cx="11068832" cy="6252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909988-4A88-1025-994A-718D31677B3D}"/>
              </a:ext>
            </a:extLst>
          </p:cNvPr>
          <p:cNvSpPr txBox="1"/>
          <p:nvPr/>
        </p:nvSpPr>
        <p:spPr>
          <a:xfrm>
            <a:off x="2776286" y="1028131"/>
            <a:ext cx="717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Повреждения почек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AFC2F-5694-8B13-95FB-B76BE20A9890}"/>
              </a:ext>
            </a:extLst>
          </p:cNvPr>
          <p:cNvSpPr txBox="1"/>
          <p:nvPr/>
        </p:nvSpPr>
        <p:spPr>
          <a:xfrm>
            <a:off x="1015929" y="2290624"/>
            <a:ext cx="10699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Тупая травма 90% – проникающая 10%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Почка </a:t>
            </a:r>
            <a:r>
              <a:rPr lang="ru-RU" sz="2800" dirty="0">
                <a:solidFill>
                  <a:srgbClr val="000000"/>
                </a:solidFill>
              </a:rPr>
              <a:t>- третий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наиболее часто вовлекаемый при травме </a:t>
            </a:r>
            <a:r>
              <a:rPr lang="ru-RU" sz="2800" dirty="0"/>
              <a:t>орган у взрослых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Наиболее часто повреждаемый орган у детей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Цель диагностики:  -оценить повреждения паренхимы</a:t>
            </a:r>
          </a:p>
          <a:p>
            <a:r>
              <a:rPr lang="ru-RU" sz="2800" dirty="0"/>
              <a:t>                       -оценить повреждения сосудов</a:t>
            </a:r>
          </a:p>
          <a:p>
            <a:r>
              <a:rPr lang="ru-RU" sz="2800" dirty="0"/>
              <a:t>                       -оценить повреждения чашечно-лоханочной</a:t>
            </a:r>
          </a:p>
          <a:p>
            <a:r>
              <a:rPr lang="ru-RU" sz="2800" dirty="0"/>
              <a:t>                       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9808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41BE45C-C591-60D0-DFC8-9E5F6B47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68" y="704725"/>
            <a:ext cx="9849695" cy="6153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216D0-E5BA-7307-0A1A-8507F02F9AB1}"/>
              </a:ext>
            </a:extLst>
          </p:cNvPr>
          <p:cNvSpPr txBox="1"/>
          <p:nvPr/>
        </p:nvSpPr>
        <p:spPr>
          <a:xfrm>
            <a:off x="2319130" y="73501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Шкала </a:t>
            </a:r>
            <a:r>
              <a:rPr lang="en-US" sz="3600" b="1" dirty="0"/>
              <a:t>(AAST)</a:t>
            </a:r>
            <a:r>
              <a:rPr lang="ru-RU" sz="3600" b="1" dirty="0"/>
              <a:t> повреждения почек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E6D70-A649-D23E-64FC-F0E021F928F6}"/>
              </a:ext>
            </a:extLst>
          </p:cNvPr>
          <p:cNvSpPr txBox="1"/>
          <p:nvPr/>
        </p:nvSpPr>
        <p:spPr>
          <a:xfrm>
            <a:off x="1861372" y="1814677"/>
            <a:ext cx="167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 степень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C1DF6-FD42-ECE0-C5D3-375C08764AC5}"/>
              </a:ext>
            </a:extLst>
          </p:cNvPr>
          <p:cNvSpPr txBox="1"/>
          <p:nvPr/>
        </p:nvSpPr>
        <p:spPr>
          <a:xfrm>
            <a:off x="3857558" y="1791921"/>
            <a:ext cx="744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Ушиб/</a:t>
            </a:r>
            <a:r>
              <a:rPr lang="ru-RU" sz="2400" dirty="0" err="1"/>
              <a:t>подкапсульная</a:t>
            </a:r>
            <a:r>
              <a:rPr lang="ru-RU" sz="2400" dirty="0"/>
              <a:t> гематома без разрыва паренхимы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960DC-E405-5D07-D837-07973C7D2033}"/>
              </a:ext>
            </a:extLst>
          </p:cNvPr>
          <p:cNvSpPr txBox="1"/>
          <p:nvPr/>
        </p:nvSpPr>
        <p:spPr>
          <a:xfrm>
            <a:off x="3857558" y="2689965"/>
            <a:ext cx="779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Разрыв глубиной менее 1 см в пределах кортикального слоя, не сообщающийся с ЧЛС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66450-8B4E-17DF-29DE-A333A9BDE3D4}"/>
              </a:ext>
            </a:extLst>
          </p:cNvPr>
          <p:cNvSpPr txBox="1"/>
          <p:nvPr/>
        </p:nvSpPr>
        <p:spPr>
          <a:xfrm>
            <a:off x="3857558" y="3521705"/>
            <a:ext cx="828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Разрыв глубиной более 1 см в пределах кортикального слоя, не сообщающийся с ЧЛС</a:t>
            </a:r>
            <a:endParaRPr lang="ru-RU" sz="24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BEE15-11FC-30AD-E2AE-640BCA38CDD3}"/>
              </a:ext>
            </a:extLst>
          </p:cNvPr>
          <p:cNvSpPr txBox="1"/>
          <p:nvPr/>
        </p:nvSpPr>
        <p:spPr>
          <a:xfrm>
            <a:off x="3873259" y="4352702"/>
            <a:ext cx="786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Разрыв, распространяющийся на кортикальный, </a:t>
            </a:r>
            <a:r>
              <a:rPr lang="ru-RU" sz="2400" dirty="0" err="1"/>
              <a:t>медулярный</a:t>
            </a:r>
            <a:r>
              <a:rPr lang="ru-RU" sz="2400" dirty="0"/>
              <a:t> слои и чашечно-лоханочную систему, повреждение почечной артерии или вены с локализованной гематомой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E98D6-A3B4-05C6-2527-F852F8D7D957}"/>
              </a:ext>
            </a:extLst>
          </p:cNvPr>
          <p:cNvSpPr txBox="1"/>
          <p:nvPr/>
        </p:nvSpPr>
        <p:spPr>
          <a:xfrm>
            <a:off x="3857558" y="6028888"/>
            <a:ext cx="767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Размозжение или </a:t>
            </a:r>
            <a:r>
              <a:rPr lang="ru-RU" sz="2400" dirty="0" err="1"/>
              <a:t>деваскуляризация</a:t>
            </a:r>
            <a:r>
              <a:rPr lang="ru-RU" sz="2400" dirty="0"/>
              <a:t> почки, полный отрыв сосудистой ножки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A6904-0B7C-F548-CBD4-CDFAA9420B2D}"/>
              </a:ext>
            </a:extLst>
          </p:cNvPr>
          <p:cNvSpPr txBox="1"/>
          <p:nvPr/>
        </p:nvSpPr>
        <p:spPr>
          <a:xfrm>
            <a:off x="1854839" y="2715001"/>
            <a:ext cx="164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 степень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AF9ED-5ADB-7FD7-EB35-8878FC85B25D}"/>
              </a:ext>
            </a:extLst>
          </p:cNvPr>
          <p:cNvSpPr txBox="1"/>
          <p:nvPr/>
        </p:nvSpPr>
        <p:spPr>
          <a:xfrm>
            <a:off x="1854839" y="3574331"/>
            <a:ext cx="164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 степень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629A0-A3FD-40FD-49A9-005BAA077163}"/>
              </a:ext>
            </a:extLst>
          </p:cNvPr>
          <p:cNvSpPr txBox="1"/>
          <p:nvPr/>
        </p:nvSpPr>
        <p:spPr>
          <a:xfrm>
            <a:off x="1827579" y="4443159"/>
            <a:ext cx="164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 степень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7D7BF-66B9-B935-B2C9-36FCDA01D1D1}"/>
              </a:ext>
            </a:extLst>
          </p:cNvPr>
          <p:cNvSpPr txBox="1"/>
          <p:nvPr/>
        </p:nvSpPr>
        <p:spPr>
          <a:xfrm>
            <a:off x="1861372" y="6044189"/>
            <a:ext cx="164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5 степень</a:t>
            </a:r>
          </a:p>
        </p:txBody>
      </p:sp>
    </p:spTree>
    <p:extLst>
      <p:ext uri="{BB962C8B-B14F-4D97-AF65-F5344CB8AC3E}">
        <p14:creationId xmlns:p14="http://schemas.microsoft.com/office/powerpoint/2010/main" val="304643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E971F-CA99-2771-6139-E66B336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373" y="252754"/>
            <a:ext cx="7871792" cy="98632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Категории повреждений почек (</a:t>
            </a:r>
            <a:r>
              <a:rPr lang="en-US" dirty="0"/>
              <a:t>Michael </a:t>
            </a:r>
            <a:r>
              <a:rPr lang="en-US" dirty="0" err="1"/>
              <a:t>Federle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23851-AE32-1DEA-7229-0205F76F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96084"/>
            <a:ext cx="6016487" cy="53619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</a:rPr>
              <a:t>1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.</a:t>
            </a:r>
            <a:r>
              <a:rPr lang="ru-RU" sz="2000" b="0" i="0" u="sng" dirty="0">
                <a:solidFill>
                  <a:srgbClr val="000000"/>
                </a:solidFill>
                <a:effectLst/>
              </a:rPr>
              <a:t> Категория: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ушиб почки.</a:t>
            </a:r>
          </a:p>
          <a:p>
            <a:r>
              <a:rPr lang="ru-RU" sz="2000" b="0" i="0" dirty="0" err="1">
                <a:solidFill>
                  <a:srgbClr val="000000"/>
                </a:solidFill>
                <a:effectLst/>
              </a:rPr>
              <a:t>внутрипочечные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подкапсульные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гематомы.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небольшой разрыв с ограниченной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паранефральной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гематомой без распространения на чашечно-лоханочную систему или мозговое вещество.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небольшой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субсегментарный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инфаркт.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2.</a:t>
            </a:r>
            <a:r>
              <a:rPr lang="ru-RU" sz="2000" b="0" i="0" u="sng" dirty="0">
                <a:solidFill>
                  <a:srgbClr val="000000"/>
                </a:solidFill>
                <a:effectLst/>
              </a:rPr>
              <a:t> Категория 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повреждение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мозгового вещества или </a:t>
            </a:r>
            <a:r>
              <a:rPr lang="ru-RU" sz="2000" dirty="0">
                <a:solidFill>
                  <a:srgbClr val="000000"/>
                </a:solidFill>
              </a:rPr>
              <a:t>чашечно-лоханочной системы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сегментарный инфаркт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A2454-DED3-C11F-7E21-5C449B13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15" y="1615354"/>
            <a:ext cx="5735568" cy="44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5F98-E0DB-C945-6974-E422A422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0" y="30633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Категории повреждений почек (</a:t>
            </a:r>
            <a:r>
              <a:rPr lang="en-US" dirty="0"/>
              <a:t>Michael </a:t>
            </a:r>
            <a:r>
              <a:rPr lang="en-US" dirty="0" err="1"/>
              <a:t>Federle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F5DAE-CF3D-C46B-18A7-DACCD805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321" y="2120348"/>
            <a:ext cx="5133860" cy="377762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3.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Категория: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Множественные разрывы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почек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Тотальная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деваскуляризация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вследствие окклюзии артерии.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4.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 Категория: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Полный отрыв сосудистой ножки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61364-8F01-B6F9-8617-EE6368F5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9" y="2295901"/>
            <a:ext cx="6475251" cy="26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042A7-2543-3A98-9833-3BEAF4AF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04" y="202398"/>
            <a:ext cx="1071546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4. </a:t>
            </a:r>
            <a:r>
              <a:rPr lang="ru-RU" sz="3600" dirty="0"/>
              <a:t>Портальная, отсроченная и экскреторная фазы </a:t>
            </a:r>
            <a:br>
              <a:rPr lang="ru-RU" b="1" i="0" dirty="0"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70C85-F9CE-9FCB-54D4-9E249ED6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3" y="1432717"/>
            <a:ext cx="4776492" cy="5342868"/>
          </a:xfrm>
        </p:spPr>
        <p:txBody>
          <a:bodyPr>
            <a:normAutofit fontScale="40000" lnSpcReduction="2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5100" i="0" dirty="0">
                <a:solidFill>
                  <a:schemeClr val="tx1"/>
                </a:solidFill>
              </a:rPr>
              <a:t>21-летний мужчина, получил огнестрельное ранение живота. 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5100" i="0" dirty="0">
                <a:solidFill>
                  <a:schemeClr val="tx1"/>
                </a:solidFill>
              </a:rPr>
              <a:t>Отсутствует чувствительность и движения в нижних конечностях. 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5100" i="0" dirty="0">
                <a:solidFill>
                  <a:schemeClr val="tx1"/>
                </a:solidFill>
              </a:rPr>
              <a:t>Входное отверстие огнестрельного ранения в правом подреберье.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sz="5100" dirty="0">
                <a:solidFill>
                  <a:schemeClr val="tx1"/>
                </a:solidFill>
              </a:rPr>
              <a:t>Г</a:t>
            </a:r>
            <a:r>
              <a:rPr lang="ru-RU" sz="5100" i="0" dirty="0">
                <a:solidFill>
                  <a:schemeClr val="tx1"/>
                </a:solidFill>
              </a:rPr>
              <a:t>ематурии</a:t>
            </a:r>
            <a:r>
              <a:rPr lang="ru-RU" sz="5100" dirty="0">
                <a:solidFill>
                  <a:schemeClr val="tx1"/>
                </a:solidFill>
              </a:rPr>
              <a:t> нет.</a:t>
            </a:r>
            <a:r>
              <a:rPr lang="ru-RU" sz="5100" i="0" dirty="0">
                <a:solidFill>
                  <a:schemeClr val="tx1"/>
                </a:solidFill>
              </a:rPr>
              <a:t> 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ru-RU" sz="5100" i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sz="6000" b="1" u="sng" dirty="0">
                <a:solidFill>
                  <a:srgbClr val="000000"/>
                </a:solidFill>
              </a:rPr>
              <a:t>Вопросы:</a:t>
            </a:r>
            <a:endParaRPr lang="ru-RU" sz="6000" b="1" i="0" u="sng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sz="6000" b="0" i="0" dirty="0">
                <a:solidFill>
                  <a:srgbClr val="000000"/>
                </a:solidFill>
                <a:effectLst/>
              </a:rPr>
              <a:t>1.Какова роль КТ у пострадавших с проникающими травмами?</a:t>
            </a:r>
          </a:p>
          <a:p>
            <a:pPr marL="0" indent="0" algn="l">
              <a:buNone/>
            </a:pPr>
            <a:r>
              <a:rPr lang="ru-RU" sz="6000" b="0" i="0" dirty="0">
                <a:solidFill>
                  <a:srgbClr val="000000"/>
                </a:solidFill>
                <a:effectLst/>
              </a:rPr>
              <a:t>2.Определите характер повреждений</a:t>
            </a:r>
            <a:br>
              <a:rPr lang="ru-RU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ru-RU" sz="2400" b="0" i="0" dirty="0">
              <a:solidFill>
                <a:schemeClr val="tx1"/>
              </a:solidFill>
              <a:effectLst/>
            </a:endParaRPr>
          </a:p>
          <a:p>
            <a:endParaRPr lang="ru-RU" sz="2400" b="0" i="0" dirty="0">
              <a:solidFill>
                <a:schemeClr val="tx1"/>
              </a:solidFill>
              <a:effectLst/>
            </a:endParaRPr>
          </a:p>
          <a:p>
            <a:endParaRPr lang="ru-RU" sz="2400" b="0" i="0" dirty="0">
              <a:solidFill>
                <a:schemeClr val="tx1"/>
              </a:solidFill>
              <a:effectLst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45D38A-2EC3-2156-F195-1D359E516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3" y="1310297"/>
            <a:ext cx="6993723" cy="4788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A4A94-B1A5-9664-92EB-F4046B9E289B}"/>
              </a:ext>
            </a:extLst>
          </p:cNvPr>
          <p:cNvSpPr txBox="1"/>
          <p:nvPr/>
        </p:nvSpPr>
        <p:spPr>
          <a:xfrm>
            <a:off x="1347868" y="6193937"/>
            <a:ext cx="562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4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елтая стрелка </a:t>
            </a:r>
            <a:r>
              <a:rPr lang="ru-RU" sz="2400" b="1" i="0" dirty="0">
                <a:solidFill>
                  <a:schemeClr val="tx1"/>
                </a:solidFill>
                <a:effectLst/>
              </a:rPr>
              <a:t>—  осколок пули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2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C81E-4F2B-CA2F-9D13-EDA18C6E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95" y="152884"/>
            <a:ext cx="5636675" cy="959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Печень</a:t>
            </a:r>
            <a:br>
              <a:rPr lang="ru-RU" b="1" i="0" dirty="0"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BE107-4D40-91D6-CFFE-8EA8F50B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65" y="1111888"/>
            <a:ext cx="5426423" cy="55932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u="sng" dirty="0">
                <a:solidFill>
                  <a:srgbClr val="000000"/>
                </a:solidFill>
              </a:rPr>
              <a:t>Печень</a:t>
            </a:r>
            <a:r>
              <a:rPr lang="ru-RU" sz="2600" dirty="0">
                <a:solidFill>
                  <a:srgbClr val="000000"/>
                </a:solidFill>
              </a:rPr>
              <a:t> - в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торой наиболее часто вовлекаемый при травме  паренхиматозный орган в брюшной полости.</a:t>
            </a:r>
            <a:endParaRPr lang="ru-RU" sz="2600" dirty="0">
              <a:solidFill>
                <a:srgbClr val="000000"/>
              </a:solidFill>
            </a:endParaRPr>
          </a:p>
          <a:p>
            <a:pPr algn="l"/>
            <a:r>
              <a:rPr lang="ru-RU" sz="2600" dirty="0">
                <a:solidFill>
                  <a:srgbClr val="000000"/>
                </a:solidFill>
              </a:rPr>
              <a:t>Травма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 печени частая причина </a:t>
            </a:r>
            <a:r>
              <a:rPr lang="ru-RU" sz="2600" dirty="0">
                <a:solidFill>
                  <a:srgbClr val="000000"/>
                </a:solidFill>
              </a:rPr>
              <a:t>летального исхода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,</a:t>
            </a:r>
            <a:r>
              <a:rPr lang="ru-RU" sz="2600" dirty="0">
                <a:solidFill>
                  <a:srgbClr val="000000"/>
                </a:solidFill>
              </a:rPr>
              <a:t> э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то связано с тем, что в печени много крупных сосудов</a:t>
            </a:r>
            <a:r>
              <a:rPr lang="ru-RU" sz="2600" dirty="0">
                <a:solidFill>
                  <a:srgbClr val="000000"/>
                </a:solidFill>
              </a:rPr>
              <a:t> (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НПВ, печеночные вены, печеночная артерия и воротная вена).</a:t>
            </a:r>
          </a:p>
          <a:p>
            <a:pPr algn="l"/>
            <a:r>
              <a:rPr lang="ru-RU" sz="2600" dirty="0">
                <a:solidFill>
                  <a:srgbClr val="000000"/>
                </a:solidFill>
              </a:rPr>
              <a:t>Н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аиболее часто повреждается - </a:t>
            </a:r>
            <a:r>
              <a:rPr lang="ru-RU" sz="2600" b="0" i="0" u="sng" dirty="0">
                <a:solidFill>
                  <a:srgbClr val="000000"/>
                </a:solidFill>
                <a:effectLst/>
              </a:rPr>
              <a:t>задний сегмент правой 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доли печени.</a:t>
            </a:r>
            <a:br>
              <a:rPr lang="ru-RU" sz="2600" b="0" i="0" dirty="0">
                <a:solidFill>
                  <a:srgbClr val="000000"/>
                </a:solidFill>
                <a:effectLst/>
              </a:rPr>
            </a:br>
            <a:r>
              <a:rPr lang="ru-RU" sz="2600" b="0" i="0" dirty="0">
                <a:solidFill>
                  <a:srgbClr val="000000"/>
                </a:solidFill>
                <a:effectLst/>
              </a:rPr>
              <a:t>Эта область частично не покрыта брюшиной, и это может привести к забрюшинному кровотечению</a:t>
            </a:r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05727B9-4663-3F7C-7031-62FE860D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1" y="1589138"/>
            <a:ext cx="6555355" cy="33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5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4563A-D570-1DC2-7E9C-37567FE7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87" y="144411"/>
            <a:ext cx="8911687" cy="1280890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4. </a:t>
            </a:r>
            <a:r>
              <a:rPr lang="ru-RU" sz="3600" dirty="0">
                <a:solidFill>
                  <a:srgbClr val="2192BE"/>
                </a:solidFill>
              </a:rPr>
              <a:t>Описание</a:t>
            </a:r>
            <a:endParaRPr lang="ru-RU" dirty="0">
              <a:solidFill>
                <a:srgbClr val="2192B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0E2D1-A9AF-1369-2A8E-30312D92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57" y="1393870"/>
            <a:ext cx="5536382" cy="5233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1. </a:t>
            </a:r>
            <a:r>
              <a:rPr lang="ru-RU" sz="2000" dirty="0">
                <a:solidFill>
                  <a:srgbClr val="000000"/>
                </a:solidFill>
              </a:rPr>
              <a:t>О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пределение повреждений в брюшной полости и необходимости лапаротомии.</a:t>
            </a: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2. </a:t>
            </a:r>
            <a:r>
              <a:rPr lang="ru-RU" sz="2000" dirty="0">
                <a:solidFill>
                  <a:srgbClr val="000000"/>
                </a:solidFill>
              </a:rPr>
              <a:t>С</a:t>
            </a:r>
            <a:r>
              <a:rPr lang="ru-RU" sz="2000" b="0" u="sng" dirty="0">
                <a:solidFill>
                  <a:srgbClr val="000000"/>
                </a:solidFill>
                <a:effectLst/>
              </a:rPr>
              <a:t>осудистая фаза: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экстравазация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контрастного вещества и жидкость в боковых каналах свидетельствующие о </a:t>
            </a:r>
            <a:r>
              <a:rPr lang="ru-RU" sz="2000" dirty="0">
                <a:solidFill>
                  <a:srgbClr val="000000"/>
                </a:solidFill>
              </a:rPr>
              <a:t>повреждениях брюшной полости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.</a:t>
            </a:r>
            <a:r>
              <a:rPr lang="ru-RU" sz="2000" dirty="0">
                <a:solidFill>
                  <a:srgbClr val="000000"/>
                </a:solidFill>
              </a:rPr>
              <a:t> Г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ематома в околопочечном пространстве.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rgbClr val="000000"/>
                </a:solidFill>
              </a:rPr>
              <a:t>О</a:t>
            </a:r>
            <a:r>
              <a:rPr lang="ru-RU" sz="2000" b="0" i="0" u="sng" dirty="0">
                <a:solidFill>
                  <a:srgbClr val="000000"/>
                </a:solidFill>
                <a:effectLst/>
              </a:rPr>
              <a:t>тсроченная фаза: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усиление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экстравазации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в следствии активного кровотечения или выхода контрастного вещества из </a:t>
            </a:r>
            <a:r>
              <a:rPr lang="ru-RU" sz="2000" dirty="0">
                <a:solidFill>
                  <a:srgbClr val="000000"/>
                </a:solidFill>
              </a:rPr>
              <a:t>чашечно-лоханочной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системы.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rgbClr val="000000"/>
                </a:solidFill>
              </a:rPr>
              <a:t>Э</a:t>
            </a:r>
            <a:r>
              <a:rPr lang="ru-RU" sz="2000" b="0" i="0" u="sng" dirty="0">
                <a:solidFill>
                  <a:srgbClr val="000000"/>
                </a:solidFill>
                <a:effectLst/>
              </a:rPr>
              <a:t>кскреторная фаза: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повреждение чашечно-лоханочной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системы.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</a:rPr>
              <a:t>Отсутствие гематурии при проникающих травмах не исключает повреждения почек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D9462-BEE8-BFB3-26D9-536CF8B9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" y="1737725"/>
            <a:ext cx="6130142" cy="43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F5B69-981D-BE0D-211C-C11D46EE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69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0" i="0" dirty="0">
                <a:solidFill>
                  <a:srgbClr val="2192BE"/>
                </a:solidFill>
                <a:effectLst/>
              </a:rPr>
              <a:t>Ножевое ранение брюшной полости</a:t>
            </a:r>
            <a:endParaRPr lang="ru-RU" dirty="0">
              <a:solidFill>
                <a:srgbClr val="2192B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01E78-CDB8-4D12-995D-9D663214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801" y="2067808"/>
            <a:ext cx="5300760" cy="377762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</a:rPr>
              <a:t>П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овреждение локализовано в забрюшинном пространстве, гематома правой почки.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</a:rPr>
              <a:t>Отсутствие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повреждения органов брюшной полости.</a:t>
            </a:r>
          </a:p>
          <a:p>
            <a:pPr algn="l"/>
            <a:r>
              <a:rPr lang="ru-RU" sz="2400" u="sng" dirty="0">
                <a:solidFill>
                  <a:srgbClr val="000000"/>
                </a:solidFill>
              </a:rPr>
              <a:t>О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тсроченная фаза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экстравазация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контрастного вещества из чашечно-лоханочной системы </a:t>
            </a:r>
            <a:r>
              <a:rPr lang="ru-RU" sz="2400" dirty="0">
                <a:solidFill>
                  <a:srgbClr val="000000"/>
                </a:solidFill>
              </a:rPr>
              <a:t>отсутствует.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</a:rPr>
              <a:t>Показаний к оперативному лечению нет 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18BE23F-A623-FC15-1101-3B6074C0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9" y="2067808"/>
            <a:ext cx="6446482" cy="31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1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DA2A8-9872-B899-B61E-106715F6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94" y="186788"/>
            <a:ext cx="101026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6. </a:t>
            </a:r>
            <a:r>
              <a:rPr lang="ru-RU" dirty="0"/>
              <a:t>Определите характер повреждений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611474F-3016-C2D8-08F1-B53A39DAF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2" y="1467678"/>
            <a:ext cx="8429766" cy="49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8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DA2A8-9872-B899-B61E-106715F6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220" y="0"/>
            <a:ext cx="101026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6. </a:t>
            </a:r>
            <a:r>
              <a:rPr lang="ru-RU" sz="3600" dirty="0"/>
              <a:t>посттравматический сегментарный инфаркт паренхимы правой почки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611474F-3016-C2D8-08F1-B53A39DAF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2" y="1467678"/>
            <a:ext cx="8429766" cy="49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2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7C882-EA40-FB43-3B91-0EB4E94C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11" y="220083"/>
            <a:ext cx="10282915" cy="128089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Клинический случай 7.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Определите характер повреждений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7233731-A322-1D84-344E-D387543C5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4" y="1248089"/>
            <a:ext cx="8048351" cy="5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6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7C882-EA40-FB43-3B91-0EB4E94C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11" y="220083"/>
            <a:ext cx="10282915" cy="128089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Клинический случай 7.</a:t>
            </a:r>
            <a:r>
              <a:rPr lang="ru-RU" sz="3600" b="1" dirty="0"/>
              <a:t> </a:t>
            </a:r>
            <a:r>
              <a:rPr lang="ru-RU" sz="3600" dirty="0" err="1"/>
              <a:t>П</a:t>
            </a:r>
            <a:r>
              <a:rPr lang="ru-RU" dirty="0" err="1"/>
              <a:t>одкапсульная</a:t>
            </a:r>
            <a:r>
              <a:rPr lang="ru-RU" dirty="0"/>
              <a:t> гематома левой почки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7233731-A322-1D84-344E-D387543C5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4" y="1248089"/>
            <a:ext cx="8048351" cy="5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1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8ADE-10FE-19E8-D220-9E1EC813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86" y="30633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Травма почек. Резюме:</a:t>
            </a:r>
            <a:br>
              <a:rPr lang="ru-RU" dirty="0">
                <a:highlight>
                  <a:srgbClr val="FFFF00"/>
                </a:highlight>
              </a:rPr>
            </a:br>
            <a:br>
              <a:rPr lang="ru-RU" dirty="0">
                <a:highlight>
                  <a:srgbClr val="FFFF00"/>
                </a:highlight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2AA8E5-6554-CA41-CD31-F4605096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46" y="1467954"/>
            <a:ext cx="8915400" cy="4842136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Компьютерная томография позволяет установить необходимость оперативного лечения при травмах брюшной полости и забрюшинного пространства.</a:t>
            </a:r>
            <a:endParaRPr lang="ru-RU" sz="2800" b="0" i="0" dirty="0">
              <a:solidFill>
                <a:srgbClr val="000000"/>
              </a:solidFill>
              <a:effectLst/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В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98% случаев повреждений почек лечение консервативное.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При наличии травмы - отсроченная фаза </a:t>
            </a:r>
            <a:r>
              <a:rPr lang="ru-RU" sz="2800" dirty="0">
                <a:solidFill>
                  <a:srgbClr val="000000"/>
                </a:solidFill>
              </a:rPr>
              <a:t>помогает 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в оценке степени повреждения  чашечно-лоханочной системы.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Если имеется проникающая травма, но показаний к оперативному лечению недостаточно</a:t>
            </a:r>
            <a:r>
              <a:rPr lang="ru-RU" sz="2800" dirty="0">
                <a:solidFill>
                  <a:srgbClr val="000000"/>
                </a:solidFill>
              </a:rPr>
              <a:t>, необходимо КТ кишечника с контрастированием для исключения наличия перфорации</a:t>
            </a:r>
            <a:endParaRPr lang="ru-RU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734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6303D-E6A5-7E3A-AD95-1EC9AA92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94" y="20062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90DE7-78C8-8569-7C9D-D6DDB3A8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03" y="3287151"/>
            <a:ext cx="6765803" cy="155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36885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D31E-73C0-253B-E605-BD2EA6F3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78" y="145809"/>
            <a:ext cx="9863492" cy="128089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1. </a:t>
            </a:r>
            <a:r>
              <a:rPr lang="ru-RU" dirty="0"/>
              <a:t>Определите характер повреждения печени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10D5A1-6F40-8B3C-CF26-729FC580F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3" y="1470945"/>
            <a:ext cx="10838794" cy="53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3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1E9FF-AB08-8550-958F-6114CC8F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134" y="173656"/>
            <a:ext cx="718818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1. </a:t>
            </a:r>
            <a:r>
              <a:rPr lang="ru-RU" sz="3200" dirty="0"/>
              <a:t>Описание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61C99-BB22-B7B8-CA19-282C889E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628" y="1685506"/>
            <a:ext cx="5411372" cy="54160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sz="24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стрелка: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гиподенсивная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зона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овальной формы</a:t>
            </a:r>
            <a:r>
              <a:rPr lang="ru-RU" sz="2400" b="1" dirty="0">
                <a:solidFill>
                  <a:srgbClr val="000000"/>
                </a:solidFill>
              </a:rPr>
              <a:t> -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</a:rPr>
              <a:t>гематома.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sz="24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Желтая стрелка:</a:t>
            </a:r>
            <a:r>
              <a:rPr lang="ru-RU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гиподенсивная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зона линейной формы</a:t>
            </a:r>
            <a:r>
              <a:rPr lang="ru-RU" sz="2400" b="1" dirty="0">
                <a:solidFill>
                  <a:srgbClr val="000000"/>
                </a:solidFill>
              </a:rPr>
              <a:t> –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</a:rPr>
              <a:t>разрыв</a:t>
            </a:r>
            <a:r>
              <a:rPr lang="ru-RU" sz="2400" b="1" i="0" u="sng" dirty="0">
                <a:solidFill>
                  <a:srgbClr val="000000"/>
                </a:solidFill>
                <a:effectLst/>
              </a:rPr>
              <a:t>   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(пересекает левую воротную вену).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Синяя стрелка: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</a:rPr>
              <a:t>гиподенсивная</a:t>
            </a:r>
            <a:r>
              <a:rPr lang="ru-RU" sz="2400" b="1" i="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зона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, с      нечеткими контурами</a:t>
            </a:r>
            <a:r>
              <a:rPr lang="ru-RU" sz="2400" b="1" dirty="0">
                <a:solidFill>
                  <a:srgbClr val="000000"/>
                </a:solidFill>
              </a:rPr>
              <a:t> -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</a:rPr>
              <a:t>контузия.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sz="2400" b="1" i="0" dirty="0" err="1">
                <a:solidFill>
                  <a:srgbClr val="000000"/>
                </a:solidFill>
                <a:effectLst/>
              </a:rPr>
              <a:t>Жидкосной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компонент вокруг печени (кровь?)</a:t>
            </a:r>
          </a:p>
          <a:p>
            <a:pPr marL="0" indent="0">
              <a:lnSpc>
                <a:spcPct val="90000"/>
              </a:lnSpc>
              <a:buNone/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4" name="Picture 2" descr="Изображение выглядит как в помещении, зрелище&#10;&#10;Автоматически созданное описание">
            <a:extLst>
              <a:ext uri="{FF2B5EF4-FFF2-40B4-BE49-F238E27FC236}">
                <a16:creationId xmlns:a16="http://schemas.microsoft.com/office/drawing/2014/main" id="{F3BF5595-B02F-72DD-64E6-DDE32A88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05" y="1899139"/>
            <a:ext cx="6654623" cy="32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926B17-6265-99C6-4DA5-352289DF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2" y="198875"/>
            <a:ext cx="11730110" cy="6659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01AF6A-57FF-7EC9-B4C1-EE90E493C8A3}"/>
              </a:ext>
            </a:extLst>
          </p:cNvPr>
          <p:cNvSpPr txBox="1"/>
          <p:nvPr/>
        </p:nvSpPr>
        <p:spPr>
          <a:xfrm>
            <a:off x="2596659" y="129906"/>
            <a:ext cx="732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Шкала повреждений печени </a:t>
            </a:r>
            <a:r>
              <a:rPr lang="en-US" sz="3200" b="1" dirty="0"/>
              <a:t>AAST</a:t>
            </a:r>
            <a:endParaRPr lang="ru-RU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D289F-4C14-650E-3D2E-78E6AC8F7524}"/>
              </a:ext>
            </a:extLst>
          </p:cNvPr>
          <p:cNvSpPr txBox="1"/>
          <p:nvPr/>
        </p:nvSpPr>
        <p:spPr>
          <a:xfrm>
            <a:off x="602848" y="983417"/>
            <a:ext cx="199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 степень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A04C9-2031-AB8B-0453-FAE8AFF350D0}"/>
              </a:ext>
            </a:extLst>
          </p:cNvPr>
          <p:cNvSpPr txBox="1"/>
          <p:nvPr/>
        </p:nvSpPr>
        <p:spPr>
          <a:xfrm>
            <a:off x="602848" y="2173790"/>
            <a:ext cx="199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 степень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C3B86C-7EBB-DDCA-2E9D-48246A22E808}"/>
              </a:ext>
            </a:extLst>
          </p:cNvPr>
          <p:cNvSpPr txBox="1"/>
          <p:nvPr/>
        </p:nvSpPr>
        <p:spPr>
          <a:xfrm>
            <a:off x="602850" y="4121336"/>
            <a:ext cx="19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 степень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A05E6-B06C-6473-B3EB-178BB68E0991}"/>
              </a:ext>
            </a:extLst>
          </p:cNvPr>
          <p:cNvSpPr txBox="1"/>
          <p:nvPr/>
        </p:nvSpPr>
        <p:spPr>
          <a:xfrm>
            <a:off x="2724209" y="1044911"/>
            <a:ext cx="978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</a:t>
            </a:r>
            <a:r>
              <a:rPr lang="ru-RU" sz="2400" u="sng" dirty="0"/>
              <a:t>гематома</a:t>
            </a:r>
            <a:r>
              <a:rPr lang="ru-RU" sz="2400" dirty="0"/>
              <a:t> подкапсульная</a:t>
            </a:r>
            <a:r>
              <a:rPr lang="en-US" sz="2400" dirty="0"/>
              <a:t> &lt;</a:t>
            </a:r>
            <a:r>
              <a:rPr lang="ru-RU" sz="2400" dirty="0"/>
              <a:t>10% площади поверхности</a:t>
            </a:r>
          </a:p>
          <a:p>
            <a:r>
              <a:rPr lang="ru-RU" sz="2400" dirty="0"/>
              <a:t>-</a:t>
            </a:r>
            <a:r>
              <a:rPr lang="ru-RU" sz="2400" u="sng" dirty="0"/>
              <a:t>разрыв</a:t>
            </a:r>
            <a:r>
              <a:rPr lang="ru-RU" sz="2400" dirty="0"/>
              <a:t> капсулы глубиной  </a:t>
            </a:r>
            <a:r>
              <a:rPr lang="en-US" sz="2400" dirty="0"/>
              <a:t>&lt;</a:t>
            </a:r>
            <a:r>
              <a:rPr lang="ru-RU" sz="2400" dirty="0"/>
              <a:t>1 см в паренхиму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9D53E-B0CE-4CEA-A152-020368D0C19F}"/>
              </a:ext>
            </a:extLst>
          </p:cNvPr>
          <p:cNvSpPr txBox="1"/>
          <p:nvPr/>
        </p:nvSpPr>
        <p:spPr>
          <a:xfrm>
            <a:off x="2724209" y="2213792"/>
            <a:ext cx="11540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</a:t>
            </a:r>
            <a:r>
              <a:rPr lang="ru-RU" sz="2400" u="sng" dirty="0"/>
              <a:t>гематома</a:t>
            </a:r>
            <a:r>
              <a:rPr lang="ru-RU" sz="2400" dirty="0"/>
              <a:t> подкапсульная площадью 10-50 % поверхности </a:t>
            </a:r>
          </a:p>
          <a:p>
            <a:r>
              <a:rPr lang="ru-RU" sz="2400" dirty="0"/>
              <a:t>или </a:t>
            </a:r>
            <a:r>
              <a:rPr lang="ru-RU" sz="2400" dirty="0" err="1"/>
              <a:t>внутрипаренхиматозая</a:t>
            </a:r>
            <a:r>
              <a:rPr lang="ru-RU" sz="2400" dirty="0"/>
              <a:t> диаметр </a:t>
            </a:r>
            <a:r>
              <a:rPr lang="en-US" sz="2400" dirty="0"/>
              <a:t>&lt; 10 </a:t>
            </a:r>
            <a:r>
              <a:rPr lang="ru-RU" sz="2400" dirty="0"/>
              <a:t>см</a:t>
            </a:r>
          </a:p>
          <a:p>
            <a:r>
              <a:rPr lang="ru-RU" sz="2400" dirty="0"/>
              <a:t>-</a:t>
            </a:r>
            <a:r>
              <a:rPr lang="ru-RU" sz="2400" u="sng" dirty="0"/>
              <a:t>разрыв</a:t>
            </a:r>
            <a:r>
              <a:rPr lang="ru-RU" sz="2400" dirty="0"/>
              <a:t> капсулы глубиной  1-3 см в паренхиму, </a:t>
            </a:r>
          </a:p>
          <a:p>
            <a:r>
              <a:rPr lang="en-US" sz="2400" dirty="0"/>
              <a:t>&lt;</a:t>
            </a:r>
            <a:r>
              <a:rPr lang="ru-RU" sz="2400" dirty="0"/>
              <a:t>длина 10 см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88A87-4838-C496-4715-31CEC6617302}"/>
              </a:ext>
            </a:extLst>
          </p:cNvPr>
          <p:cNvSpPr txBox="1"/>
          <p:nvPr/>
        </p:nvSpPr>
        <p:spPr>
          <a:xfrm>
            <a:off x="2596658" y="4147750"/>
            <a:ext cx="10044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</a:t>
            </a:r>
            <a:r>
              <a:rPr lang="ru-RU" sz="2400" u="sng" dirty="0"/>
              <a:t>гематома </a:t>
            </a:r>
            <a:r>
              <a:rPr lang="ru-RU" sz="2400" dirty="0" err="1"/>
              <a:t>подкапсульная</a:t>
            </a:r>
            <a:r>
              <a:rPr lang="ru-RU" sz="2400" dirty="0"/>
              <a:t> </a:t>
            </a:r>
            <a:r>
              <a:rPr lang="en-US" sz="2400" dirty="0"/>
              <a:t> &gt;</a:t>
            </a:r>
            <a:r>
              <a:rPr lang="ru-RU" sz="2400" dirty="0"/>
              <a:t>50% площади поверхности или внутрипаренхиматозная </a:t>
            </a:r>
            <a:r>
              <a:rPr lang="en-US" sz="2400" dirty="0"/>
              <a:t>&gt;</a:t>
            </a:r>
            <a:r>
              <a:rPr lang="ru-RU" sz="2400" dirty="0"/>
              <a:t>10 см</a:t>
            </a:r>
            <a:endParaRPr lang="en-US" sz="2400" dirty="0"/>
          </a:p>
          <a:p>
            <a:r>
              <a:rPr lang="ru-RU" sz="2400" dirty="0"/>
              <a:t>-</a:t>
            </a:r>
            <a:r>
              <a:rPr lang="ru-RU" sz="2400" u="sng" dirty="0"/>
              <a:t>разрыв</a:t>
            </a:r>
            <a:r>
              <a:rPr lang="ru-RU" sz="2400" dirty="0"/>
              <a:t> капсулы </a:t>
            </a:r>
            <a:r>
              <a:rPr lang="en-US" sz="2400" dirty="0"/>
              <a:t>&gt;</a:t>
            </a:r>
            <a:r>
              <a:rPr lang="ru-RU" sz="2400" dirty="0"/>
              <a:t>3 см в глубину паренхимы</a:t>
            </a:r>
          </a:p>
          <a:p>
            <a:r>
              <a:rPr lang="ru-RU" sz="2400" dirty="0"/>
              <a:t>-</a:t>
            </a:r>
            <a:r>
              <a:rPr lang="ru-RU" sz="2400" u="sng" dirty="0"/>
              <a:t>повреждение сосудов </a:t>
            </a:r>
            <a:r>
              <a:rPr lang="ru-RU" sz="2400" dirty="0"/>
              <a:t>с активным кровотечением, локализованным в паренхиме печени </a:t>
            </a:r>
          </a:p>
        </p:txBody>
      </p:sp>
    </p:spTree>
    <p:extLst>
      <p:ext uri="{BB962C8B-B14F-4D97-AF65-F5344CB8AC3E}">
        <p14:creationId xmlns:p14="http://schemas.microsoft.com/office/powerpoint/2010/main" val="192087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AD1EE3-BED5-4459-B587-BE3FD35DE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" y="464234"/>
            <a:ext cx="11125536" cy="6210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8AB2E-3047-C42E-D268-0850A5F5A825}"/>
              </a:ext>
            </a:extLst>
          </p:cNvPr>
          <p:cNvSpPr txBox="1"/>
          <p:nvPr/>
        </p:nvSpPr>
        <p:spPr>
          <a:xfrm>
            <a:off x="2164416" y="326591"/>
            <a:ext cx="92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Шкала повреждений печени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AAST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E7684-13B0-0DBA-63D9-C2C6E7353729}"/>
              </a:ext>
            </a:extLst>
          </p:cNvPr>
          <p:cNvSpPr txBox="1"/>
          <p:nvPr/>
        </p:nvSpPr>
        <p:spPr>
          <a:xfrm>
            <a:off x="1012873" y="1616427"/>
            <a:ext cx="246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степень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DE78A-FB94-2D3B-0D32-685134AB6EB4}"/>
              </a:ext>
            </a:extLst>
          </p:cNvPr>
          <p:cNvSpPr txBox="1"/>
          <p:nvPr/>
        </p:nvSpPr>
        <p:spPr>
          <a:xfrm>
            <a:off x="1012873" y="3636621"/>
            <a:ext cx="209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 степень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51E11-672D-15E4-9E05-51D3FBBFE88E}"/>
              </a:ext>
            </a:extLst>
          </p:cNvPr>
          <p:cNvSpPr txBox="1"/>
          <p:nvPr/>
        </p:nvSpPr>
        <p:spPr>
          <a:xfrm>
            <a:off x="3319976" y="1477927"/>
            <a:ext cx="810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разрыв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с повреждением 25-75% доли печени или 1-3 сегментов в одной доле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повреждение сосудов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 активным кровотечением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брюшину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09CBD-50C2-376B-B730-0E4AB03143D9}"/>
              </a:ext>
            </a:extLst>
          </p:cNvPr>
          <p:cNvSpPr txBox="1"/>
          <p:nvPr/>
        </p:nvSpPr>
        <p:spPr>
          <a:xfrm>
            <a:off x="3319976" y="3636621"/>
            <a:ext cx="7568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разрыв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паренхимы, затрагивающее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&gt;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75% доли печени.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повреждение сосудов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по ходу печеночных вен (сзади печеночной части нижней полой вены/ центральных главных печеночных вены)</a:t>
            </a:r>
          </a:p>
        </p:txBody>
      </p:sp>
    </p:spTree>
    <p:extLst>
      <p:ext uri="{BB962C8B-B14F-4D97-AF65-F5344CB8AC3E}">
        <p14:creationId xmlns:p14="http://schemas.microsoft.com/office/powerpoint/2010/main" val="59729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F38EC-A26E-9FA8-1198-B7E4FA81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48" y="210651"/>
            <a:ext cx="10124269" cy="1280890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2.</a:t>
            </a:r>
            <a:br>
              <a:rPr lang="ru-RU" sz="3600" dirty="0"/>
            </a:br>
            <a:r>
              <a:rPr lang="ru-RU" sz="3600" dirty="0"/>
              <a:t>Определите степень повреждения печени</a:t>
            </a: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8EE8E46-F855-7D45-2B52-2804445EA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3" y="1491541"/>
            <a:ext cx="10963500" cy="51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0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1D27-F1E8-66C9-9283-3E534E68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280890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2. </a:t>
            </a:r>
            <a:r>
              <a:rPr lang="ru-RU" sz="3600" dirty="0"/>
              <a:t>Описание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79E9D-C293-BBE1-64D2-64895A8C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963" y="1418559"/>
            <a:ext cx="4330089" cy="54394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Полное нарушение </a:t>
            </a:r>
            <a:r>
              <a:rPr lang="ru-RU" sz="2400" dirty="0" err="1"/>
              <a:t>васкуляризации</a:t>
            </a:r>
            <a:r>
              <a:rPr lang="ru-RU" sz="2400" dirty="0"/>
              <a:t> правой доли</a:t>
            </a:r>
          </a:p>
          <a:p>
            <a:r>
              <a:rPr lang="ru-RU" sz="2400" dirty="0">
                <a:latin typeface="+mn-lt"/>
              </a:rPr>
              <a:t>Экстравазация контрастного вещества </a:t>
            </a:r>
            <a:r>
              <a:rPr lang="ru-RU" sz="2400" dirty="0"/>
              <a:t>в паренхиме печени с распространением за пределы, по боковым поверхностям.</a:t>
            </a:r>
          </a:p>
          <a:p>
            <a:r>
              <a:rPr lang="ru-RU" sz="2400" dirty="0" err="1"/>
              <a:t>Гемоперитонеум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424C8-5343-1FB1-1879-584876E2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949693"/>
            <a:ext cx="7299232" cy="34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77F6A-D30A-9F2B-EE39-FAEAA2F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022" y="6140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 3.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Определите степень повреждения печени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E19C534-6AD0-9D22-CD42-0D6C7A227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56" y="1321896"/>
            <a:ext cx="9012922" cy="53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130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18730</TotalTime>
  <Words>1026</Words>
  <Application>Microsoft Office PowerPoint</Application>
  <PresentationFormat>Широкоэкранный</PresentationFormat>
  <Paragraphs>140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Open Sans</vt:lpstr>
      <vt:lpstr>Times New Roman</vt:lpstr>
      <vt:lpstr>Wingdings</vt:lpstr>
      <vt:lpstr>Wingdings 3</vt:lpstr>
      <vt:lpstr>Легкий дым</vt:lpstr>
      <vt:lpstr>Компьютерная томография при травме живота. Часть 2</vt:lpstr>
      <vt:lpstr>Печень </vt:lpstr>
      <vt:lpstr>Клинический случай 1. Определите характер повреждения печени</vt:lpstr>
      <vt:lpstr>Клинический случай 1. Описание </vt:lpstr>
      <vt:lpstr>Презентация PowerPoint</vt:lpstr>
      <vt:lpstr>Презентация PowerPoint</vt:lpstr>
      <vt:lpstr>Клинический случай 2. Определите степень повреждения печени</vt:lpstr>
      <vt:lpstr>Клинический случай 2. Описание </vt:lpstr>
      <vt:lpstr>Клинический случай 3. Определите степень повреждения печени</vt:lpstr>
      <vt:lpstr>Клинический случай 3. Описание </vt:lpstr>
      <vt:lpstr>Варианты КТ-изображений травм печени</vt:lpstr>
      <vt:lpstr>Клинический случай 4. Ответьте на вопросы</vt:lpstr>
      <vt:lpstr>Клинический случай 4. Описание </vt:lpstr>
      <vt:lpstr>Травма печени. Резюме: </vt:lpstr>
      <vt:lpstr>Презентация PowerPoint</vt:lpstr>
      <vt:lpstr>Презентация PowerPoint</vt:lpstr>
      <vt:lpstr>Категории повреждений почек (Michael Federle) </vt:lpstr>
      <vt:lpstr>Категории повреждений почек (Michael Federle) </vt:lpstr>
      <vt:lpstr>Клинический случай 4. Портальная, отсроченная и экскреторная фазы  </vt:lpstr>
      <vt:lpstr>Клинический случай 4. Описание</vt:lpstr>
      <vt:lpstr>Клинический случай 5. Ножевое ранение брюшной полости</vt:lpstr>
      <vt:lpstr>Клинический случай 6. Определите характер повреждений </vt:lpstr>
      <vt:lpstr>Клинический случай 6. посттравматический сегментарный инфаркт паренхимы правой почки </vt:lpstr>
      <vt:lpstr>Клинический случай 7. Определите характер повреждений </vt:lpstr>
      <vt:lpstr>Клинический случай 7. Подкапсульная гематома левой почки </vt:lpstr>
      <vt:lpstr>Травма почек. Резюме: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 Герман</dc:creator>
  <cp:lastModifiedBy>Герман Герман</cp:lastModifiedBy>
  <cp:revision>83</cp:revision>
  <dcterms:created xsi:type="dcterms:W3CDTF">2023-02-17T05:37:09Z</dcterms:created>
  <dcterms:modified xsi:type="dcterms:W3CDTF">2023-06-13T14:14:35Z</dcterms:modified>
</cp:coreProperties>
</file>