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7" r:id="rId1"/>
  </p:sldMasterIdLst>
  <p:sldIdLst>
    <p:sldId id="256" r:id="rId2"/>
    <p:sldId id="257" r:id="rId3"/>
    <p:sldId id="276" r:id="rId4"/>
    <p:sldId id="277" r:id="rId5"/>
    <p:sldId id="291" r:id="rId6"/>
    <p:sldId id="293" r:id="rId7"/>
    <p:sldId id="304" r:id="rId8"/>
    <p:sldId id="292" r:id="rId9"/>
    <p:sldId id="305" r:id="rId10"/>
    <p:sldId id="294" r:id="rId11"/>
    <p:sldId id="306" r:id="rId12"/>
    <p:sldId id="295" r:id="rId13"/>
    <p:sldId id="296" r:id="rId14"/>
    <p:sldId id="307" r:id="rId15"/>
    <p:sldId id="298" r:id="rId16"/>
    <p:sldId id="297" r:id="rId17"/>
    <p:sldId id="308" r:id="rId18"/>
    <p:sldId id="309" r:id="rId19"/>
    <p:sldId id="278" r:id="rId20"/>
    <p:sldId id="281" r:id="rId21"/>
    <p:sldId id="312" r:id="rId22"/>
    <p:sldId id="301" r:id="rId23"/>
    <p:sldId id="313" r:id="rId24"/>
    <p:sldId id="314" r:id="rId25"/>
    <p:sldId id="290" r:id="rId2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5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576561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77044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03451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929195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40655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392382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03295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882104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3746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27317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40265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98317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22268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64290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84992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37435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55011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smtClean="0"/>
              <a:pPr/>
              <a:t>3/1/2023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858353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  <p:sldLayoutId id="2147483700" r:id="rId13"/>
    <p:sldLayoutId id="2147483701" r:id="rId14"/>
    <p:sldLayoutId id="2147483702" r:id="rId15"/>
    <p:sldLayoutId id="2147483703" r:id="rId16"/>
    <p:sldLayoutId id="214748370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63371" y="737936"/>
            <a:ext cx="7753934" cy="4684295"/>
          </a:xfrm>
        </p:spPr>
        <p:txBody>
          <a:bodyPr>
            <a:normAutofit/>
          </a:bodyPr>
          <a:lstStyle/>
          <a:p>
            <a:r>
              <a:rPr lang="ru-RU" b="1" dirty="0"/>
              <a:t>Знаки препинания в предложениях с обособленными членами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4212" y="4284617"/>
            <a:ext cx="6400800" cy="1506583"/>
          </a:xfrm>
        </p:spPr>
        <p:txBody>
          <a:bodyPr/>
          <a:lstStyle/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43264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9719562-D715-D300-9D2C-4B2DF367A7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1" y="0"/>
            <a:ext cx="10080041" cy="1507067"/>
          </a:xfrm>
        </p:spPr>
        <p:txBody>
          <a:bodyPr/>
          <a:lstStyle/>
          <a:p>
            <a:r>
              <a:rPr lang="ru-RU" dirty="0"/>
              <a:t>Задание 2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E83BBDE-A447-7191-C19D-0CC30120D8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818147"/>
            <a:ext cx="11507789" cy="5733655"/>
          </a:xfrm>
        </p:spPr>
        <p:txBody>
          <a:bodyPr>
            <a:normAutofit fontScale="92500" lnSpcReduction="10000"/>
          </a:bodyPr>
          <a:lstStyle/>
          <a:p>
            <a:pPr marL="457200" indent="450215" algn="just">
              <a:lnSpc>
                <a:spcPct val="107000"/>
              </a:lnSpc>
              <a:spcAft>
                <a:spcPts val="800"/>
              </a:spcAft>
            </a:pPr>
            <a:r>
              <a:rPr lang="ru-RU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Выпишите предложения с обособленными определениями: </a:t>
            </a:r>
            <a:r>
              <a:rPr lang="ru-RU" sz="28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а) </a:t>
            </a:r>
            <a:r>
              <a:rPr lang="ru-RU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стоящими после определяемого слова; </a:t>
            </a:r>
            <a:r>
              <a:rPr lang="ru-RU" sz="28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б) </a:t>
            </a:r>
            <a:r>
              <a:rPr lang="ru-RU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относящимися к личному </a:t>
            </a:r>
            <a:r>
              <a:rPr lang="ru-RU" sz="28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местоимению; </a:t>
            </a:r>
            <a:r>
              <a:rPr lang="ru-RU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в) относящимися к имени собственному: г) имеющими дополнительные обстоятельственные значения; д) отделенными от определяемого слова другими словами. Расставьте пропущенные знаки препинания,</a:t>
            </a: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1. Гонимы вешними лучами 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с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окрестных гор уже снега сбежали мутными ручьями на потопленные луга. 2. Худенький темный с выпученными рачьими глазами Саша Яковов говорил торопливо. 3. Приезжал дядя Яков с гитарой привозил с собою кривого и лысого часовых дел мастера в длинном черном сюртуке тихонького похожего на монаха. 4. Подобралась дружная ватага: безродный Кострома вихрастый костлявый с огромными черными глазами; татарчонок Хаби простодушный и добрый. 5. Не остывшая от зною ночь июльская блистала. 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922712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4E83BBDE-A447-7191-C19D-0CC30120D8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810825"/>
            <a:ext cx="11507789" cy="5236349"/>
          </a:xfrm>
        </p:spPr>
        <p:txBody>
          <a:bodyPr>
            <a:normAutofit/>
          </a:bodyPr>
          <a:lstStyle/>
          <a:p>
            <a:pPr indent="449580" algn="just">
              <a:lnSpc>
                <a:spcPct val="107000"/>
              </a:lnSpc>
              <a:spcAft>
                <a:spcPts val="800"/>
              </a:spcAft>
            </a:pPr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6. Митька не изживший давнего своего позора со сватовством ходил хмурый и злой. </a:t>
            </a:r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7. Пыльный и усталый Петр медленно пошел в сад к белой келье брата. 8. Взъерошенный немытый Нежданов имел вид дикий и странный. 9. Глаза смыкались и полузакрытые тоже улыбались. 10. Еще мокрый он подошел к телефону и снял трубку. 11. Мазепа в думу погруженный взирал на битву окруженный толпой мятежных казаков. 12. И входит он любить готовый с душой открытой для добра. 13. Листья сирени в упор освещаемые лампой резко и странно выступали из темноты неподвижные гладкие и блестящие точно вырезанные из зеленой жести. </a:t>
            </a: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1886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9719562-D715-D300-9D2C-4B2DF367A7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7537" y="137126"/>
            <a:ext cx="10673599" cy="1507067"/>
          </a:xfrm>
        </p:spPr>
        <p:txBody>
          <a:bodyPr/>
          <a:lstStyle/>
          <a:p>
            <a:r>
              <a:rPr lang="ru-RU" dirty="0"/>
              <a:t>Обособленные обстоятельства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E83BBDE-A447-7191-C19D-0CC30120D8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315453"/>
            <a:ext cx="11229473" cy="5236349"/>
          </a:xfrm>
        </p:spPr>
        <p:txBody>
          <a:bodyPr>
            <a:normAutofit/>
          </a:bodyPr>
          <a:lstStyle/>
          <a:p>
            <a:pPr marL="457200" indent="457200" algn="just">
              <a:lnSpc>
                <a:spcPct val="107000"/>
              </a:lnSpc>
            </a:pPr>
            <a:r>
              <a:rPr lang="ru-RU" sz="28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Одиночные деепричастия и деепричастные обороты</a:t>
            </a: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457200" algn="just">
              <a:lnSpc>
                <a:spcPct val="107000"/>
              </a:lnSpc>
            </a:pPr>
            <a:r>
              <a:rPr lang="ru-RU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деепричастный оборот, стоящий после сочинительного или подчинительного союза, отделяется от него запятой. </a:t>
            </a:r>
            <a:r>
              <a:rPr lang="ru-RU" sz="2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Туман уже совершенно поднялся и, принимая формы облаков, постепенно исчезал в темно-голубой синеве неба.</a:t>
            </a: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457200" algn="just">
              <a:lnSpc>
                <a:spcPct val="107000"/>
              </a:lnSpc>
              <a:spcAft>
                <a:spcPts val="800"/>
              </a:spcAft>
            </a:pPr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если перед оборотом стоит союз А, то запятая после союза НЕ ставится в том случае, когда союз невозможно оторвать от деепричастного оборота, а оборот невозможно переставить в другое место, не нарушив структуры предложения. </a:t>
            </a:r>
            <a:r>
              <a:rPr lang="ru-RU" sz="2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 давно хотел посмотреть этот фильм, а посмотрев, был разочарован.</a:t>
            </a: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80457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4E83BBDE-A447-7191-C19D-0CC30120D8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267325"/>
            <a:ext cx="11229473" cy="4658834"/>
          </a:xfrm>
        </p:spPr>
        <p:txBody>
          <a:bodyPr>
            <a:noAutofit/>
          </a:bodyPr>
          <a:lstStyle/>
          <a:p>
            <a:pPr marL="457200" indent="457200" algn="just">
              <a:lnSpc>
                <a:spcPct val="107000"/>
              </a:lnSpc>
            </a:pPr>
            <a:r>
              <a:rPr lang="ru-RU" sz="2800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 обособляются</a:t>
            </a:r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457200" algn="just">
              <a:lnSpc>
                <a:spcPct val="107000"/>
              </a:lnSpc>
            </a:pPr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если тесно связан со сказуемым. </a:t>
            </a:r>
            <a:r>
              <a:rPr lang="ru-RU" sz="2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Писал ни на кого не смотря.</a:t>
            </a: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457200" algn="just">
              <a:lnSpc>
                <a:spcPct val="107000"/>
              </a:lnSpc>
            </a:pPr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представляет собой фразеологическую единицу. </a:t>
            </a:r>
            <a:r>
              <a:rPr lang="ru-RU" sz="2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Засучив рукава.</a:t>
            </a: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457200" algn="just">
              <a:lnSpc>
                <a:spcPct val="107000"/>
              </a:lnSpc>
            </a:pPr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деепричастие утратило глагольное значение. </a:t>
            </a:r>
            <a:r>
              <a:rPr lang="ru-RU" sz="2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Начиная со среды я хожу в отпуск.</a:t>
            </a: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457200" algn="just">
              <a:lnSpc>
                <a:spcPct val="107000"/>
              </a:lnSpc>
            </a:pPr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деепричастие в качестве зависимого слова имеет союзное слово </a:t>
            </a:r>
            <a:r>
              <a:rPr lang="ru-RU" sz="2800" b="1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который</a:t>
            </a:r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и входит в состав придаточного определительного. </a:t>
            </a:r>
            <a:r>
              <a:rPr lang="ru-RU" sz="2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Есть долг, не выполнив которого нельзя смотреть в глаза своим друзьям.</a:t>
            </a: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457200" algn="just">
              <a:lnSpc>
                <a:spcPct val="107000"/>
              </a:lnSpc>
              <a:spcAft>
                <a:spcPts val="800"/>
              </a:spcAft>
            </a:pPr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деепричастный оборот выступает в качестве однородного члена в ряду с необособленными обстоятельствами. </a:t>
            </a:r>
            <a:r>
              <a:rPr lang="ru-RU" sz="2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 ушел с собрания молча и ни на кого не глядя.</a:t>
            </a: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4265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4E83BBDE-A447-7191-C19D-0CC30120D8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304800"/>
            <a:ext cx="11229473" cy="6400800"/>
          </a:xfrm>
        </p:spPr>
        <p:txBody>
          <a:bodyPr>
            <a:noAutofit/>
          </a:bodyPr>
          <a:lstStyle/>
          <a:p>
            <a:pPr marL="457200" indent="457200" algn="just">
              <a:lnSpc>
                <a:spcPct val="107000"/>
              </a:lnSpc>
              <a:spcAft>
                <a:spcPts val="800"/>
              </a:spcAft>
            </a:pPr>
            <a:r>
              <a:rPr lang="ru-RU" sz="26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Обстоятельства и другие части речи</a:t>
            </a:r>
            <a:endParaRPr lang="ru-RU" sz="2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07000"/>
              </a:lnSpc>
              <a:spcAft>
                <a:spcPts val="800"/>
              </a:spcAft>
            </a:pPr>
            <a:r>
              <a:rPr lang="ru-RU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Обстоятельства, выраженные существительными в косвенных падежах с предлогами или без предлогов, обособляются с целью их смыслового выделения или для выражения дополнительного замечания. </a:t>
            </a:r>
            <a:r>
              <a:rPr lang="ru-RU" sz="26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Добрый комендант, с согласия своей </a:t>
            </a:r>
            <a:r>
              <a:rPr lang="ru-RU" sz="26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супруги, </a:t>
            </a:r>
            <a:r>
              <a:rPr lang="ru-RU" sz="26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решил освободить Швабрина.</a:t>
            </a:r>
            <a:endParaRPr lang="ru-RU" sz="2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07000"/>
              </a:lnSpc>
              <a:spcAft>
                <a:spcPts val="800"/>
              </a:spcAft>
            </a:pPr>
            <a:r>
              <a:rPr lang="ru-RU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Обособление конструкций с предлогами и предложными сочетаниями благодаря, ввиду; вопреки, вследствие, несмотря на, по причине и т. п. является Факультативным и зависит от степени смысловой нагрузки, распространенности, положения в предложении и т. д. Обязательным является только обособление с предложным сочетанием несмотря на, имеющим уступительное значение. </a:t>
            </a:r>
            <a:r>
              <a:rPr lang="ru-RU" sz="26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Происшествие имело место благодаря неосторожности самого машиниста-наставника, а также вследствие несоблюдения надлежащих правил службы движения и эксплуатации</a:t>
            </a:r>
            <a:endParaRPr lang="ru-RU" sz="2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368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9719562-D715-D300-9D2C-4B2DF367A7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1" y="217336"/>
            <a:ext cx="10545262" cy="1507067"/>
          </a:xfrm>
        </p:spPr>
        <p:txBody>
          <a:bodyPr/>
          <a:lstStyle/>
          <a:p>
            <a:r>
              <a:rPr lang="ru-RU" dirty="0"/>
              <a:t>Задание 3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E83BBDE-A447-7191-C19D-0CC30120D8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267326"/>
            <a:ext cx="11117179" cy="5590674"/>
          </a:xfrm>
        </p:spPr>
        <p:txBody>
          <a:bodyPr>
            <a:normAutofit lnSpcReduction="10000"/>
          </a:bodyPr>
          <a:lstStyle/>
          <a:p>
            <a:pPr marL="457200" indent="457200" algn="just">
              <a:lnSpc>
                <a:spcPct val="107000"/>
              </a:lnSpc>
              <a:spcAft>
                <a:spcPts val="800"/>
              </a:spcAft>
            </a:pPr>
            <a:r>
              <a:rPr lang="ru-RU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Перепишите. расставляя пропущенные знаки препинания. Обособленные деепричастия и деепричастные обороты подчеркните одной чертой. необособленные — двумя.</a:t>
            </a:r>
            <a:endParaRPr lang="ru-RU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ru-RU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1. Татьяна любит не шутя.  2. Маша села под окошко и до глубокой ночи сидела не раздеваясь. 3. Кучер мой слез молча и не торопясь. 4. Лишь ветер злой бушуя </a:t>
            </a:r>
            <a:r>
              <a:rPr lang="ru-RU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воет. </a:t>
            </a:r>
            <a:r>
              <a:rPr lang="ru-RU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5. И вновь сверкнув из чаши винной ты поселила в сердце страх. 6. Не спеша бегут лошади среди зеленых холмистых полей. 7. </a:t>
            </a:r>
            <a:r>
              <a:rPr lang="ru-RU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Облокотясь</a:t>
            </a:r>
            <a:r>
              <a:rPr lang="ru-RU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Татьяна пишет. 8. Нарушая правила этикета Пален первый отошел от </a:t>
            </a:r>
            <a:r>
              <a:rPr lang="ru-RU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великого </a:t>
            </a:r>
            <a:r>
              <a:rPr lang="ru-RU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князя.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925126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4E83BBDE-A447-7191-C19D-0CC30120D8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315453"/>
            <a:ext cx="11357811" cy="5542547"/>
          </a:xfrm>
        </p:spPr>
        <p:txBody>
          <a:bodyPr>
            <a:normAutofit fontScale="92500" lnSpcReduction="10000"/>
          </a:bodyPr>
          <a:lstStyle/>
          <a:p>
            <a:pPr indent="449580" algn="just">
              <a:lnSpc>
                <a:spcPct val="107000"/>
              </a:lnSpc>
              <a:spcAft>
                <a:spcPts val="800"/>
              </a:spcAft>
            </a:pPr>
            <a:r>
              <a:rPr lang="ru-RU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9. Под лампой сидела Лиля облокотившись на кулачок. 10. Вдруг </a:t>
            </a:r>
            <a:r>
              <a:rPr lang="ru-RU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истощась</a:t>
            </a:r>
            <a:r>
              <a:rPr lang="ru-RU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и присмирев о Терек ты прервал свой рев. 11. Дворник продолжал кричать сбегая вниз неловкой рысью. 12. </a:t>
            </a:r>
            <a:r>
              <a:rPr lang="ru-RU" sz="320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Спустясь</a:t>
            </a:r>
            <a:r>
              <a:rPr lang="ru-RU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середину города я пошел бульваром. 13. Загремели сбиваясь барабаны. 14. Набрав валежнику порой холодной зимней старик иссохший весь от нужды и трудов тащился медленно к своей лачужке дымной кряхтя и охая под тяжкой ношей дров. 15. Он с полгода ходил без места питаясь только хлебом и водой. 16. Отдышавшись немного олень поднялся на ноги и шатаясь пошел в сторону но не доходя до леса увидел ручей и не обращая на нас более внимания стал жадно пить воду.</a:t>
            </a:r>
            <a:endParaRPr lang="ru-RU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04808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9719562-D715-D300-9D2C-4B2DF367A7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1" y="217336"/>
            <a:ext cx="10545262" cy="1507067"/>
          </a:xfrm>
        </p:spPr>
        <p:txBody>
          <a:bodyPr/>
          <a:lstStyle/>
          <a:p>
            <a:r>
              <a:rPr lang="ru-RU" dirty="0"/>
              <a:t>Обособленные приложения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E83BBDE-A447-7191-C19D-0CC30120D8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315453"/>
            <a:ext cx="11357811" cy="5542547"/>
          </a:xfrm>
        </p:spPr>
        <p:txBody>
          <a:bodyPr>
            <a:normAutofit lnSpcReduction="10000"/>
          </a:bodyPr>
          <a:lstStyle/>
          <a:p>
            <a:pPr indent="449580" algn="just">
              <a:lnSpc>
                <a:spcPct val="107000"/>
              </a:lnSpc>
              <a:spcAft>
                <a:spcPts val="800"/>
              </a:spcAft>
            </a:pPr>
            <a:r>
              <a:rPr lang="ru-RU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Приложение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это определение, которое выражено существительным. Приложение по-новому характеризует предмет, дает ему другое название или указывает на степень родства, национальность, звание, профессию и т. д. Приложение всегда употребляется в том же падеже, что и существительное, к которому оно относится. </a:t>
            </a:r>
            <a:r>
              <a:rPr lang="ru-RU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Хозяин (и. п.), суровый мужик (и. п.), не рад был ни гостям, ни наживе.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07000"/>
              </a:lnSpc>
              <a:spcAft>
                <a:spcPts val="800"/>
              </a:spcAft>
            </a:pP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Если приложение и определяемое им слово выражены нарицательными существительными, то между ними ставится дефис. Если же приложение или определяемое слово выражено именем собственным, дефис ставится только в том случае, когда имя собственное стоит перед именем нарицательным.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07000"/>
              </a:lnSpc>
              <a:spcAft>
                <a:spcPts val="800"/>
              </a:spcAft>
            </a:pP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Если приложение относится к нарицательному существительному, то оно обособляется в любом случае, вне зависимости от места в предложении. </a:t>
            </a:r>
            <a:r>
              <a:rPr lang="ru-RU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Мой отец, капитан пограничных войск, служил на Дальнем Востоке. 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 </a:t>
            </a:r>
            <a:r>
              <a:rPr lang="ru-RU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Капитан пограничных войск, мой отец служил на Дальнем Востоке.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31464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4E83BBDE-A447-7191-C19D-0CC30120D8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2505" y="770021"/>
            <a:ext cx="11117179" cy="5590674"/>
          </a:xfrm>
        </p:spPr>
        <p:txBody>
          <a:bodyPr>
            <a:normAutofit/>
          </a:bodyPr>
          <a:lstStyle/>
          <a:p>
            <a:pPr indent="449580" algn="just">
              <a:lnSpc>
                <a:spcPct val="107000"/>
              </a:lnSpc>
              <a:spcAft>
                <a:spcPts val="800"/>
              </a:spcAft>
            </a:pP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</a:t>
            </a:r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сли приложение относится к собственному существительному, оно обособляется только в том случае, когда стоит после него. </a:t>
            </a:r>
            <a:r>
              <a:rPr lang="ru-RU" sz="2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Иванов, капитан пограничных войск, служил на Дальнем Востоке. </a:t>
            </a:r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 </a:t>
            </a:r>
            <a:r>
              <a:rPr lang="ru-RU" sz="2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Капитан пограничных войск Иванов служил на Дальнем Востоке.</a:t>
            </a: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07000"/>
              </a:lnSpc>
              <a:spcAft>
                <a:spcPts val="800"/>
              </a:spcAft>
            </a:pP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</a:t>
            </a:r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сли приложение относится к личному местоимению, то оно обособляется в любом случае, вне зависимости от места в предложении. </a:t>
            </a:r>
            <a:r>
              <a:rPr lang="ru-RU" sz="2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Он, капитан пограничных войск, служил на Дальнем Востоке. </a:t>
            </a:r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 </a:t>
            </a:r>
            <a:r>
              <a:rPr lang="ru-RU" sz="2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Капитан пограничных войск, он служил на Дальнем Востоке.</a:t>
            </a: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4451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192505" y="1219201"/>
            <a:ext cx="11138257" cy="5481013"/>
          </a:xfrm>
        </p:spPr>
        <p:txBody>
          <a:bodyPr>
            <a:normAutofit fontScale="92500"/>
          </a:bodyPr>
          <a:lstStyle/>
          <a:p>
            <a:pPr indent="449580" algn="just">
              <a:lnSpc>
                <a:spcPct val="107000"/>
              </a:lnSpc>
              <a:spcAft>
                <a:spcPts val="800"/>
              </a:spcAft>
            </a:pPr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Постановка тире при обособленном приложении:</a:t>
            </a: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07000"/>
              </a:lnSpc>
              <a:spcAft>
                <a:spcPts val="800"/>
              </a:spcAft>
            </a:pPr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тире ставится, если одиночное или распространенное приложение завершает предложение и дает определяемому слову разъяснение, пояснение или уточнение. </a:t>
            </a:r>
            <a:r>
              <a:rPr lang="ru-RU" sz="2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Давно замечено, что одиноко растет, не подпуская никого селиться возле себя, одно только дерево — береза.</a:t>
            </a:r>
            <a:endParaRPr lang="ru-RU" sz="2800" i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07000"/>
              </a:lnSpc>
              <a:spcAft>
                <a:spcPts val="800"/>
              </a:spcAft>
            </a:pPr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если перед приложением можно вставить «а именно» без изменения смысла предложения. </a:t>
            </a:r>
            <a:r>
              <a:rPr lang="ru-RU" sz="2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Юбиляру подарили его любимые цветы — розы.</a:t>
            </a:r>
            <a:endParaRPr lang="ru-RU" sz="2800" i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07000"/>
              </a:lnSpc>
              <a:spcAft>
                <a:spcPts val="800"/>
              </a:spcAft>
            </a:pPr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ставится тире, если приложение находится в середине предложения и имеет характер пояснения. </a:t>
            </a:r>
            <a:r>
              <a:rPr lang="ru-RU" sz="2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комнату вбежала оживленная малышка — любимица отца — в розовом платье, с огромным бантом на макушке.</a:t>
            </a:r>
            <a:endParaRPr lang="ru-RU" sz="1800" i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78329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211" y="157786"/>
            <a:ext cx="10876417" cy="1061415"/>
          </a:xfrm>
        </p:spPr>
        <p:txBody>
          <a:bodyPr>
            <a:normAutofit/>
          </a:bodyPr>
          <a:lstStyle/>
          <a:p>
            <a:r>
              <a:rPr lang="ru-RU" i="1" dirty="0"/>
              <a:t>Что такое обособление?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" y="1048696"/>
            <a:ext cx="10635916" cy="5651518"/>
          </a:xfrm>
        </p:spPr>
        <p:txBody>
          <a:bodyPr>
            <a:normAutofit lnSpcReduction="10000"/>
          </a:bodyPr>
          <a:lstStyle/>
          <a:p>
            <a:pPr marL="457200" indent="457200" algn="just">
              <a:lnSpc>
                <a:spcPct val="107000"/>
              </a:lnSpc>
            </a:pPr>
            <a:r>
              <a:rPr lang="ru-RU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Обособление</a:t>
            </a:r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это смысловое и интонационное выделение второстепенных членов предложения с целью придания им некоторой самостоятельности.</a:t>
            </a: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457200" algn="just">
              <a:lnSpc>
                <a:spcPct val="107000"/>
              </a:lnSpc>
            </a:pPr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Обособляются как одиночные второстепенные члены (определение, обстоятельство, дополнение), так и второстепенные члены с зависимыми словами. Чем больше пояснительных слов имеет обособленный второстепенный член, тем большее значение приобретает обособленный оборот.</a:t>
            </a: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457200" algn="just">
              <a:lnSpc>
                <a:spcPct val="107000"/>
              </a:lnSpc>
              <a:spcAft>
                <a:spcPts val="800"/>
              </a:spcAft>
            </a:pPr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Придавая речи особую выразительность, обособленные члены могут стоять как перед определяемым словом, так и после него. Обособленные члены предложения выделяются запятыми или тире.</a:t>
            </a: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009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211" y="157786"/>
            <a:ext cx="10876417" cy="1061415"/>
          </a:xfrm>
        </p:spPr>
        <p:txBody>
          <a:bodyPr>
            <a:normAutofit/>
          </a:bodyPr>
          <a:lstStyle/>
          <a:p>
            <a:r>
              <a:rPr lang="ru-RU" dirty="0"/>
              <a:t>Задание 4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214277" y="840148"/>
            <a:ext cx="11774905" cy="6017851"/>
          </a:xfrm>
        </p:spPr>
        <p:txBody>
          <a:bodyPr>
            <a:normAutofit fontScale="92500"/>
          </a:bodyPr>
          <a:lstStyle/>
          <a:p>
            <a:pPr marL="457200" indent="457200" algn="just">
              <a:lnSpc>
                <a:spcPct val="107000"/>
              </a:lnSpc>
              <a:spcAft>
                <a:spcPts val="800"/>
              </a:spcAft>
            </a:pPr>
            <a:r>
              <a:rPr lang="ru-RU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Перепишите предложения, распределяя их по группам: а) с распространенным приложением, выраженным нарицательным существительным и относящимся к нарицательному существительному: б) с приложением, стоящим после имени собственного; в) </a:t>
            </a:r>
            <a:r>
              <a:rPr lang="ru-RU" sz="2800" b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 </a:t>
            </a:r>
            <a:r>
              <a:rPr lang="ru-RU" sz="2800" b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приложением, </a:t>
            </a:r>
            <a:r>
              <a:rPr lang="ru-RU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относящимся к местоимению; г) с приложением, стоящим в конце предложения и отделяющимся тире. Расставьте знаки препинания и объясните их.</a:t>
            </a: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1. Герман </a:t>
            </a:r>
            <a:r>
              <a:rPr lang="ru-RU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Лесток</a:t>
            </a:r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граф действительный статский советник глава Медицинской коллегии стоял в гардеробной перед зеркалом. 2. Федоров ефрейтор был молодой человек лет двадцати двух. 3. Янтарь на трубках </a:t>
            </a:r>
            <a:r>
              <a:rPr lang="ru-RU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Цареграда</a:t>
            </a:r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фарфор и бронза на столе и чувств изнеженных отрада духи в граненом хрустале. 4. Искатель новых впечатлений я вас 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бежал </a:t>
            </a:r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отечески края. 5. Их напугала енотовидная собака небольшое лохматое животное. 6. Никанор Иванович Босой председатель жилищного товарищества находился в страшнейших хлопотах.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458510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834189"/>
            <a:ext cx="10876417" cy="5866025"/>
          </a:xfrm>
        </p:spPr>
        <p:txBody>
          <a:bodyPr>
            <a:normAutofit lnSpcReduction="10000"/>
          </a:bodyPr>
          <a:lstStyle/>
          <a:p>
            <a:pPr indent="449580" algn="just">
              <a:lnSpc>
                <a:spcPct val="107000"/>
              </a:lnSpc>
              <a:spcAft>
                <a:spcPts val="800"/>
              </a:spcAft>
            </a:pPr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7. У нас фенологов весна начинается </a:t>
            </a:r>
            <a:r>
              <a:rPr lang="ru-RU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прибавкою</a:t>
            </a:r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света. 8. Не успел я взойти на Гремячую гору и оглядеться как Надежда Павловна жена сторожа Ботика рассказала мне о Петре. 9. В зеленом небе появились звезды предвестницы мороза. 10. Она зарисовала древние светильники с гербом города Ольвии орлом парящим над дельфинами. 11. Старик ловил на спиннинг английскую удочку с блесной искусственной никелевой рыбкой. 12. В день приезда бригада пришла к Ивану Павловичу Бардину главному инженеру </a:t>
            </a:r>
            <a:r>
              <a:rPr lang="ru-RU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Кузнецкстроя</a:t>
            </a:r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13. Где-то встретил </a:t>
            </a:r>
            <a:r>
              <a:rPr lang="ru-RU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Арцымович</a:t>
            </a:r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отставного полковника </a:t>
            </a:r>
            <a:r>
              <a:rPr lang="ru-RU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Курако</a:t>
            </a:r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инвалида Севастопольской кампании. 14. Новожилову удалось найти прекрасные отпечатки глоссоптерисов очень древних растений. 15. Мне бы свободному художнику почитать Уоррена… </a:t>
            </a: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7345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832" y="125703"/>
            <a:ext cx="10876417" cy="1061415"/>
          </a:xfrm>
        </p:spPr>
        <p:txBody>
          <a:bodyPr>
            <a:normAutofit/>
          </a:bodyPr>
          <a:lstStyle/>
          <a:p>
            <a:r>
              <a:rPr lang="ru-RU" dirty="0"/>
              <a:t>Задание 5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080779"/>
            <a:ext cx="11229474" cy="5651518"/>
          </a:xfrm>
        </p:spPr>
        <p:txBody>
          <a:bodyPr>
            <a:noAutofit/>
          </a:bodyPr>
          <a:lstStyle/>
          <a:p>
            <a:pPr marL="457200" indent="450215" algn="just">
              <a:lnSpc>
                <a:spcPct val="107000"/>
              </a:lnSpc>
              <a:spcAft>
                <a:spcPts val="800"/>
              </a:spcAft>
            </a:pPr>
            <a:r>
              <a:rPr lang="ru-RU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Перепишите предложения, расставляя знаки препинания. Подчеркните определения, объясните условия и причины их обособления или </a:t>
            </a:r>
            <a:r>
              <a:rPr lang="ru-RU" sz="24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необособления</a:t>
            </a:r>
            <a:r>
              <a:rPr lang="ru-RU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Отметьте случаи двоякого толкования. Прочитайте предложения вслух и укажите роль интонации при обособлении второстепенных членов.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1. Блистательна полувоздушна смычку волшебному послушно толпою нимф окружена стоит Истомина… 2. И море и 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бури </a:t>
            </a:r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качали наш челн; я сонный был предан всей прихоти волн. 3. Вся обессиленная села она на первый попавшийся стул. 4. Все было тихо в пустой комнате тускло освещенной желтыми лучами маленькой стеклянной лампадки. 5. Это был человек лет тридцати двух трех от роду среднего роста приятной наружности с темно-серыми глазами но с отсутствием всякой определенной идеи всякой сосредоточенности в чертах лица. 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3958829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128336" y="603241"/>
            <a:ext cx="10876417" cy="5651518"/>
          </a:xfrm>
        </p:spPr>
        <p:txBody>
          <a:bodyPr>
            <a:noAutofit/>
          </a:bodyPr>
          <a:lstStyle/>
          <a:p>
            <a:pPr marL="457200" indent="450215" algn="just">
              <a:lnSpc>
                <a:spcPct val="107000"/>
              </a:lnSpc>
              <a:spcAft>
                <a:spcPts val="800"/>
              </a:spcAft>
            </a:pPr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6. Широкополая подбитая тафтой шляпа была безобразна. </a:t>
            </a:r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7. Какой-то человек немолодой озабоченный обогнал его и чуть ли не бегом спустился по откосу к воде. 8. Софья босая простоволосая в ночной рубашке и накинутом на плечи шлафроке сидела за туалетным столиком. 9. Был еще на дворе старый пес желтого цвета с бурыми крапинами по имени Волчок. 10. Лох или серебристая ива растет по сырым местам. 11. В Мещерском крае можно увидеть лесные озера с темной водой обширные болота покрытые ольхой и осиной одинокие обугленные от старости избы лесников. </a:t>
            </a: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444925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DF38FBBA-6C1A-8B4B-902F-3FB8DA9E2C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2505" y="685799"/>
            <a:ext cx="10475495" cy="5811253"/>
          </a:xfrm>
        </p:spPr>
        <p:txBody>
          <a:bodyPr>
            <a:normAutofit/>
          </a:bodyPr>
          <a:lstStyle/>
          <a:p>
            <a:pPr algn="just"/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12. Оставили детям одно только занятие приглядывать за гусями. 13. Я принял решение напасть той же ночью. 14. Схваченные заморозками они были не так кисти… 15. Кругом было поле безжизненное унылое.16. Старинный парк угрюмый и строгий тянулся от дома до реки. 17. Пришел Макаров в черном строгом костюме стройный седой с нахмуренными бровями. 18. Босая маленькая поджав руки стояла она перед ним шептала что-то. 19. Из числа всей ее челяди самым замечательным лицом был дворник Герасим мужчина двенадцати вершков роста сложенный богатырем и глухонемой от рождения.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18157172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271AFFA-BDBD-FDA9-36D1-46145C6F07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1" y="138853"/>
            <a:ext cx="8534400" cy="1507067"/>
          </a:xfrm>
        </p:spPr>
        <p:txBody>
          <a:bodyPr/>
          <a:lstStyle/>
          <a:p>
            <a:r>
              <a:rPr lang="ru-RU" dirty="0"/>
              <a:t>Домашнее задание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1E42AF1-80A5-CE7B-F85F-EBDCC8EEE5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6463" y="1171074"/>
            <a:ext cx="11331325" cy="5686926"/>
          </a:xfrm>
        </p:spPr>
        <p:txBody>
          <a:bodyPr>
            <a:normAutofit/>
          </a:bodyPr>
          <a:lstStyle/>
          <a:p>
            <a:pPr marL="457200" indent="450215" algn="just">
              <a:lnSpc>
                <a:spcPct val="107000"/>
              </a:lnSpc>
            </a:pP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Из произведений русской классической литературы выпишите предложения с обособленными и необособленными определениями в соответствии с приведенными ниже схемами. Подчеркните определяемое слово одной чертой, определение — волнистой линией.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450215" algn="just">
              <a:lnSpc>
                <a:spcPct val="107000"/>
              </a:lnSpc>
            </a:pP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Существительное + согласованное определение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450215" algn="just">
              <a:lnSpc>
                <a:spcPct val="107000"/>
              </a:lnSpc>
            </a:pP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Согласованное определение + существительное.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450215" algn="just">
              <a:lnSpc>
                <a:spcPct val="107000"/>
              </a:lnSpc>
            </a:pP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 Местоимение + согласованное определение.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450215" algn="just">
              <a:lnSpc>
                <a:spcPct val="107000"/>
              </a:lnSpc>
            </a:pP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4. Согласованное определение + местоимение.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450215" algn="just">
              <a:lnSpc>
                <a:spcPct val="107000"/>
              </a:lnSpc>
            </a:pP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5. Существительное + несогласованное определение.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450215" algn="just">
              <a:lnSpc>
                <a:spcPct val="107000"/>
              </a:lnSpc>
              <a:spcAft>
                <a:spcPts val="800"/>
              </a:spcAft>
            </a:pP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6. Существительное + согласованное определение + несогласованное определение.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838761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211" y="157786"/>
            <a:ext cx="10876417" cy="1061415"/>
          </a:xfrm>
        </p:spPr>
        <p:txBody>
          <a:bodyPr>
            <a:normAutofit/>
          </a:bodyPr>
          <a:lstStyle/>
          <a:p>
            <a:r>
              <a:rPr lang="ru-RU" dirty="0"/>
              <a:t>Обособленные определения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256673" y="1048696"/>
            <a:ext cx="11394932" cy="5651518"/>
          </a:xfrm>
        </p:spPr>
        <p:txBody>
          <a:bodyPr>
            <a:normAutofit/>
          </a:bodyPr>
          <a:lstStyle/>
          <a:p>
            <a:pPr marL="457200" indent="457200" algn="just">
              <a:lnSpc>
                <a:spcPct val="107000"/>
              </a:lnSpc>
            </a:pPr>
            <a:r>
              <a:rPr lang="ru-RU" sz="32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Согласованные определения</a:t>
            </a:r>
            <a:r>
              <a:rPr lang="ru-RU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выражены причастием или именем прилагательным с зависимыми словами и стоящие после определяемого слова. Выделяются запятыми.</a:t>
            </a:r>
            <a:endParaRPr lang="ru-RU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01672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272715" y="208547"/>
            <a:ext cx="11128070" cy="6378457"/>
          </a:xfrm>
        </p:spPr>
        <p:txBody>
          <a:bodyPr>
            <a:normAutofit fontScale="85000" lnSpcReduction="20000"/>
          </a:bodyPr>
          <a:lstStyle/>
          <a:p>
            <a:pPr marL="457200" indent="457200" algn="just">
              <a:lnSpc>
                <a:spcPct val="107000"/>
              </a:lnSpc>
            </a:pPr>
            <a:r>
              <a:rPr lang="ru-RU" sz="3000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Обособляются</a:t>
            </a:r>
            <a:r>
              <a:rPr lang="ru-RU" sz="3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ru-RU" sz="3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457200" algn="just">
              <a:lnSpc>
                <a:spcPct val="107000"/>
              </a:lnSpc>
            </a:pPr>
            <a:r>
              <a:rPr lang="ru-RU" sz="3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два и более определения, стоящих после определяемого слова. </a:t>
            </a:r>
            <a:r>
              <a:rPr lang="ru-RU" sz="30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 звук их бубенцов, размеренный, печальный, мне говорил о том, что я в стране чужой.</a:t>
            </a:r>
            <a:endParaRPr lang="ru-RU" sz="3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457200" algn="just">
              <a:lnSpc>
                <a:spcPct val="107000"/>
              </a:lnSpc>
              <a:spcAft>
                <a:spcPts val="800"/>
              </a:spcAft>
            </a:pPr>
            <a:r>
              <a:rPr lang="ru-RU" sz="3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одиночные определения, стоящие после определяемого слова, если имеют добавочное значение. </a:t>
            </a:r>
            <a:r>
              <a:rPr lang="ru-RU" sz="30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Люди же, изумленные, стали как камни.</a:t>
            </a:r>
            <a:endParaRPr lang="ru-RU" sz="3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457200" algn="just">
              <a:lnSpc>
                <a:spcPct val="107000"/>
              </a:lnSpc>
            </a:pPr>
            <a:r>
              <a:rPr lang="ru-RU" sz="3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одиночные и распространенные определения, стоящие перед определяемым именем существительным и имеющие добавочное обстоятельственное значение. </a:t>
            </a:r>
            <a:r>
              <a:rPr lang="ru-RU" sz="30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Еще прозрачные, леса как будто пухом зеленеют.</a:t>
            </a:r>
            <a:endParaRPr lang="ru-RU" sz="3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457200" algn="just">
              <a:lnSpc>
                <a:spcPct val="107000"/>
              </a:lnSpc>
            </a:pPr>
            <a:r>
              <a:rPr lang="ru-RU" sz="3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одиночные и распространенные определения, если они отделены другими словами от определяемого слова. </a:t>
            </a:r>
            <a:r>
              <a:rPr lang="ru-RU" sz="30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 улицу меня пускали редко, каждый раз я возвращался домой, избитый мальчишками.</a:t>
            </a:r>
            <a:endParaRPr lang="ru-RU" sz="3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457200" algn="just">
              <a:lnSpc>
                <a:spcPct val="107000"/>
              </a:lnSpc>
              <a:spcAft>
                <a:spcPts val="800"/>
              </a:spcAft>
            </a:pPr>
            <a:r>
              <a:rPr lang="ru-RU" sz="3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одиночное и распространенное определение, относящееся к личному местоимению. </a:t>
            </a:r>
            <a:r>
              <a:rPr lang="ru-RU" sz="30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 читал, возбужденный и взволнованный.</a:t>
            </a:r>
            <a:endParaRPr lang="ru-RU" sz="3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27524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>
            <a:extLst>
              <a:ext uri="{FF2B5EF4-FFF2-40B4-BE49-F238E27FC236}">
                <a16:creationId xmlns:a16="http://schemas.microsoft.com/office/drawing/2014/main" id="{B02A528F-659B-64A5-47FF-937D64F403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-224589" y="657726"/>
            <a:ext cx="11967409" cy="5967663"/>
          </a:xfrm>
        </p:spPr>
        <p:txBody>
          <a:bodyPr>
            <a:normAutofit fontScale="92500"/>
          </a:bodyPr>
          <a:lstStyle/>
          <a:p>
            <a:pPr marL="457200" indent="457200" algn="just">
              <a:lnSpc>
                <a:spcPct val="107000"/>
              </a:lnSpc>
            </a:pPr>
            <a:r>
              <a:rPr lang="ru-RU" sz="3200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 обособляются</a:t>
            </a:r>
            <a:r>
              <a:rPr lang="ru-RU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ru-RU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457200" algn="just">
              <a:lnSpc>
                <a:spcPct val="107000"/>
              </a:lnSpc>
            </a:pPr>
            <a:r>
              <a:rPr lang="ru-RU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стоят перед определяемым словом и не имеют добавочных обстоятельственных значений. </a:t>
            </a:r>
            <a:r>
              <a:rPr lang="ru-RU" sz="32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Кому-нибудь не спится на крытом черепицей старинном чердаке.</a:t>
            </a:r>
            <a:endParaRPr lang="ru-RU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457200" algn="just">
              <a:lnSpc>
                <a:spcPct val="107000"/>
              </a:lnSpc>
            </a:pPr>
            <a:r>
              <a:rPr lang="ru-RU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если стоят после определяемого слова и сливаются с ним по смыслу. </a:t>
            </a:r>
            <a:r>
              <a:rPr lang="ru-RU" sz="32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Аркадий встал с утра с настроением игриво радостным.</a:t>
            </a:r>
            <a:endParaRPr lang="ru-RU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457200" algn="just">
              <a:lnSpc>
                <a:spcPct val="107000"/>
              </a:lnSpc>
              <a:spcAft>
                <a:spcPts val="800"/>
              </a:spcAft>
            </a:pPr>
            <a:r>
              <a:rPr lang="ru-RU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если они связаны по смыслу не только с подлежащим, но и со сказуемым, входят в его состав. </a:t>
            </a:r>
            <a:r>
              <a:rPr lang="ru-RU" sz="32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Ночи были короткие, светлые.</a:t>
            </a:r>
            <a:endParaRPr lang="ru-RU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457200" algn="just">
              <a:lnSpc>
                <a:spcPct val="107000"/>
              </a:lnSpc>
            </a:pPr>
            <a:r>
              <a:rPr lang="ru-RU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если выражены сложной формой степеней сравнения имен прилагательных. </a:t>
            </a:r>
            <a:r>
              <a:rPr lang="ru-RU" sz="32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 видел человека более бесхитростного, чем он.</a:t>
            </a:r>
            <a:endParaRPr lang="ru-RU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82334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4E83BBDE-A447-7191-C19D-0CC30120D8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295" y="657726"/>
            <a:ext cx="10885671" cy="6137357"/>
          </a:xfrm>
        </p:spPr>
        <p:txBody>
          <a:bodyPr>
            <a:normAutofit lnSpcReduction="10000"/>
          </a:bodyPr>
          <a:lstStyle/>
          <a:p>
            <a:pPr marL="457200" indent="457200" algn="just">
              <a:lnSpc>
                <a:spcPct val="107000"/>
              </a:lnSpc>
            </a:pPr>
            <a:r>
              <a:rPr lang="ru-RU" sz="28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Несогласованные определения</a:t>
            </a:r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выражены косвенными падежами имен существительных.</a:t>
            </a: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457200" algn="just">
              <a:lnSpc>
                <a:spcPct val="107000"/>
              </a:lnSpc>
            </a:pPr>
            <a:r>
              <a:rPr lang="ru-RU" sz="2800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Обособляются</a:t>
            </a:r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457200" algn="just">
              <a:lnSpc>
                <a:spcPct val="107000"/>
              </a:lnSpc>
            </a:pPr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если относятся к личному местоимению. </a:t>
            </a:r>
            <a:r>
              <a:rPr lang="ru-RU" sz="2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широком плаще, с лицом под густой вуалью, она долгие часы простаивала у подъезда.</a:t>
            </a: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457200" algn="just">
              <a:lnSpc>
                <a:spcPct val="107000"/>
              </a:lnSpc>
              <a:spcAft>
                <a:spcPts val="800"/>
              </a:spcAft>
            </a:pPr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относятся к имени собственному. </a:t>
            </a:r>
            <a:r>
              <a:rPr lang="ru-RU" sz="2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Русый, с кудрявой головой, без шапки и с расстегнутой на груди рубахой, Дымов казался красивым.</a:t>
            </a:r>
            <a:endParaRPr lang="ru-RU" sz="2800" i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457200" algn="just">
              <a:lnSpc>
                <a:spcPct val="107000"/>
              </a:lnSpc>
              <a:spcAft>
                <a:spcPts val="800"/>
              </a:spcAft>
            </a:pPr>
            <a:r>
              <a:rPr lang="ru-RU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- отделены от определяемого слова другими членами предложения. </a:t>
            </a:r>
            <a:r>
              <a:rPr lang="ru-RU" sz="26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Лицо ее, с симпатично вздернутым веснушчатым носиком, светилось радостью.</a:t>
            </a:r>
            <a:endParaRPr lang="ru-RU" sz="3000" dirty="0"/>
          </a:p>
        </p:txBody>
      </p:sp>
    </p:spTree>
    <p:extLst>
      <p:ext uri="{BB962C8B-B14F-4D97-AF65-F5344CB8AC3E}">
        <p14:creationId xmlns:p14="http://schemas.microsoft.com/office/powerpoint/2010/main" val="3331696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4E83BBDE-A447-7191-C19D-0CC30120D8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295" y="1267097"/>
            <a:ext cx="10885671" cy="5527986"/>
          </a:xfrm>
        </p:spPr>
        <p:txBody>
          <a:bodyPr>
            <a:normAutofit/>
          </a:bodyPr>
          <a:lstStyle/>
          <a:p>
            <a:pPr marL="457200" indent="457200" algn="just">
              <a:lnSpc>
                <a:spcPct val="107000"/>
              </a:lnSpc>
            </a:pPr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образуют ряд однородных членов с предшествующими или последующими согласованными определениями. </a:t>
            </a:r>
            <a:r>
              <a:rPr lang="ru-RU" sz="2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Квадратный, широкогрудый, с огромной кудрявой головой, он явился под вечер.</a:t>
            </a: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457200" algn="just">
              <a:lnSpc>
                <a:spcPct val="107000"/>
              </a:lnSpc>
            </a:pPr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употреблены при существительном со значением родства, профессии, должности</a:t>
            </a:r>
            <a:r>
              <a:rPr lang="ru-RU" sz="2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Мать, полуголая, в красной юбке, стоит на коленях.</a:t>
            </a: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457200" algn="just">
              <a:lnSpc>
                <a:spcPct val="107000"/>
              </a:lnSpc>
              <a:spcAft>
                <a:spcPts val="800"/>
              </a:spcAft>
            </a:pPr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выражено оборотом с прилагательным в сравнительной степени. </a:t>
            </a:r>
            <a:r>
              <a:rPr lang="ru-RU" sz="2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Маленькие усы, немного темнее волос, делали его лицо привлекательнее.</a:t>
            </a: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430365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03BCFAB-3150-F22C-6E7F-87115D3212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276059"/>
            <a:ext cx="8534400" cy="1507067"/>
          </a:xfrm>
        </p:spPr>
        <p:txBody>
          <a:bodyPr/>
          <a:lstStyle/>
          <a:p>
            <a:r>
              <a:rPr lang="ru-RU" dirty="0"/>
              <a:t>Задание 1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AD0D3FE-9D68-8014-9C6E-B26A8B179F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0421" y="1459832"/>
            <a:ext cx="10651957" cy="5122109"/>
          </a:xfrm>
        </p:spPr>
        <p:txBody>
          <a:bodyPr>
            <a:normAutofit lnSpcReduction="10000"/>
          </a:bodyPr>
          <a:lstStyle/>
          <a:p>
            <a:pPr marL="457200" indent="450215" algn="just">
              <a:lnSpc>
                <a:spcPct val="107000"/>
              </a:lnSpc>
              <a:spcAft>
                <a:spcPts val="800"/>
              </a:spcAft>
            </a:pPr>
            <a:r>
              <a:rPr lang="ru-RU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Перепишите </a:t>
            </a:r>
            <a:r>
              <a:rPr lang="ru-RU" sz="28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предложения, </a:t>
            </a:r>
            <a:r>
              <a:rPr lang="ru-RU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объясняя постановку знаков препинания или их отсутствие при определениях.</a:t>
            </a: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1. Прохожий человек в поношенном нанковом 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кафтане, </a:t>
            </a:r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 котомкой за плечами‚ плетется усталым шагом. 2. Рудин вернулся домой в состоянии духа смутном и странном. 3. Уж верба вся пушистая раскинулась кругом; опять весна душистая 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повеяла </a:t>
            </a:r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крылом. 4. Наташа, в голубом платье с коротким пышным 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рукавом, </a:t>
            </a:r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выглядела особенно нарядно. 5. И скоро улетит — во мраке незаметный — последний, скудный дым с потухшего костра. 6. Художник был тут же, при 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картинах, </a:t>
            </a:r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— маленький, в бархатной толстовке, приветливый, с большой черной шевелюрой, в которой сверкали толстые седые нити.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702326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4E83BBDE-A447-7191-C19D-0CC30120D8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295" y="1267097"/>
            <a:ext cx="10885671" cy="5527986"/>
          </a:xfrm>
        </p:spPr>
        <p:txBody>
          <a:bodyPr>
            <a:normAutofit/>
          </a:bodyPr>
          <a:lstStyle/>
          <a:p>
            <a:pPr marL="457200" indent="450215" algn="just">
              <a:lnSpc>
                <a:spcPct val="107000"/>
              </a:lnSpc>
              <a:spcAft>
                <a:spcPts val="800"/>
              </a:spcAft>
            </a:pPr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7. </a:t>
            </a:r>
            <a:r>
              <a:rPr lang="ru-RU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Пьемонтец</a:t>
            </a:r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Санти, маленький, важный, роскошный, взмахнул рукой. 8. Но прекрасен данный жребий — просиять и умереть.  9 Заколдован невидимкой, дремлет лес под сказку сна. 10. Прибитая снегом трава лежала полосами. 11. Худенький, низенький, 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быстрый, </a:t>
            </a:r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рваной фуфайке и широких штанах, он был настоящим хозяином побережья. 12. На сосне, поросшей мхом, мелькает белки хвост пушистый. 13. Приходила Наташа, иззябшая, усталая. но всегда неисчерпаемо веселая и живая. 14. </a:t>
            </a:r>
            <a:r>
              <a:rPr lang="ru-RU" sz="28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Босый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,. </a:t>
            </a:r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ночном белье, Лютов стоял у окна. держась за голову. </a:t>
            </a: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0106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ектор">
  <a:themeElements>
    <a:clrScheme name="Зеленый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Сектор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142000"/>
                <a:satMod val="200000"/>
                <a:lumMod val="118000"/>
              </a:schemeClr>
            </a:gs>
            <a:gs pos="100000">
              <a:schemeClr val="phClr">
                <a:shade val="94000"/>
                <a:hueMod val="22000"/>
                <a:satMod val="220000"/>
                <a:lumMod val="62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142000"/>
                <a:satMod val="200000"/>
                <a:lumMod val="118000"/>
              </a:schemeClr>
            </a:gs>
            <a:gs pos="100000">
              <a:schemeClr val="phClr">
                <a:shade val="92000"/>
                <a:hueMod val="22000"/>
                <a:satMod val="220000"/>
                <a:lumMod val="62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2903AAAE-3EA5-424A-B142-CC51DC1F897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3020</TotalTime>
  <Words>2429</Words>
  <Application>Microsoft Office PowerPoint</Application>
  <PresentationFormat>Широкоэкранный</PresentationFormat>
  <Paragraphs>79</Paragraphs>
  <Slides>25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30" baseType="lpstr">
      <vt:lpstr>Calibri</vt:lpstr>
      <vt:lpstr>Century Gothic</vt:lpstr>
      <vt:lpstr>Times New Roman</vt:lpstr>
      <vt:lpstr>Wingdings 3</vt:lpstr>
      <vt:lpstr>Сектор</vt:lpstr>
      <vt:lpstr>Знаки препинания в предложениях с обособленными членами</vt:lpstr>
      <vt:lpstr>Что такое обособление?</vt:lpstr>
      <vt:lpstr>Обособленные определения</vt:lpstr>
      <vt:lpstr>Презентация PowerPoint</vt:lpstr>
      <vt:lpstr>Презентация PowerPoint</vt:lpstr>
      <vt:lpstr>Презентация PowerPoint</vt:lpstr>
      <vt:lpstr>Презентация PowerPoint</vt:lpstr>
      <vt:lpstr>Задание 1</vt:lpstr>
      <vt:lpstr>Презентация PowerPoint</vt:lpstr>
      <vt:lpstr>Задание 2</vt:lpstr>
      <vt:lpstr>Презентация PowerPoint</vt:lpstr>
      <vt:lpstr>Обособленные обстоятельства</vt:lpstr>
      <vt:lpstr>Презентация PowerPoint</vt:lpstr>
      <vt:lpstr>Презентация PowerPoint</vt:lpstr>
      <vt:lpstr>Задание 3</vt:lpstr>
      <vt:lpstr>Презентация PowerPoint</vt:lpstr>
      <vt:lpstr>Обособленные приложения</vt:lpstr>
      <vt:lpstr>Презентация PowerPoint</vt:lpstr>
      <vt:lpstr>Презентация PowerPoint</vt:lpstr>
      <vt:lpstr>Задание 4</vt:lpstr>
      <vt:lpstr>Презентация PowerPoint</vt:lpstr>
      <vt:lpstr>Задание 5</vt:lpstr>
      <vt:lpstr>Презентация PowerPoint</vt:lpstr>
      <vt:lpstr>Презентация PowerPoint</vt:lpstr>
      <vt:lpstr>Домашнее задание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Особенности русской орфографии. Правописание корней и приставок в русском языке.</dc:title>
  <dc:creator>Белозор Анастасия Сергеевна</dc:creator>
  <cp:lastModifiedBy>Белозор Анастасия Сергеевна</cp:lastModifiedBy>
  <cp:revision>60</cp:revision>
  <dcterms:created xsi:type="dcterms:W3CDTF">2022-11-23T07:38:40Z</dcterms:created>
  <dcterms:modified xsi:type="dcterms:W3CDTF">2023-03-01T06:00:02Z</dcterms:modified>
</cp:coreProperties>
</file>