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 snapToGrid="0">
      <p:cViewPr>
        <p:scale>
          <a:sx n="79" d="100"/>
          <a:sy n="79" d="100"/>
        </p:scale>
        <p:origin x="-90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39983-D851-4B17-BE87-4B3445453F7C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93719-81A9-4FF0-809A-5507C04AC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2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16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64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2AF349-AC92-4C68-B447-1539CCC5C841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</a:rPr>
              <a:t>Федеральное государственное бюджетное образовательное учреждение 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высшего образования «Красноярский государственный медицинский университет» имени профессора В.Ф. </a:t>
            </a:r>
            <a:r>
              <a:rPr lang="ru-RU" sz="2200" dirty="0" err="1">
                <a:solidFill>
                  <a:prstClr val="black"/>
                </a:solidFill>
              </a:rPr>
              <a:t>Войно-Ясенецкого</a:t>
            </a:r>
            <a:r>
              <a:rPr lang="ru-RU" sz="2200" dirty="0">
                <a:solidFill>
                  <a:prstClr val="black"/>
                </a:solidFill>
              </a:rPr>
              <a:t> Министерства здравоохранения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РоссийскойФередации</a:t>
            </a: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Фармацевтический колледж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endParaRPr lang="ru-RU" sz="6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6000" dirty="0"/>
              <a:t>Тема  «Правила хранения лекарственных огнеопасных и наркотических</a:t>
            </a:r>
          </a:p>
          <a:p>
            <a:pPr marL="0" lvl="0" indent="0" algn="ctr">
              <a:buNone/>
            </a:pPr>
            <a:r>
              <a:rPr lang="ru-RU" sz="6000" dirty="0"/>
              <a:t>средств»</a:t>
            </a:r>
            <a:endParaRPr lang="ru-RU" sz="6000" dirty="0" smtClean="0"/>
          </a:p>
          <a:p>
            <a:pPr marL="0" lvl="0" indent="0" algn="ctr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dirty="0" err="1" smtClean="0">
                <a:solidFill>
                  <a:prstClr val="black"/>
                </a:solidFill>
              </a:rPr>
              <a:t>Тюльпанова</a:t>
            </a:r>
            <a:r>
              <a:rPr lang="ru-RU" dirty="0" smtClean="0">
                <a:solidFill>
                  <a:prstClr val="black"/>
                </a:solidFill>
              </a:rPr>
              <a:t> М.В.                  2020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44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56" y="1131474"/>
            <a:ext cx="5876253" cy="41749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219" y="914906"/>
            <a:ext cx="72328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Наркотические средства и психотропные вещества, находящиеся на хранении в помещениях всех категорий и в местах временного хранения, </a:t>
            </a:r>
            <a:r>
              <a:rPr lang="ru-RU" sz="2400" b="1" dirty="0"/>
              <a:t>подлежат учету </a:t>
            </a:r>
            <a:r>
              <a:rPr lang="ru-RU" sz="2400" dirty="0"/>
              <a:t>в соответствии с Правилами ведения и хранения </a:t>
            </a:r>
            <a:r>
              <a:rPr lang="ru-RU" sz="2400" b="1" dirty="0"/>
              <a:t>специальных журналов </a:t>
            </a:r>
            <a:r>
              <a:rPr lang="ru-RU" sz="2400" dirty="0"/>
              <a:t>регистрации операций, связанных с оборотом наркотических средств, психотропных веществ и их </a:t>
            </a:r>
            <a:r>
              <a:rPr lang="ru-RU" sz="2400" dirty="0" err="1"/>
              <a:t>прекурсоров</a:t>
            </a:r>
            <a:r>
              <a:rPr lang="ru-RU" sz="2400" dirty="0"/>
              <a:t>, утвержденными Постановлением Правительства РФ от 04.11.2006 </a:t>
            </a:r>
            <a:r>
              <a:rPr lang="ru-RU" sz="2400" b="1" dirty="0"/>
              <a:t>N 644 (ред. от 29.12.2016) "О порядке представления сведений о деятельности, связанной с оборотом наркотических средств и психотропных веществ, и регистрации операций, связанных с оборотом наркотических средств и психотропных веществ"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21503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746" y="828779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Хранение сильнодействующих и ядовитых лекарственных средств, лекарственных средств, подлежащих предметно-количественному учету.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004752"/>
            <a:ext cx="7633855" cy="4389120"/>
          </a:xfrm>
        </p:spPr>
        <p:txBody>
          <a:bodyPr>
            <a:normAutofit/>
          </a:bodyPr>
          <a:lstStyle/>
          <a:p>
            <a:r>
              <a:rPr lang="ru-RU" dirty="0"/>
              <a:t>В соответствии с Постановлением Правительства Российской Федерации от 29 декабря 2007 г. </a:t>
            </a:r>
            <a:r>
              <a:rPr lang="ru-RU" b="1" dirty="0"/>
              <a:t>N 964 утверждены списки сильнодействующих и ядовитых веществ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Хранение сильнодействующих и ядовитых лекарственных средств, </a:t>
            </a:r>
            <a:r>
              <a:rPr lang="ru-RU" dirty="0"/>
              <a:t>находящихся под контролем в соответствии с международными правовыми нормами, осуществляется в помещениях, оборудованных инженерными и техническими </a:t>
            </a:r>
            <a:r>
              <a:rPr lang="ru-RU" b="1" dirty="0"/>
              <a:t>средствами </a:t>
            </a:r>
            <a:r>
              <a:rPr lang="ru-RU" b="1" dirty="0" smtClean="0"/>
              <a:t>охраны.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25" y="1888958"/>
            <a:ext cx="340667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3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Охрана помещений различных категорий хранения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помещении </a:t>
            </a:r>
            <a:r>
              <a:rPr lang="ru-RU" b="1" dirty="0"/>
              <a:t>1-й категории</a:t>
            </a:r>
            <a:r>
              <a:rPr lang="ru-RU" dirty="0"/>
              <a:t>, наркотические средства, психотропные вещества и </a:t>
            </a:r>
            <a:r>
              <a:rPr lang="ru-RU" dirty="0" err="1"/>
              <a:t>прекурсоры</a:t>
            </a:r>
            <a:r>
              <a:rPr lang="ru-RU" dirty="0"/>
              <a:t> хранятся в запирающихся сейфах или металлических шкафах. Допускается хранение на стеллажах (поддонах) в невскрытой (неповрежденной) групповой или транспортной </a:t>
            </a:r>
            <a:r>
              <a:rPr lang="ru-RU" dirty="0" smtClean="0"/>
              <a:t>таре</a:t>
            </a:r>
          </a:p>
          <a:p>
            <a:r>
              <a:rPr lang="ru-RU" dirty="0"/>
              <a:t>В помещении </a:t>
            </a:r>
            <a:r>
              <a:rPr lang="ru-RU" b="1" dirty="0"/>
              <a:t>2-й категории</a:t>
            </a:r>
            <a:r>
              <a:rPr lang="ru-RU" dirty="0"/>
              <a:t>, наркотические средства и психотропные вещества хранятся в запирающихся сейфах или металлических </a:t>
            </a:r>
            <a:r>
              <a:rPr lang="ru-RU" dirty="0" smtClean="0"/>
              <a:t>шкафах</a:t>
            </a:r>
          </a:p>
          <a:p>
            <a:r>
              <a:rPr lang="ru-RU" dirty="0"/>
              <a:t>В помещении </a:t>
            </a:r>
            <a:r>
              <a:rPr lang="ru-RU" b="1" dirty="0"/>
              <a:t>3-й </a:t>
            </a:r>
            <a:r>
              <a:rPr lang="ru-RU" b="1" dirty="0" smtClean="0"/>
              <a:t>категории </a:t>
            </a:r>
            <a:r>
              <a:rPr lang="ru-RU" dirty="0" smtClean="0"/>
              <a:t>ЛС хранятся </a:t>
            </a:r>
            <a:r>
              <a:rPr lang="ru-RU" dirty="0"/>
              <a:t>в запирающихся насыпных или прикрепленных к полу (стене) сейфах не ниже 3-го класса устойчивости к взлому. Сейф массой менее 1000 килограммов прикрепляется к полу или стене либо встраивается в стену с помощью анкерного крепления</a:t>
            </a:r>
            <a:r>
              <a:rPr lang="ru-RU" dirty="0" smtClean="0"/>
              <a:t>.</a:t>
            </a:r>
          </a:p>
          <a:p>
            <a:r>
              <a:rPr lang="ru-RU" dirty="0"/>
              <a:t>В помещении </a:t>
            </a:r>
            <a:r>
              <a:rPr lang="ru-RU" b="1" dirty="0"/>
              <a:t>4-й </a:t>
            </a:r>
            <a:r>
              <a:rPr lang="ru-RU" b="1" dirty="0" smtClean="0"/>
              <a:t>категории </a:t>
            </a:r>
            <a:r>
              <a:rPr lang="ru-RU" dirty="0" smtClean="0"/>
              <a:t>аналогично как в 3-ей.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342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Контрольные вопросы для закрепления: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Какие </a:t>
            </a:r>
            <a:r>
              <a:rPr lang="ru-RU" dirty="0"/>
              <a:t>требования предъявляются к помещениям для хранения огнеопасных и взрывоопасных лекарственных средств</a:t>
            </a:r>
            <a:r>
              <a:rPr lang="ru-RU" dirty="0" smtClean="0"/>
              <a:t>?</a:t>
            </a:r>
          </a:p>
          <a:p>
            <a:r>
              <a:rPr lang="ru-RU" dirty="0" smtClean="0"/>
              <a:t> В </a:t>
            </a:r>
            <a:r>
              <a:rPr lang="ru-RU" dirty="0"/>
              <a:t>чем особенность хранения огнеопасных лекарственных средств?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чем особенность хранения взрывоопасных лекарственных </a:t>
            </a:r>
            <a:r>
              <a:rPr lang="ru-RU" dirty="0" smtClean="0"/>
              <a:t>средств?</a:t>
            </a:r>
          </a:p>
          <a:p>
            <a:r>
              <a:rPr lang="ru-RU" dirty="0" smtClean="0"/>
              <a:t>Какие </a:t>
            </a:r>
            <a:r>
              <a:rPr lang="ru-RU" dirty="0"/>
              <a:t>выделяют категории помещений для хранения наркотических средств и психотропных </a:t>
            </a:r>
            <a:r>
              <a:rPr lang="ru-RU" dirty="0" smtClean="0"/>
              <a:t>веществ?</a:t>
            </a:r>
          </a:p>
          <a:p>
            <a:r>
              <a:rPr lang="ru-RU" dirty="0" smtClean="0"/>
              <a:t>В </a:t>
            </a:r>
            <a:r>
              <a:rPr lang="ru-RU" dirty="0"/>
              <a:t>чем особенность хранения сильнодействующих и ядовитых лекарственных средств, лекарственных средств, подлежащих </a:t>
            </a:r>
            <a:r>
              <a:rPr lang="ru-RU" dirty="0" smtClean="0"/>
              <a:t>предметно-количественному </a:t>
            </a:r>
            <a:r>
              <a:rPr lang="ru-RU" dirty="0"/>
              <a:t>учету?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125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Законспектировать лекцию в тетради</a:t>
            </a:r>
          </a:p>
          <a:p>
            <a:r>
              <a:rPr lang="ru-RU" dirty="0" smtClean="0"/>
              <a:t>Ответить на контрольные вопросы В ТЕТРАДИ</a:t>
            </a:r>
          </a:p>
          <a:p>
            <a:r>
              <a:rPr lang="ru-RU" dirty="0" smtClean="0"/>
              <a:t>Самостоятельно ознакомиться  и ЗАКОНСПЕКТИРОВАТЬ </a:t>
            </a:r>
            <a:r>
              <a:rPr lang="ru-RU" dirty="0" smtClean="0"/>
              <a:t>требования к помещениям различных категорий хранения (все </a:t>
            </a:r>
            <a:r>
              <a:rPr lang="ru-RU" smtClean="0"/>
              <a:t>4 категории)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465" y="1949548"/>
            <a:ext cx="10972800" cy="43891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Требования </a:t>
            </a:r>
            <a:r>
              <a:rPr lang="ru-RU" dirty="0"/>
              <a:t>к помещениям для хранения огнеопасных и взрывоопасных лекарственных средств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Хранение </a:t>
            </a:r>
            <a:r>
              <a:rPr lang="ru-RU" dirty="0"/>
              <a:t>огнеопасных лекарственных средств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Хранение </a:t>
            </a:r>
            <a:r>
              <a:rPr lang="ru-RU" dirty="0"/>
              <a:t>взрывоопасных лекарственных средств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Правила </a:t>
            </a:r>
            <a:r>
              <a:rPr lang="ru-RU" dirty="0"/>
              <a:t>хранения наркотических средств и психотропных веществ.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Хранение </a:t>
            </a:r>
            <a:r>
              <a:rPr lang="ru-RU" dirty="0"/>
              <a:t>сильнодействующих и ядовитых лекарственных средств, лекарственных средств, подлежащих предметно-количественному учету.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03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59" y="476447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Требования к помещениям для хранения огнеопасных и взрывоопасных лекарственных </a:t>
            </a:r>
            <a:r>
              <a:rPr lang="ru-RU" sz="3200" dirty="0" smtClean="0"/>
              <a:t>средств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17418" y="1977044"/>
            <a:ext cx="10732898" cy="438912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1800" dirty="0"/>
              <a:t>должны полностью соответствовать действующим нормативным документам. 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предел </a:t>
            </a:r>
            <a:r>
              <a:rPr lang="ru-RU" sz="1800" dirty="0"/>
              <a:t>огнестойкости строительных конструкций не менее 1 </a:t>
            </a:r>
            <a:r>
              <a:rPr lang="ru-RU" sz="1800" dirty="0" smtClean="0"/>
              <a:t>часа</a:t>
            </a:r>
          </a:p>
          <a:p>
            <a:pPr>
              <a:buFontTx/>
              <a:buChar char="-"/>
            </a:pPr>
            <a:r>
              <a:rPr lang="ru-RU" sz="1800" dirty="0" smtClean="0"/>
              <a:t>количество </a:t>
            </a:r>
            <a:r>
              <a:rPr lang="ru-RU" sz="1800" dirty="0"/>
              <a:t>лекарственных препаратов допускается содержать в производственных </a:t>
            </a:r>
            <a:r>
              <a:rPr lang="ru-RU" sz="1800" dirty="0" smtClean="0"/>
              <a:t> помещениях необходимых на </a:t>
            </a:r>
            <a:r>
              <a:rPr lang="ru-RU" sz="1800" b="1" dirty="0"/>
              <a:t>одну рабочую </a:t>
            </a:r>
            <a:r>
              <a:rPr lang="ru-RU" sz="1800" b="1" dirty="0" smtClean="0"/>
              <a:t>смену</a:t>
            </a:r>
          </a:p>
          <a:p>
            <a:pPr>
              <a:buFontTx/>
              <a:buChar char="-"/>
            </a:pPr>
            <a:r>
              <a:rPr lang="ru-RU" sz="1800" dirty="0" smtClean="0"/>
              <a:t>запрещается </a:t>
            </a:r>
            <a:r>
              <a:rPr lang="ru-RU" sz="1800" dirty="0"/>
              <a:t>применять доски и железные листы для выравнивания полов</a:t>
            </a:r>
            <a:r>
              <a:rPr lang="ru-RU" sz="1800" dirty="0" smtClean="0"/>
              <a:t>.</a:t>
            </a:r>
          </a:p>
          <a:p>
            <a:pPr>
              <a:buFontTx/>
              <a:buChar char="-"/>
            </a:pPr>
            <a:r>
              <a:rPr lang="ru-RU" sz="1800" dirty="0" smtClean="0"/>
              <a:t>складские </a:t>
            </a:r>
            <a:r>
              <a:rPr lang="ru-RU" sz="1800" dirty="0"/>
              <a:t>помещения для хранения огнеопасных и взрывоопасных лекарственных средств должны быть оборудованы </a:t>
            </a:r>
            <a:r>
              <a:rPr lang="ru-RU" sz="1800" b="1" dirty="0"/>
              <a:t>несгораемыми</a:t>
            </a:r>
            <a:r>
              <a:rPr lang="ru-RU" sz="1800" dirty="0"/>
              <a:t> и устойчивыми стеллажами и </a:t>
            </a:r>
            <a:r>
              <a:rPr lang="ru-RU" sz="1800" dirty="0" smtClean="0"/>
              <a:t>поддонами</a:t>
            </a:r>
          </a:p>
          <a:p>
            <a:pPr>
              <a:buFontTx/>
              <a:buChar char="-"/>
            </a:pPr>
            <a:r>
              <a:rPr lang="ru-RU" sz="1800" dirty="0" smtClean="0"/>
              <a:t>стеллажи </a:t>
            </a:r>
            <a:r>
              <a:rPr lang="ru-RU" sz="1800" dirty="0"/>
              <a:t>устанавливаются на расстоянии </a:t>
            </a:r>
            <a:r>
              <a:rPr lang="ru-RU" sz="1800" b="1" dirty="0"/>
              <a:t>0,25 м от пола и стен</a:t>
            </a:r>
            <a:r>
              <a:rPr lang="ru-RU" sz="1800" dirty="0"/>
              <a:t>, </a:t>
            </a:r>
            <a:r>
              <a:rPr lang="ru-RU" sz="1800" b="1" dirty="0"/>
              <a:t>ширина стеллажей не должна превышать 1 </a:t>
            </a:r>
            <a:r>
              <a:rPr lang="ru-RU" sz="1800" b="1" dirty="0" smtClean="0"/>
              <a:t>м. </a:t>
            </a:r>
            <a:r>
              <a:rPr lang="ru-RU" sz="1800" dirty="0"/>
              <a:t>Продольные проходы между стеллажами должны быть </a:t>
            </a:r>
            <a:r>
              <a:rPr lang="ru-RU" sz="1800" b="1" dirty="0"/>
              <a:t>не менее 1,35 м</a:t>
            </a:r>
            <a:r>
              <a:rPr lang="ru-RU" sz="1800" b="1" dirty="0" smtClean="0"/>
              <a:t>.</a:t>
            </a:r>
          </a:p>
          <a:p>
            <a:pPr>
              <a:buFontTx/>
              <a:buChar char="-"/>
            </a:pPr>
            <a:r>
              <a:rPr lang="ru-RU" sz="1800" dirty="0"/>
              <a:t>Шкафы должны быть удалены от </a:t>
            </a:r>
            <a:r>
              <a:rPr lang="ru-RU" sz="1800" dirty="0" err="1"/>
              <a:t>тепловыводящих</a:t>
            </a:r>
            <a:r>
              <a:rPr lang="ru-RU" sz="1800" dirty="0"/>
              <a:t> поверхностей и проходов, с дверьми шириной не менее 0,7 м и высотой не менее 1,2 м</a:t>
            </a:r>
            <a:r>
              <a:rPr lang="ru-RU" sz="1800" dirty="0" smtClean="0"/>
              <a:t>.</a:t>
            </a:r>
          </a:p>
          <a:p>
            <a:pPr>
              <a:buFontTx/>
              <a:buChar char="-"/>
            </a:pPr>
            <a:r>
              <a:rPr lang="ru-RU" sz="1800" dirty="0"/>
              <a:t>Помещения для хранения огнеопасных и взрывоопасных лекарственных средств, используемые для хранения легковоспламеняющихся фармацевтических субстанций в количестве свыше 100 кг, должны находиться в отдельно стоящем здании</a:t>
            </a:r>
            <a:endParaRPr lang="ru-RU" sz="1800" b="1" dirty="0" smtClean="0"/>
          </a:p>
          <a:p>
            <a:pPr>
              <a:buFontTx/>
              <a:buChar char="-"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4695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214" y="203501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Хранение огнеопасных лекарственных </a:t>
            </a:r>
            <a:r>
              <a:rPr lang="ru-RU" sz="4000" dirty="0" smtClean="0"/>
              <a:t>средства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54" y="1727661"/>
            <a:ext cx="10986656" cy="47008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/>
              <a:t>Огнеопасные лекарственные средства </a:t>
            </a:r>
            <a:r>
              <a:rPr lang="ru-RU" sz="2200" dirty="0" smtClean="0"/>
              <a:t>- лекарственные </a:t>
            </a:r>
            <a:r>
              <a:rPr lang="ru-RU" sz="2200" dirty="0"/>
              <a:t>средства, обладающие легковоспламеняющимися свойствами 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-   спирт </a:t>
            </a:r>
            <a:r>
              <a:rPr lang="ru-RU" sz="2200" dirty="0"/>
              <a:t>и спиртовые растворы, спиртовые и эфирные настойки, спиртовые и эфирные </a:t>
            </a:r>
            <a:r>
              <a:rPr lang="ru-RU" sz="2200" dirty="0" smtClean="0"/>
              <a:t>экстракты</a:t>
            </a:r>
          </a:p>
          <a:p>
            <a:pPr>
              <a:buNone/>
            </a:pPr>
            <a:r>
              <a:rPr lang="ru-RU" sz="2200" dirty="0" smtClean="0"/>
              <a:t>-   эфир</a:t>
            </a:r>
          </a:p>
          <a:p>
            <a:pPr>
              <a:buFontTx/>
              <a:buChar char="-"/>
            </a:pPr>
            <a:r>
              <a:rPr lang="ru-RU" sz="2200" dirty="0" smtClean="0"/>
              <a:t>Скипидар</a:t>
            </a:r>
          </a:p>
          <a:p>
            <a:pPr>
              <a:buFontTx/>
              <a:buChar char="-"/>
            </a:pPr>
            <a:r>
              <a:rPr lang="ru-RU" sz="2200" dirty="0" smtClean="0"/>
              <a:t> </a:t>
            </a:r>
            <a:r>
              <a:rPr lang="ru-RU" sz="2200" dirty="0"/>
              <a:t>молочная </a:t>
            </a:r>
            <a:r>
              <a:rPr lang="ru-RU" sz="2200" dirty="0" smtClean="0"/>
              <a:t>кислота</a:t>
            </a:r>
          </a:p>
          <a:p>
            <a:pPr>
              <a:buFontTx/>
              <a:buChar char="-"/>
            </a:pPr>
            <a:r>
              <a:rPr lang="ru-RU" sz="2200" dirty="0" smtClean="0"/>
              <a:t>Хлорэтил</a:t>
            </a:r>
          </a:p>
          <a:p>
            <a:pPr>
              <a:buFontTx/>
              <a:buChar char="-"/>
            </a:pPr>
            <a:r>
              <a:rPr lang="ru-RU" sz="2200" dirty="0" smtClean="0"/>
              <a:t>Коллодий</a:t>
            </a:r>
          </a:p>
          <a:p>
            <a:pPr>
              <a:buFontTx/>
              <a:buChar char="-"/>
            </a:pPr>
            <a:r>
              <a:rPr lang="ru-RU" sz="2200" dirty="0" err="1" smtClean="0"/>
              <a:t>Клеол</a:t>
            </a:r>
            <a:endParaRPr lang="ru-RU" sz="2200" dirty="0" smtClean="0"/>
          </a:p>
          <a:p>
            <a:pPr>
              <a:buFontTx/>
              <a:buChar char="-"/>
            </a:pPr>
            <a:r>
              <a:rPr lang="ru-RU" sz="2200" dirty="0" smtClean="0"/>
              <a:t>жидкость Новикова</a:t>
            </a:r>
          </a:p>
          <a:p>
            <a:pPr>
              <a:buFontTx/>
              <a:buChar char="-"/>
            </a:pPr>
            <a:r>
              <a:rPr lang="ru-RU" sz="2200" dirty="0" smtClean="0"/>
              <a:t>органические масла</a:t>
            </a:r>
            <a:endParaRPr lang="ru-RU" sz="2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42" y="3441033"/>
            <a:ext cx="4014536" cy="30109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212" y="3441033"/>
            <a:ext cx="2576638" cy="30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4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148" y="1317647"/>
            <a:ext cx="660132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Легковоспламеняющиеся лекарственные средства </a:t>
            </a:r>
            <a:r>
              <a:rPr lang="ru-RU" sz="2200" dirty="0"/>
              <a:t>хранят в плотно укупоренной прочной, стеклянной или металлической таре, чтобы предупредить испарение жидкостей из сосудов. </a:t>
            </a:r>
          </a:p>
          <a:p>
            <a:r>
              <a:rPr lang="ru-RU" sz="2200" dirty="0" smtClean="0"/>
              <a:t> </a:t>
            </a:r>
            <a:r>
              <a:rPr lang="ru-RU" sz="2200" dirty="0"/>
              <a:t>Бутыли, баллоны и другие крупные емкости </a:t>
            </a:r>
            <a:r>
              <a:rPr lang="ru-RU" sz="2200" dirty="0" smtClean="0"/>
              <a:t>должны </a:t>
            </a:r>
            <a:r>
              <a:rPr lang="ru-RU" sz="2200" dirty="0"/>
              <a:t>храниться на полках стеллажей в </a:t>
            </a:r>
            <a:r>
              <a:rPr lang="ru-RU" sz="2200" b="1" dirty="0"/>
              <a:t>один ряд по высоте</a:t>
            </a:r>
            <a:r>
              <a:rPr lang="ru-RU" sz="2200" dirty="0"/>
              <a:t>. </a:t>
            </a:r>
            <a:endParaRPr lang="ru-RU" sz="2200" dirty="0" smtClean="0"/>
          </a:p>
          <a:p>
            <a:r>
              <a:rPr lang="ru-RU" sz="2200" b="1" dirty="0" smtClean="0"/>
              <a:t>Запрещается</a:t>
            </a:r>
            <a:r>
              <a:rPr lang="ru-RU" sz="2200" dirty="0" smtClean="0"/>
              <a:t> </a:t>
            </a:r>
            <a:r>
              <a:rPr lang="ru-RU" sz="2200" dirty="0"/>
              <a:t>их хранение в несколько рядов по высоте с использованием различных прокладочных материалов</a:t>
            </a:r>
            <a:r>
              <a:rPr lang="ru-RU" sz="2200" dirty="0" smtClean="0"/>
              <a:t>.</a:t>
            </a:r>
          </a:p>
          <a:p>
            <a:r>
              <a:rPr lang="ru-RU" sz="2200" b="1" dirty="0" smtClean="0"/>
              <a:t> </a:t>
            </a:r>
            <a:r>
              <a:rPr lang="ru-RU" sz="2200" b="1" dirty="0"/>
              <a:t>Не допускается </a:t>
            </a:r>
            <a:r>
              <a:rPr lang="ru-RU" sz="2200" dirty="0"/>
              <a:t>хранение указанных лекарственных средств у отопительных приборов. </a:t>
            </a:r>
            <a:endParaRPr lang="ru-RU" sz="2200" dirty="0" smtClean="0"/>
          </a:p>
          <a:p>
            <a:r>
              <a:rPr lang="ru-RU" sz="2200" dirty="0" smtClean="0"/>
              <a:t>Расстояние </a:t>
            </a:r>
            <a:r>
              <a:rPr lang="ru-RU" sz="2200" dirty="0"/>
              <a:t>от стеллажа или штабеля до нагревательного элемента должно быть </a:t>
            </a:r>
            <a:r>
              <a:rPr lang="ru-RU" sz="2200" b="1" dirty="0"/>
              <a:t>не менее 1 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74" y="1973180"/>
            <a:ext cx="4812297" cy="418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5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2836" y="1343891"/>
            <a:ext cx="5915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474" y="20089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Правила хранения </a:t>
            </a:r>
            <a:r>
              <a:rPr lang="ru-RU" sz="3600" dirty="0"/>
              <a:t>огнеопасных лекарственных средств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74204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 рабочих местах производственных помещений, выделяемых в аптечных организациях и индивидуальными предпринимателями, легковоспламеняющиеся и легкогорючие лекарственные средства могут храниться в количествах, не превышающих </a:t>
            </a:r>
            <a:r>
              <a:rPr lang="ru-RU" b="1" dirty="0"/>
              <a:t>сменную потребность. </a:t>
            </a:r>
            <a:r>
              <a:rPr lang="ru-RU" dirty="0"/>
              <a:t>При этом емкости, в которых они хранятся, должны быть </a:t>
            </a:r>
            <a:r>
              <a:rPr lang="ru-RU" b="1" dirty="0"/>
              <a:t>плотно закрыты</a:t>
            </a:r>
            <a:r>
              <a:rPr lang="ru-RU" b="1" dirty="0" smtClean="0"/>
              <a:t>.</a:t>
            </a:r>
          </a:p>
          <a:p>
            <a:r>
              <a:rPr lang="ru-RU" b="1" dirty="0"/>
              <a:t>Не допускается </a:t>
            </a:r>
            <a:r>
              <a:rPr lang="ru-RU" dirty="0"/>
              <a:t>хранение легковоспламеняющихся и легкогорючих лекарственных средств в полностью заполненной таре. Степень заполнения должна быть </a:t>
            </a:r>
            <a:r>
              <a:rPr lang="ru-RU" b="1" dirty="0"/>
              <a:t>не более 90% объема. Спирты в больших количествах хранятся в металлических емкостях, заполняемых не более чем на 75% объема</a:t>
            </a:r>
            <a:r>
              <a:rPr lang="ru-RU" b="1" dirty="0" smtClean="0"/>
              <a:t>.</a:t>
            </a:r>
          </a:p>
          <a:p>
            <a:r>
              <a:rPr lang="ru-RU" b="1" dirty="0"/>
              <a:t>Эфир медицинский и эфир для наркоза </a:t>
            </a:r>
            <a:r>
              <a:rPr lang="ru-RU" dirty="0"/>
              <a:t>хранят в промышленной упаковке, в прохладном, защищенном от света месте, вдали от огня и нагревательных приборов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Не </a:t>
            </a:r>
            <a:r>
              <a:rPr lang="ru-RU" b="1" dirty="0"/>
              <a:t>допускается </a:t>
            </a:r>
            <a:r>
              <a:rPr lang="ru-RU" dirty="0"/>
              <a:t>совместное хранение легковоспламеняющихся лекарственных средств с минеральными </a:t>
            </a:r>
            <a:r>
              <a:rPr lang="ru-RU" dirty="0" smtClean="0"/>
              <a:t>кислотами, сжатыми </a:t>
            </a:r>
            <a:r>
              <a:rPr lang="ru-RU" dirty="0"/>
              <a:t>и сжиженными газами, легкогорючими </a:t>
            </a:r>
            <a:r>
              <a:rPr lang="ru-RU" dirty="0" smtClean="0"/>
              <a:t>веществами, </a:t>
            </a:r>
            <a:r>
              <a:rPr lang="ru-RU" dirty="0"/>
              <a:t>щелочами, а также с неорганическими солями, дающими с органическими веществами взрывоопасные </a:t>
            </a:r>
            <a:r>
              <a:rPr lang="ru-RU" dirty="0" smtClean="0"/>
              <a:t>смеси. </a:t>
            </a:r>
            <a:r>
              <a:rPr lang="ru-RU" dirty="0" smtClean="0">
                <a:solidFill>
                  <a:srgbClr val="FF0000"/>
                </a:solidFill>
              </a:rPr>
              <a:t>(примеры всех перечисленных веществ найти и записать самостоятельно!)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2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1890" y="2413658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. </a:t>
            </a:r>
            <a:endParaRPr lang="ru-RU" sz="20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9492" y="98134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Хранение взрывоопасных лекарственных </a:t>
            </a:r>
            <a:r>
              <a:rPr lang="ru-RU" sz="3600" dirty="0" smtClean="0"/>
              <a:t>средств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9492" y="1242185"/>
            <a:ext cx="6400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При хранении </a:t>
            </a:r>
            <a:r>
              <a:rPr lang="ru-RU" sz="2200" b="1" dirty="0"/>
              <a:t>взрывоопасных лекарственных </a:t>
            </a:r>
            <a:r>
              <a:rPr lang="ru-RU" sz="2200" b="1" dirty="0" smtClean="0"/>
              <a:t>средств:</a:t>
            </a:r>
          </a:p>
          <a:p>
            <a:r>
              <a:rPr lang="ru-RU" sz="2200" b="1" dirty="0" smtClean="0"/>
              <a:t>1) </a:t>
            </a:r>
            <a:r>
              <a:rPr lang="ru-RU" sz="2200" dirty="0" smtClean="0"/>
              <a:t>лекарственные </a:t>
            </a:r>
            <a:r>
              <a:rPr lang="ru-RU" sz="2200" dirty="0"/>
              <a:t>средства, обладающие </a:t>
            </a:r>
            <a:r>
              <a:rPr lang="ru-RU" sz="2200" dirty="0" err="1" smtClean="0"/>
              <a:t>взрывчатымисвойствами</a:t>
            </a:r>
            <a:r>
              <a:rPr lang="ru-RU" sz="2200" dirty="0" smtClean="0"/>
              <a:t>(</a:t>
            </a:r>
            <a:r>
              <a:rPr lang="ru-RU" sz="2200" b="1" dirty="0" smtClean="0"/>
              <a:t>нитроглицерин</a:t>
            </a:r>
            <a:r>
              <a:rPr lang="ru-RU" sz="2200" dirty="0"/>
              <a:t>); </a:t>
            </a:r>
            <a:r>
              <a:rPr lang="ru-RU" sz="2200" b="1" dirty="0" smtClean="0"/>
              <a:t>2) </a:t>
            </a:r>
            <a:r>
              <a:rPr lang="ru-RU" sz="2200" dirty="0" smtClean="0"/>
              <a:t>лекарственные </a:t>
            </a:r>
            <a:r>
              <a:rPr lang="ru-RU" sz="2200" dirty="0"/>
              <a:t>средства, обладающие взрывоопасными свойствами </a:t>
            </a:r>
            <a:r>
              <a:rPr lang="ru-RU" sz="2200" b="1" dirty="0"/>
              <a:t>(калия перманганат, серебра нитрат</a:t>
            </a:r>
            <a:r>
              <a:rPr lang="ru-RU" sz="2200" b="1" dirty="0" smtClean="0"/>
              <a:t>)</a:t>
            </a:r>
            <a:r>
              <a:rPr lang="ru-RU" sz="2200" dirty="0" smtClean="0"/>
              <a:t> </a:t>
            </a:r>
            <a:r>
              <a:rPr lang="ru-RU" sz="2200" dirty="0"/>
              <a:t>следует принимать меры </a:t>
            </a:r>
            <a:r>
              <a:rPr lang="ru-RU" sz="2200" b="1" dirty="0"/>
              <a:t>против загрязнения их пылью</a:t>
            </a:r>
            <a:r>
              <a:rPr lang="ru-RU" sz="2200" dirty="0"/>
              <a:t>. </a:t>
            </a:r>
            <a:endParaRPr lang="ru-RU" sz="2200" dirty="0" smtClean="0"/>
          </a:p>
          <a:p>
            <a:r>
              <a:rPr lang="ru-RU" sz="2200" dirty="0" smtClean="0"/>
              <a:t>Емкости </a:t>
            </a:r>
            <a:r>
              <a:rPr lang="ru-RU" sz="2200" dirty="0"/>
              <a:t>с взрывоопасными лекарственными средствами </a:t>
            </a:r>
            <a:r>
              <a:rPr lang="ru-RU" sz="2200" b="1" dirty="0" smtClean="0"/>
              <a:t>необходимо </a:t>
            </a:r>
            <a:r>
              <a:rPr lang="ru-RU" sz="2200" b="1" dirty="0"/>
              <a:t>плотно закрывать</a:t>
            </a:r>
            <a:r>
              <a:rPr lang="ru-RU" sz="2200" dirty="0"/>
              <a:t> во избежание попадания паров этих средств в воздух</a:t>
            </a:r>
            <a:r>
              <a:rPr lang="ru-RU" sz="2200" dirty="0" smtClean="0"/>
              <a:t>.</a:t>
            </a:r>
          </a:p>
          <a:p>
            <a:r>
              <a:rPr lang="ru-RU" sz="2200" b="1" dirty="0"/>
              <a:t>Запрещается хранение взрывоопасных лекарственных средств с кислотами и щелочами.</a:t>
            </a:r>
            <a:endParaRPr lang="ru-RU" sz="2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05" y="2013668"/>
            <a:ext cx="2133600" cy="1600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72089" y="3454241"/>
            <a:ext cx="3922963" cy="1841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03" y="4098748"/>
            <a:ext cx="2683302" cy="223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5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6473" y="482415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Правила хранения наркотических средств и психотропных веществ.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935480"/>
            <a:ext cx="7243011" cy="4922520"/>
          </a:xfrm>
        </p:spPr>
        <p:txBody>
          <a:bodyPr>
            <a:normAutofit fontScale="92500"/>
          </a:bodyPr>
          <a:lstStyle/>
          <a:p>
            <a:r>
              <a:rPr lang="ru-RU" dirty="0"/>
              <a:t>Хранения наркотических средств и психотропных веществ регламентируется документом Постановление Правительства РФ от 31.12.2009 </a:t>
            </a:r>
            <a:r>
              <a:rPr lang="ru-RU" b="1" dirty="0"/>
              <a:t>N 1148 (ред. от 29.12.2016) </a:t>
            </a:r>
            <a:r>
              <a:rPr lang="ru-RU" b="1" dirty="0" smtClean="0"/>
              <a:t>«О </a:t>
            </a:r>
            <a:r>
              <a:rPr lang="ru-RU" b="1" dirty="0"/>
              <a:t>порядке хранения наркотических средств, психотропных веществ и их </a:t>
            </a:r>
            <a:r>
              <a:rPr lang="ru-RU" b="1" dirty="0" err="1" smtClean="0"/>
              <a:t>прекурсоров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Хранение </a:t>
            </a:r>
            <a:r>
              <a:rPr lang="ru-RU" dirty="0"/>
              <a:t>наркотических средств и психотропных веществ осуществляется юридическими лицами, имеющими </a:t>
            </a:r>
            <a:r>
              <a:rPr lang="ru-RU" b="1" dirty="0"/>
              <a:t>лицензию на деятельность, связанную с оборотом наркотических средств и психотропных веществ, а также с правом их хранения.</a:t>
            </a:r>
            <a:r>
              <a:rPr lang="ru-RU" dirty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67" y="1840832"/>
            <a:ext cx="3267255" cy="471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1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410" y="246888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Помещения х</a:t>
            </a:r>
            <a:r>
              <a:rPr lang="ru-RU" sz="3600" dirty="0" smtClean="0"/>
              <a:t>ранения </a:t>
            </a:r>
            <a:r>
              <a:rPr lang="ru-RU" sz="3600" dirty="0"/>
              <a:t>наркотических средств 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97568" y="1526406"/>
            <a:ext cx="11121189" cy="438912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К 1-й </a:t>
            </a:r>
            <a:r>
              <a:rPr lang="ru-RU" sz="1600" b="1" dirty="0"/>
              <a:t>категории </a:t>
            </a:r>
            <a:r>
              <a:rPr lang="ru-RU" sz="1600" dirty="0"/>
              <a:t>относятся помещения производителей и изготовителей (за исключением аптечных организаций) наркотических средств, психотропных веществ и </a:t>
            </a:r>
            <a:r>
              <a:rPr lang="ru-RU" sz="1600" dirty="0" err="1"/>
              <a:t>прекурсоров</a:t>
            </a:r>
            <a:r>
              <a:rPr lang="ru-RU" sz="1600" dirty="0"/>
              <a:t>, помещения организаций, осуществляющих оптовую торговлю наркотическими средствами, психотропными веществами и </a:t>
            </a:r>
            <a:r>
              <a:rPr lang="ru-RU" sz="1600" dirty="0" err="1"/>
              <a:t>прекурсорами</a:t>
            </a:r>
            <a:r>
              <a:rPr lang="ru-RU" sz="1600" dirty="0"/>
              <a:t> и (или) переработку, а также помещения организаций, осуществляющих хранение наркотических средств и психотропных веществ, предназначенных для ликвидации </a:t>
            </a:r>
            <a:r>
              <a:rPr lang="ru-RU" sz="1600" dirty="0" err="1"/>
              <a:t>медикосанитарных</a:t>
            </a:r>
            <a:r>
              <a:rPr lang="ru-RU" sz="1600" dirty="0"/>
              <a:t> последствий чрезвычайных ситуаций природного и техногенного характера или для мобилизационных нужд</a:t>
            </a:r>
            <a:r>
              <a:rPr lang="ru-RU" sz="1600" dirty="0" smtClean="0"/>
              <a:t>.</a:t>
            </a:r>
          </a:p>
          <a:p>
            <a:r>
              <a:rPr lang="ru-RU" sz="1600" b="1" dirty="0"/>
              <a:t>Ко 2-й категории </a:t>
            </a:r>
            <a:r>
              <a:rPr lang="ru-RU" sz="1600" dirty="0"/>
              <a:t>относятся помещения аптечных организаций, предназначенные для хранения 3-месячного или 6-месячного запаса (для аптечных организаций, расположенных в сельских населенных пунктах и удаленных от населенных пунктов местностях) наркотических средств и психотропных веществ, а также помещения ветеринарных аптечных организаций, предназначенные для хранения 3-месячного запаса наркотических средств и психотропных веществ</a:t>
            </a:r>
            <a:r>
              <a:rPr lang="ru-RU" sz="1600" dirty="0" smtClean="0"/>
              <a:t>.</a:t>
            </a:r>
          </a:p>
          <a:p>
            <a:r>
              <a:rPr lang="ru-RU" sz="1600" b="1" dirty="0"/>
              <a:t>К 3-й категории </a:t>
            </a:r>
            <a:r>
              <a:rPr lang="ru-RU" sz="1600" dirty="0"/>
              <a:t>относятся помещения медицинских и ветеринарных организаций, предназначенные для хранения 15-дневного запаса наркотических средств и психотропных веществ, внесенных в список 51 II перечня, и месячного запаса психотропных веществ, внесенных в список III </a:t>
            </a:r>
            <a:r>
              <a:rPr lang="ru-RU" sz="1600" dirty="0" smtClean="0"/>
              <a:t>перечня</a:t>
            </a:r>
          </a:p>
          <a:p>
            <a:r>
              <a:rPr lang="ru-RU" sz="1600" b="1" dirty="0"/>
              <a:t>К 4-й категории </a:t>
            </a:r>
            <a:r>
              <a:rPr lang="ru-RU" sz="1600" dirty="0"/>
              <a:t>относятся помещения медицинских и ветеринарных организаций, предназначенные для хранения суточного запаса наркотических средств и психотропных веществ, внесенных в список II перечня, и трехдневного запаса психотропных веществ, внесенных в список III перечня, а также помещения медицинских организаций, предназначенные для хранения неиспользованных наркотических средств, принятых от родственников умерших больных.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2061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1200</TotalTime>
  <Words>1221</Words>
  <Application>Microsoft Office PowerPoint</Application>
  <PresentationFormat>Произвольный</PresentationFormat>
  <Paragraphs>79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университет» имени профессора В.Ф. Войно-Ясенецкого Министерства здравоохранения  РоссийскойФередации Фармацевтический колледж</vt:lpstr>
      <vt:lpstr>План лекции</vt:lpstr>
      <vt:lpstr>Требования к помещениям для хранения огнеопасных и взрывоопасных лекарственных средств</vt:lpstr>
      <vt:lpstr>Хранение огнеопасных лекарственных средства</vt:lpstr>
      <vt:lpstr>Презентация PowerPoint</vt:lpstr>
      <vt:lpstr>Правила хранения огнеопасных лекарственных средств</vt:lpstr>
      <vt:lpstr>Хранение взрывоопасных лекарственных средств</vt:lpstr>
      <vt:lpstr>Правила хранения наркотических средств и психотропных веществ.</vt:lpstr>
      <vt:lpstr>Помещения хранения наркотических средств </vt:lpstr>
      <vt:lpstr>Презентация PowerPoint</vt:lpstr>
      <vt:lpstr>Хранение сильнодействующих и ядовитых лекарственных средств, лекарственных средств, подлежащих предметно-количественному учету.</vt:lpstr>
      <vt:lpstr>Охрана помещений различных категорий хранения</vt:lpstr>
      <vt:lpstr>Контрольные вопросы для закрепления: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Иммунопрофилактика и иммунотерапия инфекционных заболований</dc:title>
  <dc:creator>Феткулина Валентина Борисовна</dc:creator>
  <cp:lastModifiedBy>notebook</cp:lastModifiedBy>
  <cp:revision>190</cp:revision>
  <dcterms:created xsi:type="dcterms:W3CDTF">2020-09-04T04:53:43Z</dcterms:created>
  <dcterms:modified xsi:type="dcterms:W3CDTF">2020-09-30T07:12:39Z</dcterms:modified>
</cp:coreProperties>
</file>