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2074" y="-57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832376824571018"/>
          <c:y val="2.9097971223626968E-2"/>
          <c:w val="0.52965434462103722"/>
          <c:h val="0.9147019113847010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Кафедры</c:v>
                </c:pt>
              </c:strCache>
            </c:strRef>
          </c:tx>
          <c:dPt>
            <c:idx val="1"/>
            <c:bubble3D val="0"/>
            <c:explosion val="7"/>
            <c:spPr>
              <a:scene3d>
                <a:camera prst="orthographicFront"/>
                <a:lightRig rig="threePt" dir="t"/>
              </a:scene3d>
              <a:sp3d>
                <a:bevelB prst="slope"/>
              </a:sp3d>
            </c:spPr>
          </c:dPt>
          <c:cat>
            <c:strRef>
              <c:f>Лист1!$A$2:$A$5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</c:v>
                </c:pt>
                <c:pt idx="1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0.21837</cdr:x>
      <cdr:y>0.38996</cdr:y>
    </cdr:from>
    <cdr:to>
      <cdr:x>0.43549</cdr:x>
      <cdr:y>0.59994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10544" y="1872208"/>
          <a:ext cx="1800200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>
              <a:solidFill>
                <a:schemeClr val="bg1"/>
              </a:solidFill>
            </a:rPr>
            <a:t>29 </a:t>
          </a:r>
        </a:p>
        <a:p xmlns:a="http://schemas.openxmlformats.org/drawingml/2006/main">
          <a:pPr algn="ctr"/>
          <a:r>
            <a:rPr lang="ru-RU" sz="2400" b="1" dirty="0" smtClean="0">
              <a:solidFill>
                <a:schemeClr val="bg1"/>
              </a:solidFill>
              <a:latin typeface="Colibri"/>
            </a:rPr>
            <a:t>кафедр</a:t>
          </a:r>
          <a:endParaRPr lang="ru-RU" sz="2400" b="1" dirty="0">
            <a:solidFill>
              <a:schemeClr val="bg1"/>
            </a:solidFill>
            <a:latin typeface="Colibri"/>
          </a:endParaRPr>
        </a:p>
      </cdr:txBody>
    </cdr:sp>
  </cdr:relSizeAnchor>
  <cdr:relSizeAnchor xmlns:cdr="http://schemas.openxmlformats.org/drawingml/2006/chartDrawing">
    <cdr:from>
      <cdr:x>0.47788</cdr:x>
      <cdr:y>0.38996</cdr:y>
    </cdr:from>
    <cdr:to>
      <cdr:x>0.7134</cdr:x>
      <cdr:y>0.85507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88432" y="1937537"/>
          <a:ext cx="1916435" cy="23109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l"/>
          <a:r>
            <a:rPr lang="ru-RU" sz="2800" b="1" dirty="0" smtClean="0">
              <a:solidFill>
                <a:schemeClr val="bg1"/>
              </a:solidFill>
              <a:latin typeface="Colibri"/>
            </a:rPr>
            <a:t>3</a:t>
          </a:r>
          <a:r>
            <a:rPr lang="en-US" sz="2800" b="1" dirty="0" smtClean="0">
              <a:solidFill>
                <a:schemeClr val="bg1"/>
              </a:solidFill>
              <a:latin typeface="Colibri"/>
            </a:rPr>
            <a:t>7</a:t>
          </a:r>
          <a:r>
            <a:rPr lang="ru-RU" sz="2800" b="1" dirty="0" smtClean="0">
              <a:solidFill>
                <a:schemeClr val="bg1"/>
              </a:solidFill>
              <a:latin typeface="Colibri"/>
            </a:rPr>
            <a:t> </a:t>
          </a:r>
          <a:r>
            <a:rPr lang="ru-RU" sz="2400" b="1" dirty="0" smtClean="0">
              <a:solidFill>
                <a:schemeClr val="bg1"/>
              </a:solidFill>
              <a:latin typeface="Colibri"/>
            </a:rPr>
            <a:t>кафедр</a:t>
          </a:r>
        </a:p>
        <a:p xmlns:a="http://schemas.openxmlformats.org/drawingml/2006/main">
          <a:pPr algn="l"/>
          <a:endParaRPr lang="ru-RU" sz="800" b="1" dirty="0" smtClean="0">
            <a:solidFill>
              <a:schemeClr val="bg1"/>
            </a:solidFill>
            <a:latin typeface="Colibri"/>
          </a:endParaRPr>
        </a:p>
        <a:p xmlns:a="http://schemas.openxmlformats.org/drawingml/2006/main">
          <a:pPr algn="l"/>
          <a:r>
            <a:rPr lang="ru-RU" sz="2400" b="1" dirty="0" smtClean="0">
              <a:solidFill>
                <a:schemeClr val="bg1"/>
              </a:solidFill>
              <a:latin typeface="Colibri"/>
            </a:rPr>
            <a:t>274 чел.</a:t>
          </a:r>
          <a:endParaRPr lang="en-US" sz="2400" b="1" dirty="0">
            <a:solidFill>
              <a:schemeClr val="bg1"/>
            </a:solidFill>
            <a:latin typeface="Colibri"/>
          </a:endParaRPr>
        </a:p>
        <a:p xmlns:a="http://schemas.openxmlformats.org/drawingml/2006/main">
          <a:pPr algn="l"/>
          <a:r>
            <a:rPr lang="ru-RU" sz="2400" b="1" dirty="0" smtClean="0">
              <a:solidFill>
                <a:schemeClr val="bg1"/>
              </a:solidFill>
              <a:latin typeface="Colibri"/>
            </a:rPr>
            <a:t>96</a:t>
          </a:r>
          <a:r>
            <a:rPr lang="en-US" sz="2400" b="1" dirty="0" smtClean="0">
              <a:solidFill>
                <a:schemeClr val="bg1"/>
              </a:solidFill>
              <a:latin typeface="Colibri"/>
            </a:rPr>
            <a:t> </a:t>
          </a:r>
          <a:r>
            <a:rPr lang="ru-RU" sz="2400" b="1" dirty="0" smtClean="0">
              <a:solidFill>
                <a:schemeClr val="bg1"/>
              </a:solidFill>
              <a:latin typeface="Colibri"/>
            </a:rPr>
            <a:t>часов</a:t>
          </a:r>
          <a:r>
            <a:rPr lang="ru-RU" sz="2800" b="1" dirty="0" smtClean="0">
              <a:solidFill>
                <a:schemeClr val="bg1"/>
              </a:solidFill>
              <a:latin typeface="Colibri"/>
            </a:rPr>
            <a:t> </a:t>
          </a:r>
          <a:endParaRPr lang="ru-RU" sz="2800" b="1" dirty="0">
            <a:solidFill>
              <a:schemeClr val="bg1"/>
            </a:solidFill>
            <a:latin typeface="Colibri"/>
          </a:endParaRPr>
        </a:p>
      </cdr:txBody>
    </cdr:sp>
  </cdr:relSizeAnchor>
  <cdr:relSizeAnchor xmlns:cdr="http://schemas.openxmlformats.org/drawingml/2006/chartDrawing">
    <cdr:from>
      <cdr:x>0.23009</cdr:x>
      <cdr:y>0.19498</cdr:y>
    </cdr:from>
    <cdr:to>
      <cdr:x>0.45286</cdr:x>
      <cdr:y>0.4058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72208" y="968768"/>
          <a:ext cx="1812649" cy="10474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>
              <a:solidFill>
                <a:schemeClr val="bg1"/>
              </a:solidFill>
              <a:latin typeface="Colibri"/>
            </a:rPr>
            <a:t>Не</a:t>
          </a:r>
        </a:p>
        <a:p xmlns:a="http://schemas.openxmlformats.org/drawingml/2006/main">
          <a:pPr algn="l"/>
          <a:r>
            <a:rPr lang="ru-RU" sz="2800" b="1" dirty="0" smtClean="0">
              <a:solidFill>
                <a:schemeClr val="bg1"/>
              </a:solidFill>
              <a:latin typeface="Colibri"/>
            </a:rPr>
            <a:t>посетили</a:t>
          </a:r>
          <a:endParaRPr lang="ru-RU" sz="2800" b="1" dirty="0">
            <a:solidFill>
              <a:schemeClr val="bg1"/>
            </a:solidFill>
            <a:latin typeface="Colibri"/>
          </a:endParaRPr>
        </a:p>
      </cdr:txBody>
    </cdr:sp>
  </cdr:relSizeAnchor>
  <cdr:relSizeAnchor xmlns:cdr="http://schemas.openxmlformats.org/drawingml/2006/chartDrawing">
    <cdr:from>
      <cdr:x>0.48673</cdr:x>
      <cdr:y>0.24638</cdr:y>
    </cdr:from>
    <cdr:to>
      <cdr:x>0.69912</cdr:x>
      <cdr:y>0.44136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960440" y="1224136"/>
          <a:ext cx="1728197" cy="9687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b="1" dirty="0" smtClean="0">
              <a:solidFill>
                <a:schemeClr val="bg1"/>
              </a:solidFill>
              <a:latin typeface="Colibri"/>
            </a:rPr>
            <a:t>Посетили</a:t>
          </a:r>
          <a:endParaRPr lang="ru-RU" sz="2800" b="1" dirty="0">
            <a:solidFill>
              <a:schemeClr val="bg1"/>
            </a:solidFill>
            <a:latin typeface="Colibri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 smtClean="0"/>
              <a:t>Обучение преподавателей работе с </a:t>
            </a:r>
            <a:r>
              <a:rPr lang="ru-RU" sz="4800" dirty="0" err="1" smtClean="0"/>
              <a:t>наукометрическими</a:t>
            </a:r>
            <a:r>
              <a:rPr lang="ru-RU" sz="4800" dirty="0" smtClean="0"/>
              <a:t> базами данных : проблемы и перспективы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797152"/>
            <a:ext cx="6461760" cy="841648"/>
          </a:xfrm>
        </p:spPr>
        <p:txBody>
          <a:bodyPr/>
          <a:lstStyle/>
          <a:p>
            <a:r>
              <a:rPr lang="ru-RU" b="1" i="1" dirty="0" smtClean="0"/>
              <a:t>Руководитель Библиотечного центра </a:t>
            </a:r>
          </a:p>
          <a:p>
            <a:r>
              <a:rPr lang="ru-RU" b="1" i="1" dirty="0" err="1" smtClean="0"/>
              <a:t>Шереметова</a:t>
            </a:r>
            <a:r>
              <a:rPr lang="ru-RU" b="1" i="1" dirty="0" smtClean="0"/>
              <a:t> Ирина Александровна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93855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истории…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2011 г. – реорганизация Научной библиотеки</a:t>
            </a:r>
          </a:p>
          <a:p>
            <a:r>
              <a:rPr lang="ru-RU" sz="2400" dirty="0" smtClean="0"/>
              <a:t>2012 г. – подписка на БД </a:t>
            </a:r>
            <a:r>
              <a:rPr lang="en-US" sz="2400" dirty="0" smtClean="0"/>
              <a:t>Web of Science, Scopus</a:t>
            </a:r>
          </a:p>
          <a:p>
            <a:r>
              <a:rPr lang="en-US" sz="2400" dirty="0" smtClean="0"/>
              <a:t>2013 </a:t>
            </a:r>
            <a:r>
              <a:rPr lang="ru-RU" sz="2400" dirty="0" smtClean="0"/>
              <a:t>г. – семинар «Информационные инструменты современного ученого» </a:t>
            </a:r>
            <a:r>
              <a:rPr lang="en-US" sz="2400" dirty="0" smtClean="0"/>
              <a:t>Thomson Reuters </a:t>
            </a:r>
          </a:p>
          <a:p>
            <a:r>
              <a:rPr lang="en-US" sz="2400" dirty="0" smtClean="0"/>
              <a:t>2014 </a:t>
            </a:r>
            <a:r>
              <a:rPr lang="ru-RU" sz="2400" dirty="0" smtClean="0"/>
              <a:t>г. – раздел на сайте «В помощь преподавателю», консультации (300), </a:t>
            </a:r>
            <a:r>
              <a:rPr lang="ru-RU" sz="2400" dirty="0"/>
              <a:t>тематические </a:t>
            </a:r>
            <a:r>
              <a:rPr lang="ru-RU" sz="2400" dirty="0" smtClean="0"/>
              <a:t>запросы (120)</a:t>
            </a:r>
          </a:p>
          <a:p>
            <a:r>
              <a:rPr lang="ru-RU" sz="2400" dirty="0" smtClean="0"/>
              <a:t>2015 г. – консультации (1000), тематические запросы (280)</a:t>
            </a:r>
          </a:p>
          <a:p>
            <a:r>
              <a:rPr lang="ru-RU" sz="2400" dirty="0" smtClean="0"/>
              <a:t>2016 г. – Дни информации «</a:t>
            </a:r>
            <a:r>
              <a:rPr lang="ru-RU" sz="2400" dirty="0" err="1" smtClean="0"/>
              <a:t>Наукометрические</a:t>
            </a:r>
            <a:r>
              <a:rPr lang="ru-RU" sz="2400" dirty="0" smtClean="0"/>
              <a:t> БД: инструменты и сервисы»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3216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24482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  <a:latin typeface="Calibri" pitchFamily="34" charset="0"/>
              </a:rPr>
              <a:t>ПРИКАЗ </a:t>
            </a:r>
            <a:r>
              <a:rPr lang="ru-RU" b="1" u="sng" dirty="0">
                <a:solidFill>
                  <a:srgbClr val="C00000"/>
                </a:solidFill>
                <a:latin typeface="Calibri" pitchFamily="34" charset="0"/>
              </a:rPr>
              <a:t>№ 802осн от </a:t>
            </a:r>
            <a:r>
              <a:rPr lang="ru-RU" b="1" u="sng" dirty="0" smtClean="0">
                <a:solidFill>
                  <a:srgbClr val="C00000"/>
                </a:solidFill>
                <a:latin typeface="Calibri" pitchFamily="34" charset="0"/>
              </a:rPr>
              <a:t>17.12.2015</a:t>
            </a:r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ru-RU" sz="1800" b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Calibri" pitchFamily="34" charset="0"/>
              </a:rPr>
              <a:t>О </a:t>
            </a:r>
            <a:r>
              <a:rPr lang="ru-RU" sz="3100" b="1" dirty="0">
                <a:solidFill>
                  <a:srgbClr val="C00000"/>
                </a:solidFill>
                <a:latin typeface="Calibri" pitchFamily="34" charset="0"/>
              </a:rPr>
              <a:t>проведении Дней информации «</a:t>
            </a:r>
            <a:r>
              <a:rPr lang="ru-RU" sz="3100" b="1" dirty="0" err="1">
                <a:solidFill>
                  <a:srgbClr val="C00000"/>
                </a:solidFill>
                <a:latin typeface="Calibri" pitchFamily="34" charset="0"/>
              </a:rPr>
              <a:t>Наукометрические</a:t>
            </a:r>
            <a:r>
              <a:rPr lang="ru-RU" sz="3100" b="1" dirty="0">
                <a:solidFill>
                  <a:srgbClr val="C00000"/>
                </a:solidFill>
                <a:latin typeface="Calibri" pitchFamily="34" charset="0"/>
              </a:rPr>
              <a:t> базы данных: инструменты и сервисы»</a:t>
            </a:r>
            <a:endParaRPr lang="ru-RU" sz="3100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356032"/>
            <a:ext cx="2952328" cy="4478133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789040"/>
            <a:ext cx="2283704" cy="287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58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066800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Colibri"/>
              </a:rPr>
              <a:t>Итоги проведения Дней информации</a:t>
            </a:r>
            <a:endParaRPr lang="ru-RU" sz="3200" b="1" dirty="0">
              <a:latin typeface="Colibri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177527"/>
              </p:ext>
            </p:extLst>
          </p:nvPr>
        </p:nvGraphicFramePr>
        <p:xfrm>
          <a:off x="179512" y="1556792"/>
          <a:ext cx="813690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397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208912" cy="1143000"/>
          </a:xfrm>
        </p:spPr>
        <p:txBody>
          <a:bodyPr/>
          <a:lstStyle/>
          <a:p>
            <a:r>
              <a:rPr lang="ru-RU" dirty="0" smtClean="0"/>
              <a:t>Проблемы освоения материала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Разный уровень технической подготовки </a:t>
            </a:r>
            <a:r>
              <a:rPr lang="ru-RU" sz="2800" dirty="0" smtClean="0"/>
              <a:t>сотрудников</a:t>
            </a:r>
          </a:p>
          <a:p>
            <a:r>
              <a:rPr lang="ru-RU" sz="2800" dirty="0" smtClean="0"/>
              <a:t>Не 100% посещение Дней информации</a:t>
            </a:r>
          </a:p>
          <a:p>
            <a:r>
              <a:rPr lang="ru-RU" sz="2800" dirty="0" smtClean="0"/>
              <a:t>Недостаточное знание английского языка</a:t>
            </a:r>
          </a:p>
          <a:p>
            <a:r>
              <a:rPr lang="ru-RU" sz="2800" dirty="0" smtClean="0"/>
              <a:t>Сложность усвоения большого объема информации</a:t>
            </a:r>
          </a:p>
          <a:p>
            <a:r>
              <a:rPr lang="ru-RU" sz="2800" dirty="0"/>
              <a:t>Недостаточное количество часов на обучение</a:t>
            </a:r>
          </a:p>
          <a:p>
            <a:r>
              <a:rPr lang="ru-RU" sz="2800" dirty="0" smtClean="0"/>
              <a:t>Отсутствие </a:t>
            </a:r>
            <a:r>
              <a:rPr lang="ru-RU" sz="2800" dirty="0" smtClean="0"/>
              <a:t>регулярного обращения к базам данных</a:t>
            </a:r>
          </a:p>
        </p:txBody>
      </p:sp>
    </p:spTree>
    <p:extLst>
      <p:ext uri="{BB962C8B-B14F-4D97-AF65-F5344CB8AC3E}">
        <p14:creationId xmlns:p14="http://schemas.microsoft.com/office/powerpoint/2010/main" val="127025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352928" cy="1143000"/>
          </a:xfrm>
        </p:spPr>
        <p:txBody>
          <a:bodyPr/>
          <a:lstStyle/>
          <a:p>
            <a:r>
              <a:rPr lang="ru-RU" b="1" u="sng" dirty="0">
                <a:solidFill>
                  <a:srgbClr val="C00000"/>
                </a:solidFill>
                <a:latin typeface="Calibri" pitchFamily="34" charset="0"/>
              </a:rPr>
              <a:t>ПРИКАЗ № </a:t>
            </a:r>
            <a:r>
              <a:rPr lang="ru-RU" b="1" u="sng" dirty="0" smtClean="0">
                <a:solidFill>
                  <a:srgbClr val="C00000"/>
                </a:solidFill>
                <a:latin typeface="Calibri" pitchFamily="34" charset="0"/>
              </a:rPr>
              <a:t>604осн </a:t>
            </a:r>
            <a:r>
              <a:rPr lang="ru-RU" b="1" u="sng" dirty="0">
                <a:solidFill>
                  <a:srgbClr val="C00000"/>
                </a:solidFill>
                <a:latin typeface="Calibri" pitchFamily="34" charset="0"/>
              </a:rPr>
              <a:t>от </a:t>
            </a:r>
            <a:r>
              <a:rPr lang="ru-RU" b="1" u="sng" dirty="0" smtClean="0">
                <a:solidFill>
                  <a:srgbClr val="C00000"/>
                </a:solidFill>
                <a:latin typeface="Calibri" pitchFamily="34" charset="0"/>
              </a:rPr>
              <a:t>17.10.2016</a:t>
            </a:r>
            <a:r>
              <a:rPr lang="ru-RU" b="1" dirty="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ru-RU" b="1" dirty="0">
                <a:solidFill>
                  <a:srgbClr val="C00000"/>
                </a:solidFill>
                <a:latin typeface="Calibri" pitchFamily="34" charset="0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208859"/>
              </p:ext>
            </p:extLst>
          </p:nvPr>
        </p:nvGraphicFramePr>
        <p:xfrm>
          <a:off x="4565237" y="1124744"/>
          <a:ext cx="3816424" cy="5399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Acrobat Document" r:id="rId3" imgW="4533695" imgH="6415848" progId="AcroExch.Document.7">
                  <p:embed/>
                </p:oleObj>
              </mc:Choice>
              <mc:Fallback>
                <p:oleObj name="Acrobat Document" r:id="rId3" imgW="4533695" imgH="6415848" progId="AcroExch.Document.7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5237" y="1124744"/>
                        <a:ext cx="3816424" cy="53999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86000" y="204400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spc="-100" dirty="0">
                <a:solidFill>
                  <a:srgbClr val="C00000"/>
                </a:solidFill>
                <a:latin typeface="Calibri" pitchFamily="34" charset="0"/>
                <a:ea typeface="+mj-ea"/>
                <a:cs typeface="+mj-cs"/>
              </a:rPr>
              <a:t/>
            </a:r>
            <a:br>
              <a:rPr lang="ru-RU" b="1" spc="-100" dirty="0">
                <a:solidFill>
                  <a:srgbClr val="C00000"/>
                </a:solidFill>
                <a:latin typeface="Calibri" pitchFamily="34" charset="0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630" y="1530018"/>
            <a:ext cx="4572000" cy="3797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228600">
              <a:spcBef>
                <a:spcPct val="20000"/>
              </a:spcBef>
              <a:buClr>
                <a:srgbClr val="AD0101"/>
              </a:buClr>
              <a:buFont typeface="Arial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</a:rPr>
              <a:t>Увеличение количества </a:t>
            </a:r>
            <a:r>
              <a:rPr lang="ru-RU" sz="2800" dirty="0">
                <a:solidFill>
                  <a:prstClr val="black"/>
                </a:solidFill>
              </a:rPr>
              <a:t>часов на обучение</a:t>
            </a:r>
          </a:p>
          <a:p>
            <a:pPr marL="342900" lvl="0" indent="-228600">
              <a:spcBef>
                <a:spcPct val="20000"/>
              </a:spcBef>
              <a:buClr>
                <a:srgbClr val="AD0101"/>
              </a:buClr>
              <a:buFont typeface="Arial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</a:rPr>
              <a:t>Проведение семинара </a:t>
            </a:r>
            <a:r>
              <a:rPr lang="ru-RU" sz="2800" dirty="0">
                <a:solidFill>
                  <a:prstClr val="black"/>
                </a:solidFill>
              </a:rPr>
              <a:t>с привлечением специалистов </a:t>
            </a:r>
            <a:r>
              <a:rPr lang="en-US" sz="2800" dirty="0">
                <a:solidFill>
                  <a:prstClr val="black"/>
                </a:solidFill>
              </a:rPr>
              <a:t>Elsevier </a:t>
            </a:r>
            <a:r>
              <a:rPr lang="ru-RU" sz="2800" dirty="0">
                <a:solidFill>
                  <a:prstClr val="black"/>
                </a:solidFill>
              </a:rPr>
              <a:t> и </a:t>
            </a:r>
            <a:r>
              <a:rPr lang="en-US" sz="2800" dirty="0">
                <a:solidFill>
                  <a:prstClr val="black"/>
                </a:solidFill>
              </a:rPr>
              <a:t>Thomson Reuters</a:t>
            </a:r>
            <a:endParaRPr lang="ru-RU" sz="2800" dirty="0">
              <a:solidFill>
                <a:prstClr val="black"/>
              </a:solidFill>
            </a:endParaRPr>
          </a:p>
          <a:p>
            <a:pPr marL="342900" lvl="0" indent="-228600">
              <a:spcBef>
                <a:spcPct val="20000"/>
              </a:spcBef>
              <a:buClr>
                <a:srgbClr val="AD0101"/>
              </a:buClr>
              <a:buFont typeface="Arial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</a:rPr>
              <a:t>Аттестация по </a:t>
            </a:r>
            <a:endParaRPr lang="ru-RU" sz="2800" dirty="0" smtClean="0">
              <a:solidFill>
                <a:prstClr val="black"/>
              </a:solidFill>
            </a:endParaRPr>
          </a:p>
          <a:p>
            <a:pPr marL="114300" lvl="0">
              <a:spcBef>
                <a:spcPct val="20000"/>
              </a:spcBef>
              <a:buClr>
                <a:srgbClr val="AD0101"/>
              </a:buClr>
            </a:pPr>
            <a:r>
              <a:rPr lang="ru-RU" sz="2800" dirty="0" smtClean="0">
                <a:solidFill>
                  <a:prstClr val="black"/>
                </a:solidFill>
              </a:rPr>
              <a:t>результатам обучения</a:t>
            </a:r>
            <a:endParaRPr lang="ru-RU" sz="2800" dirty="0">
              <a:solidFill>
                <a:prstClr val="black"/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892087"/>
            <a:ext cx="2286000" cy="287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038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838032"/>
            <a:ext cx="4131382" cy="24773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805" y="4725144"/>
            <a:ext cx="1501855" cy="1424301"/>
          </a:xfrm>
          <a:prstGeom prst="rect">
            <a:avLst/>
          </a:prstGeom>
        </p:spPr>
      </p:pic>
      <p:pic>
        <p:nvPicPr>
          <p:cNvPr id="6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811" y="3257885"/>
            <a:ext cx="609000" cy="1467259"/>
          </a:xfrm>
          <a:prstGeom prst="rect">
            <a:avLst/>
          </a:prstGeom>
        </p:spPr>
      </p:pic>
      <p:pic>
        <p:nvPicPr>
          <p:cNvPr id="7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5076688"/>
            <a:ext cx="1231471" cy="1023151"/>
          </a:xfrm>
          <a:prstGeom prst="rect">
            <a:avLst/>
          </a:prstGeom>
        </p:spPr>
      </p:pic>
      <p:pic>
        <p:nvPicPr>
          <p:cNvPr id="8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712" y="5562665"/>
            <a:ext cx="968335" cy="67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27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indefinite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238</TotalTime>
  <Words>183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Соседство</vt:lpstr>
      <vt:lpstr>Acrobat Document</vt:lpstr>
      <vt:lpstr>Обучение преподавателей работе с наукометрическими базами данных : проблемы и перспективы</vt:lpstr>
      <vt:lpstr>Немного истории…</vt:lpstr>
      <vt:lpstr>ПРИКАЗ № 802осн от 17.12.2015  О проведении Дней информации «Наукометрические базы данных: инструменты и сервисы»</vt:lpstr>
      <vt:lpstr>Итоги проведения Дней информации</vt:lpstr>
      <vt:lpstr>Проблемы освоения материала</vt:lpstr>
      <vt:lpstr>ПРИКАЗ № 604осн от 17.10.2016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Грейщак</dc:creator>
  <cp:lastModifiedBy>Ирина Шереметова</cp:lastModifiedBy>
  <cp:revision>21</cp:revision>
  <dcterms:created xsi:type="dcterms:W3CDTF">2016-10-21T06:31:20Z</dcterms:created>
  <dcterms:modified xsi:type="dcterms:W3CDTF">2016-10-26T02:11:48Z</dcterms:modified>
</cp:coreProperties>
</file>