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37" y="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9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1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2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3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4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5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6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7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8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086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1863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0" y="0"/>
            <a:ext cx="32464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4278313" y="0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0" y="10156825"/>
            <a:ext cx="32464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48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7E35AA-996F-4BF3-8802-402342A82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1F17589-454A-4A74-8BB4-8B5ABC2E75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B0FA9E3-CEAB-431D-B0BF-09A3EB0AEFB5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6C96D50-1495-4017-8E2B-1E66FA29756C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023A8A6-0534-4FD3-9D18-35215D87FCC4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4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9" name="Rectangle 5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2DCD540-06B4-428A-81AC-8730BA69A65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93C4703-D08C-445D-A0E6-DD8BA6D33DB2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465EE26-DBBE-47DA-B24B-E99752648F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8615005-46E1-4FCF-9B68-442ED988038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125F77C-DC56-406E-916B-056400920FE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2DDF2E8-4618-453A-8E25-B1AD970A1AB2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262C1AF-3FE4-4A57-BE20-87E0FC08DDA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21DE8E4-9D9B-4B92-9114-1C1EA984FD0F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B8197A8-C151-402D-88CD-40545D98219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BC25A51-2081-4330-AA80-C85F6708A5AD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369476D-BCD1-4EB3-BEB1-1ED8DB131F1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0194953-2461-4C4E-BF3C-5D00C6338E5D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CBB9A10-E15C-4958-AB56-4AA3FD94450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3B89A76-29DB-46EF-9A4C-FCEAF6DE4F89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3CB68C6-00D2-4E35-8058-27D881A7FA4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64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52F227A-1FE4-4821-94A6-C65F3BCD16D7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0CB8-5C87-4B8F-99B8-CFD79AF6A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87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69F4-4BAB-4EC0-B4A9-2959FBA9D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10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0275" y="301625"/>
            <a:ext cx="2257425" cy="6419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4637" cy="6419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631C-011D-43DA-89BB-A31810388C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95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0DCC-EEC4-4568-A5DC-E89F6652CB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1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D4F7-BDE5-468A-ADCA-75FB2DF7E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66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3A6E-728D-4649-BF28-3A98F770D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08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8175" cy="4968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813" y="1763713"/>
            <a:ext cx="4449762" cy="4968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9C63-58DD-444C-AF83-1994FB0AC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55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FB833-FC63-45CC-8EC4-C154B9AFB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882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79F6-825D-40C9-AA0F-7B4E6C5C52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69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4D67-7175-49A0-A918-93419F996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50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1BC77-8E49-426C-B681-2647D2AFA3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06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DD2C-92E1-4076-9DE5-249CB875E8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397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0EFC-84EB-4E98-9E42-5D41440F9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848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E486-C386-4767-832A-557446FDD8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28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1388" y="303213"/>
            <a:ext cx="2262187" cy="6429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5750" cy="6429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E36D-A513-45C2-8747-A0409DB5F9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30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BF950-74B2-460B-A6DE-18D6E41401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613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3FD4E-0BDA-4D8A-8954-0759030E6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851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EE65-905A-457D-A492-FAA1EB3C04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757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9762" cy="4970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3713"/>
            <a:ext cx="4449763" cy="4970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B074-D6F3-4C42-AA4E-840982A36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5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E629-FDB2-41F0-813A-52669A1B7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836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96F96-36C3-49F7-AB29-4E2739CFA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64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3ACB-C3D3-4BAF-862B-63116CF226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5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A25A-35F6-4165-92D5-4FD0595B48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49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96C1-F197-4E94-92FA-F5633045A8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9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83F6-0217-44AF-91D3-A84636FD7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640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A84A-381D-4CB7-BE37-FE2D8270BE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606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303213"/>
            <a:ext cx="2262188" cy="64309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7337" cy="64309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228E-B3FC-4692-AA3B-056D295F9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270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C07D-2348-4E3A-B847-23E98FA82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497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600B-F6A4-4D52-875E-F6B4F85B2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790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0A16-65A6-4CDF-936E-3EF573C8E5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975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9762" cy="4972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3713"/>
            <a:ext cx="4451350" cy="4972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AE3A-E3CF-4FF8-88C6-EEEAD21F3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663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B21B-2053-414A-9FAB-FABBC7ACFD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22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E29B-C8A4-4A99-913A-8CBFF9FEF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48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1825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4A643-A717-4D41-B21C-6FE77EFDC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215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F030-9D46-432D-AC8E-11828F262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150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DF1F0-544C-4C26-BEEA-48E325269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203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B2DB-B773-45AD-9368-3385DF8EA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455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0E8C-F6F3-4847-99D6-4A66CC009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892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3213"/>
            <a:ext cx="2262187" cy="6432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8925" cy="6432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2743-0AC9-4FE6-871D-C9ED342214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911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491EBB-49AB-45FA-8305-41A175079801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147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55D8337-46E0-45F1-BD82-30941CFE9717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431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5A07C02-D773-4A19-A59B-FC303339D01F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89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2475" y="2184400"/>
            <a:ext cx="4205288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2184400"/>
            <a:ext cx="4205287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37691A9-589B-4A07-B07E-17EB8CFD145F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662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DDC00BC-B156-42BE-A2A8-57D8064CFE28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81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3164-7180-4292-811B-CC92E64684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227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C45045D-C00D-4924-A4A7-D0CABC59D6F2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863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CE3B56B-1E18-4EEE-B5B5-D4D5BE80805C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546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81C387A-0BE9-45D5-ADEC-6AD2198FB4C0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275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6CEDE8B-25F3-447F-881A-804DA96E0D45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821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701BF67-2826-4C4D-B483-3AD554B18C4D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81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7913" y="671513"/>
            <a:ext cx="2225675" cy="60436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0888" y="671513"/>
            <a:ext cx="6524625" cy="60436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A4FAF37-D522-4757-9636-A669B913304A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8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4869-8B8E-4A7E-A38C-844B68F33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88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2EC8-D4A0-4DD8-B693-DC857FBF39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10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9A4A-F350-4720-86F6-2C58F3723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28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7319-2B2C-418B-AF83-24249B9A4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44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44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1298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607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14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716DF1-1AAB-4A70-8D38-63ED7708F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03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03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4F6D4A1-4ADB-4253-9C11-60C441557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1925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1925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2037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2038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1AE3F0D-106E-4FE0-90A0-D94308542A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351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3512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3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3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6D202FA-47EE-4708-A72C-BA27BB0D30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888" y="671513"/>
            <a:ext cx="89027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2184400"/>
            <a:ext cx="85629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20" tIns="46080" rIns="18252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953375" y="7100888"/>
            <a:ext cx="21002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52475" y="7016750"/>
            <a:ext cx="47037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35913" y="6777038"/>
            <a:ext cx="2095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0" rIns="92160" bIns="0" numCol="1" anchor="b" anchorCtr="0" compatLnSpc="1">
            <a:prstTxWarp prst="textNoShape">
              <a:avLst/>
            </a:prstTxWarp>
          </a:bodyPr>
          <a:lstStyle>
            <a:lvl2pPr marL="457200" lvl="1" indent="0" algn="r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cs typeface="Times New Roman" panose="02020603050405020304" pitchFamily="18" charset="0"/>
              </a:defRPr>
            </a:lvl2pPr>
          </a:lstStyle>
          <a:p>
            <a:pPr lvl="1">
              <a:defRPr/>
            </a:pPr>
            <a:fld id="{C8B2313E-838C-4DF1-88D5-EBF725B05725}" type="slidenum">
              <a:rPr lang="ru-RU" altLang="ru-RU"/>
              <a:pPr lvl="1">
                <a:defRPr/>
              </a:pPr>
              <a:t>‹#›</a:t>
            </a:fld>
            <a:endParaRPr lang="ru-RU" altLang="ru-RU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FFCC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FFCC66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 rot="180000">
            <a:off x="7367588" y="3840163"/>
            <a:ext cx="233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152525" y="5688013"/>
            <a:ext cx="8639175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16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Лектор: 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23850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359025"/>
            <a:ext cx="70564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28625" y="431800"/>
            <a:ext cx="936307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Слово </a:t>
            </a:r>
            <a:r>
              <a:rPr lang="ru-RU" altLang="ru-RU" sz="3200">
                <a:solidFill>
                  <a:srgbClr val="000000"/>
                </a:solidFill>
              </a:rPr>
              <a:t>"эссе</a:t>
            </a:r>
            <a:r>
              <a:rPr lang="ru-RU" altLang="ru-RU" sz="2600">
                <a:solidFill>
                  <a:srgbClr val="000000"/>
                </a:solidFill>
              </a:rPr>
              <a:t>" пришло в русский язык из французского и исторически восходит к латинскому слову </a:t>
            </a:r>
            <a:r>
              <a:rPr lang="ru-RU" altLang="ru-RU" sz="2600" i="1">
                <a:solidFill>
                  <a:srgbClr val="000000"/>
                </a:solidFill>
              </a:rPr>
              <a:t>exagium</a:t>
            </a:r>
            <a:r>
              <a:rPr lang="ru-RU" altLang="ru-RU" sz="2600">
                <a:solidFill>
                  <a:srgbClr val="000000"/>
                </a:solidFill>
              </a:rPr>
              <a:t> (взвешивание). Французское "</a:t>
            </a:r>
            <a:r>
              <a:rPr lang="ru-RU" altLang="ru-RU" sz="2600" i="1">
                <a:solidFill>
                  <a:srgbClr val="000000"/>
                </a:solidFill>
              </a:rPr>
              <a:t>еssаi</a:t>
            </a:r>
            <a:r>
              <a:rPr lang="ru-RU" altLang="ru-RU" sz="2600">
                <a:solidFill>
                  <a:srgbClr val="000000"/>
                </a:solidFill>
              </a:rPr>
              <a:t>" можно буквально перевести словами опыт, проба, попытка, набросок, очерк.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</a:rPr>
              <a:t>Эссе </a:t>
            </a:r>
            <a:r>
              <a:rPr lang="ru-RU" altLang="ru-RU" sz="3200">
                <a:solidFill>
                  <a:srgbClr val="000000"/>
                </a:solidFill>
              </a:rPr>
              <a:t>- это прозаическое сочинение небольшого объема и свободной композиции, выражающее индивидуальные впечатления и соображения по конкретному поводу или вопросу и не претендующее на  исчерпывающую трактовку предмета.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В "Толковом словаре иноязычных слов"  оно определяется как "очерк, трактующий какие-нибудь проблемы не в систематическом научном виде, а в свободной форме"</a:t>
            </a:r>
            <a:r>
              <a:rPr lang="ru-RU" altLang="ru-RU" sz="100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248150"/>
            <a:ext cx="4176713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7338" y="495300"/>
            <a:ext cx="9696450" cy="69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ts val="1000"/>
              </a:spcAft>
              <a:buSzPct val="100000"/>
              <a:defRPr/>
            </a:pPr>
            <a:r>
              <a:rPr lang="ru-RU" altLang="ru-RU" sz="3600" b="1" dirty="0">
                <a:solidFill>
                  <a:srgbClr val="7E0021"/>
                </a:solidFill>
              </a:rPr>
              <a:t>Признаки эссе: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00"/>
                </a:solidFill>
              </a:rPr>
              <a:t>Небольшой объем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00"/>
                </a:solidFill>
              </a:rPr>
              <a:t>Конкретная тема </a:t>
            </a:r>
            <a:r>
              <a:rPr lang="ru-RU" altLang="ru-RU" sz="2800" dirty="0">
                <a:solidFill>
                  <a:srgbClr val="000000"/>
                </a:solidFill>
              </a:rPr>
              <a:t>и подчеркнуто</a:t>
            </a:r>
            <a:r>
              <a:rPr lang="ru-RU" altLang="ru-RU" sz="2800" b="1" dirty="0">
                <a:solidFill>
                  <a:srgbClr val="000000"/>
                </a:solidFill>
              </a:rPr>
              <a:t> субъективная</a:t>
            </a:r>
            <a:r>
              <a:rPr lang="ru-RU" altLang="ru-RU" sz="2800" dirty="0">
                <a:solidFill>
                  <a:srgbClr val="000000"/>
                </a:solidFill>
              </a:rPr>
              <a:t> ее </a:t>
            </a:r>
            <a:r>
              <a:rPr lang="ru-RU" altLang="ru-RU" sz="2800" b="1" dirty="0">
                <a:solidFill>
                  <a:srgbClr val="000000"/>
                </a:solidFill>
              </a:rPr>
              <a:t>трактовка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00"/>
                </a:solidFill>
              </a:rPr>
              <a:t>Свободная композиция</a:t>
            </a:r>
            <a:r>
              <a:rPr lang="ru-RU" altLang="ru-RU" sz="2800" dirty="0">
                <a:solidFill>
                  <a:srgbClr val="000000"/>
                </a:solidFill>
              </a:rPr>
              <a:t> - </a:t>
            </a:r>
            <a:r>
              <a:rPr lang="ru-RU" altLang="ru-RU" sz="2700" dirty="0">
                <a:solidFill>
                  <a:srgbClr val="000000"/>
                </a:solidFill>
              </a:rPr>
              <a:t>важная особенность жанра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00"/>
                </a:solidFill>
              </a:rPr>
              <a:t>Непринужденность повествования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00"/>
                </a:solidFill>
              </a:rPr>
              <a:t>Склонность к парадоксам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Эссе призвано </a:t>
            </a:r>
            <a:r>
              <a:rPr lang="ru-RU" altLang="ru-RU" sz="2800" b="1" dirty="0">
                <a:solidFill>
                  <a:srgbClr val="000000"/>
                </a:solidFill>
              </a:rPr>
              <a:t>удивить</a:t>
            </a:r>
            <a:r>
              <a:rPr lang="ru-RU" altLang="ru-RU" sz="2800" dirty="0">
                <a:solidFill>
                  <a:srgbClr val="000000"/>
                </a:solidFill>
              </a:rPr>
              <a:t> читателя — </a:t>
            </a:r>
          </a:p>
          <a:p>
            <a:pPr marL="458787" indent="-457200" eaLnBrk="1">
              <a:spcAft>
                <a:spcPts val="10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 обязательное качество. 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00"/>
                </a:solidFill>
              </a:rPr>
              <a:t>Внутреннее смысловое единство</a:t>
            </a:r>
          </a:p>
          <a:p>
            <a:pPr marL="458788" indent="-457200" eaLnBrk="1"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0000"/>
                </a:solidFill>
              </a:rPr>
              <a:t>Ориентация на разговорную речь</a:t>
            </a:r>
          </a:p>
          <a:p>
            <a:pPr eaLnBrk="1">
              <a:spcAft>
                <a:spcPts val="1000"/>
              </a:spcAft>
              <a:buSzPct val="100000"/>
              <a:defRPr/>
            </a:pPr>
            <a:endParaRPr lang="ru-RU" altLang="ru-RU" sz="260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7388" y="2376488"/>
            <a:ext cx="91043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1. Введение</a:t>
            </a:r>
            <a:r>
              <a:rPr lang="ru-RU" altLang="ru-RU" sz="2600">
                <a:solidFill>
                  <a:srgbClr val="000000"/>
                </a:solidFill>
              </a:rPr>
              <a:t> — определение основного вопроса эссе, актуальность.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2. Основная часть </a:t>
            </a:r>
            <a:r>
              <a:rPr lang="ru-RU" altLang="ru-RU" sz="2600">
                <a:solidFill>
                  <a:srgbClr val="000000"/>
                </a:solidFill>
              </a:rPr>
              <a:t>— ответ на поставленный вопрос. Один параграф содержит: тезис, доказательство, иллюстрации, подвывод, являющийся частично ответом на поставленный вопрос.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3. Заключение </a:t>
            </a:r>
            <a:r>
              <a:rPr lang="ru-RU" altLang="ru-RU" sz="2600">
                <a:solidFill>
                  <a:srgbClr val="000000"/>
                </a:solidFill>
              </a:rPr>
              <a:t>- суммирование уже сделанных подвыводов и окончательный ответ на вопрос эссе.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>
              <a:solidFill>
                <a:srgbClr val="00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03238"/>
            <a:ext cx="23050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32250" y="895350"/>
            <a:ext cx="48260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000066"/>
                </a:solidFill>
              </a:rPr>
              <a:t>Структура эссе</a:t>
            </a:r>
            <a:r>
              <a:rPr lang="ru-RU" altLang="ru-RU" sz="3600">
                <a:solidFill>
                  <a:srgbClr val="000066"/>
                </a:solidFill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38" y="312738"/>
            <a:ext cx="9575800" cy="811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500" b="1">
                <a:solidFill>
                  <a:srgbClr val="000066"/>
                </a:solidFill>
              </a:rPr>
              <a:t>Клише, которые можно использовать при написании эссе: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b="1">
                <a:solidFill>
                  <a:srgbClr val="000000"/>
                </a:solidFill>
              </a:rPr>
              <a:t>1. Введение</a:t>
            </a:r>
            <a:r>
              <a:rPr lang="ru-RU" altLang="ru-RU" sz="2600">
                <a:solidFill>
                  <a:srgbClr val="000000"/>
                </a:solidFill>
              </a:rPr>
              <a:t>.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>
                <a:solidFill>
                  <a:srgbClr val="000000"/>
                </a:solidFill>
              </a:rPr>
              <a:t>Никогда не думал, что меня заденет за живое идея о том, что…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>
                <a:solidFill>
                  <a:srgbClr val="000000"/>
                </a:solidFill>
              </a:rPr>
              <a:t>Выбор данной темы продиктован следующими соображениями…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>
                <a:solidFill>
                  <a:srgbClr val="000000"/>
                </a:solidFill>
              </a:rPr>
              <a:t>Поразительный простор для мысли открывает это короткое высказывание…</a:t>
            </a:r>
          </a:p>
          <a:p>
            <a:pPr marL="214313" indent="-212725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ru-RU" altLang="ru-RU" sz="2500" i="1">
                <a:solidFill>
                  <a:srgbClr val="000000"/>
                </a:solidFill>
              </a:rPr>
              <a:t>Для меня эта фраза является ключом к пониманию…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b="1">
                <a:solidFill>
                  <a:srgbClr val="000000"/>
                </a:solidFill>
              </a:rPr>
              <a:t>2. Основная часть</a:t>
            </a:r>
            <a:r>
              <a:rPr lang="ru-RU" altLang="ru-RU" sz="2600">
                <a:solidFill>
                  <a:srgbClr val="000000"/>
                </a:solidFill>
              </a:rPr>
              <a:t>.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Во-первых,… Во-вторых,… В-третьих,…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Рассмотрим несколько подходов… Например, 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Проиллюстрируем это положение следующим примером…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С одной стороны, … С другой стороны, 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b="1">
                <a:solidFill>
                  <a:srgbClr val="000000"/>
                </a:solidFill>
              </a:rPr>
              <a:t>3. Заключение.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Подведем общий итог рассуждениям.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К какому же выводу мы пришли…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Таким образом,…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ru-RU" altLang="ru-RU" sz="2600" i="1">
                <a:solidFill>
                  <a:srgbClr val="000000"/>
                </a:solidFill>
              </a:rPr>
              <a:t>Итак,</a:t>
            </a:r>
            <a:r>
              <a:rPr lang="ru-RU" altLang="ru-RU" sz="2600">
                <a:solidFill>
                  <a:srgbClr val="000000"/>
                </a:solidFill>
              </a:rPr>
              <a:t> .</a:t>
            </a:r>
            <a:r>
              <a:rPr lang="ru-RU" altLang="ru-RU" sz="1000">
                <a:solidFill>
                  <a:srgbClr val="000000"/>
                </a:solidFill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71438"/>
            <a:ext cx="10728326" cy="83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71888"/>
            <a:ext cx="51720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720262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66"/>
                </a:solidFill>
              </a:rPr>
              <a:t>Основные ошибки при написании эссе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  Плохая проверка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 Перечитайте и убедитесь в том, что там нет каких-либо двусмысленных выражений, неудачных оборотов: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- "</a:t>
            </a:r>
            <a:r>
              <a:rPr lang="ru-RU" altLang="ru-RU" sz="2200" i="1">
                <a:solidFill>
                  <a:srgbClr val="000000"/>
                </a:solidFill>
              </a:rPr>
              <a:t>Я горжусь тем, что смог противостоять употреблению наркотиков, алкоголя, табака".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i="1">
                <a:solidFill>
                  <a:srgbClr val="000000"/>
                </a:solidFill>
              </a:rPr>
              <a:t>- "Работать у Вас, в чудесном месте, где много архитектуры в готическом стиле, будет для меня захватывающей проблемой"</a:t>
            </a:r>
            <a:r>
              <a:rPr lang="ru-RU" altLang="ru-RU" sz="2200">
                <a:solidFill>
                  <a:srgbClr val="000000"/>
                </a:solidFill>
              </a:rPr>
              <a:t>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 Утомительные предисловия, недостаточное количество деталей, банальные фразы, клише: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60363" y="4232275"/>
            <a:ext cx="4824412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i="1">
                <a:solidFill>
                  <a:srgbClr val="000000"/>
                </a:solidFill>
              </a:rPr>
              <a:t>важность усердной работы и упорства, учеба на ошибках и т.д.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Многословие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Длинные фразы</a:t>
            </a:r>
            <a:r>
              <a:rPr lang="ru-RU" altLang="ru-RU" sz="2400" b="1">
                <a:solidFill>
                  <a:srgbClr val="000000"/>
                </a:solidFill>
              </a:rPr>
              <a:t>.</a:t>
            </a:r>
            <a:r>
              <a:rPr lang="ru-RU" altLang="ru-RU" sz="2200">
                <a:solidFill>
                  <a:srgbClr val="000000"/>
                </a:solidFill>
              </a:rPr>
              <a:t> Важно чередование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   Не перегружайте эссе</a:t>
            </a:r>
            <a:r>
              <a:rPr lang="ru-RU" altLang="ru-RU" sz="2200" b="1">
                <a:solidFill>
                  <a:srgbClr val="000000"/>
                </a:solidFill>
              </a:rPr>
              <a:t> </a:t>
            </a:r>
            <a:r>
              <a:rPr lang="ru-RU" altLang="ru-RU" sz="2200">
                <a:solidFill>
                  <a:srgbClr val="000000"/>
                </a:solidFill>
              </a:rPr>
              <a:t>словами из энциклопедий</a:t>
            </a:r>
            <a:r>
              <a:rPr lang="ru-RU" altLang="ru-RU" sz="110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4463"/>
            <a:ext cx="10007600" cy="741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151563" y="5605463"/>
            <a:ext cx="3571875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25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БЛАГОДАРЮ</a:t>
            </a:r>
            <a:br>
              <a:rPr lang="ru-RU" altLang="ru-RU" sz="25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ВНИМАНИЕ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73038"/>
            <a:ext cx="4325937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263775"/>
            <a:ext cx="45974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34456</TotalTime>
  <Words>446</Words>
  <Application>Microsoft Office PowerPoint</Application>
  <PresentationFormat>Произвольный</PresentationFormat>
  <Paragraphs>68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Виктор</cp:lastModifiedBy>
  <cp:revision>5</cp:revision>
  <cp:lastPrinted>1601-01-01T00:00:00Z</cp:lastPrinted>
  <dcterms:created xsi:type="dcterms:W3CDTF">2017-01-06T04:47:59Z</dcterms:created>
  <dcterms:modified xsi:type="dcterms:W3CDTF">2022-10-31T14:59:17Z</dcterms:modified>
</cp:coreProperties>
</file>