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83" r:id="rId4"/>
    <p:sldId id="303" r:id="rId5"/>
    <p:sldId id="305" r:id="rId6"/>
    <p:sldId id="304" r:id="rId7"/>
    <p:sldId id="310" r:id="rId8"/>
    <p:sldId id="284" r:id="rId9"/>
    <p:sldId id="285" r:id="rId10"/>
    <p:sldId id="297" r:id="rId11"/>
    <p:sldId id="298" r:id="rId12"/>
    <p:sldId id="301" r:id="rId13"/>
    <p:sldId id="300" r:id="rId14"/>
    <p:sldId id="282" r:id="rId15"/>
    <p:sldId id="286" r:id="rId16"/>
    <p:sldId id="287" r:id="rId17"/>
    <p:sldId id="288" r:id="rId18"/>
    <p:sldId id="290" r:id="rId19"/>
    <p:sldId id="289" r:id="rId20"/>
    <p:sldId id="295" r:id="rId21"/>
    <p:sldId id="296" r:id="rId22"/>
    <p:sldId id="294" r:id="rId23"/>
    <p:sldId id="293" r:id="rId24"/>
    <p:sldId id="292" r:id="rId25"/>
    <p:sldId id="280" r:id="rId26"/>
    <p:sldId id="279" r:id="rId27"/>
    <p:sldId id="281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95287" autoAdjust="0"/>
  </p:normalViewPr>
  <p:slideViewPr>
    <p:cSldViewPr snapToGrid="0">
      <p:cViewPr varScale="1">
        <p:scale>
          <a:sx n="110" d="100"/>
          <a:sy n="110" d="100"/>
        </p:scale>
        <p:origin x="46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74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15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2128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596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731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078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574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96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311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013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796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60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297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658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010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59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94E25-0703-45A4-9836-782A1DA35927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97D1B74-4924-49BD-9616-B3E7CFCA48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96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FFF549-D769-09E0-4CBD-547DAE3CD6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12532" y="2297971"/>
            <a:ext cx="7766936" cy="1646302"/>
          </a:xfrm>
        </p:spPr>
        <p:txBody>
          <a:bodyPr/>
          <a:lstStyle/>
          <a:p>
            <a:pPr lvl="0" algn="ctr" defTabSz="525779">
              <a:defRPr sz="1800" b="0" cap="none" spc="0">
                <a:solidFill>
                  <a:srgbClr val="000000"/>
                </a:solidFill>
                <a:effectLst/>
              </a:defRPr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Культевые штифтовые вкладки.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Методы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изготовления культевых штифтовых вкладок.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300E5B5-3DB3-CB77-556B-317CE25EC2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5064" y="4911464"/>
            <a:ext cx="7766936" cy="1096899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 ординатор кафедры стоматологии ИПО по специальности «стоматология ортопедическая» Ахмедов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Эльнур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Кудрат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оглы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рецензент к.м.н.,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Лысенко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Ольга Владимировна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EAD52A-5BAE-E6B8-CFBE-35615BC0DC16}"/>
              </a:ext>
            </a:extLst>
          </p:cNvPr>
          <p:cNvSpPr txBox="1"/>
          <p:nvPr/>
        </p:nvSpPr>
        <p:spPr>
          <a:xfrm>
            <a:off x="1083076" y="130452"/>
            <a:ext cx="81909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 высшего образ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«Красноярский государственный медицинский университет имени профессора В.Ф. Войно-Ясенецкого» Министерства здравоохранения Российской Федерации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стоматологии ИПО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F6F92B-1463-82C8-F133-391179E7FA6B}"/>
              </a:ext>
            </a:extLst>
          </p:cNvPr>
          <p:cNvSpPr txBox="1"/>
          <p:nvPr/>
        </p:nvSpPr>
        <p:spPr>
          <a:xfrm>
            <a:off x="3015449" y="6358216"/>
            <a:ext cx="6161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Красноярск 2023</a:t>
            </a:r>
          </a:p>
        </p:txBody>
      </p:sp>
    </p:spTree>
    <p:extLst>
      <p:ext uri="{BB962C8B-B14F-4D97-AF65-F5344CB8AC3E}">
        <p14:creationId xmlns:p14="http://schemas.microsoft.com/office/powerpoint/2010/main" val="3617915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5332" y="371475"/>
            <a:ext cx="8596668" cy="1320800"/>
          </a:xfrm>
        </p:spPr>
        <p:txBody>
          <a:bodyPr/>
          <a:lstStyle/>
          <a:p>
            <a:r>
              <a:rPr lang="ru-RU" dirty="0" smtClean="0"/>
              <a:t>Отлитая вкладка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kuznetsova\Desktop\img-eDRo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450" y="1232654"/>
            <a:ext cx="4619625" cy="5625346"/>
          </a:xfrm>
          <a:prstGeom prst="rect">
            <a:avLst/>
          </a:prstGeom>
          <a:noFill/>
        </p:spPr>
      </p:pic>
      <p:pic>
        <p:nvPicPr>
          <p:cNvPr id="1027" name="Picture 3" descr="C:\Users\kuznetsova\Desktop\img-ozq7K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01556" y="4004418"/>
            <a:ext cx="4752093" cy="28535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Культевая вкладка, припасованная на модели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2" name="Picture 4" descr="C:\Users\kuznetsova\Desktop\img-1L806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334" y="1930400"/>
            <a:ext cx="8596668" cy="49352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Слепок при непрямом методе изготовления культевых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kuznetsova\Desktop\img-EdUC8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7713" y="1976438"/>
            <a:ext cx="8567737" cy="485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Гипсовая модель, отлитая по снятому слепку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kuznetsova\Desktop\img-vjsw_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333" y="1930400"/>
            <a:ext cx="8332979" cy="492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5908" y="590550"/>
            <a:ext cx="8876241" cy="1320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Прямой и непрямой способы</a:t>
            </a:r>
            <a:r>
              <a:rPr lang="en-US" dirty="0" smtClean="0"/>
              <a:t> </a:t>
            </a:r>
            <a:r>
              <a:rPr lang="ru-RU" dirty="0" smtClean="0"/>
              <a:t>моделирования литых штифтовых конструкций: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Непрямой метод </a:t>
            </a:r>
            <a:r>
              <a:rPr lang="ru-RU" dirty="0" smtClean="0"/>
              <a:t>изготовления культевой вкладки предусматривает получение </a:t>
            </a:r>
            <a:r>
              <a:rPr lang="ru-RU" dirty="0" err="1" smtClean="0"/>
              <a:t>двуслойного</a:t>
            </a:r>
            <a:r>
              <a:rPr lang="ru-RU" dirty="0" smtClean="0"/>
              <a:t> оттиска с поверхности корня и корневого канала, при этом в канал корня из шприца нагнетается силиконовый материал. По полученному оттиску отливается рабочая модель из сверхпрочного гипса или огнеупорная модель, на которой производится моделировка восковой композиции культевой вкладки, а затем ее отливают из металла.</a:t>
            </a:r>
          </a:p>
          <a:p>
            <a:r>
              <a:rPr lang="ru-RU" b="1" dirty="0" smtClean="0"/>
              <a:t>Прямой способ </a:t>
            </a:r>
            <a:r>
              <a:rPr lang="ru-RU" dirty="0" smtClean="0"/>
              <a:t>предусматривает изготовление восковой репродукции культевой вкладки непосредственно в полости рта из специального </a:t>
            </a:r>
            <a:r>
              <a:rPr lang="ru-RU" dirty="0" err="1" smtClean="0"/>
              <a:t>моделировочного</a:t>
            </a:r>
            <a:r>
              <a:rPr lang="ru-RU" dirty="0" smtClean="0"/>
              <a:t> воска или </a:t>
            </a:r>
            <a:r>
              <a:rPr lang="ru-RU" dirty="0" err="1" smtClean="0"/>
              <a:t>моделировочной</a:t>
            </a:r>
            <a:r>
              <a:rPr lang="ru-RU" dirty="0" smtClean="0"/>
              <a:t> </a:t>
            </a:r>
            <a:r>
              <a:rPr lang="ru-RU" dirty="0" err="1" smtClean="0"/>
              <a:t>беззольной</a:t>
            </a:r>
            <a:r>
              <a:rPr lang="ru-RU" dirty="0" smtClean="0"/>
              <a:t> пластмассы.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Последовательность клинико-лабораторных этапов при моделировании литой культевой штифтовой вкладки прямым способом: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Обработка разрушенной коронки зуба;</a:t>
            </a:r>
          </a:p>
          <a:p>
            <a:r>
              <a:rPr lang="ru-RU" dirty="0" smtClean="0"/>
              <a:t>Расширение канала корня;</a:t>
            </a:r>
          </a:p>
          <a:p>
            <a:r>
              <a:rPr lang="ru-RU" dirty="0" smtClean="0"/>
              <a:t>Формирование дополнительной полости;</a:t>
            </a:r>
          </a:p>
          <a:p>
            <a:r>
              <a:rPr lang="ru-RU" dirty="0" smtClean="0"/>
              <a:t>Введение в канал корня воска и моделирование </a:t>
            </a:r>
            <a:r>
              <a:rPr lang="ru-RU" dirty="0" err="1" smtClean="0"/>
              <a:t>наддесневой</a:t>
            </a:r>
            <a:r>
              <a:rPr lang="ru-RU" dirty="0" smtClean="0"/>
              <a:t> (культевой) части вкладки;</a:t>
            </a:r>
          </a:p>
          <a:p>
            <a:r>
              <a:rPr lang="ru-RU" dirty="0" smtClean="0"/>
              <a:t>Отливка вкладки из металла;</a:t>
            </a:r>
          </a:p>
          <a:p>
            <a:r>
              <a:rPr lang="ru-RU" dirty="0" smtClean="0"/>
              <a:t>Припасовка и фиксация культевой штифтовой вкладки в канале корня цементом.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Прямой метод: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 1-м клиническом этапе</a:t>
            </a:r>
            <a:r>
              <a:rPr lang="ru-RU" b="1" dirty="0" smtClean="0"/>
              <a:t> </a:t>
            </a:r>
            <a:r>
              <a:rPr lang="ru-RU" dirty="0" smtClean="0"/>
              <a:t>после подготовки культи и корня зуба и его обработки раствором 3 % </a:t>
            </a:r>
            <a:r>
              <a:rPr lang="ru-RU" dirty="0" err="1" smtClean="0"/>
              <a:t>пероксида</a:t>
            </a:r>
            <a:r>
              <a:rPr lang="ru-RU" dirty="0" smtClean="0"/>
              <a:t> водорода или дистиллированной водой приступают к моделированию штифтовой вкладки из воска. Корень изолируют от попадания слюны ватным тампоном, стенки полости для штифта увлажняют отжатой ватной турундой.</a:t>
            </a:r>
          </a:p>
          <a:p>
            <a:r>
              <a:rPr lang="ru-RU" dirty="0" smtClean="0"/>
              <a:t>Для моделирования используют восковые композиции с минимальной усадкой. Палочке </a:t>
            </a:r>
            <a:r>
              <a:rPr lang="ru-RU" dirty="0" err="1" smtClean="0"/>
              <a:t>моделировочного</a:t>
            </a:r>
            <a:r>
              <a:rPr lang="ru-RU" dirty="0" smtClean="0"/>
              <a:t> воска, разогретой до пластичного состояния, придают конусовидную форму вытягиванием пальцами одного ее конца. Подготовленный таким образом воск под давлением вводят в канал и прижимают к поверхности корня так, чтобы воск полностью заполнил корневой канал и дал хороший отпечаток его поверхности.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Излишки воска срезают на уровне </a:t>
            </a:r>
            <a:r>
              <a:rPr lang="ru-RU" dirty="0" err="1" smtClean="0"/>
              <a:t>окклюзионной</a:t>
            </a:r>
            <a:r>
              <a:rPr lang="ru-RU" dirty="0" smtClean="0"/>
              <a:t> поверхности рядом стоящих зубов. Сквозь воск, покрывающий поверхность корня, в канал вводят заранее припасованный и разогретый проволочный штифт требуемой длины диаметром 1,0-1,5 мм.</a:t>
            </a:r>
          </a:p>
          <a:p>
            <a:r>
              <a:rPr lang="ru-RU" dirty="0" smtClean="0"/>
              <a:t>При моделировании культевой части ей придают форму, соответствующую форме зуба, препарированного под запланированную конструкцию искусственной коронки. Для этого с помощью шпателя создают необходимый зазор между соседними зубами и зубами-антагонистами, закругляют углы, придают небольшую конусность по направлению к режущему краю или </a:t>
            </a:r>
            <a:r>
              <a:rPr lang="ru-RU" dirty="0" err="1" smtClean="0"/>
              <a:t>окклюзионной</a:t>
            </a:r>
            <a:r>
              <a:rPr lang="ru-RU" dirty="0" smtClean="0"/>
              <a:t> поверхности, формируют при наличии показаний уступ.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моделировании культевой части для аномально расположенного зуба изменение угла наклона культи по отношению к продольной оси зуба не должно превышать </a:t>
            </a:r>
            <a:r>
              <a:rPr lang="ru-RU" dirty="0" smtClean="0"/>
              <a:t>15°.</a:t>
            </a:r>
            <a:endParaRPr lang="ru-RU" dirty="0" smtClean="0"/>
          </a:p>
          <a:p>
            <a:r>
              <a:rPr lang="ru-RU" dirty="0" smtClean="0"/>
              <a:t>После охлаждения водой восковую репродукцию извлекают из корневого канала за свободный конец проволочного штифта. Совпадение кончиков проволоки и воскового штифта свидетельствует о хорошей проходимости корневого канала и получении его негативного отображения на всю длину.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выведении восковой композиции возможна поломка или деформация штифтовой части. Причиной этого может быть некачественная подготовка корневого канала с образованием участков ретенции. В таких случаях необходимо выявить участки, препятствующие выведению вкладки, иссечь их и провести повторное моделирование штифтовой вкладки.</a:t>
            </a:r>
          </a:p>
          <a:p>
            <a:r>
              <a:rPr lang="ru-RU" dirty="0" smtClean="0"/>
              <a:t>Вместо металлического штифта при моделировании вкладки из воска лучше использовать стандартные пластмассовые штифты из </a:t>
            </a:r>
            <a:r>
              <a:rPr lang="ru-RU" dirty="0" err="1" smtClean="0"/>
              <a:t>беззольной</a:t>
            </a:r>
            <a:r>
              <a:rPr lang="ru-RU" dirty="0" smtClean="0"/>
              <a:t> пластмассы.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D9EC1B-CBF4-F035-2C5A-C4C50A90B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8C37BE-6CAE-052B-E3C8-ED9A48989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Ознакомиться с основными аспектами и преимуществами культевых штифтовых вкладок, особенностями их применения на </a:t>
            </a:r>
            <a:r>
              <a:rPr lang="ru-RU" sz="2400" dirty="0" err="1" smtClean="0"/>
              <a:t>многокорневых</a:t>
            </a:r>
            <a:r>
              <a:rPr lang="ru-RU" sz="2400" dirty="0" smtClean="0"/>
              <a:t> зубах, а также рассмотреть различные методы их изготовления.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753359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 прямого способа.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Отличается более высокой точностью, так как отсутствует необходимость получения оттиска и изготовления рабочей гипсовой модели, отличающихся объемными изменениями оттискных и </a:t>
            </a:r>
            <a:r>
              <a:rPr lang="ru-RU" dirty="0" err="1" smtClean="0"/>
              <a:t>моделировочных</a:t>
            </a:r>
            <a:r>
              <a:rPr lang="ru-RU" dirty="0" smtClean="0"/>
              <a:t> материалов.</a:t>
            </a:r>
          </a:p>
          <a:p>
            <a:r>
              <a:rPr lang="ru-RU" dirty="0" smtClean="0"/>
              <a:t>2. Моделирование вкладки на естественном зубе в полости рта дает возможность учесть функциональную окклюзию.</a:t>
            </a:r>
          </a:p>
          <a:p>
            <a:r>
              <a:rPr lang="ru-RU" dirty="0" smtClean="0"/>
              <a:t>3. Возможность контролирования границ вкладки не только по краям полости, но и области </a:t>
            </a:r>
            <a:r>
              <a:rPr lang="ru-RU" dirty="0" err="1" smtClean="0"/>
              <a:t>десневого</a:t>
            </a:r>
            <a:r>
              <a:rPr lang="ru-RU" dirty="0" smtClean="0"/>
              <a:t> края, что важно для профилактики травматических периодонтитов.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Недостатки прямого способа.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1590675"/>
            <a:ext cx="9495366" cy="526732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 Утомление пациента, так как манипуляция довольно длительная.</a:t>
            </a:r>
          </a:p>
          <a:p>
            <a:r>
              <a:rPr lang="ru-RU" dirty="0" smtClean="0"/>
              <a:t>2. Опасность ожога слизистой оболочки полости рта горячим </a:t>
            </a:r>
            <a:r>
              <a:rPr lang="ru-RU" dirty="0" err="1" smtClean="0"/>
              <a:t>моделировочным</a:t>
            </a:r>
            <a:r>
              <a:rPr lang="ru-RU" dirty="0" smtClean="0"/>
              <a:t> инструментом или воском.</a:t>
            </a:r>
          </a:p>
          <a:p>
            <a:r>
              <a:rPr lang="ru-RU" dirty="0" smtClean="0"/>
              <a:t>3. Сложность моделирования вкладки в межзубном промежутке (полости II, III, IV</a:t>
            </a:r>
          </a:p>
          <a:p>
            <a:r>
              <a:rPr lang="ru-RU" dirty="0" smtClean="0"/>
              <a:t>классов по </a:t>
            </a:r>
            <a:r>
              <a:rPr lang="ru-RU" dirty="0" err="1" smtClean="0"/>
              <a:t>Блэку</a:t>
            </a:r>
            <a:r>
              <a:rPr lang="ru-RU" dirty="0" smtClean="0"/>
              <a:t>).</a:t>
            </a:r>
          </a:p>
          <a:p>
            <a:r>
              <a:rPr lang="ru-RU" dirty="0" smtClean="0"/>
              <a:t>4. Необходимость специальной подготовки врача по теории и практике моделирования, постоянной тренировки его исполнении этого сложного клинического приема для поддержания мануальных навыков на достаточно высоком уровне.</a:t>
            </a:r>
          </a:p>
          <a:p>
            <a:r>
              <a:rPr lang="ru-RU" dirty="0" smtClean="0"/>
              <a:t>5. Необходимость повторного моделирования вкладки в полости рта в случае ее деформации при выведении или неудачной отливке.</a:t>
            </a:r>
          </a:p>
          <a:p>
            <a:r>
              <a:rPr lang="ru-RU" dirty="0" smtClean="0"/>
              <a:t>6. Невозможность предварительной припасовки вкладки на рабочей гипсовой модели, что удлиняет время припасовки ее в полости рта.</a:t>
            </a:r>
          </a:p>
          <a:p>
            <a:r>
              <a:rPr lang="ru-RU" dirty="0" smtClean="0"/>
              <a:t>7. Невозможность применения методов компенсации усадки металла при отливке (избирательное покрытие изолирующим лаком стенок и дна полости на модели), обеспечения свободного пространства для размещения цемента.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Непрямой метод: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6859" y="1979614"/>
            <a:ext cx="8596668" cy="3880773"/>
          </a:xfrm>
        </p:spPr>
        <p:txBody>
          <a:bodyPr/>
          <a:lstStyle/>
          <a:p>
            <a:r>
              <a:rPr lang="ru-RU" dirty="0" smtClean="0"/>
              <a:t>При непрямом способе</a:t>
            </a:r>
            <a:r>
              <a:rPr lang="ru-RU" b="1" dirty="0" smtClean="0"/>
              <a:t> </a:t>
            </a:r>
            <a:r>
              <a:rPr lang="ru-RU" dirty="0" smtClean="0"/>
              <a:t>моделирование штифтовой вкладки производится техником на рабочей модели, полученной по силиконовому оттиску с точными отпечатками корневого канала.</a:t>
            </a:r>
          </a:p>
          <a:p>
            <a:r>
              <a:rPr lang="ru-RU" dirty="0" smtClean="0"/>
              <a:t>При препарировании устраняют все острые и истончен. края стенок, культе придают форму и диаметр шейки зуба, удаляют весь размягчен. дентин, дно полости формируют плоским. Стенки полости не должны сводиться к входу в канал на конус.</a:t>
            </a:r>
          </a:p>
          <a:p>
            <a:r>
              <a:rPr lang="ru-RU" dirty="0" smtClean="0"/>
              <a:t>Расширен. канала корня – проводят с помощью боров, разверток, под рентген. контролем. Подбирается и притачивается внутриканальный штифт из </a:t>
            </a:r>
            <a:r>
              <a:rPr lang="ru-RU" dirty="0" err="1" smtClean="0"/>
              <a:t>ортодонтической</a:t>
            </a:r>
            <a:r>
              <a:rPr lang="ru-RU" dirty="0" smtClean="0"/>
              <a:t> проволоки 0,6-0,8; 1 мм стандарт </a:t>
            </a:r>
            <a:r>
              <a:rPr lang="ru-RU" dirty="0" err="1" smtClean="0"/>
              <a:t>кламмеров</a:t>
            </a:r>
            <a:r>
              <a:rPr lang="ru-RU" dirty="0" smtClean="0"/>
              <a:t> или штифтов из </a:t>
            </a:r>
            <a:r>
              <a:rPr lang="ru-RU" dirty="0" err="1" smtClean="0"/>
              <a:t>беззольной</a:t>
            </a:r>
            <a:r>
              <a:rPr lang="ru-RU" dirty="0" smtClean="0"/>
              <a:t> пластмассы.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Получение двойного оттиска с тканей корня и корневого канала силиконовой массой начинается с ретракции десны. Полученный предварительный оттиск базисной массой, удаляют </a:t>
            </a:r>
            <a:r>
              <a:rPr lang="ru-RU" dirty="0" err="1" smtClean="0"/>
              <a:t>ретракционую</a:t>
            </a:r>
            <a:r>
              <a:rPr lang="ru-RU" dirty="0" smtClean="0"/>
              <a:t> нить или кольцо, затем в канал корня вносят оттискную массу низкой вязкости, затем вводят штифт из </a:t>
            </a:r>
            <a:r>
              <a:rPr lang="ru-RU" dirty="0" err="1" smtClean="0"/>
              <a:t>беззольной</a:t>
            </a:r>
            <a:r>
              <a:rPr lang="ru-RU" dirty="0" smtClean="0"/>
              <a:t> пластмассы и получают окончательный оттиск.</a:t>
            </a:r>
          </a:p>
          <a:p>
            <a:r>
              <a:rPr lang="ru-RU" dirty="0" smtClean="0"/>
              <a:t>Лаб. этап. Изготовлен.огнеупорной модели и моделировка культи восстанавливаемого зуба. Отливка модели.</a:t>
            </a:r>
          </a:p>
          <a:p>
            <a:r>
              <a:rPr lang="ru-RU" dirty="0" smtClean="0"/>
              <a:t>Припасовка и фиксация металлической культи со штифтом в полости рта.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Преимущества непрямого способа: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Экономит время врача и пациента;</a:t>
            </a:r>
          </a:p>
          <a:p>
            <a:r>
              <a:rPr lang="ru-RU" dirty="0" smtClean="0"/>
              <a:t>Снижает расход металла, особенно при изготовлении нескольких вкладок;</a:t>
            </a:r>
          </a:p>
          <a:p>
            <a:r>
              <a:rPr lang="ru-RU" dirty="0" smtClean="0"/>
              <a:t>Отличается большой точностью, что обусловлено снижением усадки сплава при литье на огнеупорных моделях.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D9EC1B-CBF4-F035-2C5A-C4C50A90B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8C37BE-6CAE-052B-E3C8-ED9A48989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Мы </a:t>
            </a:r>
            <a:r>
              <a:rPr lang="ru-RU" sz="2400" dirty="0" smtClean="0"/>
              <a:t>ознакомились с основными аспектами, связанными </a:t>
            </a:r>
            <a:r>
              <a:rPr lang="ru-RU" sz="2400" dirty="0" smtClean="0"/>
              <a:t>с культевыми штифтовыми вкладками. Культевые штифтовые вкладки представляют собой эффективное средство для восстановления зубов и их укрепления. Они обладают преимуществами, такими как сохранение зубной ткани и реконструкция зубной коронки.</a:t>
            </a:r>
            <a:endParaRPr lang="ru-RU" sz="2400" dirty="0" smtClean="0">
              <a:solidFill>
                <a:schemeClr val="tx1"/>
              </a:solidFill>
              <a:effectLst>
                <a:outerShdw blurRad="25400" dist="23876" dir="5520000" rotWithShape="0">
                  <a:srgbClr val="FFFFFF">
                    <a:alpha val="71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182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D9EC1B-CBF4-F035-2C5A-C4C50A90B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Список литературы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8C37BE-6CAE-052B-E3C8-ED9A48989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180769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dirty="0">
                <a:solidFill>
                  <a:schemeClr val="tx1"/>
                </a:solidFill>
              </a:rPr>
              <a:t>Ортопедическая стоматология. Автор : И. Ю. Лебеденко, Э. С. </a:t>
            </a:r>
            <a:r>
              <a:rPr lang="ru-RU" altLang="ru-RU" dirty="0" err="1">
                <a:solidFill>
                  <a:schemeClr val="tx1"/>
                </a:solidFill>
              </a:rPr>
              <a:t>Каливраджиян</a:t>
            </a:r>
            <a:r>
              <a:rPr lang="ru-RU" altLang="ru-RU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ГЭОТАР-Медиа, </a:t>
            </a:r>
            <a:r>
              <a:rPr lang="ru-RU" dirty="0" smtClean="0">
                <a:solidFill>
                  <a:schemeClr val="tx1"/>
                </a:solidFill>
              </a:rPr>
              <a:t>2016</a:t>
            </a:r>
            <a:endParaRPr lang="ru-RU" alt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75" y="-136525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44680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2345114-1B55-FBC5-3904-4916A6C86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27686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1303251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Культевая вкладка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Культевая вкладка – это штифтовая разборная или монолитная конструкция, которая устанавливается в канал зуба. Она состоит из штифта и культи, которая позволяет имитировать </a:t>
            </a:r>
            <a:r>
              <a:rPr lang="ru-RU" dirty="0" err="1" smtClean="0"/>
              <a:t>коронковую</a:t>
            </a:r>
            <a:r>
              <a:rPr lang="ru-RU" dirty="0" smtClean="0"/>
              <a:t> часть – потом на неё изготавливается коронка. Разборные конструкции используются для восстановления зубов с двумя и более корнями.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вкладок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 способу изготовления:</a:t>
            </a:r>
          </a:p>
          <a:p>
            <a:r>
              <a:rPr lang="ru-RU" dirty="0" smtClean="0"/>
              <a:t>Литая культевая вкладка</a:t>
            </a:r>
          </a:p>
          <a:p>
            <a:r>
              <a:rPr lang="ru-RU" dirty="0" smtClean="0"/>
              <a:t>Разборная культевая вкладка</a:t>
            </a:r>
          </a:p>
          <a:p>
            <a:pPr>
              <a:buNone/>
            </a:pPr>
            <a:r>
              <a:rPr lang="ru-RU" dirty="0" smtClean="0"/>
              <a:t>В зависимости от материала:</a:t>
            </a:r>
          </a:p>
          <a:p>
            <a:r>
              <a:rPr lang="ru-RU" dirty="0" smtClean="0"/>
              <a:t>Металлическая культевая вкладка</a:t>
            </a:r>
          </a:p>
          <a:p>
            <a:r>
              <a:rPr lang="ru-RU" dirty="0" err="1" smtClean="0"/>
              <a:t>Цельнокерамическая</a:t>
            </a:r>
            <a:r>
              <a:rPr lang="ru-RU" dirty="0" smtClean="0"/>
              <a:t> вкладка</a:t>
            </a:r>
          </a:p>
          <a:p>
            <a:r>
              <a:rPr lang="ru-RU" dirty="0" smtClean="0"/>
              <a:t>Культевая металлокерамическая вкладка</a:t>
            </a:r>
          </a:p>
          <a:p>
            <a:r>
              <a:rPr lang="ru-RU" dirty="0" smtClean="0"/>
              <a:t>Вкладка из композитных материалов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Литая культевая вкладка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7809" y="1731964"/>
            <a:ext cx="8596668" cy="3880773"/>
          </a:xfrm>
        </p:spPr>
        <p:txBody>
          <a:bodyPr/>
          <a:lstStyle/>
          <a:p>
            <a:r>
              <a:rPr lang="ru-RU" dirty="0" smtClean="0"/>
              <a:t>Состоит из основы, которая восстанавливает коронку зуба, и фиксирующих штырей, которые помогают креплению вкладки в зубном канале. Такой вид вкладки изготавливают под давлением при высокой температуре.</a:t>
            </a:r>
            <a:endParaRPr lang="ru-RU" dirty="0"/>
          </a:p>
        </p:txBody>
      </p:sp>
      <p:pic>
        <p:nvPicPr>
          <p:cNvPr id="4" name="Picture 5" descr="C:\Users\kuznetsova\Desktop\Без имен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09812" y="3228975"/>
            <a:ext cx="5076433" cy="2943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Разборная культевая вкладка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9709" y="1627189"/>
            <a:ext cx="8596668" cy="3880773"/>
          </a:xfrm>
        </p:spPr>
        <p:txBody>
          <a:bodyPr/>
          <a:lstStyle/>
          <a:p>
            <a:r>
              <a:rPr lang="ru-RU" dirty="0" smtClean="0"/>
              <a:t>Почти ничем не отличается от литой. Ее применяют, если корень зуба имеет несколько каналов. Она идеально подходит к форме зуба. После ее установки удалить разборную вкладку нереально, потому что штифты располагаются под разными углами. Вот почему на разборную культевую вкладку дается пожизненная гарантия.</a:t>
            </a:r>
          </a:p>
          <a:p>
            <a:endParaRPr lang="ru-RU" dirty="0"/>
          </a:p>
        </p:txBody>
      </p:sp>
      <p:pic>
        <p:nvPicPr>
          <p:cNvPr id="1026" name="Picture 2" descr="C:\Users\kuznetsova\Desktop\Без имен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4574" y="3586163"/>
            <a:ext cx="5019675" cy="29020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7334" y="400050"/>
            <a:ext cx="8596668" cy="64579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Металлическая культевая вкладка</a:t>
            </a:r>
          </a:p>
          <a:p>
            <a:r>
              <a:rPr lang="ru-RU" dirty="0" smtClean="0"/>
              <a:t>Изготавливают из сплава хрома и кобальта, драгоценных металлов и их сплавов. Гораздо надежнее композитной, но, к сожалению, считается неэстетичной. По этой причине их устанавливают на жевательные зубы, чтобы они не попадали в зону улыбки. Например, очень популярны вкладки из золота.</a:t>
            </a:r>
          </a:p>
          <a:p>
            <a:pPr>
              <a:buNone/>
            </a:pPr>
            <a:r>
              <a:rPr lang="ru-RU" dirty="0" err="1" smtClean="0"/>
              <a:t>Цельнокерамическая</a:t>
            </a:r>
            <a:r>
              <a:rPr lang="ru-RU" dirty="0" smtClean="0"/>
              <a:t> вкладка</a:t>
            </a:r>
          </a:p>
          <a:p>
            <a:r>
              <a:rPr lang="ru-RU" dirty="0" smtClean="0"/>
              <a:t>Изготавливается из прессованной керамики и диоксида циркония. По своей прочности не уступает металлической, а вкладка, изготовленная из прессованной керамики  по эстетическим характеристикам идентична фарфоровой. Для реставрации одного из зубов в зоне улыбки используется культевая вкладка на передний зуб.</a:t>
            </a:r>
          </a:p>
          <a:p>
            <a:pPr>
              <a:buNone/>
            </a:pPr>
            <a:r>
              <a:rPr lang="ru-RU" dirty="0" smtClean="0"/>
              <a:t>Культевая металлокерамическая вкладка</a:t>
            </a:r>
          </a:p>
          <a:p>
            <a:r>
              <a:rPr lang="ru-RU" dirty="0" smtClean="0"/>
              <a:t>Качество такой вкладки несколько хуже, они иногда выпадают. Это происходит по причине разницы термического расширения металла и керамики.</a:t>
            </a:r>
          </a:p>
          <a:p>
            <a:pPr>
              <a:buNone/>
            </a:pPr>
            <a:r>
              <a:rPr lang="ru-RU" dirty="0" smtClean="0"/>
              <a:t>Вкладка из композитных материалов</a:t>
            </a:r>
          </a:p>
          <a:p>
            <a:r>
              <a:rPr lang="ru-RU" dirty="0" smtClean="0"/>
              <a:t>Сейчас почти не применяются, потому что по качеству очень схожи с соответствующей пломбой, а стоимость их гораздо выше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показания к применению литых культевых штифтовых вкладок: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Разрушение значительной части коронок естественных зубов кариозным или другим патологическим процессом;</a:t>
            </a:r>
          </a:p>
          <a:p>
            <a:r>
              <a:rPr lang="ru-RU" dirty="0" smtClean="0"/>
              <a:t>Травматический </a:t>
            </a:r>
            <a:r>
              <a:rPr lang="ru-RU" dirty="0" err="1" smtClean="0"/>
              <a:t>отлом</a:t>
            </a:r>
            <a:r>
              <a:rPr lang="ru-RU" dirty="0" smtClean="0"/>
              <a:t> большей части зуба;</a:t>
            </a:r>
          </a:p>
          <a:p>
            <a:r>
              <a:rPr lang="ru-RU" dirty="0" smtClean="0"/>
              <a:t>Аномалии положения передних зубов у взрослых, когда по </a:t>
            </a:r>
            <a:r>
              <a:rPr lang="ru-RU" dirty="0" err="1" smtClean="0"/>
              <a:t>какойлибо</a:t>
            </a:r>
            <a:r>
              <a:rPr lang="ru-RU" dirty="0" smtClean="0"/>
              <a:t> причине невозможно их исправить </a:t>
            </a:r>
            <a:r>
              <a:rPr lang="ru-RU" dirty="0" err="1" smtClean="0"/>
              <a:t>ортодонтическим</a:t>
            </a:r>
            <a:r>
              <a:rPr lang="ru-RU" dirty="0" smtClean="0"/>
              <a:t> методом;</a:t>
            </a:r>
          </a:p>
          <a:p>
            <a:r>
              <a:rPr lang="ru-RU" dirty="0" smtClean="0"/>
              <a:t>Патологическая </a:t>
            </a:r>
            <a:r>
              <a:rPr lang="ru-RU" dirty="0" err="1" smtClean="0"/>
              <a:t>стираемость</a:t>
            </a:r>
            <a:r>
              <a:rPr lang="ru-RU" dirty="0" smtClean="0"/>
              <a:t> твердых тканей зубов;</a:t>
            </a:r>
          </a:p>
          <a:p>
            <a:r>
              <a:rPr lang="ru-RU" dirty="0" smtClean="0"/>
              <a:t>Наклон зубов более 15° при вторичных деформациях зубных рядов;</a:t>
            </a:r>
          </a:p>
          <a:p>
            <a:r>
              <a:rPr lang="ru-RU" dirty="0" smtClean="0"/>
              <a:t>Короткие коронки естественных зубов (</a:t>
            </a:r>
            <a:r>
              <a:rPr lang="ru-RU" dirty="0" err="1" smtClean="0"/>
              <a:t>микродентия</a:t>
            </a:r>
            <a:r>
              <a:rPr lang="ru-RU" dirty="0" smtClean="0"/>
              <a:t>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Противопоказания к применению литых культевых штифтовых вкладок: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Пародонтит</a:t>
            </a:r>
            <a:r>
              <a:rPr lang="ru-RU" dirty="0" smtClean="0"/>
              <a:t> средней и тяжелой степени с патологической подвижностью корня зуба;</a:t>
            </a:r>
          </a:p>
          <a:p>
            <a:r>
              <a:rPr lang="ru-RU" dirty="0" smtClean="0"/>
              <a:t>Размягчение твердых тканей корня на уровне шейки зуба и глубже, под десной;</a:t>
            </a:r>
          </a:p>
          <a:p>
            <a:r>
              <a:rPr lang="ru-RU" dirty="0" smtClean="0"/>
              <a:t>Недостаточная длина корня зуба;</a:t>
            </a:r>
          </a:p>
          <a:p>
            <a:r>
              <a:rPr lang="ru-RU" dirty="0" smtClean="0"/>
              <a:t>Искривление корня, облитерация и непроходимость канала;</a:t>
            </a:r>
          </a:p>
          <a:p>
            <a:r>
              <a:rPr lang="ru-RU" dirty="0" smtClean="0"/>
              <a:t>Укорочение длины корня после резекции его верхушки.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Фиолетовый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1111</TotalTime>
  <Words>1508</Words>
  <Application>Microsoft Office PowerPoint</Application>
  <PresentationFormat>Широкоэкранный</PresentationFormat>
  <Paragraphs>94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Times New Roman</vt:lpstr>
      <vt:lpstr>Trebuchet MS</vt:lpstr>
      <vt:lpstr>Wingdings 3</vt:lpstr>
      <vt:lpstr>Аспект</vt:lpstr>
      <vt:lpstr>Культевые штифтовые вкладки.  Методы изготовления культевых штифтовых вкладок.</vt:lpstr>
      <vt:lpstr>Цель</vt:lpstr>
      <vt:lpstr>Культевая вкладка</vt:lpstr>
      <vt:lpstr>Виды вкладок</vt:lpstr>
      <vt:lpstr>Литая культевая вкладка </vt:lpstr>
      <vt:lpstr>Разборная культевая вкладка </vt:lpstr>
      <vt:lpstr>Презентация PowerPoint</vt:lpstr>
      <vt:lpstr>Основные показания к применению литых культевых штифтовых вкладок:</vt:lpstr>
      <vt:lpstr>Противопоказания к применению литых культевых штифтовых вкладок: </vt:lpstr>
      <vt:lpstr>Отлитая вкладка</vt:lpstr>
      <vt:lpstr>Культевая вкладка, припасованная на модели</vt:lpstr>
      <vt:lpstr>Слепок при непрямом методе изготовления культевых </vt:lpstr>
      <vt:lpstr>Гипсовая модель, отлитая по снятому слепку</vt:lpstr>
      <vt:lpstr>Прямой и непрямой способы моделирования литых штифтовых конструкций:</vt:lpstr>
      <vt:lpstr>Последовательность клинико-лабораторных этапов при моделировании литой культевой штифтовой вкладки прямым способом:</vt:lpstr>
      <vt:lpstr>Прямой метод:</vt:lpstr>
      <vt:lpstr>Презентация PowerPoint</vt:lpstr>
      <vt:lpstr>Презентация PowerPoint</vt:lpstr>
      <vt:lpstr>Презентация PowerPoint</vt:lpstr>
      <vt:lpstr>Преимущества прямого способа.</vt:lpstr>
      <vt:lpstr>Недостатки прямого способа.</vt:lpstr>
      <vt:lpstr>Непрямой метод:</vt:lpstr>
      <vt:lpstr>Презентация PowerPoint</vt:lpstr>
      <vt:lpstr>Преимущества непрямого способа:</vt:lpstr>
      <vt:lpstr>Вывод</vt:lpstr>
      <vt:lpstr>Список литературы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лицевая дуга.  Артикулятор.  окклюдатор.</dc:title>
  <dc:creator>User</dc:creator>
  <cp:lastModifiedBy>Пользователь Windows</cp:lastModifiedBy>
  <cp:revision>90</cp:revision>
  <dcterms:created xsi:type="dcterms:W3CDTF">2023-10-05T10:25:13Z</dcterms:created>
  <dcterms:modified xsi:type="dcterms:W3CDTF">2024-02-02T10:27:39Z</dcterms:modified>
</cp:coreProperties>
</file>